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73" r:id="rId1"/>
    <p:sldMasterId id="2147483686" r:id="rId2"/>
    <p:sldMasterId id="2147483698" r:id="rId3"/>
    <p:sldMasterId id="2147483710" r:id="rId4"/>
    <p:sldMasterId id="2147483722" r:id="rId5"/>
  </p:sldMasterIdLst>
  <p:sldIdLst>
    <p:sldId id="505" r:id="rId6"/>
    <p:sldId id="347" r:id="rId7"/>
    <p:sldId id="504" r:id="rId8"/>
    <p:sldId id="535" r:id="rId9"/>
    <p:sldId id="534" r:id="rId10"/>
    <p:sldId id="513" r:id="rId11"/>
    <p:sldId id="514" r:id="rId12"/>
    <p:sldId id="499" r:id="rId13"/>
    <p:sldId id="530" r:id="rId14"/>
    <p:sldId id="536" r:id="rId15"/>
    <p:sldId id="466" r:id="rId16"/>
    <p:sldId id="465" r:id="rId17"/>
    <p:sldId id="500" r:id="rId18"/>
    <p:sldId id="474" r:id="rId19"/>
    <p:sldId id="473" r:id="rId20"/>
    <p:sldId id="502" r:id="rId21"/>
    <p:sldId id="470" r:id="rId22"/>
    <p:sldId id="469" r:id="rId23"/>
    <p:sldId id="501" r:id="rId24"/>
    <p:sldId id="453" r:id="rId25"/>
    <p:sldId id="464" r:id="rId26"/>
    <p:sldId id="526" r:id="rId27"/>
    <p:sldId id="454" r:id="rId28"/>
    <p:sldId id="523" r:id="rId29"/>
    <p:sldId id="516" r:id="rId30"/>
    <p:sldId id="517" r:id="rId31"/>
    <p:sldId id="522" r:id="rId32"/>
    <p:sldId id="525" r:id="rId33"/>
    <p:sldId id="510" r:id="rId34"/>
    <p:sldId id="507" r:id="rId35"/>
    <p:sldId id="508" r:id="rId36"/>
    <p:sldId id="529" r:id="rId37"/>
    <p:sldId id="384" r:id="rId38"/>
  </p:sldIdLst>
  <p:sldSz cx="9144000" cy="6858000" type="screen4x3"/>
  <p:notesSz cx="6670675" cy="97774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A5B5"/>
    <a:srgbClr val="485F6D"/>
    <a:srgbClr val="657B8D"/>
    <a:srgbClr val="586B7B"/>
    <a:srgbClr val="354651"/>
    <a:srgbClr val="E7E7E7"/>
    <a:srgbClr val="00734C"/>
    <a:srgbClr val="00823B"/>
    <a:srgbClr val="04E609"/>
    <a:srgbClr val="29FB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76" autoAdjust="0"/>
    <p:restoredTop sz="96374" autoAdjust="0"/>
  </p:normalViewPr>
  <p:slideViewPr>
    <p:cSldViewPr snapToGrid="0">
      <p:cViewPr varScale="1">
        <p:scale>
          <a:sx n="84" d="100"/>
          <a:sy n="84" d="100"/>
        </p:scale>
        <p:origin x="1320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696729418805362E-3"/>
          <c:y val="4.6614345041176883E-2"/>
          <c:w val="0.98281249999999998"/>
          <c:h val="0.948437503171905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B45608"/>
            </a:solidFill>
            <a:ln>
              <a:solidFill>
                <a:schemeClr val="accent3">
                  <a:lumMod val="50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2393274442176391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142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236776309728618"/>
                      <c:h val="0.1469396374020855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2D38-461B-BFE8-4B3585B343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производственные зоны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38-461B-BFE8-4B3585B3437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2040</c:v>
                </c:pt>
              </c:strCache>
            </c:strRef>
          </c:tx>
          <c:spPr>
            <a:solidFill>
              <a:srgbClr val="F79737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79737"/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D38-461B-BFE8-4B3585B3437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181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38-461B-BFE8-4B3585B343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производственные зоны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D38-461B-BFE8-4B3585B3437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4165304"/>
        <c:axId val="304170224"/>
      </c:barChart>
      <c:catAx>
        <c:axId val="3041653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4170224"/>
        <c:crosses val="autoZero"/>
        <c:auto val="1"/>
        <c:lblAlgn val="ctr"/>
        <c:lblOffset val="100"/>
        <c:noMultiLvlLbl val="0"/>
      </c:catAx>
      <c:valAx>
        <c:axId val="3041702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4165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187387298601489E-2"/>
          <c:y val="4.6614345041176883E-2"/>
          <c:w val="0.98281249999999998"/>
          <c:h val="0.948437503171905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B3A2C7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3DA-443D-A36A-6A9A1A8B4D54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297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03DA-443D-A36A-6A9A1A8B4D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ОДЗ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DA-443D-A36A-6A9A1A8B4D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2040</c:v>
                </c:pt>
              </c:strCache>
            </c:strRef>
          </c:tx>
          <c:spPr>
            <a:solidFill>
              <a:srgbClr val="075CDD"/>
            </a:solidFill>
            <a:ln>
              <a:solidFill>
                <a:srgbClr val="00B0F0"/>
              </a:solidFill>
            </a:ln>
            <a:effectLst>
              <a:outerShdw blurRad="50800" dist="50800" dir="5400000" sx="1000" sy="1000" algn="ctr" rotWithShape="0">
                <a:srgbClr val="000000"/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870EE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50800" dist="50800" dir="5400000"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03DA-443D-A36A-6A9A1A8B4D5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574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3DA-443D-A36A-6A9A1A8B4D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ОДЗ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3DA-443D-A36A-6A9A1A8B4D5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4165304"/>
        <c:axId val="304170224"/>
      </c:barChart>
      <c:catAx>
        <c:axId val="3041653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4170224"/>
        <c:crosses val="autoZero"/>
        <c:auto val="1"/>
        <c:lblAlgn val="ctr"/>
        <c:lblOffset val="100"/>
        <c:noMultiLvlLbl val="0"/>
      </c:catAx>
      <c:valAx>
        <c:axId val="3041702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4165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165E65-0B65-4890-B5DA-89D45722C51C}" type="datetimeFigureOut">
              <a:rPr lang="ru-RU" smtClean="0"/>
              <a:pPr>
                <a:defRPr/>
              </a:pPr>
              <a:t>25.07.2019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54FCA-73AF-41E9-A91F-47D1A630A3D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6782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6B24BD-2E32-4F4A-8527-124E6EBC7D9D}" type="datetimeFigureOut">
              <a:rPr lang="ru-RU" smtClean="0"/>
              <a:pPr>
                <a:defRPr/>
              </a:pPr>
              <a:t>25.07.2019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F5DC2-2976-49AE-991E-13701D3161B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6516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11E63B-788B-4805-9A7B-9C807A7D3C5C}" type="datetimeFigureOut">
              <a:rPr lang="ru-RU" smtClean="0"/>
              <a:pPr>
                <a:defRPr/>
              </a:pPr>
              <a:t>25.07.2019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AAF8-0F0F-40B6-B342-1BA030F2AFA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1975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A6A3E-5E2D-49B4-9F9C-3C8D6C95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>
            <a:extLst>
              <a:ext uri="{FF2B5EF4-FFF2-40B4-BE49-F238E27FC236}">
                <a16:creationId xmlns:a16="http://schemas.microsoft.com/office/drawing/2014/main" id="{0D22AD2C-5FFB-4FEF-A556-767B598FCF24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58C917-F95E-4B29-9D3C-5336E76D83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ECC7F-C85A-4897-B005-4F757A499E44}" type="datetimeFigureOut">
              <a:rPr lang="ru-RU"/>
              <a:pPr>
                <a:defRPr/>
              </a:pPr>
              <a:t>25.07.2019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04EF57-762D-4E40-85E1-1ED1CD960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137172-E14C-4002-9DDB-ACA7F02F2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16DCEEA2-6BD2-43B8-AC7E-DCA5230A32F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1944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B1E110-A2DD-4B86-9109-B5B580D4F99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4809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75E4F7-ACC1-4D93-81C2-F5A822750D7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9431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E6275-97E1-45F4-8FE4-1D4DFC6CBA9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5837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0529B-D016-44E2-ACD7-BCEE19343A5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2243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7B558F-EA3A-4696-BE9A-996916D2744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4179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A29E2-CB47-4DEC-B2BA-3FC778262F1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7602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43BA60-319D-4535-ABFE-989413DB7CB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7786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25D779-7A7C-46D4-9BF3-000BEB145EED}" type="datetimeFigureOut">
              <a:rPr lang="ru-RU" smtClean="0"/>
              <a:pPr>
                <a:defRPr/>
              </a:pPr>
              <a:t>25.07.2019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106C-6C6C-4454-B995-294B763A643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505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68957-8FB7-4322-BB35-51897990067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693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EF2AFB-4B9C-45EC-8D52-2C2241AE7EF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4576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6BBEBA-9498-43B5-B356-15DA95EB916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6395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B4973C-284D-44D2-BB9E-9AAB31BDBCA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1036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B591-7822-42BB-B2DA-52114DF5580B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54BA-72FF-4C4D-9D1F-A2D279FC2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4756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B591-7822-42BB-B2DA-52114DF5580B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54BA-72FF-4C4D-9D1F-A2D279FC2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635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B591-7822-42BB-B2DA-52114DF5580B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54BA-72FF-4C4D-9D1F-A2D279FC2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449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B591-7822-42BB-B2DA-52114DF5580B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54BA-72FF-4C4D-9D1F-A2D279FC2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152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B591-7822-42BB-B2DA-52114DF5580B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54BA-72FF-4C4D-9D1F-A2D279FC2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225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B591-7822-42BB-B2DA-52114DF5580B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54BA-72FF-4C4D-9D1F-A2D279FC2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134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950C1F-A090-48F8-B2C4-6FB407E8FE64}" type="datetimeFigureOut">
              <a:rPr lang="ru-RU" smtClean="0"/>
              <a:pPr>
                <a:defRPr/>
              </a:pPr>
              <a:t>25.07.2019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3EC90-8602-4121-B96E-C530CCE68CA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8040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B591-7822-42BB-B2DA-52114DF5580B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54BA-72FF-4C4D-9D1F-A2D279FC2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1154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B591-7822-42BB-B2DA-52114DF5580B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54BA-72FF-4C4D-9D1F-A2D279FC2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6965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B591-7822-42BB-B2DA-52114DF5580B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54BA-72FF-4C4D-9D1F-A2D279FC2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086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B591-7822-42BB-B2DA-52114DF5580B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54BA-72FF-4C4D-9D1F-A2D279FC2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402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8B591-7822-42BB-B2DA-52114DF5580B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54BA-72FF-4C4D-9D1F-A2D279FC2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146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64E02C-9FFF-4BB2-A590-FA37494D0D8A}" type="datetimeFigureOut">
              <a:rPr lang="ru-RU" altLang="ru-RU"/>
              <a:pPr>
                <a:defRPr/>
              </a:pPr>
              <a:t>25.07.2019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DE0D7105-081F-417C-9E5C-91857DB158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92396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FDA0E1D-3511-4E64-88EF-B7EC6FEBD6A5}" type="datetimeFigureOut">
              <a:rPr lang="ru-RU" altLang="ru-RU"/>
              <a:pPr>
                <a:defRPr/>
              </a:pPr>
              <a:t>25.07.2019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2D45781-61BD-4B1F-BACC-CDEA4E9B36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7243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AD29A0-C695-4048-99FC-9AE3B1C5994D}" type="datetimeFigureOut">
              <a:rPr lang="ru-RU" altLang="ru-RU"/>
              <a:pPr>
                <a:defRPr/>
              </a:pPr>
              <a:t>25.07.2019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3DAD03A-648D-4E1C-BBEC-0553BDB599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62482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4EFDA1A-477E-4258-B262-308434664023}" type="datetimeFigureOut">
              <a:rPr lang="ru-RU" altLang="ru-RU"/>
              <a:pPr>
                <a:defRPr/>
              </a:pPr>
              <a:t>25.07.2019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89581568-C0CE-4104-A3B3-072A1DDA2A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5460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6FC8B4-23CE-4E89-B8B5-AE5AC449031F}" type="datetimeFigureOut">
              <a:rPr lang="ru-RU" altLang="ru-RU"/>
              <a:pPr>
                <a:defRPr/>
              </a:pPr>
              <a:t>25.07.2019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7FDB650-B475-49CD-8FCE-7FF86B6000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8469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44DC8F-68E0-4733-BD24-26AAC0C5EF6E}" type="datetimeFigureOut">
              <a:rPr lang="ru-RU" smtClean="0"/>
              <a:pPr>
                <a:defRPr/>
              </a:pPr>
              <a:t>25.07.2019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984E-CAAE-4B0F-A673-9FFCC68F879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34425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6C5E6BF-EC0F-4432-9B36-A0888E6C25DA}" type="datetimeFigureOut">
              <a:rPr lang="ru-RU" altLang="ru-RU"/>
              <a:pPr>
                <a:defRPr/>
              </a:pPr>
              <a:t>25.07.2019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73780BE-4844-4731-A820-C2358565B9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8204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DE0630B-831F-4830-B3DD-0C12D50CBF20}" type="datetimeFigureOut">
              <a:rPr lang="ru-RU" altLang="ru-RU"/>
              <a:pPr>
                <a:defRPr/>
              </a:pPr>
              <a:t>25.07.2019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95D4212-EF22-445E-B576-CE055D4C97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34793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7D5E68-0726-4508-80B8-3350A97E798D}" type="datetimeFigureOut">
              <a:rPr lang="ru-RU" altLang="ru-RU"/>
              <a:pPr>
                <a:defRPr/>
              </a:pPr>
              <a:t>25.07.2019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D9E9EE11-5190-4609-B266-FAFD5FECF5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00131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8344F7-7AEA-4736-A664-6299ED0D4893}" type="datetimeFigureOut">
              <a:rPr lang="ru-RU" altLang="ru-RU"/>
              <a:pPr>
                <a:defRPr/>
              </a:pPr>
              <a:t>25.07.2019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C0ADA95D-4D03-47DB-B355-6D8D5E9AEC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97773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7FAF16-0BFC-4B54-A0C0-3DE25BC4028F}" type="datetimeFigureOut">
              <a:rPr lang="ru-RU" altLang="ru-RU"/>
              <a:pPr>
                <a:defRPr/>
              </a:pPr>
              <a:t>25.07.2019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4138365-9D0A-4C6E-A5D9-2F63FD3579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93220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553011-E7E6-4AC5-A934-26B265A45412}" type="datetimeFigureOut">
              <a:rPr lang="ru-RU" altLang="ru-RU"/>
              <a:pPr>
                <a:defRPr/>
              </a:pPr>
              <a:t>25.07.2019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4577303-4256-45A2-ABE2-8F711E7B17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16904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A2DC4-0E77-41D4-AA05-F2326FF4F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74E72C-60ED-4653-97FE-4FDC7C96F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D547E6-827D-4E61-B959-B6D522E1B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00DE-DB4D-448E-81B0-FBE66C9B6368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FBFABE-F8FD-46D2-A023-68DE588B0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BC867E-04D8-4274-A2C8-A0C9509B8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1B77-68D3-4BE9-8443-4686538B9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7740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71622E-39C2-493A-AC9A-1DAA5006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83E4F4-B585-423D-9CF4-3B96D4A6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EB43D1-9C9D-45D3-A387-A7F621A92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00DE-DB4D-448E-81B0-FBE66C9B6368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C62670-E889-46E2-86C5-896DDF099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E64D7E-862B-4FD7-8942-111B70E4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1B77-68D3-4BE9-8443-4686538B9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245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14EED-8A3E-4A9F-8455-778EF9344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560EAB-CAE9-43B5-B8CB-6EB915118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156B58-4880-4D2F-B01E-0A95C0976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00DE-DB4D-448E-81B0-FBE66C9B6368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B81EA2-C4F0-4C6D-8F49-5E0DD994B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873F9D-AC1F-4C1A-9BBA-19148827B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1B77-68D3-4BE9-8443-4686538B9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7409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4810C-7E8D-4C22-89EC-10D4590B5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DC4547-43B3-4A8B-82BF-152E9BC2B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9467F3-3788-44D4-B1CF-FB0B015C1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33C2DC-45D5-4435-882B-1DE3160B0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00DE-DB4D-448E-81B0-FBE66C9B6368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7E92BE-9FBD-4AEC-A78A-84D9A9773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3035CD-A7A2-44C5-AEF2-9D59B402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1B77-68D3-4BE9-8443-4686538B9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516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44D1AA-1C4D-43EC-A3DC-C88223C41CC5}" type="datetimeFigureOut">
              <a:rPr lang="ru-RU" smtClean="0"/>
              <a:pPr>
                <a:defRPr/>
              </a:pPr>
              <a:t>25.07.2019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DDD32-0EA7-46D6-B6B5-EE50C2E825E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54528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6E2AB0-2D12-4015-AEC1-E21F24DCB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EBFB9C-86B9-4643-8707-5A2322FFC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E7C338-D2D0-4E2A-A47D-AE4BF1A59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E70D43-297C-483D-A738-963AFEB5A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B8845F-F453-4781-88BE-1084A7482E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6D5AF04-7285-4FD3-B5DE-B3717373E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00DE-DB4D-448E-81B0-FBE66C9B6368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EE47F93-95E0-42F3-906D-ED5ABB53F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0A1C34-E92A-4DC0-90FF-B357AA1B1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1B77-68D3-4BE9-8443-4686538B9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5794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29F491-70BA-4D20-8BA0-FB403BAB2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D4FF31-F433-44DF-B450-915057F97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00DE-DB4D-448E-81B0-FBE66C9B6368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487723-FE88-4BAD-A901-66DB5F9C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6C55FEE-E447-4BDF-A664-401A431DC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1B77-68D3-4BE9-8443-4686538B9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905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1C5D1A5-26F8-4F68-A22E-4772954C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00DE-DB4D-448E-81B0-FBE66C9B6368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91CAA19-03D3-4011-8682-ADB8DE748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2D4FFA-5328-40CF-BCDD-AA6FD4AE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1B77-68D3-4BE9-8443-4686538B9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2773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66FC37-2541-4CA8-9195-DA9F22674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0FE16A-70AA-4AD5-9BA1-BC9DE63F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6F4C60-1D32-430D-8E71-62FE27583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5862D6-0107-495D-ADEC-3E47ABEB1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00DE-DB4D-448E-81B0-FBE66C9B6368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8FEBF5-7B36-4B8A-A569-7A4C4E2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2EE1E8-A67E-4A90-8857-F6769570E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1B77-68D3-4BE9-8443-4686538B9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492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795C3F-CB58-4CE3-80B8-8818B037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2B31071-B711-476E-903D-C78D17DF94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846DC4-484D-4F01-9AB9-8D75B2A83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597754-A3F8-4203-A0DE-1D26D7A1A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00DE-DB4D-448E-81B0-FBE66C9B6368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03D569-2090-4548-B35D-850DB4007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B29B34-2449-4F6C-8D3A-2845C697E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1B77-68D3-4BE9-8443-4686538B9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1015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FB4F2-D931-435C-95EA-A17400D1E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E4D8B5-C079-48C8-9DD1-F24DC7EA5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3210D9-8702-4936-9592-10BC2F573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00DE-DB4D-448E-81B0-FBE66C9B6368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F3CDB2-F77C-4677-9CBF-478777E45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90243-9DA7-4755-A992-8962F244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1B77-68D3-4BE9-8443-4686538B9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927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74B881-83F6-4F27-8160-A5EEACD33F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0BF90CF-353C-4CA2-98A2-8D46517DE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9A47FD-9A9D-464D-AFCB-C5010C28A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00DE-DB4D-448E-81B0-FBE66C9B6368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A07309-7B89-4288-B250-C428AA98F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588157-23FB-4E12-A6C4-06407EC7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41B77-68D3-4BE9-8443-4686538B9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149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ECE79-0477-4751-BBBD-8E85624B4F68}" type="datetimeFigureOut">
              <a:rPr lang="ru-RU" smtClean="0"/>
              <a:pPr>
                <a:defRPr/>
              </a:pPr>
              <a:t>25.07.2019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69CAD-F916-4D41-A974-B7A4C6A053B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5999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FEC334-0441-4C64-A469-B741C79D9458}" type="datetimeFigureOut">
              <a:rPr lang="ru-RU" smtClean="0"/>
              <a:pPr>
                <a:defRPr/>
              </a:pPr>
              <a:t>25.07.2019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E8C3-68A0-4C22-A6DA-6DB7CD6BD0D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6015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866CDB-630C-4590-90F8-007E5C82CB6B}" type="datetimeFigureOut">
              <a:rPr lang="ru-RU" smtClean="0"/>
              <a:pPr>
                <a:defRPr/>
              </a:pPr>
              <a:t>25.07.2019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3236B-FBD4-4138-953F-D86AAE846E3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5937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814ABF-7EED-40AB-AC59-A107D5B5E3AE}" type="datetimeFigureOut">
              <a:rPr lang="ru-RU" smtClean="0"/>
              <a:pPr>
                <a:defRPr/>
              </a:pPr>
              <a:t>25.07.2019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9B712-4C81-49B4-97B2-5BBB95ACF22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9665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BF847CE-421C-4221-8516-62D9D14C8DB5}" type="datetimeFigureOut">
              <a:rPr lang="ru-RU" smtClean="0"/>
              <a:pPr>
                <a:defRPr/>
              </a:pPr>
              <a:t>25.07.2019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5CBD-A919-4D6B-8E3D-A6E87CBE16A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498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86AFD02-D215-4CF5-B7D4-FC3DF246784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053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8B591-7822-42BB-B2DA-52114DF5580B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354BA-72FF-4C4D-9D1F-A2D279FC2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12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fld id="{272526E7-FD04-4A80-92C3-0647FBB2E656}" type="datetimeFigureOut">
              <a:rPr lang="ru-RU" altLang="ru-RU"/>
              <a:pPr>
                <a:defRPr/>
              </a:pPr>
              <a:t>25.07.2019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E61DD0-96F2-4516-87BF-ED54337735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633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1E460-DFBB-4ECB-832A-F6F5185AF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C82220-FB7A-47CF-A85A-7724690A8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1320F9-D534-447F-9E64-C537221DF0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200DE-DB4D-448E-81B0-FBE66C9B6368}" type="datetimeFigureOut">
              <a:rPr lang="ru-RU" smtClean="0"/>
              <a:t>25.07.2019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10554F-073D-4B91-BD99-340924966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955EB5-9F37-4676-89C3-E374F9D90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41B77-68D3-4BE9-8443-4686538B9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953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1.jpeg"/><Relationship Id="rId5" Type="http://schemas.microsoft.com/office/2007/relationships/hdphoto" Target="../media/hdphoto22.wdp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png"/><Relationship Id="rId3" Type="http://schemas.openxmlformats.org/officeDocument/2006/relationships/image" Target="../media/image4.pn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17" Type="http://schemas.openxmlformats.org/officeDocument/2006/relationships/image" Target="../media/image72.png"/><Relationship Id="rId2" Type="http://schemas.openxmlformats.org/officeDocument/2006/relationships/image" Target="../media/image58.jpe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5" Type="http://schemas.openxmlformats.org/officeDocument/2006/relationships/image" Target="../media/image70.pn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Relationship Id="rId1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4.jpe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5" Type="http://schemas.openxmlformats.org/officeDocument/2006/relationships/image" Target="../media/image8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7" Type="http://schemas.openxmlformats.org/officeDocument/2006/relationships/image" Target="../media/image13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8.wdp"/><Relationship Id="rId18" Type="http://schemas.openxmlformats.org/officeDocument/2006/relationships/image" Target="../media/image22.png"/><Relationship Id="rId3" Type="http://schemas.openxmlformats.org/officeDocument/2006/relationships/image" Target="../media/image14.png"/><Relationship Id="rId21" Type="http://schemas.microsoft.com/office/2007/relationships/hdphoto" Target="../media/hdphoto12.wdp"/><Relationship Id="rId7" Type="http://schemas.openxmlformats.org/officeDocument/2006/relationships/image" Target="../media/image16.jpeg"/><Relationship Id="rId12" Type="http://schemas.openxmlformats.org/officeDocument/2006/relationships/image" Target="../media/image19.png"/><Relationship Id="rId17" Type="http://schemas.microsoft.com/office/2007/relationships/hdphoto" Target="../media/hdphoto10.wdp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15.png"/><Relationship Id="rId15" Type="http://schemas.microsoft.com/office/2007/relationships/hdphoto" Target="../media/hdphoto9.wdp"/><Relationship Id="rId23" Type="http://schemas.microsoft.com/office/2007/relationships/hdphoto" Target="../media/hdphoto13.wdp"/><Relationship Id="rId10" Type="http://schemas.openxmlformats.org/officeDocument/2006/relationships/image" Target="../media/image18.png"/><Relationship Id="rId19" Type="http://schemas.microsoft.com/office/2007/relationships/hdphoto" Target="../media/hdphoto11.wdp"/><Relationship Id="rId4" Type="http://schemas.microsoft.com/office/2007/relationships/hdphoto" Target="../media/hdphoto4.wdp"/><Relationship Id="rId9" Type="http://schemas.microsoft.com/office/2007/relationships/hdphoto" Target="../media/hdphoto6.wdp"/><Relationship Id="rId14" Type="http://schemas.openxmlformats.org/officeDocument/2006/relationships/image" Target="../media/image20.png"/><Relationship Id="rId2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18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15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28.png"/><Relationship Id="rId14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21.wdp"/><Relationship Id="rId5" Type="http://schemas.openxmlformats.org/officeDocument/2006/relationships/image" Target="../media/image32.png"/><Relationship Id="rId4" Type="http://schemas.microsoft.com/office/2007/relationships/hdphoto" Target="../media/hdphoto2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1D5883-601A-4D2A-A872-5B4A0BF7AD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4427"/>
            <a:ext cx="9144000" cy="538730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FD60E6B-34CE-47C2-B2D2-2865B6D40E1B}"/>
              </a:ext>
            </a:extLst>
          </p:cNvPr>
          <p:cNvSpPr/>
          <p:nvPr/>
        </p:nvSpPr>
        <p:spPr>
          <a:xfrm>
            <a:off x="0" y="2"/>
            <a:ext cx="9144000" cy="714427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4492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6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146320-EDFD-40BA-ABC5-DD2DD0C8F5F0}"/>
              </a:ext>
            </a:extLst>
          </p:cNvPr>
          <p:cNvSpPr/>
          <p:nvPr/>
        </p:nvSpPr>
        <p:spPr>
          <a:xfrm>
            <a:off x="0" y="6144428"/>
            <a:ext cx="9144000" cy="713572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4492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6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2C0E08-401F-4FEE-AD38-07E63208907A}"/>
              </a:ext>
            </a:extLst>
          </p:cNvPr>
          <p:cNvSpPr txBox="1"/>
          <p:nvPr/>
        </p:nvSpPr>
        <p:spPr>
          <a:xfrm>
            <a:off x="319771" y="6270384"/>
            <a:ext cx="8548492" cy="46166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r" defTabSz="24492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НАУЧНО-ИССЛЕДОВАТЕЛЬСКИЙ ИНСТИТУТ ПЕРСПЕКТИВНОГО ГРАДОСТРОИТЕЛЬСТВА</a:t>
            </a:r>
          </a:p>
          <a:p>
            <a:pPr algn="r" defTabSz="24492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ООО «НИИ </a:t>
            </a:r>
            <a:r>
              <a:rPr lang="ru-RU" b="1" dirty="0" err="1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ПГ</a:t>
            </a:r>
            <a:r>
              <a:rPr lang="ru-RU" b="1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», </a:t>
            </a:r>
            <a:r>
              <a:rPr lang="ru-RU" sz="160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Санкт-Петербург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3313507-2402-4247-9451-5BC68AAC84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479" y="172651"/>
            <a:ext cx="3805787" cy="38699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2D30CF2-448D-49DC-B158-C33222FD3C3B}"/>
              </a:ext>
            </a:extLst>
          </p:cNvPr>
          <p:cNvSpPr/>
          <p:nvPr/>
        </p:nvSpPr>
        <p:spPr>
          <a:xfrm>
            <a:off x="0" y="1910770"/>
            <a:ext cx="9144000" cy="929701"/>
          </a:xfrm>
          <a:prstGeom prst="rect">
            <a:avLst/>
          </a:prstGeom>
          <a:solidFill>
            <a:srgbClr val="40546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7" tIns="24493" rIns="48987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4492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6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02C4EB98-616E-444A-8876-3546F5D80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26" y="904297"/>
            <a:ext cx="8676173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89855">
              <a:spcAft>
                <a:spcPts val="0"/>
              </a:spcAft>
              <a:defRPr/>
            </a:pPr>
            <a:r>
              <a:rPr lang="ru-RU" altLang="ru-RU" sz="3200" b="1" dirty="0">
                <a:solidFill>
                  <a:srgbClr val="405463"/>
                </a:solidFill>
                <a:effectLst>
                  <a:outerShdw dist="88900" dir="2700000" algn="tl" rotWithShape="0">
                    <a:prstClr val="white">
                      <a:alpha val="70000"/>
                    </a:prstClr>
                  </a:outerShdw>
                </a:effectLst>
                <a:latin typeface="Century Gothic" panose="020B0502020202020204" pitchFamily="34" charset="0"/>
                <a:cs typeface="+mn-cs"/>
              </a:rPr>
              <a:t>ОСНОВНЫЕ НАПРАВЛЕНИЯ КОНЦЕПЦИИ ГЕНЕРАЛЬНОГО ПЛАНА </a:t>
            </a:r>
          </a:p>
          <a:p>
            <a:pPr defTabSz="489855">
              <a:spcAft>
                <a:spcPts val="0"/>
              </a:spcAft>
              <a:defRPr/>
            </a:pPr>
            <a:r>
              <a:rPr lang="ru-RU" altLang="ru-RU" sz="5800" b="1" dirty="0">
                <a:solidFill>
                  <a:prstClr val="white"/>
                </a:solidFill>
                <a:effectLst>
                  <a:outerShdw blurRad="50800" dist="88900" dir="2700000" algn="tl" rotWithShape="0">
                    <a:srgbClr val="405463"/>
                  </a:outerShdw>
                </a:effectLst>
                <a:latin typeface="Century Gothic" panose="020B0502020202020204" pitchFamily="34" charset="0"/>
                <a:cs typeface="+mn-cs"/>
              </a:rPr>
              <a:t>МО </a:t>
            </a:r>
            <a:r>
              <a:rPr lang="ru-RU" altLang="ru-RU" sz="4500" b="1" dirty="0">
                <a:solidFill>
                  <a:prstClr val="white"/>
                </a:solidFill>
                <a:effectLst>
                  <a:outerShdw blurRad="50800" dist="88900" dir="2700000" algn="tl" rotWithShape="0">
                    <a:srgbClr val="405463"/>
                  </a:outerShdw>
                </a:effectLst>
                <a:latin typeface="Century Gothic" panose="020B0502020202020204" pitchFamily="34" charset="0"/>
                <a:cs typeface="+mn-cs"/>
              </a:rPr>
              <a:t>город</a:t>
            </a:r>
            <a:r>
              <a:rPr lang="ru-RU" altLang="ru-RU" sz="5800" b="1" dirty="0">
                <a:solidFill>
                  <a:prstClr val="white"/>
                </a:solidFill>
                <a:effectLst>
                  <a:outerShdw blurRad="50800" dist="88900" dir="2700000" algn="tl" rotWithShape="0">
                    <a:srgbClr val="405463"/>
                  </a:outerShdw>
                </a:effectLst>
                <a:latin typeface="Century Gothic" panose="020B0502020202020204" pitchFamily="34" charset="0"/>
                <a:cs typeface="+mn-cs"/>
              </a:rPr>
              <a:t> КРАСНОДАР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6A238A6-4CD3-46FC-918F-400B10D0120B}"/>
              </a:ext>
            </a:extLst>
          </p:cNvPr>
          <p:cNvSpPr/>
          <p:nvPr/>
        </p:nvSpPr>
        <p:spPr>
          <a:xfrm>
            <a:off x="0" y="5304772"/>
            <a:ext cx="9144000" cy="797401"/>
          </a:xfrm>
          <a:prstGeom prst="rect">
            <a:avLst/>
          </a:prstGeom>
          <a:solidFill>
            <a:srgbClr val="40546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7" tIns="24493" rIns="48987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44922">
              <a:defRPr/>
            </a:pPr>
            <a:endParaRPr lang="ru-RU" sz="96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8C3CDF-C120-4E0D-B216-D6FEBA4065F1}"/>
              </a:ext>
            </a:extLst>
          </p:cNvPr>
          <p:cNvSpPr txBox="1"/>
          <p:nvPr/>
        </p:nvSpPr>
        <p:spPr>
          <a:xfrm>
            <a:off x="1686187" y="5363509"/>
            <a:ext cx="7182076" cy="738664"/>
          </a:xfrm>
          <a:prstGeom prst="rect">
            <a:avLst/>
          </a:prstGeom>
          <a:noFill/>
          <a:effectLst>
            <a:outerShdw blurRad="12700" dist="25400" dir="2700000" algn="tl" rotWithShape="0">
              <a:prstClr val="black">
                <a:alpha val="9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44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Гришечкина Ирина Егоровна</a:t>
            </a:r>
          </a:p>
          <a:p>
            <a:pPr marL="0" marR="0" lvl="0" indent="0" algn="r" defTabSz="244928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главный архитектор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372229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B9E26A8F-54AA-461B-A332-21A1AFDE4544}"/>
              </a:ext>
            </a:extLst>
          </p:cNvPr>
          <p:cNvSpPr/>
          <p:nvPr/>
        </p:nvSpPr>
        <p:spPr>
          <a:xfrm>
            <a:off x="260352" y="2510753"/>
            <a:ext cx="8673924" cy="3493448"/>
          </a:xfrm>
          <a:prstGeom prst="rect">
            <a:avLst/>
          </a:prstGeom>
          <a:solidFill>
            <a:srgbClr val="93A5B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7" tIns="24493" rIns="48987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449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Стрелка: пятиугольник 41">
            <a:extLst>
              <a:ext uri="{FF2B5EF4-FFF2-40B4-BE49-F238E27FC236}">
                <a16:creationId xmlns:a16="http://schemas.microsoft.com/office/drawing/2014/main" id="{272067F2-7BA3-4C7A-B43C-0D7DD2B96182}"/>
              </a:ext>
            </a:extLst>
          </p:cNvPr>
          <p:cNvSpPr/>
          <p:nvPr/>
        </p:nvSpPr>
        <p:spPr>
          <a:xfrm rot="5400000">
            <a:off x="3151436" y="931396"/>
            <a:ext cx="2834777" cy="3724712"/>
          </a:xfrm>
          <a:prstGeom prst="homePlate">
            <a:avLst>
              <a:gd name="adj" fmla="val 7652"/>
            </a:avLst>
          </a:prstGeom>
          <a:solidFill>
            <a:srgbClr val="93A5B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7" tIns="24493" rIns="48987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449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6CE1A77-13E0-44A7-8AA5-DF81D4FA6DF3}"/>
              </a:ext>
            </a:extLst>
          </p:cNvPr>
          <p:cNvSpPr/>
          <p:nvPr/>
        </p:nvSpPr>
        <p:spPr>
          <a:xfrm>
            <a:off x="-3175" y="6276976"/>
            <a:ext cx="9144000" cy="58102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4" tIns="32657" rIns="65314" bIns="32657" anchor="ctr"/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8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65" name="TextBox 28">
            <a:extLst>
              <a:ext uri="{FF2B5EF4-FFF2-40B4-BE49-F238E27FC236}">
                <a16:creationId xmlns:a16="http://schemas.microsoft.com/office/drawing/2014/main" id="{A4B04AB9-856E-4E2A-8AE2-5CF4FF8BF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6" y="6437314"/>
            <a:ext cx="893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325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ООО «НИИ ПГ»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68DCE70-DFB5-4B6E-9986-B5791CB03031}"/>
              </a:ext>
            </a:extLst>
          </p:cNvPr>
          <p:cNvSpPr/>
          <p:nvPr/>
        </p:nvSpPr>
        <p:spPr>
          <a:xfrm>
            <a:off x="-3175" y="574675"/>
            <a:ext cx="9144000" cy="801688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86" tIns="24493" rIns="48986" bIns="24493" anchor="ctr"/>
          <a:lstStyle/>
          <a:p>
            <a:pPr marL="0" marR="0" lvl="0" indent="0" algn="ctr" defTabSz="244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Группа 463">
            <a:extLst>
              <a:ext uri="{FF2B5EF4-FFF2-40B4-BE49-F238E27FC236}">
                <a16:creationId xmlns:a16="http://schemas.microsoft.com/office/drawing/2014/main" id="{86BDE60E-2506-496B-A269-09566D9A2576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"/>
            <a:ext cx="9144000" cy="582613"/>
            <a:chOff x="4267197" y="0"/>
            <a:chExt cx="12801601" cy="8151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03CDEA6D-23F6-45A7-B73C-1597D33B6F6C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14" tIns="32657" rIns="65314" bIns="32657" anchor="ctr"/>
            <a:lstStyle/>
            <a:p>
              <a:pPr marL="0" marR="0" lvl="0" indent="0" algn="ctr" defTabSz="326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Рисунок 465">
              <a:extLst>
                <a:ext uri="{FF2B5EF4-FFF2-40B4-BE49-F238E27FC236}">
                  <a16:creationId xmlns:a16="http://schemas.microsoft.com/office/drawing/2014/main" id="{757B2D14-F1D4-4BBB-93DA-085704BE8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9268" y="195163"/>
              <a:ext cx="4074516" cy="41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Rectangle 13">
            <a:extLst>
              <a:ext uri="{FF2B5EF4-FFF2-40B4-BE49-F238E27FC236}">
                <a16:creationId xmlns:a16="http://schemas.microsoft.com/office/drawing/2014/main" id="{785857DC-B337-4A41-B388-9A9048AE7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1" y="781394"/>
            <a:ext cx="221440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МОДЕЛИ</a:t>
            </a:r>
          </a:p>
          <a:p>
            <a:pPr marL="0" marR="0" lvl="0" indent="0" algn="l" defTabSz="489813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развития города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93A5B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Прямоугольник 51">
            <a:extLst>
              <a:ext uri="{FF2B5EF4-FFF2-40B4-BE49-F238E27FC236}">
                <a16:creationId xmlns:a16="http://schemas.microsoft.com/office/drawing/2014/main" id="{9B33D7F6-F47D-400A-B377-66F862F09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6364"/>
            <a:ext cx="33249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Санкт-Петербург - Краснодар</a:t>
            </a: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0AE8309-643A-4720-A714-78097ED4C09F}"/>
              </a:ext>
            </a:extLst>
          </p:cNvPr>
          <p:cNvGrpSpPr/>
          <p:nvPr/>
        </p:nvGrpSpPr>
        <p:grpSpPr>
          <a:xfrm>
            <a:off x="2994168" y="1421555"/>
            <a:ext cx="3203108" cy="2516811"/>
            <a:chOff x="145234" y="3608084"/>
            <a:chExt cx="3396659" cy="2668892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F9E89AA2-B6DF-4A30-BBDE-492429087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234" y="3608084"/>
              <a:ext cx="3396659" cy="2668892"/>
            </a:xfrm>
            <a:prstGeom prst="rect">
              <a:avLst/>
            </a:prstGeom>
          </p:spPr>
        </p:pic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DA1BC71A-5818-4D6E-B69E-520D62047A0E}"/>
                </a:ext>
              </a:extLst>
            </p:cNvPr>
            <p:cNvSpPr/>
            <p:nvPr/>
          </p:nvSpPr>
          <p:spPr>
            <a:xfrm>
              <a:off x="1080569" y="4531317"/>
              <a:ext cx="1412144" cy="928644"/>
            </a:xfrm>
            <a:prstGeom prst="rect">
              <a:avLst/>
            </a:prstGeom>
            <a:solidFill>
              <a:srgbClr val="EBC884"/>
            </a:solidFill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344BF17-41D4-4D98-8C04-D711D27E6579}"/>
              </a:ext>
            </a:extLst>
          </p:cNvPr>
          <p:cNvSpPr txBox="1"/>
          <p:nvPr/>
        </p:nvSpPr>
        <p:spPr>
          <a:xfrm>
            <a:off x="4026716" y="689062"/>
            <a:ext cx="4977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normalizeH="0" baseline="0" noProof="0" dirty="0">
                <a:solidFill>
                  <a:schemeClr val="bg1"/>
                </a:solidFill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АГЛОМЕРАЦИОННАЯ МОДЕЛЬ РАЗВИТИЯ</a:t>
            </a:r>
          </a:p>
          <a:p>
            <a:pPr lvl="0"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три варианта развития ядра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4D7095A-B3E8-44DE-ACF7-4CC03A407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" y="3086583"/>
            <a:ext cx="2774507" cy="1618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DDA2274-B3D0-4D94-9E0F-289A0D507B16}"/>
              </a:ext>
            </a:extLst>
          </p:cNvPr>
          <p:cNvSpPr txBox="1"/>
          <p:nvPr/>
        </p:nvSpPr>
        <p:spPr>
          <a:xfrm>
            <a:off x="127739" y="2923102"/>
            <a:ext cx="1242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85F6D"/>
                </a:solidFill>
                <a:effectLst/>
                <a:uLnTx/>
                <a:uFillTx/>
                <a:latin typeface="Century Gothic" panose="020B0502020202020204" pitchFamily="34" charset="0"/>
              </a:rPr>
              <a:t>Вариант 1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C24987C-7E84-44EA-9409-23EA202532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946" y="3105865"/>
            <a:ext cx="2777395" cy="162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F22E0E6-47C1-49FC-8152-1350F4240D79}"/>
              </a:ext>
            </a:extLst>
          </p:cNvPr>
          <p:cNvSpPr txBox="1"/>
          <p:nvPr/>
        </p:nvSpPr>
        <p:spPr>
          <a:xfrm>
            <a:off x="7832125" y="2936542"/>
            <a:ext cx="1242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85F6D"/>
                </a:solidFill>
                <a:effectLst/>
                <a:uLnTx/>
                <a:uFillTx/>
                <a:latin typeface="Century Gothic" panose="020B0502020202020204" pitchFamily="34" charset="0"/>
              </a:rPr>
              <a:t>Вариант 2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0C250C6-981F-4666-8CDA-3866BA56AB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230" y="4244696"/>
            <a:ext cx="2742983" cy="19597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A1BEFDE-7F2A-47B6-B8F5-83E1439C5288}"/>
              </a:ext>
            </a:extLst>
          </p:cNvPr>
          <p:cNvSpPr txBox="1"/>
          <p:nvPr/>
        </p:nvSpPr>
        <p:spPr>
          <a:xfrm>
            <a:off x="3308063" y="4071397"/>
            <a:ext cx="1242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85F6D"/>
                </a:solidFill>
                <a:effectLst/>
                <a:uLnTx/>
                <a:uFillTx/>
                <a:latin typeface="Century Gothic" panose="020B0502020202020204" pitchFamily="34" charset="0"/>
              </a:rPr>
              <a:t>Вариант 3</a:t>
            </a:r>
          </a:p>
        </p:txBody>
      </p:sp>
    </p:spTree>
    <p:extLst>
      <p:ext uri="{BB962C8B-B14F-4D97-AF65-F5344CB8AC3E}">
        <p14:creationId xmlns:p14="http://schemas.microsoft.com/office/powerpoint/2010/main" val="35849834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E5C070-40CC-4436-BA89-79EABF84A0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20527"/>
            <a:ext cx="6620126" cy="3280934"/>
          </a:xfrm>
          <a:prstGeom prst="rect">
            <a:avLst/>
          </a:prstGeom>
        </p:spPr>
      </p:pic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D8691073-8D33-45D3-80CF-2EF7BB86E0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024715"/>
              </p:ext>
            </p:extLst>
          </p:nvPr>
        </p:nvGraphicFramePr>
        <p:xfrm>
          <a:off x="6653477" y="1531475"/>
          <a:ext cx="2487348" cy="4685876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562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81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latin typeface="Century Gothic" panose="020B0502020202020204" pitchFamily="34" charset="0"/>
                        </a:rPr>
                        <a:t>ПЛОЩАДЬ ЖИЛИЩНОГО ФОНДА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latin typeface="Century Gothic" panose="020B0502020202020204" pitchFamily="34" charset="0"/>
                        </a:rPr>
                        <a:t>2040 г.*,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1" kern="0" dirty="0">
                          <a:latin typeface="Century Gothic" panose="020B0502020202020204" pitchFamily="34" charset="0"/>
                        </a:rPr>
                        <a:t>в том числе:</a:t>
                      </a:r>
                      <a:endParaRPr lang="ru-RU" sz="1000" b="0" i="1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latin typeface="Century Gothic" panose="020B0502020202020204" pitchFamily="34" charset="0"/>
                        </a:rPr>
                        <a:t>71834,9</a:t>
                      </a:r>
                      <a:r>
                        <a:rPr lang="ru-RU" sz="1200" kern="0" dirty="0"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0" dirty="0">
                          <a:latin typeface="Century Gothic" panose="020B0502020202020204" pitchFamily="34" charset="0"/>
                        </a:rPr>
                        <a:t>тыс.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0" dirty="0">
                          <a:latin typeface="Century Gothic" panose="020B0502020202020204" pitchFamily="34" charset="0"/>
                        </a:rPr>
                        <a:t>кв. м</a:t>
                      </a:r>
                      <a:endParaRPr lang="ru-RU" sz="1200" b="0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32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0" dirty="0">
                          <a:latin typeface="Century Gothic" panose="020B0502020202020204" pitchFamily="34" charset="0"/>
                        </a:rPr>
                        <a:t>Индивидуальный жилищный фонд</a:t>
                      </a:r>
                      <a:endParaRPr lang="ru-RU" sz="1000" b="0" i="1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8F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18,8 </a:t>
                      </a:r>
                      <a:r>
                        <a:rPr lang="ru-RU" sz="1200" b="0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ru-RU" sz="1200" b="0" kern="0" dirty="0">
                        <a:solidFill>
                          <a:srgbClr val="586B7B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332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0" dirty="0">
                          <a:latin typeface="Century Gothic" panose="020B0502020202020204" pitchFamily="34" charset="0"/>
                        </a:rPr>
                        <a:t>Малоэтажный жилищный фонд</a:t>
                      </a:r>
                      <a:endParaRPr lang="ru-RU" sz="1000" b="0" i="1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8F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2,9 </a:t>
                      </a:r>
                      <a:r>
                        <a:rPr lang="ru-RU" sz="1200" b="0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ru-RU" sz="1200" b="0" kern="0" dirty="0">
                        <a:solidFill>
                          <a:srgbClr val="586B7B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332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0" dirty="0" err="1">
                          <a:latin typeface="Century Gothic" panose="020B0502020202020204" pitchFamily="34" charset="0"/>
                        </a:rPr>
                        <a:t>Среднеэтажный</a:t>
                      </a:r>
                      <a:r>
                        <a:rPr lang="ru-RU" sz="1000" i="1" kern="0" dirty="0">
                          <a:latin typeface="Century Gothic" panose="020B0502020202020204" pitchFamily="34" charset="0"/>
                        </a:rPr>
                        <a:t> жилищный фонд</a:t>
                      </a:r>
                      <a:endParaRPr lang="ru-RU" sz="1000" b="0" i="1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8F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26,8 </a:t>
                      </a:r>
                      <a:r>
                        <a:rPr lang="ru-RU" sz="1200" b="0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ru-RU" sz="1200" b="0" kern="0" dirty="0">
                        <a:solidFill>
                          <a:srgbClr val="586B7B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856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0" dirty="0">
                          <a:latin typeface="Century Gothic" panose="020B0502020202020204" pitchFamily="34" charset="0"/>
                        </a:rPr>
                        <a:t>Многоэтажный жилищный фонд</a:t>
                      </a:r>
                    </a:p>
                    <a:p>
                      <a:pPr marL="108000" algn="l" defTabSz="914400" rtl="0" eaLnBrk="1" latinLnBrk="0" hangingPunct="1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1" kern="0" dirty="0">
                          <a:latin typeface="Century Gothic" panose="020B0502020202020204" pitchFamily="34" charset="0"/>
                        </a:rPr>
                        <a:t>в том числе</a:t>
                      </a:r>
                      <a:r>
                        <a:rPr lang="ru-RU" sz="1000" i="1" kern="0" dirty="0">
                          <a:latin typeface="Century Gothic" panose="020B0502020202020204" pitchFamily="34" charset="0"/>
                        </a:rPr>
                        <a:t>: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8FA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51,4 </a:t>
                      </a:r>
                      <a:r>
                        <a:rPr lang="ru-RU" sz="1200" b="0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ru-RU" sz="1200" b="0" kern="0" dirty="0">
                        <a:solidFill>
                          <a:srgbClr val="586B7B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3175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42">
                <a:tc rowSpan="3">
                  <a:txBody>
                    <a:bodyPr/>
                    <a:lstStyle/>
                    <a:p>
                      <a:pPr marL="108000" algn="l" defTabSz="914400" rtl="0" eaLnBrk="1" latinLnBrk="0" hangingPunct="1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b="0" i="1" kern="0" dirty="0">
                          <a:latin typeface="Century Gothic" panose="020B0502020202020204" pitchFamily="34" charset="0"/>
                        </a:rPr>
                        <a:t>за счет реновации </a:t>
                      </a:r>
                    </a:p>
                    <a:p>
                      <a:pPr marL="108000" algn="l" defTabSz="914400" rtl="0" eaLnBrk="1" latinLnBrk="0" hangingPunct="1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b="0" i="1" kern="0" dirty="0">
                          <a:latin typeface="Century Gothic" panose="020B0502020202020204" pitchFamily="34" charset="0"/>
                        </a:rPr>
                        <a:t>типовых жилых домов </a:t>
                      </a:r>
                    </a:p>
                    <a:p>
                      <a:pPr marL="108000" algn="l" defTabSz="914400" rtl="0" eaLnBrk="1" latinLnBrk="0" hangingPunct="1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b="0" i="1" kern="0" dirty="0">
                          <a:latin typeface="Century Gothic" panose="020B0502020202020204" pitchFamily="34" charset="0"/>
                        </a:rPr>
                        <a:t>первых массовых серий </a:t>
                      </a:r>
                    </a:p>
                    <a:p>
                      <a:pPr marL="108000" algn="l" defTabSz="914400" rtl="0" eaLnBrk="1" latinLnBrk="0" hangingPunct="1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b="0" i="1" kern="0" dirty="0">
                          <a:latin typeface="Century Gothic" panose="020B0502020202020204" pitchFamily="34" charset="0"/>
                        </a:rPr>
                        <a:t>1950-1960-х гг.</a:t>
                      </a:r>
                    </a:p>
                    <a:p>
                      <a:pPr marL="108000" algn="l" defTabSz="914400" rtl="0" eaLnBrk="1" latinLnBrk="0" hangingPunct="1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endParaRPr lang="ru-RU" sz="800" b="0" i="1" kern="0" dirty="0">
                        <a:latin typeface="Century Gothic" panose="020B0502020202020204" pitchFamily="34" charset="0"/>
                      </a:endParaRPr>
                    </a:p>
                    <a:p>
                      <a:pPr marL="108000" algn="l" defTabSz="914400" rtl="0" eaLnBrk="1" latinLnBrk="0" hangingPunct="1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b="0" i="1" kern="0" dirty="0">
                          <a:latin typeface="Century Gothic" panose="020B0502020202020204" pitchFamily="34" charset="0"/>
                        </a:rPr>
                        <a:t>на территории неэффективно используемых промышленных предприятий </a:t>
                      </a:r>
                    </a:p>
                    <a:p>
                      <a:pPr marL="108000" algn="l" defTabSz="914400" rtl="0" eaLnBrk="1" latinLnBrk="0" hangingPunct="1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b="0" i="1" kern="0" dirty="0">
                          <a:latin typeface="Century Gothic" panose="020B0502020202020204" pitchFamily="34" charset="0"/>
                        </a:rPr>
                        <a:t>и гаражных кооперативов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8FA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312269"/>
                  </a:ext>
                </a:extLst>
              </a:tr>
              <a:tr h="6528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1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10,4 %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850796"/>
                  </a:ext>
                </a:extLst>
              </a:tr>
              <a:tr h="6324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1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0,7 %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787589"/>
                  </a:ext>
                </a:extLst>
              </a:tr>
              <a:tr h="6697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0" kern="0" dirty="0">
                          <a:latin typeface="Century Gothic" panose="020B0502020202020204" pitchFamily="34" charset="0"/>
                        </a:rPr>
                        <a:t>ЖИЛИЩНАЯ ОБЕСПЕЧЕННОСТЬ</a:t>
                      </a:r>
                      <a:endParaRPr lang="ru-RU" sz="1000" b="0" i="0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32,6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кв. м/человека</a:t>
                      </a:r>
                      <a:endParaRPr lang="ru-RU" sz="1000" b="0" kern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1C80B7D-C799-463A-BA5D-4A9C266FDD84}"/>
              </a:ext>
            </a:extLst>
          </p:cNvPr>
          <p:cNvSpPr/>
          <p:nvPr/>
        </p:nvSpPr>
        <p:spPr>
          <a:xfrm>
            <a:off x="529133" y="5492826"/>
            <a:ext cx="6044036" cy="797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r>
              <a:rPr lang="ru-RU" sz="1600" b="1" dirty="0">
                <a:solidFill>
                  <a:srgbClr val="586B7B"/>
                </a:solidFill>
                <a:latin typeface="Century Gothic" panose="020B0502020202020204" pitchFamily="34" charset="0"/>
              </a:rPr>
              <a:t>* </a:t>
            </a:r>
            <a:r>
              <a:rPr lang="ru-RU" sz="1000" b="1" dirty="0">
                <a:solidFill>
                  <a:srgbClr val="586B7B"/>
                </a:solidFill>
                <a:latin typeface="Century Gothic" panose="020B0502020202020204" pitchFamily="34" charset="0"/>
              </a:rPr>
              <a:t>Жилищный фонд с учетом выбытия ветхого, аварийного, морально устаревшего    </a:t>
            </a:r>
          </a:p>
          <a:p>
            <a:pPr>
              <a:lnSpc>
                <a:spcPts val="1100"/>
              </a:lnSpc>
            </a:pPr>
            <a:r>
              <a:rPr lang="ru-RU" sz="1000" b="1" dirty="0">
                <a:solidFill>
                  <a:srgbClr val="586B7B"/>
                </a:solidFill>
                <a:latin typeface="Century Gothic" panose="020B0502020202020204" pitchFamily="34" charset="0"/>
              </a:rPr>
              <a:t>     существующего жилищного фонда </a:t>
            </a:r>
          </a:p>
          <a:p>
            <a:pPr>
              <a:lnSpc>
                <a:spcPts val="1100"/>
              </a:lnSpc>
            </a:pPr>
            <a:r>
              <a:rPr lang="ru-RU" sz="1000" b="1" dirty="0">
                <a:solidFill>
                  <a:srgbClr val="586B7B"/>
                </a:solidFill>
                <a:latin typeface="Century Gothic" panose="020B0502020202020204" pitchFamily="34" charset="0"/>
              </a:rPr>
              <a:t>     и прогнозной жилищной обеспеченности 35 кв. м/чел., </a:t>
            </a:r>
          </a:p>
          <a:p>
            <a:pPr>
              <a:lnSpc>
                <a:spcPts val="1100"/>
              </a:lnSpc>
            </a:pPr>
            <a:r>
              <a:rPr lang="ru-RU" sz="1000" b="1" dirty="0">
                <a:solidFill>
                  <a:srgbClr val="586B7B"/>
                </a:solidFill>
                <a:latin typeface="Century Gothic" panose="020B0502020202020204" pitchFamily="34" charset="0"/>
              </a:rPr>
              <a:t>     </a:t>
            </a:r>
            <a:r>
              <a:rPr lang="ru-RU" sz="1000" dirty="0">
                <a:solidFill>
                  <a:srgbClr val="586B7B"/>
                </a:solidFill>
                <a:latin typeface="Century Gothic" panose="020B0502020202020204" pitchFamily="34" charset="0"/>
              </a:rPr>
              <a:t>что близко к проектным показателям жилищной обеспеченности крупнейших городов   </a:t>
            </a:r>
          </a:p>
          <a:p>
            <a:pPr>
              <a:lnSpc>
                <a:spcPts val="1100"/>
              </a:lnSpc>
            </a:pPr>
            <a:r>
              <a:rPr lang="ru-RU" sz="1000" dirty="0">
                <a:solidFill>
                  <a:srgbClr val="586B7B"/>
                </a:solidFill>
                <a:latin typeface="Century Gothic" panose="020B0502020202020204" pitchFamily="34" charset="0"/>
              </a:rPr>
              <a:t>     России и развитых европейских стран.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A0F6A8D-C71B-4770-83F9-5A2F7FE01CCD}"/>
              </a:ext>
            </a:extLst>
          </p:cNvPr>
          <p:cNvSpPr/>
          <p:nvPr/>
        </p:nvSpPr>
        <p:spPr>
          <a:xfrm>
            <a:off x="0" y="574676"/>
            <a:ext cx="9144000" cy="67627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86" tIns="24493" rIns="48986" bIns="24493" anchor="ctr"/>
          <a:lstStyle/>
          <a:p>
            <a:pPr algn="ctr" defTabSz="24492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65">
              <a:solidFill>
                <a:prstClr val="white"/>
              </a:solidFill>
            </a:endParaRPr>
          </a:p>
        </p:txBody>
      </p:sp>
      <p:grpSp>
        <p:nvGrpSpPr>
          <p:cNvPr id="20483" name="Группа 20">
            <a:extLst>
              <a:ext uri="{FF2B5EF4-FFF2-40B4-BE49-F238E27FC236}">
                <a16:creationId xmlns:a16="http://schemas.microsoft.com/office/drawing/2014/main" id="{88B1D1D1-247E-48DC-A737-FDA7B1EBB135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"/>
            <a:ext cx="9144000" cy="582613"/>
            <a:chOff x="4267197" y="0"/>
            <a:chExt cx="12801601" cy="81514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21BCA3BB-2C50-44DB-B871-C5FED99A5F96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14" tIns="32657" rIns="65314" bIns="32657" anchor="ctr"/>
            <a:lstStyle/>
            <a:p>
              <a:pPr algn="ctr" defTabSz="3265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86">
                <a:solidFill>
                  <a:prstClr val="white"/>
                </a:solidFill>
              </a:endParaRPr>
            </a:p>
          </p:txBody>
        </p:sp>
        <p:pic>
          <p:nvPicPr>
            <p:cNvPr id="20493" name="Рисунок 22">
              <a:extLst>
                <a:ext uri="{FF2B5EF4-FFF2-40B4-BE49-F238E27FC236}">
                  <a16:creationId xmlns:a16="http://schemas.microsoft.com/office/drawing/2014/main" id="{ADD42D10-94E0-4C0E-9E66-BF0BF5D55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9268" y="195163"/>
              <a:ext cx="4074516" cy="41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AB9EA9D-FA20-458C-8450-67CC13D31A9A}"/>
              </a:ext>
            </a:extLst>
          </p:cNvPr>
          <p:cNvSpPr/>
          <p:nvPr/>
        </p:nvSpPr>
        <p:spPr>
          <a:xfrm>
            <a:off x="-3175" y="6276976"/>
            <a:ext cx="9144000" cy="58102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4" tIns="32657" rIns="65314" bIns="32657" anchor="ctr"/>
          <a:lstStyle/>
          <a:p>
            <a:pPr algn="ctr" defTabSz="32657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86">
              <a:solidFill>
                <a:prstClr val="white"/>
              </a:solidFill>
            </a:endParaRPr>
          </a:p>
        </p:txBody>
      </p:sp>
      <p:sp>
        <p:nvSpPr>
          <p:cNvPr id="20485" name="TextBox 28">
            <a:extLst>
              <a:ext uri="{FF2B5EF4-FFF2-40B4-BE49-F238E27FC236}">
                <a16:creationId xmlns:a16="http://schemas.microsoft.com/office/drawing/2014/main" id="{3FDC1D89-1C6B-4A67-AA12-3193373AC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6" y="6437314"/>
            <a:ext cx="893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100">
                <a:solidFill>
                  <a:srgbClr val="93A5B5"/>
                </a:solidFill>
                <a:latin typeface="Century Gothic" panose="020B0502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lang="ru-RU" altLang="ru-RU" b="1">
                <a:solidFill>
                  <a:srgbClr val="93A5B5"/>
                </a:solidFill>
                <a:latin typeface="Century Gothic" panose="020B0502020202020204" pitchFamily="34" charset="0"/>
              </a:rPr>
              <a:t>ООО «НИИ ПГ»</a:t>
            </a:r>
          </a:p>
        </p:txBody>
      </p:sp>
      <p:sp>
        <p:nvSpPr>
          <p:cNvPr id="20486" name="Прямоугольник 10">
            <a:extLst>
              <a:ext uri="{FF2B5EF4-FFF2-40B4-BE49-F238E27FC236}">
                <a16:creationId xmlns:a16="http://schemas.microsoft.com/office/drawing/2014/main" id="{0937FB1E-73DE-4F0C-81D4-7BFF01AD8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6364"/>
            <a:ext cx="33249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ru-RU" altLang="ru-RU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Санкт-Петербург - Краснодар</a:t>
            </a: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E214CE12-8350-4B70-A91A-F9D932ED3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1" y="673101"/>
            <a:ext cx="8880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489813">
              <a:defRPr/>
            </a:pPr>
            <a:r>
              <a:rPr lang="ru-RU" sz="1600" b="1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АЛЬТЕРНАТИВНЫЕ ВАРИАНТЫ ФУНКЦИОНАЛЬНО ПЛАНИРОВОЧНОЙ ОРГАНИЗАЦИИ ТЕРРИТОРИИ МУНИЦИПАЛЬНОГО ОБРАЗОВАНИЯ ГОРОД КРАСНОДАР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BC795E5-3FCA-478F-A621-2267B74D57CA}"/>
              </a:ext>
            </a:extLst>
          </p:cNvPr>
          <p:cNvSpPr/>
          <p:nvPr/>
        </p:nvSpPr>
        <p:spPr>
          <a:xfrm>
            <a:off x="0" y="574675"/>
            <a:ext cx="9144000" cy="884238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86" tIns="24493" rIns="48986" bIns="24493" anchor="ctr"/>
          <a:lstStyle/>
          <a:p>
            <a:pPr algn="ctr" defTabSz="24492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65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EA42C8D-CB73-4CB8-A01F-3A263BC67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997365"/>
              </p:ext>
            </p:extLst>
          </p:nvPr>
        </p:nvGraphicFramePr>
        <p:xfrm>
          <a:off x="260349" y="4816639"/>
          <a:ext cx="6346171" cy="6437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9275">
                  <a:extLst>
                    <a:ext uri="{9D8B030D-6E8A-4147-A177-3AD203B41FA5}">
                      <a16:colId xmlns:a16="http://schemas.microsoft.com/office/drawing/2014/main" val="3385551388"/>
                    </a:ext>
                  </a:extLst>
                </a:gridCol>
                <a:gridCol w="2245275">
                  <a:extLst>
                    <a:ext uri="{9D8B030D-6E8A-4147-A177-3AD203B41FA5}">
                      <a16:colId xmlns:a16="http://schemas.microsoft.com/office/drawing/2014/main" val="2406863754"/>
                    </a:ext>
                  </a:extLst>
                </a:gridCol>
                <a:gridCol w="1921621">
                  <a:extLst>
                    <a:ext uri="{9D8B030D-6E8A-4147-A177-3AD203B41FA5}">
                      <a16:colId xmlns:a16="http://schemas.microsoft.com/office/drawing/2014/main" val="3180674985"/>
                    </a:ext>
                  </a:extLst>
                </a:gridCol>
              </a:tblGrid>
              <a:tr h="260957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ТЕРРИТОРИЯ РЕНОВАЦИИ ЖИЛИЩНОГО ФОНДА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86B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Снос жилищного фонда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86B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Новое строительство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86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811323"/>
                  </a:ext>
                </a:extLst>
              </a:tr>
              <a:tr h="382778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90000"/>
                              </a:srgbClr>
                            </a:outerShdw>
                          </a:effectLst>
                        </a:rPr>
                        <a:t>3474,4 тыс. кв. м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90000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A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90000"/>
                              </a:srgbClr>
                            </a:outerShdw>
                          </a:effectLst>
                        </a:rPr>
                        <a:t>7535,3 тыс. кв. м</a:t>
                      </a:r>
                      <a:endParaRPr lang="ru-RU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90000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853053"/>
                  </a:ext>
                </a:extLst>
              </a:tr>
            </a:tbl>
          </a:graphicData>
        </a:graphic>
      </p:graphicFrame>
      <p:sp>
        <p:nvSpPr>
          <p:cNvPr id="24" name="Rectangle 13">
            <a:extLst>
              <a:ext uri="{FF2B5EF4-FFF2-40B4-BE49-F238E27FC236}">
                <a16:creationId xmlns:a16="http://schemas.microsoft.com/office/drawing/2014/main" id="{70C33916-E71D-46D9-92CD-ABCDCBCA7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649" y="1121996"/>
            <a:ext cx="12333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97A8B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Вариант 1</a:t>
            </a:r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E564459C-9037-422C-8E62-6EF40F7A5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1" y="629553"/>
            <a:ext cx="607333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489813">
              <a:defRPr/>
            </a:pPr>
            <a:r>
              <a:rPr lang="ru-RU" sz="1600" b="1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АЛЬТЕРНАТИВНЫЕ ВАРИАНТЫ </a:t>
            </a:r>
          </a:p>
          <a:p>
            <a:pPr defTabSz="489813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функционально планировочной организации территории </a:t>
            </a:r>
          </a:p>
          <a:p>
            <a:pPr defTabSz="489813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муниципального образования город Краснодар</a:t>
            </a:r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9DFA9E99-ED9B-4F7E-8503-58090FBDF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49" y="1508918"/>
            <a:ext cx="283559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lvl="0" defTabSz="4898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>
                <a:solidFill>
                  <a:srgbClr val="586B7B"/>
                </a:solidFill>
                <a:latin typeface="Century Gothic" panose="020B0502020202020204" pitchFamily="34" charset="0"/>
              </a:rPr>
              <a:t>Функциональное зонирование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  <p:bldP spid="25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DE75EE83-E5C9-427C-B3E7-9B1C3F03A7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140" y="2903160"/>
            <a:ext cx="699739" cy="18116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92684A-AE63-45CD-AE66-9EE830A789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75" y="1927273"/>
            <a:ext cx="773395" cy="806450"/>
          </a:xfrm>
          <a:prstGeom prst="rect">
            <a:avLst/>
          </a:prstGeom>
        </p:spPr>
      </p:pic>
      <p:pic>
        <p:nvPicPr>
          <p:cNvPr id="19457" name="Рисунок 3">
            <a:extLst>
              <a:ext uri="{FF2B5EF4-FFF2-40B4-BE49-F238E27FC236}">
                <a16:creationId xmlns:a16="http://schemas.microsoft.com/office/drawing/2014/main" id="{25F7514A-3303-4A42-A806-CAB6CAF528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2745" y="1649579"/>
            <a:ext cx="7240461" cy="457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5944B53-BBC8-4F81-9CB0-0E3E8040D25C}"/>
              </a:ext>
            </a:extLst>
          </p:cNvPr>
          <p:cNvSpPr/>
          <p:nvPr/>
        </p:nvSpPr>
        <p:spPr>
          <a:xfrm>
            <a:off x="0" y="574676"/>
            <a:ext cx="9144000" cy="67627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86" tIns="24493" rIns="48986" bIns="24493" anchor="ctr"/>
          <a:lstStyle/>
          <a:p>
            <a:pPr algn="ctr" defTabSz="24492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65">
              <a:solidFill>
                <a:prstClr val="white"/>
              </a:solidFill>
            </a:endParaRPr>
          </a:p>
        </p:txBody>
      </p:sp>
      <p:grpSp>
        <p:nvGrpSpPr>
          <p:cNvPr id="19459" name="Группа 20">
            <a:extLst>
              <a:ext uri="{FF2B5EF4-FFF2-40B4-BE49-F238E27FC236}">
                <a16:creationId xmlns:a16="http://schemas.microsoft.com/office/drawing/2014/main" id="{B03DDBFE-AD0A-4986-ADBA-899F1F5FF850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"/>
            <a:ext cx="9144000" cy="582613"/>
            <a:chOff x="4267197" y="0"/>
            <a:chExt cx="12801601" cy="81514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F48B235D-EDFF-406C-9AF7-D30162D1F786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14" tIns="32657" rIns="65314" bIns="32657" anchor="ctr"/>
            <a:lstStyle/>
            <a:p>
              <a:pPr algn="ctr" defTabSz="3265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86">
                <a:solidFill>
                  <a:prstClr val="white"/>
                </a:solidFill>
              </a:endParaRPr>
            </a:p>
          </p:txBody>
        </p:sp>
        <p:pic>
          <p:nvPicPr>
            <p:cNvPr id="19468" name="Рисунок 22">
              <a:extLst>
                <a:ext uri="{FF2B5EF4-FFF2-40B4-BE49-F238E27FC236}">
                  <a16:creationId xmlns:a16="http://schemas.microsoft.com/office/drawing/2014/main" id="{895EBAC5-BAA6-4511-8094-419D5C0FD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9268" y="195163"/>
              <a:ext cx="4074516" cy="41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CAA0B84-B6AC-417F-8EDE-21CE7AC6331C}"/>
              </a:ext>
            </a:extLst>
          </p:cNvPr>
          <p:cNvSpPr/>
          <p:nvPr/>
        </p:nvSpPr>
        <p:spPr>
          <a:xfrm>
            <a:off x="-3175" y="6276976"/>
            <a:ext cx="9144000" cy="58102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4" tIns="32657" rIns="65314" bIns="32657" anchor="ctr"/>
          <a:lstStyle/>
          <a:p>
            <a:pPr algn="ctr" defTabSz="32657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86">
              <a:solidFill>
                <a:prstClr val="white"/>
              </a:solidFill>
            </a:endParaRPr>
          </a:p>
        </p:txBody>
      </p:sp>
      <p:sp>
        <p:nvSpPr>
          <p:cNvPr id="19461" name="TextBox 28">
            <a:extLst>
              <a:ext uri="{FF2B5EF4-FFF2-40B4-BE49-F238E27FC236}">
                <a16:creationId xmlns:a16="http://schemas.microsoft.com/office/drawing/2014/main" id="{4B22BDBF-3F42-4B07-BC5C-8CB165B49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6" y="6437314"/>
            <a:ext cx="893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100">
                <a:solidFill>
                  <a:srgbClr val="93A5B5"/>
                </a:solidFill>
                <a:latin typeface="Century Gothic" panose="020B0502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lang="ru-RU" altLang="ru-RU" b="1">
                <a:solidFill>
                  <a:srgbClr val="93A5B5"/>
                </a:solidFill>
                <a:latin typeface="Century Gothic" panose="020B0502020202020204" pitchFamily="34" charset="0"/>
              </a:rPr>
              <a:t>ООО «НИИ ПГ»</a:t>
            </a:r>
          </a:p>
        </p:txBody>
      </p:sp>
      <p:sp>
        <p:nvSpPr>
          <p:cNvPr id="19462" name="Прямоугольник 10">
            <a:extLst>
              <a:ext uri="{FF2B5EF4-FFF2-40B4-BE49-F238E27FC236}">
                <a16:creationId xmlns:a16="http://schemas.microsoft.com/office/drawing/2014/main" id="{48F8E2FF-EBF2-47FF-B008-8C1751EF9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6364"/>
            <a:ext cx="33249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ru-RU" altLang="ru-RU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Санкт-Петербург - Краснодар</a:t>
            </a: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697718A0-56E1-426F-AB89-CC20425A0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1" y="673101"/>
            <a:ext cx="8880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489813">
              <a:defRPr/>
            </a:pPr>
            <a:r>
              <a:rPr lang="ru-RU" sz="1600" b="1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АЛЬТЕРНАТИВНЫЕ ВАРИАНТЫ ФУНКЦИОНАЛЬНО ПЛАНИРОВОЧНОЙ ОРГАНИЗАЦИИ ТЕРРИТОРИИ МУНИЦИПАЛЬНОГО ОБРАЗОВАНИЯ ГОРОД КРАСНОДАР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4E8877-0667-4CF1-ABAB-F03B119360AE}"/>
              </a:ext>
            </a:extLst>
          </p:cNvPr>
          <p:cNvSpPr txBox="1"/>
          <p:nvPr/>
        </p:nvSpPr>
        <p:spPr>
          <a:xfrm>
            <a:off x="704850" y="1835151"/>
            <a:ext cx="47752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45E890C-8B85-4DDE-B925-AF64A1E35962}"/>
              </a:ext>
            </a:extLst>
          </p:cNvPr>
          <p:cNvSpPr/>
          <p:nvPr/>
        </p:nvSpPr>
        <p:spPr>
          <a:xfrm>
            <a:off x="0" y="574675"/>
            <a:ext cx="9144000" cy="884238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86" tIns="24493" rIns="48986" bIns="24493" anchor="ctr"/>
          <a:lstStyle/>
          <a:p>
            <a:pPr algn="ctr" defTabSz="24492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65">
              <a:solidFill>
                <a:prstClr val="white"/>
              </a:solidFill>
            </a:endParaRP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3DFF5DD5-BA7A-4194-BAE4-6A4220850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649" y="1121996"/>
            <a:ext cx="12333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97A8B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Вариант 1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B44C0D12-E13F-4827-A624-CD3D6F54B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1" y="629553"/>
            <a:ext cx="607333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489813">
              <a:defRPr/>
            </a:pPr>
            <a:r>
              <a:rPr lang="ru-RU" sz="1600" b="1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АЛЬТЕРНАТИВНЫЕ ВАРИАНТЫ </a:t>
            </a:r>
          </a:p>
          <a:p>
            <a:pPr defTabSz="489813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функционально планировочной организации территории </a:t>
            </a:r>
          </a:p>
          <a:p>
            <a:pPr defTabSz="489813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муниципального образования город Краснодар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1A303D4-12AB-430B-823E-6CCC2DC349C4}"/>
              </a:ext>
            </a:extLst>
          </p:cNvPr>
          <p:cNvSpPr/>
          <p:nvPr/>
        </p:nvSpPr>
        <p:spPr>
          <a:xfrm>
            <a:off x="36013" y="1728773"/>
            <a:ext cx="2061219" cy="194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Многофункциональные центры: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A9CD658-0232-4620-96E5-3FC5369B4DAC}"/>
              </a:ext>
            </a:extLst>
          </p:cNvPr>
          <p:cNvSpPr/>
          <p:nvPr/>
        </p:nvSpPr>
        <p:spPr>
          <a:xfrm>
            <a:off x="449811" y="1604802"/>
            <a:ext cx="656475" cy="194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планир</a:t>
            </a:r>
            <a:r>
              <a:rPr kumimoji="0" lang="ru-RU" sz="70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B5DE40B-A291-437A-AA7B-84AB4D35A4F2}"/>
              </a:ext>
            </a:extLst>
          </p:cNvPr>
          <p:cNvSpPr/>
          <p:nvPr/>
        </p:nvSpPr>
        <p:spPr>
          <a:xfrm>
            <a:off x="76550" y="1604802"/>
            <a:ext cx="549552" cy="194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сущ.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1E6A668-DEE6-4375-A33F-33EFDCDEAB45}"/>
              </a:ext>
            </a:extLst>
          </p:cNvPr>
          <p:cNvSpPr/>
          <p:nvPr/>
        </p:nvSpPr>
        <p:spPr>
          <a:xfrm>
            <a:off x="453" y="1491811"/>
            <a:ext cx="2061219" cy="19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ПЛАНИРОВОЧНЫЕ ЦЕНТРЫ: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05EA164-0C5F-4283-84E1-3DE80B1B4FAA}"/>
              </a:ext>
            </a:extLst>
          </p:cNvPr>
          <p:cNvSpPr/>
          <p:nvPr/>
        </p:nvSpPr>
        <p:spPr>
          <a:xfrm>
            <a:off x="768794" y="1895071"/>
            <a:ext cx="1851719" cy="36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общегородские </a:t>
            </a:r>
          </a:p>
          <a:p>
            <a:pPr marL="0" marR="0" lvl="0" indent="0" defTabSz="9144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многофункциональные центры </a:t>
            </a:r>
          </a:p>
          <a:p>
            <a:pPr marL="0" marR="0" lvl="0" indent="0" defTabSz="9144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торговли, развлечений и услуг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FBA59B2-06F4-4E38-A170-6213253FDEED}"/>
              </a:ext>
            </a:extLst>
          </p:cNvPr>
          <p:cNvSpPr/>
          <p:nvPr/>
        </p:nvSpPr>
        <p:spPr>
          <a:xfrm>
            <a:off x="768794" y="2236508"/>
            <a:ext cx="1400810" cy="272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общегородские </a:t>
            </a:r>
          </a:p>
          <a:p>
            <a:pPr marL="0" marR="0" lvl="0" indent="0" defTabSz="9144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обособленные центры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E64E12E-B098-4F7B-817E-A9A44CA25B04}"/>
              </a:ext>
            </a:extLst>
          </p:cNvPr>
          <p:cNvSpPr/>
          <p:nvPr/>
        </p:nvSpPr>
        <p:spPr>
          <a:xfrm>
            <a:off x="768794" y="2481792"/>
            <a:ext cx="1942741" cy="272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общественно-деловой </a:t>
            </a:r>
          </a:p>
          <a:p>
            <a:pPr marL="0" marR="0" lvl="0" indent="0" defTabSz="9144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центр планировочного района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F50A87A-E947-48CA-81DE-2EE922A1DCED}"/>
              </a:ext>
            </a:extLst>
          </p:cNvPr>
          <p:cNvSpPr/>
          <p:nvPr/>
        </p:nvSpPr>
        <p:spPr>
          <a:xfrm>
            <a:off x="9874" y="2734142"/>
            <a:ext cx="2061219" cy="194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Специализированные центры: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AC39729-D328-40FE-AE74-980D20B74B38}"/>
              </a:ext>
            </a:extLst>
          </p:cNvPr>
          <p:cNvSpPr/>
          <p:nvPr/>
        </p:nvSpPr>
        <p:spPr>
          <a:xfrm>
            <a:off x="768794" y="3292871"/>
            <a:ext cx="2043508" cy="24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производственные узловые районы и индустриальные парки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F92E971-9FB5-4AD3-A55B-C3CEC7A464A3}"/>
              </a:ext>
            </a:extLst>
          </p:cNvPr>
          <p:cNvSpPr/>
          <p:nvPr/>
        </p:nvSpPr>
        <p:spPr>
          <a:xfrm>
            <a:off x="768794" y="4393458"/>
            <a:ext cx="1133951" cy="36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транспортно-</a:t>
            </a:r>
          </a:p>
          <a:p>
            <a:pPr marL="0" marR="0" lvl="0" indent="0" defTabSz="9144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пересадочные</a:t>
            </a:r>
          </a:p>
          <a:p>
            <a:pPr marL="0" marR="0" lvl="0" indent="0" defTabSz="9144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kern="0" dirty="0">
                <a:latin typeface="Century Gothic" panose="020B0502020202020204" pitchFamily="34" charset="0"/>
              </a:rPr>
              <a:t>узлы</a:t>
            </a:r>
            <a:endParaRPr kumimoji="0" lang="ru-RU" sz="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F0F8F8C4-8756-4F59-BD56-860A8195A8F2}"/>
              </a:ext>
            </a:extLst>
          </p:cNvPr>
          <p:cNvSpPr/>
          <p:nvPr/>
        </p:nvSpPr>
        <p:spPr>
          <a:xfrm>
            <a:off x="768795" y="3926448"/>
            <a:ext cx="1400810" cy="326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Южный </a:t>
            </a:r>
          </a:p>
          <a:p>
            <a:pPr marL="0" marR="0" lvl="0" indent="0" defTabSz="914400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экспортно-импортный </a:t>
            </a:r>
          </a:p>
          <a:p>
            <a:pPr marL="0" marR="0" lvl="0" indent="0" defTabSz="914400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хаб</a:t>
            </a:r>
            <a:endParaRPr kumimoji="0" lang="ru-RU" sz="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4031AB6-EAA1-48C3-BA71-9C4685458A33}"/>
              </a:ext>
            </a:extLst>
          </p:cNvPr>
          <p:cNvSpPr/>
          <p:nvPr/>
        </p:nvSpPr>
        <p:spPr>
          <a:xfrm>
            <a:off x="768794" y="3130481"/>
            <a:ext cx="1723122" cy="194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выставочно-деловыой</a:t>
            </a:r>
            <a:endParaRPr kumimoji="0" lang="ru-RU" sz="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CB3E3F8-001B-4DF1-896C-BF0B4562B0EB}"/>
              </a:ext>
            </a:extLst>
          </p:cNvPr>
          <p:cNvSpPr/>
          <p:nvPr/>
        </p:nvSpPr>
        <p:spPr>
          <a:xfrm>
            <a:off x="768794" y="3680982"/>
            <a:ext cx="1452924" cy="24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краевой медицинский</a:t>
            </a:r>
          </a:p>
          <a:p>
            <a:pPr marL="0" marR="0" lvl="0" indent="0" defTabSz="914400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kern="0" dirty="0">
                <a:latin typeface="Century Gothic" panose="020B0502020202020204" pitchFamily="34" charset="0"/>
              </a:rPr>
              <a:t>комплекс</a:t>
            </a:r>
            <a:endParaRPr kumimoji="0" lang="ru-RU" sz="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156D6B36-5DA1-40BD-80EB-08773B0CFD4B}"/>
              </a:ext>
            </a:extLst>
          </p:cNvPr>
          <p:cNvSpPr/>
          <p:nvPr/>
        </p:nvSpPr>
        <p:spPr>
          <a:xfrm>
            <a:off x="768794" y="2929459"/>
            <a:ext cx="913793" cy="194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спортивные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C3D43865-1C44-4957-B824-C0A9682CB7F8}"/>
              </a:ext>
            </a:extLst>
          </p:cNvPr>
          <p:cNvSpPr/>
          <p:nvPr/>
        </p:nvSpPr>
        <p:spPr>
          <a:xfrm>
            <a:off x="768794" y="3505711"/>
            <a:ext cx="1133951" cy="194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рекреационные</a:t>
            </a: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9DF10E25-97FA-42E2-AFCE-DD6CB5944EF4}"/>
              </a:ext>
            </a:extLst>
          </p:cNvPr>
          <p:cNvGrpSpPr/>
          <p:nvPr/>
        </p:nvGrpSpPr>
        <p:grpSpPr>
          <a:xfrm>
            <a:off x="109286" y="4748747"/>
            <a:ext cx="2389847" cy="1536286"/>
            <a:chOff x="6754911" y="1447627"/>
            <a:chExt cx="2860938" cy="1839123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F7AE93F8-A03C-493A-885D-5103D2C17802}"/>
                </a:ext>
              </a:extLst>
            </p:cNvPr>
            <p:cNvGrpSpPr/>
            <p:nvPr/>
          </p:nvGrpSpPr>
          <p:grpSpPr>
            <a:xfrm>
              <a:off x="6825478" y="1668600"/>
              <a:ext cx="223372" cy="1608000"/>
              <a:chOff x="6825478" y="1668600"/>
              <a:chExt cx="223372" cy="1608000"/>
            </a:xfrm>
          </p:grpSpPr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2B073FF7-5336-4605-8528-3C0267A1FB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25478" y="1668600"/>
                <a:ext cx="223372" cy="1608000"/>
              </a:xfrm>
              <a:prstGeom prst="rect">
                <a:avLst/>
              </a:prstGeom>
            </p:spPr>
          </p:pic>
          <p:sp>
            <p:nvSpPr>
              <p:cNvPr id="58" name="Прямоугольник 57">
                <a:extLst>
                  <a:ext uri="{FF2B5EF4-FFF2-40B4-BE49-F238E27FC236}">
                    <a16:creationId xmlns:a16="http://schemas.microsoft.com/office/drawing/2014/main" id="{EA532D24-D1EC-40EF-B275-04133889215F}"/>
                  </a:ext>
                </a:extLst>
              </p:cNvPr>
              <p:cNvSpPr/>
              <p:nvPr/>
            </p:nvSpPr>
            <p:spPr>
              <a:xfrm>
                <a:off x="6825478" y="1921386"/>
                <a:ext cx="223372" cy="1435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81A85BB6-9A29-4B2E-8D04-742C4B32BD04}"/>
                  </a:ext>
                </a:extLst>
              </p:cNvPr>
              <p:cNvSpPr/>
              <p:nvPr/>
            </p:nvSpPr>
            <p:spPr>
              <a:xfrm>
                <a:off x="6825478" y="2821729"/>
                <a:ext cx="223372" cy="1435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0B540962-D60A-490A-8B4F-FC753794959F}"/>
                </a:ext>
              </a:extLst>
            </p:cNvPr>
            <p:cNvSpPr/>
            <p:nvPr/>
          </p:nvSpPr>
          <p:spPr>
            <a:xfrm>
              <a:off x="6976794" y="1619251"/>
              <a:ext cx="1851719" cy="182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ж/д пути общего пользования</a:t>
              </a: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6A39F97B-45F9-4D3E-85B9-B53509F77442}"/>
                </a:ext>
              </a:extLst>
            </p:cNvPr>
            <p:cNvSpPr/>
            <p:nvPr/>
          </p:nvSpPr>
          <p:spPr>
            <a:xfrm>
              <a:off x="6754911" y="1447627"/>
              <a:ext cx="2480593" cy="2333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Транспортно-планировочные линии</a:t>
              </a:r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F73DA161-4149-4CC5-9B4D-2E522308B077}"/>
                </a:ext>
              </a:extLst>
            </p:cNvPr>
            <p:cNvSpPr/>
            <p:nvPr/>
          </p:nvSpPr>
          <p:spPr>
            <a:xfrm>
              <a:off x="6754911" y="1912369"/>
              <a:ext cx="2705931" cy="217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Транспортный каркас системы расселения</a:t>
              </a: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572DF1DA-B8E5-4A4A-8333-38891D063A20}"/>
                </a:ext>
              </a:extLst>
            </p:cNvPr>
            <p:cNvSpPr/>
            <p:nvPr/>
          </p:nvSpPr>
          <p:spPr>
            <a:xfrm>
              <a:off x="6754911" y="2818459"/>
              <a:ext cx="2811666" cy="217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Территориально-планировочные узлы</a:t>
              </a: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65FB2BB5-D59D-4332-BEC4-828F1653C6A8}"/>
                </a:ext>
              </a:extLst>
            </p:cNvPr>
            <p:cNvSpPr/>
            <p:nvPr/>
          </p:nvSpPr>
          <p:spPr>
            <a:xfrm>
              <a:off x="6976794" y="1746752"/>
              <a:ext cx="2061425" cy="182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высокоскоростная ж/д магистраль</a:t>
              </a: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C8DE4758-F94A-41BA-93BD-E7AD0D157023}"/>
                </a:ext>
              </a:extLst>
            </p:cNvPr>
            <p:cNvSpPr/>
            <p:nvPr/>
          </p:nvSpPr>
          <p:spPr>
            <a:xfrm>
              <a:off x="6976795" y="2063071"/>
              <a:ext cx="2449376" cy="217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магистральная дорога скоростного движения</a:t>
              </a: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75B8847F-C811-44E3-AE81-DAD8A87E0D7F}"/>
                </a:ext>
              </a:extLst>
            </p:cNvPr>
            <p:cNvSpPr/>
            <p:nvPr/>
          </p:nvSpPr>
          <p:spPr>
            <a:xfrm>
              <a:off x="6976795" y="2219985"/>
              <a:ext cx="1871884" cy="182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магистральная дорога 1 класса</a:t>
              </a: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8713A472-175A-4460-9C67-1E8A9D1AE0A4}"/>
                </a:ext>
              </a:extLst>
            </p:cNvPr>
            <p:cNvSpPr/>
            <p:nvPr/>
          </p:nvSpPr>
          <p:spPr>
            <a:xfrm>
              <a:off x="6976794" y="2361469"/>
              <a:ext cx="1879677" cy="182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магистральная дорога 2 класса</a:t>
              </a: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67D360FF-90A9-4CD6-862C-7646F7492665}"/>
                </a:ext>
              </a:extLst>
            </p:cNvPr>
            <p:cNvSpPr/>
            <p:nvPr/>
          </p:nvSpPr>
          <p:spPr>
            <a:xfrm>
              <a:off x="6976795" y="2505221"/>
              <a:ext cx="1871884" cy="182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магистральная дорога 3 класса</a:t>
              </a: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88214BCA-4B83-41E6-82B2-22757E26887C}"/>
                </a:ext>
              </a:extLst>
            </p:cNvPr>
            <p:cNvSpPr/>
            <p:nvPr/>
          </p:nvSpPr>
          <p:spPr>
            <a:xfrm>
              <a:off x="6976794" y="2644273"/>
              <a:ext cx="2639055" cy="22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магистральные улицы общегородского значения</a:t>
              </a: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424D6A0D-F953-46F5-BF4E-623EC9A86319}"/>
                </a:ext>
              </a:extLst>
            </p:cNvPr>
            <p:cNvSpPr/>
            <p:nvPr/>
          </p:nvSpPr>
          <p:spPr>
            <a:xfrm>
              <a:off x="6976794" y="2961311"/>
              <a:ext cx="1879677" cy="182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производственная зона</a:t>
              </a: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5D6218EB-2870-4FBC-BC80-B3832BC3EFB7}"/>
                </a:ext>
              </a:extLst>
            </p:cNvPr>
            <p:cNvSpPr/>
            <p:nvPr/>
          </p:nvSpPr>
          <p:spPr>
            <a:xfrm>
              <a:off x="6976794" y="3068753"/>
              <a:ext cx="2317623" cy="217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зоны социально-экономической активности</a:t>
              </a:r>
            </a:p>
          </p:txBody>
        </p:sp>
      </p:grp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7B9F40C1-020A-4438-B930-AFD97932F18F}"/>
              </a:ext>
            </a:extLst>
          </p:cNvPr>
          <p:cNvSpPr/>
          <p:nvPr/>
        </p:nvSpPr>
        <p:spPr>
          <a:xfrm>
            <a:off x="9874" y="4219027"/>
            <a:ext cx="2061219" cy="194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Транспортные центры:</a:t>
            </a:r>
          </a:p>
        </p:txBody>
      </p:sp>
      <p:sp>
        <p:nvSpPr>
          <p:cNvPr id="65" name="Rectangle 13">
            <a:extLst>
              <a:ext uri="{FF2B5EF4-FFF2-40B4-BE49-F238E27FC236}">
                <a16:creationId xmlns:a16="http://schemas.microsoft.com/office/drawing/2014/main" id="{E45256DF-636A-467F-A5D6-EC3BD9471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206" y="1458291"/>
            <a:ext cx="34727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lvl="0" algn="r" defTabSz="4898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>
                <a:solidFill>
                  <a:srgbClr val="586B7B"/>
                </a:solidFill>
                <a:latin typeface="Century Gothic" panose="020B0502020202020204" pitchFamily="34" charset="0"/>
              </a:rPr>
              <a:t>Транспортно-планировочный каркас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3" grpId="0"/>
      <p:bldP spid="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3AC62FD-44B8-464D-9B2E-BA7B961B1295}"/>
              </a:ext>
            </a:extLst>
          </p:cNvPr>
          <p:cNvSpPr/>
          <p:nvPr/>
        </p:nvSpPr>
        <p:spPr>
          <a:xfrm>
            <a:off x="0" y="574744"/>
            <a:ext cx="9143999" cy="80208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44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F54A19A-BC67-4128-A833-BD8F44C598F7}"/>
              </a:ext>
            </a:extLst>
          </p:cNvPr>
          <p:cNvGrpSpPr/>
          <p:nvPr/>
        </p:nvGrpSpPr>
        <p:grpSpPr>
          <a:xfrm>
            <a:off x="-2427" y="0"/>
            <a:ext cx="9144001" cy="582246"/>
            <a:chOff x="4267197" y="0"/>
            <a:chExt cx="12801601" cy="81514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8A9EB6A5-AA45-4B8D-8E4E-61E57F9D1B9D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26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04CBFF8-4EFC-4628-BC0D-75B2490A9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19268" y="195163"/>
              <a:ext cx="4074516" cy="414316"/>
            </a:xfrm>
            <a:prstGeom prst="rect">
              <a:avLst/>
            </a:prstGeom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EF6686B-14C5-4961-AA13-FECF2FEAEF0D}"/>
              </a:ext>
            </a:extLst>
          </p:cNvPr>
          <p:cNvSpPr/>
          <p:nvPr/>
        </p:nvSpPr>
        <p:spPr>
          <a:xfrm>
            <a:off x="-2427" y="6277026"/>
            <a:ext cx="9144002" cy="581143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8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C3DDF1-D7F6-4253-8AE2-F58E1FC92D57}"/>
              </a:ext>
            </a:extLst>
          </p:cNvPr>
          <p:cNvSpPr txBox="1"/>
          <p:nvPr/>
        </p:nvSpPr>
        <p:spPr>
          <a:xfrm>
            <a:off x="66641" y="6436800"/>
            <a:ext cx="8937450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НАУЧНО-ИССЛЕДОВАТЕЛЬСКИЙ ИНСТИТУТ ПЕРСПЕКТИВНОГО ГРАДОСТРОИТЕЛЬСТВА                              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ООО «НИИ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ПГ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»</a:t>
            </a:r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0F52F4A0-2472-4FF5-B581-A8921466B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8469" y="721648"/>
            <a:ext cx="504448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Транспортно-планировочный каркас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CF6301E-DFD3-4DCB-9703-6919F06ADBFA}"/>
              </a:ext>
            </a:extLst>
          </p:cNvPr>
          <p:cNvSpPr/>
          <p:nvPr/>
        </p:nvSpPr>
        <p:spPr>
          <a:xfrm>
            <a:off x="181416" y="106101"/>
            <a:ext cx="3324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ru-RU" sz="1600" dirty="0">
                <a:solidFill>
                  <a:srgbClr val="E7E6E6"/>
                </a:solidFill>
                <a:latin typeface="Century Gothic" panose="020B0502020202020204" pitchFamily="34" charset="0"/>
                <a:cs typeface="+mn-cs"/>
              </a:rPr>
              <a:t>Санкт-Петербург - Краснодар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59" y="1657355"/>
            <a:ext cx="6362956" cy="4498969"/>
          </a:xfrm>
          <a:prstGeom prst="rect">
            <a:avLst/>
          </a:prstGeom>
        </p:spPr>
      </p:pic>
      <p:sp>
        <p:nvSpPr>
          <p:cNvPr id="35" name="Rectangle 13">
            <a:extLst>
              <a:ext uri="{FF2B5EF4-FFF2-40B4-BE49-F238E27FC236}">
                <a16:creationId xmlns:a16="http://schemas.microsoft.com/office/drawing/2014/main" id="{B1208A7B-179F-4B1E-A64D-B1312EF28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4" y="1432454"/>
            <a:ext cx="431196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Магистральная улично-дорожная сеть</a:t>
            </a:r>
          </a:p>
        </p:txBody>
      </p:sp>
      <p:sp>
        <p:nvSpPr>
          <p:cNvPr id="36" name="Rectangle 13">
            <a:extLst>
              <a:ext uri="{FF2B5EF4-FFF2-40B4-BE49-F238E27FC236}">
                <a16:creationId xmlns:a16="http://schemas.microsoft.com/office/drawing/2014/main" id="{B1208A7B-179F-4B1E-A64D-B1312EF28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7724" y="3865979"/>
            <a:ext cx="228636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Трамвайная сеть</a:t>
            </a:r>
          </a:p>
        </p:txBody>
      </p:sp>
      <p:sp>
        <p:nvSpPr>
          <p:cNvPr id="37" name="Rectangle 13">
            <a:extLst>
              <a:ext uri="{FF2B5EF4-FFF2-40B4-BE49-F238E27FC236}">
                <a16:creationId xmlns:a16="http://schemas.microsoft.com/office/drawing/2014/main" id="{B1208A7B-179F-4B1E-A64D-B1312EF28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294" y="1429212"/>
            <a:ext cx="228779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Сеть городской электрички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6294" y="4107517"/>
            <a:ext cx="2287794" cy="206117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6295" y="1694320"/>
            <a:ext cx="2287794" cy="2041639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6896814D-7151-475F-B5D1-F83DBF047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6" y="741301"/>
            <a:ext cx="431196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ПРЕДЛОЖЕНИЯ ПО РАЗВИТИЮ</a:t>
            </a:r>
          </a:p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>
                <a:solidFill>
                  <a:srgbClr val="93A5B5"/>
                </a:solidFill>
                <a:latin typeface="Century Gothic" panose="020B0502020202020204" pitchFamily="34" charset="0"/>
                <a:cs typeface="+mn-cs"/>
              </a:rPr>
              <a:t>т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ранспортной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инфраструктуры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80DB8703-578E-4D47-8F9B-ED11E076E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649" y="987523"/>
            <a:ext cx="12333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97A8B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Вариант 1</a:t>
            </a:r>
          </a:p>
        </p:txBody>
      </p:sp>
    </p:spTree>
    <p:extLst>
      <p:ext uri="{BB962C8B-B14F-4D97-AF65-F5344CB8AC3E}">
        <p14:creationId xmlns:p14="http://schemas.microsoft.com/office/powerpoint/2010/main" val="1538537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8" name="Рисунок 4">
            <a:extLst>
              <a:ext uri="{FF2B5EF4-FFF2-40B4-BE49-F238E27FC236}">
                <a16:creationId xmlns:a16="http://schemas.microsoft.com/office/drawing/2014/main" id="{238F26D9-7986-42FF-99D7-C53FE7EAE4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174" y="1848241"/>
            <a:ext cx="6656651" cy="352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C7AE609-F635-4269-963B-B6DF7B50AFC4}"/>
              </a:ext>
            </a:extLst>
          </p:cNvPr>
          <p:cNvSpPr/>
          <p:nvPr/>
        </p:nvSpPr>
        <p:spPr>
          <a:xfrm>
            <a:off x="0" y="574676"/>
            <a:ext cx="9144000" cy="67627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86" tIns="24493" rIns="48986" bIns="24493" anchor="ctr"/>
          <a:lstStyle/>
          <a:p>
            <a:pPr algn="ctr" defTabSz="24492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65">
              <a:solidFill>
                <a:prstClr val="white"/>
              </a:solidFill>
            </a:endParaRPr>
          </a:p>
        </p:txBody>
      </p:sp>
      <p:grpSp>
        <p:nvGrpSpPr>
          <p:cNvPr id="27650" name="Группа 20">
            <a:extLst>
              <a:ext uri="{FF2B5EF4-FFF2-40B4-BE49-F238E27FC236}">
                <a16:creationId xmlns:a16="http://schemas.microsoft.com/office/drawing/2014/main" id="{5CB30A00-3A6F-49A8-9765-B94F19A7092C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"/>
            <a:ext cx="9144000" cy="582613"/>
            <a:chOff x="4267197" y="0"/>
            <a:chExt cx="12801601" cy="81514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3942C2D-5040-4C6B-A00C-A8EB33834FE9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14" tIns="32657" rIns="65314" bIns="32657" anchor="ctr"/>
            <a:lstStyle/>
            <a:p>
              <a:pPr algn="ctr" defTabSz="3265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86">
                <a:solidFill>
                  <a:prstClr val="white"/>
                </a:solidFill>
              </a:endParaRPr>
            </a:p>
          </p:txBody>
        </p:sp>
        <p:pic>
          <p:nvPicPr>
            <p:cNvPr id="27660" name="Рисунок 22">
              <a:extLst>
                <a:ext uri="{FF2B5EF4-FFF2-40B4-BE49-F238E27FC236}">
                  <a16:creationId xmlns:a16="http://schemas.microsoft.com/office/drawing/2014/main" id="{B82D0DF2-39F3-4696-B4DF-E37A333C6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9268" y="195163"/>
              <a:ext cx="4074516" cy="41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52DC009-857C-4A07-ABFB-D5824B936FBB}"/>
              </a:ext>
            </a:extLst>
          </p:cNvPr>
          <p:cNvSpPr/>
          <p:nvPr/>
        </p:nvSpPr>
        <p:spPr>
          <a:xfrm>
            <a:off x="-3175" y="6276976"/>
            <a:ext cx="9144000" cy="58102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4" tIns="32657" rIns="65314" bIns="32657" anchor="ctr"/>
          <a:lstStyle/>
          <a:p>
            <a:pPr algn="ctr" defTabSz="32657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86">
              <a:solidFill>
                <a:prstClr val="white"/>
              </a:solidFill>
            </a:endParaRPr>
          </a:p>
        </p:txBody>
      </p:sp>
      <p:sp>
        <p:nvSpPr>
          <p:cNvPr id="27652" name="TextBox 28">
            <a:extLst>
              <a:ext uri="{FF2B5EF4-FFF2-40B4-BE49-F238E27FC236}">
                <a16:creationId xmlns:a16="http://schemas.microsoft.com/office/drawing/2014/main" id="{F834B2F6-2FE0-4A5C-A57C-3D623FECB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6" y="6437314"/>
            <a:ext cx="893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100">
                <a:solidFill>
                  <a:srgbClr val="93A5B5"/>
                </a:solidFill>
                <a:latin typeface="Century Gothic" panose="020B0502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lang="ru-RU" altLang="ru-RU" b="1">
                <a:solidFill>
                  <a:srgbClr val="93A5B5"/>
                </a:solidFill>
                <a:latin typeface="Century Gothic" panose="020B0502020202020204" pitchFamily="34" charset="0"/>
              </a:rPr>
              <a:t>ООО «НИИ ПГ»</a:t>
            </a:r>
          </a:p>
        </p:txBody>
      </p:sp>
      <p:sp>
        <p:nvSpPr>
          <p:cNvPr id="27653" name="Прямоугольник 10">
            <a:extLst>
              <a:ext uri="{FF2B5EF4-FFF2-40B4-BE49-F238E27FC236}">
                <a16:creationId xmlns:a16="http://schemas.microsoft.com/office/drawing/2014/main" id="{06552FD4-4921-4749-9BDD-1FDD2024B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6364"/>
            <a:ext cx="33249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ru-RU" altLang="ru-RU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Санкт-Петербург - Краснодар</a:t>
            </a: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DFC2791F-5F5E-4667-AD7C-34BCA8467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1" y="673101"/>
            <a:ext cx="8880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489813">
              <a:defRPr/>
            </a:pPr>
            <a:r>
              <a:rPr lang="ru-RU" sz="1600" b="1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АЛЬТЕРНАТИВНЫЕ ВАРИАНТЫ ФУНКЦИОНАЛЬНО ПЛАНИРОВОЧНОЙ ОРГАНИЗАЦИИ ТЕРРИТОРИИ МУНИЦИПАЛЬНОГО ОБРАЗОВАНИЯ ГОРОД КРАСНОДАР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AEF546-2C13-4573-B9EA-2316E560E3D3}"/>
              </a:ext>
            </a:extLst>
          </p:cNvPr>
          <p:cNvSpPr txBox="1"/>
          <p:nvPr/>
        </p:nvSpPr>
        <p:spPr>
          <a:xfrm>
            <a:off x="704850" y="1835151"/>
            <a:ext cx="47752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5858C97-C324-4AF7-A23E-F376461E426B}"/>
              </a:ext>
            </a:extLst>
          </p:cNvPr>
          <p:cNvSpPr/>
          <p:nvPr/>
        </p:nvSpPr>
        <p:spPr>
          <a:xfrm>
            <a:off x="0" y="574675"/>
            <a:ext cx="9144000" cy="884238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86" tIns="24493" rIns="48986" bIns="24493" anchor="ctr"/>
          <a:lstStyle/>
          <a:p>
            <a:pPr algn="ctr" defTabSz="24492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65">
              <a:solidFill>
                <a:prstClr val="white"/>
              </a:solidFill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DA89533C-F6CD-416A-8017-534A683D8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649" y="1121996"/>
            <a:ext cx="12333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97A8B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Вариант 2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164E127C-DA77-4319-B147-2D4D7AA64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1" y="629553"/>
            <a:ext cx="607333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489813">
              <a:defRPr/>
            </a:pPr>
            <a:r>
              <a:rPr lang="ru-RU" sz="1600" b="1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АЛЬТЕРНАТИВНЫЕ ВАРИАНТЫ </a:t>
            </a:r>
          </a:p>
          <a:p>
            <a:pPr defTabSz="489813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функционально планировочной организации территории </a:t>
            </a:r>
          </a:p>
          <a:p>
            <a:pPr defTabSz="489813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муниципального образования город Краснодар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1D1B8D7F-80B2-4F4E-840E-2C0B2CEB8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49" y="1543102"/>
            <a:ext cx="283559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lvl="0" defTabSz="4898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>
                <a:solidFill>
                  <a:srgbClr val="586B7B"/>
                </a:solidFill>
                <a:latin typeface="Century Gothic" panose="020B0502020202020204" pitchFamily="34" charset="0"/>
              </a:rPr>
              <a:t>Функциональное зонирование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C43A7A3-A689-4517-A1D4-69F53C3F72DD}"/>
              </a:ext>
            </a:extLst>
          </p:cNvPr>
          <p:cNvSpPr/>
          <p:nvPr/>
        </p:nvSpPr>
        <p:spPr>
          <a:xfrm>
            <a:off x="529133" y="5329332"/>
            <a:ext cx="60440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586B7B"/>
                </a:solidFill>
                <a:latin typeface="Century Gothic" panose="020B0502020202020204" pitchFamily="34" charset="0"/>
              </a:rPr>
              <a:t>* </a:t>
            </a:r>
            <a:r>
              <a:rPr lang="ru-RU" sz="1000" b="1" dirty="0">
                <a:solidFill>
                  <a:srgbClr val="586B7B"/>
                </a:solidFill>
                <a:latin typeface="Century Gothic" panose="020B0502020202020204" pitchFamily="34" charset="0"/>
              </a:rPr>
              <a:t>Жилищный фонд с учетом выбытия ветхого, аварийного, морально устаревшего    </a:t>
            </a:r>
          </a:p>
          <a:p>
            <a:r>
              <a:rPr lang="ru-RU" sz="1000" b="1" dirty="0">
                <a:solidFill>
                  <a:srgbClr val="586B7B"/>
                </a:solidFill>
                <a:latin typeface="Century Gothic" panose="020B0502020202020204" pitchFamily="34" charset="0"/>
              </a:rPr>
              <a:t>     существующего жилищного фонда </a:t>
            </a:r>
          </a:p>
          <a:p>
            <a:r>
              <a:rPr lang="ru-RU" sz="1000" b="1" dirty="0">
                <a:solidFill>
                  <a:srgbClr val="586B7B"/>
                </a:solidFill>
                <a:latin typeface="Century Gothic" panose="020B0502020202020204" pitchFamily="34" charset="0"/>
              </a:rPr>
              <a:t>     и прогнозной жилищной обеспеченности 35 кв. м/чел., </a:t>
            </a:r>
          </a:p>
          <a:p>
            <a:r>
              <a:rPr lang="ru-RU" sz="1000" b="1" dirty="0">
                <a:solidFill>
                  <a:srgbClr val="586B7B"/>
                </a:solidFill>
                <a:latin typeface="Century Gothic" panose="020B0502020202020204" pitchFamily="34" charset="0"/>
              </a:rPr>
              <a:t>     </a:t>
            </a:r>
            <a:r>
              <a:rPr lang="ru-RU" sz="1000" dirty="0">
                <a:solidFill>
                  <a:srgbClr val="586B7B"/>
                </a:solidFill>
                <a:latin typeface="Century Gothic" panose="020B0502020202020204" pitchFamily="34" charset="0"/>
              </a:rPr>
              <a:t>что близко к проектным показателям жилищной обеспеченности крупнейших городов   </a:t>
            </a:r>
          </a:p>
          <a:p>
            <a:r>
              <a:rPr lang="ru-RU" sz="1000" dirty="0">
                <a:solidFill>
                  <a:srgbClr val="586B7B"/>
                </a:solidFill>
                <a:latin typeface="Century Gothic" panose="020B0502020202020204" pitchFamily="34" charset="0"/>
              </a:rPr>
              <a:t>     России и развитых европейских стран.</a:t>
            </a:r>
          </a:p>
        </p:txBody>
      </p:sp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260C0478-2CC5-4955-AF88-4D76A792A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120860"/>
              </p:ext>
            </p:extLst>
          </p:nvPr>
        </p:nvGraphicFramePr>
        <p:xfrm>
          <a:off x="6653477" y="1531475"/>
          <a:ext cx="2487348" cy="4696971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397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9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562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latin typeface="Century Gothic" panose="020B0502020202020204" pitchFamily="34" charset="0"/>
                        </a:rPr>
                        <a:t>ПЛОЩАДЬ ЖИЛИЩНОГО ФОНДА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latin typeface="Century Gothic" panose="020B0502020202020204" pitchFamily="34" charset="0"/>
                        </a:rPr>
                        <a:t>2040 г.*,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1" kern="0" dirty="0">
                          <a:latin typeface="Century Gothic" panose="020B0502020202020204" pitchFamily="34" charset="0"/>
                        </a:rPr>
                        <a:t>в том числе:</a:t>
                      </a:r>
                      <a:endParaRPr lang="ru-RU" sz="1000" b="0" i="1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latin typeface="Century Gothic" panose="020B0502020202020204" pitchFamily="34" charset="0"/>
                        </a:rPr>
                        <a:t>69708,7</a:t>
                      </a:r>
                      <a:r>
                        <a:rPr lang="ru-RU" sz="1200" kern="0" dirty="0"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0" dirty="0">
                          <a:latin typeface="Century Gothic" panose="020B0502020202020204" pitchFamily="34" charset="0"/>
                        </a:rPr>
                        <a:t>тыс. кв. м</a:t>
                      </a:r>
                      <a:endParaRPr lang="ru-RU" sz="1200" b="0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087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0" dirty="0">
                          <a:latin typeface="Century Gothic" panose="020B0502020202020204" pitchFamily="34" charset="0"/>
                        </a:rPr>
                        <a:t>Индивидуальный жилищный фонд</a:t>
                      </a:r>
                      <a:endParaRPr lang="ru-RU" sz="1000" b="0" i="1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8F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24,1 </a:t>
                      </a:r>
                      <a:r>
                        <a:rPr lang="ru-RU" sz="1200" b="0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ru-RU" sz="1200" b="0" kern="0" dirty="0">
                        <a:solidFill>
                          <a:srgbClr val="586B7B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7566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0" dirty="0">
                          <a:latin typeface="Century Gothic" panose="020B0502020202020204" pitchFamily="34" charset="0"/>
                        </a:rPr>
                        <a:t>Малоэтажный жилищный фонд</a:t>
                      </a:r>
                      <a:endParaRPr lang="ru-RU" sz="1000" b="0" i="1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8F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15,1 </a:t>
                      </a:r>
                      <a:r>
                        <a:rPr lang="ru-RU" sz="1200" b="0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ru-RU" sz="1200" b="0" kern="0" dirty="0">
                        <a:solidFill>
                          <a:srgbClr val="586B7B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7566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0" dirty="0" err="1">
                          <a:latin typeface="Century Gothic" panose="020B0502020202020204" pitchFamily="34" charset="0"/>
                        </a:rPr>
                        <a:t>Среднеэтажный</a:t>
                      </a:r>
                      <a:r>
                        <a:rPr lang="ru-RU" sz="1000" i="1" kern="0" dirty="0">
                          <a:latin typeface="Century Gothic" panose="020B0502020202020204" pitchFamily="34" charset="0"/>
                        </a:rPr>
                        <a:t> жилищный фонд</a:t>
                      </a:r>
                      <a:endParaRPr lang="ru-RU" sz="1000" b="0" i="1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8F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17,7 </a:t>
                      </a:r>
                      <a:r>
                        <a:rPr lang="ru-RU" sz="1200" b="0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ru-RU" sz="1200" b="0" kern="0" dirty="0">
                        <a:solidFill>
                          <a:srgbClr val="586B7B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7566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0" dirty="0">
                          <a:latin typeface="Century Gothic" panose="020B0502020202020204" pitchFamily="34" charset="0"/>
                        </a:rPr>
                        <a:t>Многоэтажный жилищный фонд</a:t>
                      </a:r>
                      <a:endParaRPr lang="ru-RU" sz="1000" b="0" i="1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8F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43,2 </a:t>
                      </a:r>
                      <a:r>
                        <a:rPr lang="ru-RU" sz="1200" b="0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ru-RU" sz="1200" b="0" kern="0" dirty="0">
                        <a:solidFill>
                          <a:srgbClr val="586B7B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756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0" kern="0" dirty="0">
                          <a:latin typeface="Century Gothic" panose="020B0502020202020204" pitchFamily="34" charset="0"/>
                        </a:rPr>
                        <a:t>ЖИЛИЩНАЯ ОБЕСПЕЧЕННОСТЬ</a:t>
                      </a:r>
                      <a:endParaRPr lang="ru-RU" sz="1000" b="0" i="0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32,5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кв. м/человека</a:t>
                      </a:r>
                      <a:endParaRPr lang="ru-RU" sz="1000" b="0" kern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21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Рисунок 1">
            <a:extLst>
              <a:ext uri="{FF2B5EF4-FFF2-40B4-BE49-F238E27FC236}">
                <a16:creationId xmlns:a16="http://schemas.microsoft.com/office/drawing/2014/main" id="{0F1DBACA-D9E4-4DC5-9884-FEAA5D54D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3716" y="1686516"/>
            <a:ext cx="7620284" cy="459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243B9B0-F675-4BFC-A0E0-F9C28A2BC6B5}"/>
              </a:ext>
            </a:extLst>
          </p:cNvPr>
          <p:cNvSpPr/>
          <p:nvPr/>
        </p:nvSpPr>
        <p:spPr>
          <a:xfrm>
            <a:off x="0" y="574676"/>
            <a:ext cx="9144000" cy="67627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86" tIns="24493" rIns="48986" bIns="24493" anchor="ctr"/>
          <a:lstStyle/>
          <a:p>
            <a:pPr algn="ctr" defTabSz="24492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65">
              <a:solidFill>
                <a:prstClr val="white"/>
              </a:solidFill>
            </a:endParaRPr>
          </a:p>
        </p:txBody>
      </p:sp>
      <p:grpSp>
        <p:nvGrpSpPr>
          <p:cNvPr id="26626" name="Группа 20">
            <a:extLst>
              <a:ext uri="{FF2B5EF4-FFF2-40B4-BE49-F238E27FC236}">
                <a16:creationId xmlns:a16="http://schemas.microsoft.com/office/drawing/2014/main" id="{05A7BF9F-1582-45A6-BC32-F46E5EC6E0EC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"/>
            <a:ext cx="9144000" cy="582613"/>
            <a:chOff x="4267197" y="0"/>
            <a:chExt cx="12801601" cy="81514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0071BD56-B46E-4A4A-8016-FE969735FBA1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14" tIns="32657" rIns="65314" bIns="32657" anchor="ctr"/>
            <a:lstStyle/>
            <a:p>
              <a:pPr algn="ctr" defTabSz="3265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86">
                <a:solidFill>
                  <a:prstClr val="white"/>
                </a:solidFill>
              </a:endParaRPr>
            </a:p>
          </p:txBody>
        </p:sp>
        <p:pic>
          <p:nvPicPr>
            <p:cNvPr id="26636" name="Рисунок 22">
              <a:extLst>
                <a:ext uri="{FF2B5EF4-FFF2-40B4-BE49-F238E27FC236}">
                  <a16:creationId xmlns:a16="http://schemas.microsoft.com/office/drawing/2014/main" id="{F54165B7-4AF6-42F1-8086-FD3FD6569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9268" y="195163"/>
              <a:ext cx="4074516" cy="41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61DE937-E714-458F-8E8D-71991C1A25B8}"/>
              </a:ext>
            </a:extLst>
          </p:cNvPr>
          <p:cNvSpPr/>
          <p:nvPr/>
        </p:nvSpPr>
        <p:spPr>
          <a:xfrm>
            <a:off x="-3175" y="6276976"/>
            <a:ext cx="9144000" cy="58102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4" tIns="32657" rIns="65314" bIns="32657" anchor="ctr"/>
          <a:lstStyle/>
          <a:p>
            <a:pPr algn="ctr" defTabSz="32657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86">
              <a:solidFill>
                <a:prstClr val="white"/>
              </a:solidFill>
            </a:endParaRPr>
          </a:p>
        </p:txBody>
      </p:sp>
      <p:sp>
        <p:nvSpPr>
          <p:cNvPr id="26628" name="TextBox 28">
            <a:extLst>
              <a:ext uri="{FF2B5EF4-FFF2-40B4-BE49-F238E27FC236}">
                <a16:creationId xmlns:a16="http://schemas.microsoft.com/office/drawing/2014/main" id="{36DD19CE-0C89-417B-9C69-86EA2CEA2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6" y="6437314"/>
            <a:ext cx="893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100">
                <a:solidFill>
                  <a:srgbClr val="93A5B5"/>
                </a:solidFill>
                <a:latin typeface="Century Gothic" panose="020B0502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lang="ru-RU" altLang="ru-RU" b="1">
                <a:solidFill>
                  <a:srgbClr val="93A5B5"/>
                </a:solidFill>
                <a:latin typeface="Century Gothic" panose="020B0502020202020204" pitchFamily="34" charset="0"/>
              </a:rPr>
              <a:t>ООО «НИИ ПГ»</a:t>
            </a:r>
          </a:p>
        </p:txBody>
      </p:sp>
      <p:sp>
        <p:nvSpPr>
          <p:cNvPr id="26629" name="Прямоугольник 10">
            <a:extLst>
              <a:ext uri="{FF2B5EF4-FFF2-40B4-BE49-F238E27FC236}">
                <a16:creationId xmlns:a16="http://schemas.microsoft.com/office/drawing/2014/main" id="{30FEF5E4-BDD9-4AEF-ACE7-7E8955F32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6364"/>
            <a:ext cx="33249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ru-RU" altLang="ru-RU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Санкт-Петербург - Краснодар</a:t>
            </a: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CDE05C0A-1D03-4C3C-BB69-7830E80B3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1" y="673101"/>
            <a:ext cx="8880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489813">
              <a:defRPr/>
            </a:pPr>
            <a:r>
              <a:rPr lang="ru-RU" sz="1600" b="1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АЛЬТЕРНАТИВНЫЕ ВАРИАНТЫ ФУНКЦИОНАЛЬНО ПЛАНИРОВОЧНОЙ ОРГАНИЗАЦИИ ТЕРРИТОРИИ МУНИЦИПАЛЬНОГО ОБРАЗОВАНИЯ ГОРОД КРАСНОДАР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25C1E3-AFB4-46AE-9239-65F5BEAA14D7}"/>
              </a:ext>
            </a:extLst>
          </p:cNvPr>
          <p:cNvSpPr txBox="1"/>
          <p:nvPr/>
        </p:nvSpPr>
        <p:spPr>
          <a:xfrm>
            <a:off x="704850" y="1835151"/>
            <a:ext cx="2196622" cy="64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CCCA499-6880-4E40-B13B-C2161AB7BFF3}"/>
              </a:ext>
            </a:extLst>
          </p:cNvPr>
          <p:cNvSpPr/>
          <p:nvPr/>
        </p:nvSpPr>
        <p:spPr>
          <a:xfrm>
            <a:off x="0" y="574675"/>
            <a:ext cx="9144000" cy="884238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86" tIns="24493" rIns="48986" bIns="24493" anchor="ctr"/>
          <a:lstStyle/>
          <a:p>
            <a:pPr algn="ctr" defTabSz="24492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65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C87BE0-7C6F-4FEA-82A2-167B97DAF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649" y="1121996"/>
            <a:ext cx="12333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97A8B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Вариант 2</a:t>
            </a: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92C6BAB4-BCF8-4E6A-8E82-6969BE4A2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1" y="629553"/>
            <a:ext cx="607333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489813">
              <a:defRPr/>
            </a:pPr>
            <a:r>
              <a:rPr lang="ru-RU" sz="1600" b="1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АЛЬТЕРНАТИВНЫЕ ВАРИАНТЫ </a:t>
            </a:r>
          </a:p>
          <a:p>
            <a:pPr defTabSz="489813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функционально планировочной организации территории </a:t>
            </a:r>
          </a:p>
          <a:p>
            <a:pPr defTabSz="489813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муниципального образования город Краснодар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0B7AA35-75E9-44E7-A4CB-3DC9F10D55DA}"/>
              </a:ext>
            </a:extLst>
          </p:cNvPr>
          <p:cNvGrpSpPr/>
          <p:nvPr/>
        </p:nvGrpSpPr>
        <p:grpSpPr>
          <a:xfrm>
            <a:off x="453" y="1491811"/>
            <a:ext cx="2778676" cy="3175518"/>
            <a:chOff x="-9421" y="3070937"/>
            <a:chExt cx="2778676" cy="3175518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8FBC27A-AE67-40DF-8B4E-7A7CCF470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77" y="3518471"/>
              <a:ext cx="778328" cy="2712981"/>
            </a:xfrm>
            <a:prstGeom prst="rect">
              <a:avLst/>
            </a:prstGeom>
          </p:spPr>
        </p:pic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EF0210C9-79B1-48A5-876A-AE6D7A529352}"/>
                </a:ext>
              </a:extLst>
            </p:cNvPr>
            <p:cNvSpPr/>
            <p:nvPr/>
          </p:nvSpPr>
          <p:spPr>
            <a:xfrm>
              <a:off x="26139" y="3307899"/>
              <a:ext cx="2061219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Многофункциональные центры:</a:t>
              </a: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EEB2D90-26E7-41A8-9CA2-B99F3B56BA00}"/>
                </a:ext>
              </a:extLst>
            </p:cNvPr>
            <p:cNvSpPr/>
            <p:nvPr/>
          </p:nvSpPr>
          <p:spPr>
            <a:xfrm>
              <a:off x="439937" y="3183928"/>
              <a:ext cx="656475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планир</a:t>
              </a:r>
              <a:r>
                <a:rPr kumimoji="0" lang="ru-RU" sz="70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02814BBB-CFEF-4E0B-B806-CDAAA5289478}"/>
                </a:ext>
              </a:extLst>
            </p:cNvPr>
            <p:cNvSpPr/>
            <p:nvPr/>
          </p:nvSpPr>
          <p:spPr>
            <a:xfrm>
              <a:off x="66676" y="3183928"/>
              <a:ext cx="549552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сущ.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D18F2456-BF00-4D26-9D72-1E2D400BA907}"/>
                </a:ext>
              </a:extLst>
            </p:cNvPr>
            <p:cNvSpPr/>
            <p:nvPr/>
          </p:nvSpPr>
          <p:spPr>
            <a:xfrm>
              <a:off x="-9421" y="3070937"/>
              <a:ext cx="2061219" cy="1972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ПЛАНИРОВОЧНЫЕ ЦЕНТРЫ:</a:t>
              </a: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6D7C8CB4-17DF-4047-A380-326B66346546}"/>
                </a:ext>
              </a:extLst>
            </p:cNvPr>
            <p:cNvSpPr/>
            <p:nvPr/>
          </p:nvSpPr>
          <p:spPr>
            <a:xfrm>
              <a:off x="917536" y="3474197"/>
              <a:ext cx="1851719" cy="3619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общегородские </a:t>
              </a:r>
            </a:p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многофункциональные центры </a:t>
              </a:r>
            </a:p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торговли, развлечений и услуг</a:t>
              </a: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5FAFF3FD-2CF2-45D7-B1E0-BF24C8A3EF9E}"/>
                </a:ext>
              </a:extLst>
            </p:cNvPr>
            <p:cNvSpPr/>
            <p:nvPr/>
          </p:nvSpPr>
          <p:spPr>
            <a:xfrm>
              <a:off x="917848" y="3815634"/>
              <a:ext cx="1400810" cy="272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общегородские </a:t>
              </a:r>
            </a:p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обособленные центры</a:t>
              </a: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95D59CB7-E34A-4298-BE98-7058CBD3AC80}"/>
                </a:ext>
              </a:extLst>
            </p:cNvPr>
            <p:cNvSpPr/>
            <p:nvPr/>
          </p:nvSpPr>
          <p:spPr>
            <a:xfrm>
              <a:off x="917847" y="4060918"/>
              <a:ext cx="1761959" cy="3619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районные </a:t>
              </a:r>
            </a:p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общественно-деловые </a:t>
              </a:r>
            </a:p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центры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7F2F3DD9-D193-4A6C-B7B1-64EA2A4A62A9}"/>
                </a:ext>
              </a:extLst>
            </p:cNvPr>
            <p:cNvSpPr/>
            <p:nvPr/>
          </p:nvSpPr>
          <p:spPr>
            <a:xfrm>
              <a:off x="0" y="4346824"/>
              <a:ext cx="2061219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Специализированные центры:</a:t>
              </a: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82F34305-AEAD-4C5E-9B7C-39B861D954B4}"/>
                </a:ext>
              </a:extLst>
            </p:cNvPr>
            <p:cNvSpPr/>
            <p:nvPr/>
          </p:nvSpPr>
          <p:spPr>
            <a:xfrm>
              <a:off x="917847" y="4525167"/>
              <a:ext cx="1212578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производственные</a:t>
              </a: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980AA707-C157-42E3-8939-A23A3DA1B9C5}"/>
                </a:ext>
              </a:extLst>
            </p:cNvPr>
            <p:cNvSpPr/>
            <p:nvPr/>
          </p:nvSpPr>
          <p:spPr>
            <a:xfrm>
              <a:off x="917847" y="4730522"/>
              <a:ext cx="1212578" cy="272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транспортно-</a:t>
              </a:r>
            </a:p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логистические</a:t>
              </a: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A548382B-4373-4715-8E3E-8BC5204121B6}"/>
                </a:ext>
              </a:extLst>
            </p:cNvPr>
            <p:cNvSpPr/>
            <p:nvPr/>
          </p:nvSpPr>
          <p:spPr>
            <a:xfrm>
              <a:off x="917847" y="4940097"/>
              <a:ext cx="1571412" cy="3619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Южный </a:t>
              </a:r>
            </a:p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экспортно-импортный </a:t>
              </a:r>
            </a:p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хаб</a:t>
              </a:r>
              <a:endParaRPr kumimoji="0" lang="ru-RU" sz="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D1BC6F76-E0C4-47BC-ACD1-242D99BBF015}"/>
                </a:ext>
              </a:extLst>
            </p:cNvPr>
            <p:cNvSpPr/>
            <p:nvPr/>
          </p:nvSpPr>
          <p:spPr>
            <a:xfrm>
              <a:off x="917847" y="5231306"/>
              <a:ext cx="1723122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выставочно</a:t>
              </a: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-деловые</a:t>
              </a: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BE16E3EF-AD62-414B-9144-FC4EC4FAD6CD}"/>
                </a:ext>
              </a:extLst>
            </p:cNvPr>
            <p:cNvSpPr/>
            <p:nvPr/>
          </p:nvSpPr>
          <p:spPr>
            <a:xfrm>
              <a:off x="917847" y="5451881"/>
              <a:ext cx="1723122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научно-образовательные</a:t>
              </a: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E05792DD-8BEC-4FC9-9DD1-B5DB0879063B}"/>
                </a:ext>
              </a:extLst>
            </p:cNvPr>
            <p:cNvSpPr/>
            <p:nvPr/>
          </p:nvSpPr>
          <p:spPr>
            <a:xfrm>
              <a:off x="917847" y="5646741"/>
              <a:ext cx="913793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медицинские</a:t>
              </a: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8327C7D4-E645-455E-BA19-190B1C77E82C}"/>
                </a:ext>
              </a:extLst>
            </p:cNvPr>
            <p:cNvSpPr/>
            <p:nvPr/>
          </p:nvSpPr>
          <p:spPr>
            <a:xfrm>
              <a:off x="917847" y="5841264"/>
              <a:ext cx="913793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спортивные</a:t>
              </a: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4B657312-2BE7-4A8B-9134-2258936AD965}"/>
                </a:ext>
              </a:extLst>
            </p:cNvPr>
            <p:cNvSpPr/>
            <p:nvPr/>
          </p:nvSpPr>
          <p:spPr>
            <a:xfrm>
              <a:off x="917847" y="6051530"/>
              <a:ext cx="1133951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рекреационные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7E70355-3494-4CA0-8845-C30C23CD13C5}"/>
              </a:ext>
            </a:extLst>
          </p:cNvPr>
          <p:cNvGrpSpPr/>
          <p:nvPr/>
        </p:nvGrpSpPr>
        <p:grpSpPr>
          <a:xfrm>
            <a:off x="109286" y="4748747"/>
            <a:ext cx="2389847" cy="1536286"/>
            <a:chOff x="6754911" y="1447627"/>
            <a:chExt cx="2860938" cy="1839123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BCBCFBE9-2A97-45CC-8673-277F05AF6C40}"/>
                </a:ext>
              </a:extLst>
            </p:cNvPr>
            <p:cNvGrpSpPr/>
            <p:nvPr/>
          </p:nvGrpSpPr>
          <p:grpSpPr>
            <a:xfrm>
              <a:off x="6825478" y="1668600"/>
              <a:ext cx="223372" cy="1608000"/>
              <a:chOff x="6825478" y="1668600"/>
              <a:chExt cx="223372" cy="1608000"/>
            </a:xfrm>
          </p:grpSpPr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43BCFB5A-5395-4C23-9390-D5FA1050E7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25478" y="1668600"/>
                <a:ext cx="223372" cy="1608000"/>
              </a:xfrm>
              <a:prstGeom prst="rect">
                <a:avLst/>
              </a:prstGeom>
            </p:spPr>
          </p:pic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F51E840C-7F9D-4CBB-B577-70DAFD43102A}"/>
                  </a:ext>
                </a:extLst>
              </p:cNvPr>
              <p:cNvSpPr/>
              <p:nvPr/>
            </p:nvSpPr>
            <p:spPr>
              <a:xfrm>
                <a:off x="6825478" y="1921386"/>
                <a:ext cx="223372" cy="1435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id="{8EE6848E-1F3C-400E-ADC3-D8FE9D0FF0CC}"/>
                  </a:ext>
                </a:extLst>
              </p:cNvPr>
              <p:cNvSpPr/>
              <p:nvPr/>
            </p:nvSpPr>
            <p:spPr>
              <a:xfrm>
                <a:off x="6825478" y="2821729"/>
                <a:ext cx="223372" cy="1435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76302461-A055-4CE2-9344-655955BD5BE2}"/>
                </a:ext>
              </a:extLst>
            </p:cNvPr>
            <p:cNvSpPr/>
            <p:nvPr/>
          </p:nvSpPr>
          <p:spPr>
            <a:xfrm>
              <a:off x="6976794" y="1619251"/>
              <a:ext cx="1851719" cy="182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ж/д пути общего пользования</a:t>
              </a:r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31AF4E70-EFF2-4239-986A-7FE65D7B00AA}"/>
                </a:ext>
              </a:extLst>
            </p:cNvPr>
            <p:cNvSpPr/>
            <p:nvPr/>
          </p:nvSpPr>
          <p:spPr>
            <a:xfrm>
              <a:off x="6754911" y="1447627"/>
              <a:ext cx="2480593" cy="2333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Транспортно-планировочные линии</a:t>
              </a: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8C57204F-8990-44A8-9DD2-9FA37F22CD9A}"/>
                </a:ext>
              </a:extLst>
            </p:cNvPr>
            <p:cNvSpPr/>
            <p:nvPr/>
          </p:nvSpPr>
          <p:spPr>
            <a:xfrm>
              <a:off x="6754911" y="1912369"/>
              <a:ext cx="2705931" cy="217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Транспортный каркас системы расселения</a:t>
              </a: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84B14875-F07D-4424-A223-0AB71DDAA6B8}"/>
                </a:ext>
              </a:extLst>
            </p:cNvPr>
            <p:cNvSpPr/>
            <p:nvPr/>
          </p:nvSpPr>
          <p:spPr>
            <a:xfrm>
              <a:off x="6754911" y="2818459"/>
              <a:ext cx="2811666" cy="217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Территориально-планировочные узлы</a:t>
              </a:r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5A7907E5-195E-4DE5-A061-19EB5191119D}"/>
                </a:ext>
              </a:extLst>
            </p:cNvPr>
            <p:cNvSpPr/>
            <p:nvPr/>
          </p:nvSpPr>
          <p:spPr>
            <a:xfrm>
              <a:off x="6976794" y="1746752"/>
              <a:ext cx="2061425" cy="182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высокоскоростная ж/д магистраль</a:t>
              </a: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B736043C-D40D-4C2A-ABF7-99F61BF072C0}"/>
                </a:ext>
              </a:extLst>
            </p:cNvPr>
            <p:cNvSpPr/>
            <p:nvPr/>
          </p:nvSpPr>
          <p:spPr>
            <a:xfrm>
              <a:off x="6976795" y="2063071"/>
              <a:ext cx="2449376" cy="217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магистральная дорога скоростного движения</a:t>
              </a: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89800052-8DC7-44B2-BD76-1F6951644971}"/>
                </a:ext>
              </a:extLst>
            </p:cNvPr>
            <p:cNvSpPr/>
            <p:nvPr/>
          </p:nvSpPr>
          <p:spPr>
            <a:xfrm>
              <a:off x="6976795" y="2219985"/>
              <a:ext cx="1871884" cy="182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магистральная дорога 1 класса</a:t>
              </a: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D1F2195A-3BC0-4D47-BACD-CABDA0F7E81A}"/>
                </a:ext>
              </a:extLst>
            </p:cNvPr>
            <p:cNvSpPr/>
            <p:nvPr/>
          </p:nvSpPr>
          <p:spPr>
            <a:xfrm>
              <a:off x="6976794" y="2361469"/>
              <a:ext cx="1879677" cy="182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магистральная дорога 2 класса</a:t>
              </a: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69070D35-E13E-417B-82F3-30255687CD71}"/>
                </a:ext>
              </a:extLst>
            </p:cNvPr>
            <p:cNvSpPr/>
            <p:nvPr/>
          </p:nvSpPr>
          <p:spPr>
            <a:xfrm>
              <a:off x="6976795" y="2505221"/>
              <a:ext cx="1871884" cy="182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магистральная дорога 3 класса</a:t>
              </a: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69F1B97A-ED42-46CB-9644-3E06A5C5DDF2}"/>
                </a:ext>
              </a:extLst>
            </p:cNvPr>
            <p:cNvSpPr/>
            <p:nvPr/>
          </p:nvSpPr>
          <p:spPr>
            <a:xfrm>
              <a:off x="6976794" y="2644273"/>
              <a:ext cx="2639055" cy="22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магистральные улицы общегородского значения</a:t>
              </a: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54FFFE0C-071E-4BC2-8759-43A1185A75CC}"/>
                </a:ext>
              </a:extLst>
            </p:cNvPr>
            <p:cNvSpPr/>
            <p:nvPr/>
          </p:nvSpPr>
          <p:spPr>
            <a:xfrm>
              <a:off x="6976794" y="2961311"/>
              <a:ext cx="1879677" cy="182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производственная зона</a:t>
              </a: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EE8FC0F6-8088-4557-9AE9-F3DE326EA487}"/>
                </a:ext>
              </a:extLst>
            </p:cNvPr>
            <p:cNvSpPr/>
            <p:nvPr/>
          </p:nvSpPr>
          <p:spPr>
            <a:xfrm>
              <a:off x="6976794" y="3068753"/>
              <a:ext cx="2317623" cy="217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зоны социально-экономической активности</a:t>
              </a:r>
            </a:p>
          </p:txBody>
        </p:sp>
      </p:grpSp>
      <p:sp>
        <p:nvSpPr>
          <p:cNvPr id="58" name="Rectangle 13">
            <a:extLst>
              <a:ext uri="{FF2B5EF4-FFF2-40B4-BE49-F238E27FC236}">
                <a16:creationId xmlns:a16="http://schemas.microsoft.com/office/drawing/2014/main" id="{E8572BF3-895B-4B2D-BC59-CD9FC6966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206" y="1458291"/>
            <a:ext cx="34727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lvl="0" algn="r" defTabSz="4898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>
                <a:solidFill>
                  <a:srgbClr val="586B7B"/>
                </a:solidFill>
                <a:latin typeface="Century Gothic" panose="020B0502020202020204" pitchFamily="34" charset="0"/>
              </a:rPr>
              <a:t>Транспортно-планировочный каркас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15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3AC62FD-44B8-464D-9B2E-BA7B961B1295}"/>
              </a:ext>
            </a:extLst>
          </p:cNvPr>
          <p:cNvSpPr/>
          <p:nvPr/>
        </p:nvSpPr>
        <p:spPr>
          <a:xfrm>
            <a:off x="0" y="574744"/>
            <a:ext cx="9143999" cy="80208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44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F54A19A-BC67-4128-A833-BD8F44C598F7}"/>
              </a:ext>
            </a:extLst>
          </p:cNvPr>
          <p:cNvGrpSpPr/>
          <p:nvPr/>
        </p:nvGrpSpPr>
        <p:grpSpPr>
          <a:xfrm>
            <a:off x="-2427" y="0"/>
            <a:ext cx="9144001" cy="582246"/>
            <a:chOff x="4267197" y="0"/>
            <a:chExt cx="12801601" cy="81514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8A9EB6A5-AA45-4B8D-8E4E-61E57F9D1B9D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26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04CBFF8-4EFC-4628-BC0D-75B2490A9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19268" y="195163"/>
              <a:ext cx="4074516" cy="414316"/>
            </a:xfrm>
            <a:prstGeom prst="rect">
              <a:avLst/>
            </a:prstGeom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EF6686B-14C5-4961-AA13-FECF2FEAEF0D}"/>
              </a:ext>
            </a:extLst>
          </p:cNvPr>
          <p:cNvSpPr/>
          <p:nvPr/>
        </p:nvSpPr>
        <p:spPr>
          <a:xfrm>
            <a:off x="-2427" y="6277026"/>
            <a:ext cx="9144002" cy="581143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8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C3DDF1-D7F6-4253-8AE2-F58E1FC92D57}"/>
              </a:ext>
            </a:extLst>
          </p:cNvPr>
          <p:cNvSpPr txBox="1"/>
          <p:nvPr/>
        </p:nvSpPr>
        <p:spPr>
          <a:xfrm>
            <a:off x="66641" y="6436800"/>
            <a:ext cx="8937450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НАУЧНО-ИССЛЕДОВАТЕЛЬСКИЙ ИНСТИТУТ ПЕРСПЕКТИВНОГО ГРАДОСТРОИТЕЛЬСТВА                              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ООО «НИИ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ПГ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»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CF6301E-DFD3-4DCB-9703-6919F06ADBFA}"/>
              </a:ext>
            </a:extLst>
          </p:cNvPr>
          <p:cNvSpPr/>
          <p:nvPr/>
        </p:nvSpPr>
        <p:spPr>
          <a:xfrm>
            <a:off x="181416" y="106101"/>
            <a:ext cx="3324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ru-RU" sz="1600" dirty="0">
                <a:solidFill>
                  <a:srgbClr val="E7E6E6"/>
                </a:solidFill>
                <a:latin typeface="Century Gothic" panose="020B0502020202020204" pitchFamily="34" charset="0"/>
                <a:cs typeface="+mn-cs"/>
              </a:rPr>
              <a:t>Санкт-Петербург - Краснодар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208A7B-179F-4B1E-A64D-B1312EF28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4" y="1432454"/>
            <a:ext cx="431196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Магистральная улично-дорожная сеть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054" y="1657448"/>
            <a:ext cx="6417895" cy="4537628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B1208A7B-179F-4B1E-A64D-B1312EF28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7724" y="3865979"/>
            <a:ext cx="228636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Трамвайная сеть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B1208A7B-179F-4B1E-A64D-B1312EF28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294" y="1429212"/>
            <a:ext cx="228779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Сеть городской электрички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6294" y="4104555"/>
            <a:ext cx="2425280" cy="209061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6294" y="1646188"/>
            <a:ext cx="2425280" cy="2172007"/>
          </a:xfrm>
          <a:prstGeom prst="rect">
            <a:avLst/>
          </a:prstGeom>
        </p:spPr>
      </p:pic>
      <p:sp>
        <p:nvSpPr>
          <p:cNvPr id="28" name="Rectangle 13">
            <a:extLst>
              <a:ext uri="{FF2B5EF4-FFF2-40B4-BE49-F238E27FC236}">
                <a16:creationId xmlns:a16="http://schemas.microsoft.com/office/drawing/2014/main" id="{6371E362-FE74-4341-BA49-A507CE3E6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8469" y="721648"/>
            <a:ext cx="504448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Транспортно-планировочный каркас</a:t>
            </a:r>
          </a:p>
        </p:txBody>
      </p:sp>
      <p:sp>
        <p:nvSpPr>
          <p:cNvPr id="31" name="Rectangle 13">
            <a:extLst>
              <a:ext uri="{FF2B5EF4-FFF2-40B4-BE49-F238E27FC236}">
                <a16:creationId xmlns:a16="http://schemas.microsoft.com/office/drawing/2014/main" id="{CFC06A2B-EE3E-4B91-BA7A-402028410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6" y="741301"/>
            <a:ext cx="431196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ПРЕДЛОЖЕНИЯ ПО РАЗВИТИЮ</a:t>
            </a:r>
          </a:p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>
                <a:solidFill>
                  <a:srgbClr val="93A5B5"/>
                </a:solidFill>
                <a:latin typeface="Century Gothic" panose="020B0502020202020204" pitchFamily="34" charset="0"/>
                <a:cs typeface="+mn-cs"/>
              </a:rPr>
              <a:t>т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ранспортной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инфраструктуры</a:t>
            </a:r>
          </a:p>
        </p:txBody>
      </p:sp>
      <p:sp>
        <p:nvSpPr>
          <p:cNvPr id="32" name="Rectangle 13">
            <a:extLst>
              <a:ext uri="{FF2B5EF4-FFF2-40B4-BE49-F238E27FC236}">
                <a16:creationId xmlns:a16="http://schemas.microsoft.com/office/drawing/2014/main" id="{24624485-DAD2-4D49-804A-9A585B2EB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649" y="987523"/>
            <a:ext cx="12333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97A8B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Вариант 2</a:t>
            </a:r>
          </a:p>
        </p:txBody>
      </p:sp>
    </p:spTree>
    <p:extLst>
      <p:ext uri="{BB962C8B-B14F-4D97-AF65-F5344CB8AC3E}">
        <p14:creationId xmlns:p14="http://schemas.microsoft.com/office/powerpoint/2010/main" val="20341528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8" name="Picture 16">
            <a:extLst>
              <a:ext uri="{FF2B5EF4-FFF2-40B4-BE49-F238E27FC236}">
                <a16:creationId xmlns:a16="http://schemas.microsoft.com/office/drawing/2014/main" id="{2EB62CB3-E27F-4917-BA91-6D3FC5CB1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174" y="1789310"/>
            <a:ext cx="6656651" cy="351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03561D1-32FF-4419-A1FA-006D3D6699D7}"/>
              </a:ext>
            </a:extLst>
          </p:cNvPr>
          <p:cNvSpPr/>
          <p:nvPr/>
        </p:nvSpPr>
        <p:spPr>
          <a:xfrm>
            <a:off x="0" y="574676"/>
            <a:ext cx="9144000" cy="67627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86" tIns="24493" rIns="48986" bIns="24493" anchor="ctr"/>
          <a:lstStyle/>
          <a:p>
            <a:pPr algn="ctr" defTabSz="24492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65">
              <a:solidFill>
                <a:prstClr val="white"/>
              </a:solidFill>
            </a:endParaRPr>
          </a:p>
        </p:txBody>
      </p:sp>
      <p:grpSp>
        <p:nvGrpSpPr>
          <p:cNvPr id="23555" name="Группа 20">
            <a:extLst>
              <a:ext uri="{FF2B5EF4-FFF2-40B4-BE49-F238E27FC236}">
                <a16:creationId xmlns:a16="http://schemas.microsoft.com/office/drawing/2014/main" id="{E48AF55D-8E51-4F67-9EDA-E56329FFEA72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"/>
            <a:ext cx="9144000" cy="582613"/>
            <a:chOff x="4267197" y="0"/>
            <a:chExt cx="12801601" cy="81514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04D8ADF1-82EE-4A01-816D-AB2F1DF7D9F1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14" tIns="32657" rIns="65314" bIns="32657" anchor="ctr"/>
            <a:lstStyle/>
            <a:p>
              <a:pPr algn="ctr" defTabSz="3265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86">
                <a:solidFill>
                  <a:prstClr val="white"/>
                </a:solidFill>
              </a:endParaRPr>
            </a:p>
          </p:txBody>
        </p:sp>
        <p:pic>
          <p:nvPicPr>
            <p:cNvPr id="23565" name="Рисунок 22">
              <a:extLst>
                <a:ext uri="{FF2B5EF4-FFF2-40B4-BE49-F238E27FC236}">
                  <a16:creationId xmlns:a16="http://schemas.microsoft.com/office/drawing/2014/main" id="{63CF98E4-B25E-479A-92C6-1E992B482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9268" y="195163"/>
              <a:ext cx="4074516" cy="41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FF731DA-8CF5-474B-ADFF-9C421881157C}"/>
              </a:ext>
            </a:extLst>
          </p:cNvPr>
          <p:cNvSpPr/>
          <p:nvPr/>
        </p:nvSpPr>
        <p:spPr>
          <a:xfrm>
            <a:off x="-3175" y="6276976"/>
            <a:ext cx="9144000" cy="58102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4" tIns="32657" rIns="65314" bIns="32657" anchor="ctr"/>
          <a:lstStyle/>
          <a:p>
            <a:pPr algn="ctr" defTabSz="32657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86">
              <a:solidFill>
                <a:prstClr val="white"/>
              </a:solidFill>
            </a:endParaRPr>
          </a:p>
        </p:txBody>
      </p:sp>
      <p:sp>
        <p:nvSpPr>
          <p:cNvPr id="23557" name="TextBox 28">
            <a:extLst>
              <a:ext uri="{FF2B5EF4-FFF2-40B4-BE49-F238E27FC236}">
                <a16:creationId xmlns:a16="http://schemas.microsoft.com/office/drawing/2014/main" id="{F47DE049-83D3-499C-B18C-1CFF3BD1B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6" y="6437314"/>
            <a:ext cx="893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100">
                <a:solidFill>
                  <a:srgbClr val="93A5B5"/>
                </a:solidFill>
                <a:latin typeface="Century Gothic" panose="020B0502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lang="ru-RU" altLang="ru-RU" b="1">
                <a:solidFill>
                  <a:srgbClr val="93A5B5"/>
                </a:solidFill>
                <a:latin typeface="Century Gothic" panose="020B0502020202020204" pitchFamily="34" charset="0"/>
              </a:rPr>
              <a:t>ООО «НИИ ПГ»</a:t>
            </a:r>
          </a:p>
        </p:txBody>
      </p:sp>
      <p:sp>
        <p:nvSpPr>
          <p:cNvPr id="23558" name="Прямоугольник 10">
            <a:extLst>
              <a:ext uri="{FF2B5EF4-FFF2-40B4-BE49-F238E27FC236}">
                <a16:creationId xmlns:a16="http://schemas.microsoft.com/office/drawing/2014/main" id="{F569573B-AAF7-43BE-95EA-0601BC8F1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6364"/>
            <a:ext cx="33249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ru-RU" altLang="ru-RU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Санкт-Петербург - Краснодар</a:t>
            </a: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E347A61F-935D-4B5A-9AD9-B443E7512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1" y="673101"/>
            <a:ext cx="8880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489813">
              <a:defRPr/>
            </a:pPr>
            <a:r>
              <a:rPr lang="ru-RU" sz="1600" b="1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АЛЬТЕРНАТИВНЫЕ ВАРИАНТЫ ФУНКЦИОНАЛЬНО ПЛАНИРОВОЧНОЙ ОРГАНИЗАЦИИ ТЕРРИТОРИИ МУНИЦИПАЛЬНОГО ОБРАЗОВАНИЯ ГОРОД КРАСНОДАР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943171-68C1-4F3B-8E48-D366DE741493}"/>
              </a:ext>
            </a:extLst>
          </p:cNvPr>
          <p:cNvSpPr txBox="1"/>
          <p:nvPr/>
        </p:nvSpPr>
        <p:spPr>
          <a:xfrm>
            <a:off x="704850" y="1835151"/>
            <a:ext cx="47752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622B919-C5ED-4204-A245-833ABA64D1CA}"/>
              </a:ext>
            </a:extLst>
          </p:cNvPr>
          <p:cNvSpPr/>
          <p:nvPr/>
        </p:nvSpPr>
        <p:spPr>
          <a:xfrm>
            <a:off x="0" y="574675"/>
            <a:ext cx="9144000" cy="884238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86" tIns="24493" rIns="48986" bIns="24493" anchor="ctr"/>
          <a:lstStyle/>
          <a:p>
            <a:pPr algn="ctr" defTabSz="24492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65">
              <a:solidFill>
                <a:prstClr val="white"/>
              </a:solidFill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89C58124-75D2-486C-9FBB-2B6D069CE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1" y="629553"/>
            <a:ext cx="607333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489813">
              <a:defRPr/>
            </a:pPr>
            <a:r>
              <a:rPr lang="ru-RU" sz="1600" b="1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АЛЬТЕРНАТИВНЫЕ ВАРИАНТЫ </a:t>
            </a:r>
          </a:p>
          <a:p>
            <a:pPr defTabSz="489813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функционально планировочной организации территории </a:t>
            </a:r>
          </a:p>
          <a:p>
            <a:pPr defTabSz="489813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муниципального образования город Краснодар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0B5AFB00-5C66-4244-B933-E658E4F55B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070990"/>
              </p:ext>
            </p:extLst>
          </p:nvPr>
        </p:nvGraphicFramePr>
        <p:xfrm>
          <a:off x="6653477" y="1531475"/>
          <a:ext cx="2487348" cy="4696971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397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9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562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latin typeface="Century Gothic" panose="020B0502020202020204" pitchFamily="34" charset="0"/>
                        </a:rPr>
                        <a:t>ПЛОЩАДЬ ЖИЛИЩНОГО ФОНДА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0" dirty="0">
                          <a:latin typeface="Century Gothic" panose="020B0502020202020204" pitchFamily="34" charset="0"/>
                        </a:rPr>
                        <a:t>2040 г.*,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1" kern="0" dirty="0">
                          <a:latin typeface="Century Gothic" panose="020B0502020202020204" pitchFamily="34" charset="0"/>
                        </a:rPr>
                        <a:t>в том числе:</a:t>
                      </a:r>
                      <a:endParaRPr lang="ru-RU" sz="1000" b="0" i="1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0" dirty="0">
                          <a:latin typeface="Century Gothic" panose="020B0502020202020204" pitchFamily="34" charset="0"/>
                        </a:rPr>
                        <a:t>71071,1</a:t>
                      </a:r>
                      <a:r>
                        <a:rPr lang="ru-RU" sz="1200" kern="0" dirty="0"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0" dirty="0">
                          <a:latin typeface="Century Gothic" panose="020B0502020202020204" pitchFamily="34" charset="0"/>
                        </a:rPr>
                        <a:t>тыс. кв. м</a:t>
                      </a:r>
                      <a:endParaRPr lang="ru-RU" sz="1200" b="0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087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0" dirty="0">
                          <a:latin typeface="Century Gothic" panose="020B0502020202020204" pitchFamily="34" charset="0"/>
                        </a:rPr>
                        <a:t>Индивидуальный жилищный фонд</a:t>
                      </a:r>
                      <a:endParaRPr lang="ru-RU" sz="1000" b="0" i="1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8F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22,2 </a:t>
                      </a:r>
                      <a:r>
                        <a:rPr lang="ru-RU" sz="1200" b="0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ru-RU" sz="1200" b="0" kern="0" dirty="0">
                        <a:solidFill>
                          <a:srgbClr val="586B7B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7566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0" dirty="0">
                          <a:latin typeface="Century Gothic" panose="020B0502020202020204" pitchFamily="34" charset="0"/>
                        </a:rPr>
                        <a:t>Малоэтажный жилищный фонд</a:t>
                      </a:r>
                      <a:endParaRPr lang="ru-RU" sz="1000" b="0" i="1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8F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8,3 </a:t>
                      </a:r>
                      <a:r>
                        <a:rPr lang="ru-RU" sz="1200" b="0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ru-RU" sz="1200" b="0" kern="0" dirty="0">
                        <a:solidFill>
                          <a:srgbClr val="586B7B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7566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0" dirty="0" err="1">
                          <a:latin typeface="Century Gothic" panose="020B0502020202020204" pitchFamily="34" charset="0"/>
                        </a:rPr>
                        <a:t>Среднеэтажный</a:t>
                      </a:r>
                      <a:r>
                        <a:rPr lang="ru-RU" sz="1000" i="1" kern="0" dirty="0">
                          <a:latin typeface="Century Gothic" panose="020B0502020202020204" pitchFamily="34" charset="0"/>
                        </a:rPr>
                        <a:t> жилищный фонд</a:t>
                      </a:r>
                      <a:endParaRPr lang="ru-RU" sz="1000" b="0" i="1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8F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23,5 </a:t>
                      </a:r>
                      <a:r>
                        <a:rPr lang="ru-RU" sz="1200" b="0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ru-RU" sz="1200" b="0" kern="0" dirty="0">
                        <a:solidFill>
                          <a:srgbClr val="586B7B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7566">
                <a:tc>
                  <a:txBody>
                    <a:bodyPr/>
                    <a:lstStyle/>
                    <a:p>
                      <a:pPr marL="10800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1" kern="0" dirty="0">
                          <a:latin typeface="Century Gothic" panose="020B0502020202020204" pitchFamily="34" charset="0"/>
                        </a:rPr>
                        <a:t>Многоэтажный жилищный фонд</a:t>
                      </a:r>
                      <a:endParaRPr lang="ru-RU" sz="1000" b="0" i="1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8FA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46,0 </a:t>
                      </a:r>
                      <a:r>
                        <a:rPr lang="ru-RU" sz="1200" b="0" kern="0" dirty="0">
                          <a:solidFill>
                            <a:srgbClr val="586B7B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ru-RU" sz="1200" b="0" kern="0" dirty="0">
                        <a:solidFill>
                          <a:srgbClr val="586B7B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756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i="0" kern="0" dirty="0">
                          <a:latin typeface="Century Gothic" panose="020B0502020202020204" pitchFamily="34" charset="0"/>
                        </a:rPr>
                        <a:t>ЖИЛИЩНАЯ ОБЕСПЕЧЕННОСТЬ</a:t>
                      </a:r>
                      <a:endParaRPr lang="ru-RU" sz="1000" b="0" i="0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32,3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кв. м/человека</a:t>
                      </a:r>
                      <a:endParaRPr lang="ru-RU" sz="1000" b="0" kern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8919F33-D985-4F56-A35B-FEBD03536180}"/>
              </a:ext>
            </a:extLst>
          </p:cNvPr>
          <p:cNvSpPr/>
          <p:nvPr/>
        </p:nvSpPr>
        <p:spPr>
          <a:xfrm>
            <a:off x="529133" y="5329332"/>
            <a:ext cx="60440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586B7B"/>
                </a:solidFill>
                <a:latin typeface="Century Gothic" panose="020B0502020202020204" pitchFamily="34" charset="0"/>
              </a:rPr>
              <a:t>* </a:t>
            </a:r>
            <a:r>
              <a:rPr lang="ru-RU" sz="1000" b="1" dirty="0">
                <a:solidFill>
                  <a:srgbClr val="586B7B"/>
                </a:solidFill>
                <a:latin typeface="Century Gothic" panose="020B0502020202020204" pitchFamily="34" charset="0"/>
              </a:rPr>
              <a:t>Жилищный фонд с учетом выбытия ветхого, аварийного, морально устаревшего    </a:t>
            </a:r>
          </a:p>
          <a:p>
            <a:r>
              <a:rPr lang="ru-RU" sz="1000" b="1" dirty="0">
                <a:solidFill>
                  <a:srgbClr val="586B7B"/>
                </a:solidFill>
                <a:latin typeface="Century Gothic" panose="020B0502020202020204" pitchFamily="34" charset="0"/>
              </a:rPr>
              <a:t>     существующего жилищного фонда </a:t>
            </a:r>
          </a:p>
          <a:p>
            <a:r>
              <a:rPr lang="ru-RU" sz="1000" b="1" dirty="0">
                <a:solidFill>
                  <a:srgbClr val="586B7B"/>
                </a:solidFill>
                <a:latin typeface="Century Gothic" panose="020B0502020202020204" pitchFamily="34" charset="0"/>
              </a:rPr>
              <a:t>     и прогнозной жилищной обеспеченности 35 кв. м/чел., </a:t>
            </a:r>
          </a:p>
          <a:p>
            <a:r>
              <a:rPr lang="ru-RU" sz="1000" b="1" dirty="0">
                <a:solidFill>
                  <a:srgbClr val="586B7B"/>
                </a:solidFill>
                <a:latin typeface="Century Gothic" panose="020B0502020202020204" pitchFamily="34" charset="0"/>
              </a:rPr>
              <a:t>     </a:t>
            </a:r>
            <a:r>
              <a:rPr lang="ru-RU" sz="1000" dirty="0">
                <a:solidFill>
                  <a:srgbClr val="586B7B"/>
                </a:solidFill>
                <a:latin typeface="Century Gothic" panose="020B0502020202020204" pitchFamily="34" charset="0"/>
              </a:rPr>
              <a:t>что близко к проектным показателям жилищной обеспеченности крупнейших городов   </a:t>
            </a:r>
          </a:p>
          <a:p>
            <a:r>
              <a:rPr lang="ru-RU" sz="1000" dirty="0">
                <a:solidFill>
                  <a:srgbClr val="586B7B"/>
                </a:solidFill>
                <a:latin typeface="Century Gothic" panose="020B0502020202020204" pitchFamily="34" charset="0"/>
              </a:rPr>
              <a:t>     России и развитых европейских стран.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161E58EF-1F63-4387-9183-F2863F795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49" y="1543102"/>
            <a:ext cx="283559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lvl="0" defTabSz="4898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>
                <a:solidFill>
                  <a:srgbClr val="586B7B"/>
                </a:solidFill>
                <a:latin typeface="Century Gothic" panose="020B0502020202020204" pitchFamily="34" charset="0"/>
              </a:rPr>
              <a:t>Функциональное зонирование</a:t>
            </a:r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61843927-C8EA-4012-A374-59C48ED7E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649" y="1121996"/>
            <a:ext cx="12333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97A8B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Вариант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3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6" name="Picture 18">
            <a:extLst>
              <a:ext uri="{FF2B5EF4-FFF2-40B4-BE49-F238E27FC236}">
                <a16:creationId xmlns:a16="http://schemas.microsoft.com/office/drawing/2014/main" id="{57E07703-F13C-41B3-B76B-05F0F25D9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7245" y="1632958"/>
            <a:ext cx="6812574" cy="464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0" name="Группа 20">
            <a:extLst>
              <a:ext uri="{FF2B5EF4-FFF2-40B4-BE49-F238E27FC236}">
                <a16:creationId xmlns:a16="http://schemas.microsoft.com/office/drawing/2014/main" id="{A55113C9-57BE-4A3D-9574-ACCC602ED4E7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"/>
            <a:ext cx="9144000" cy="582613"/>
            <a:chOff x="4267197" y="0"/>
            <a:chExt cx="12801601" cy="81514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8FC71E10-06C5-4E63-9F00-E08832ED75AE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14" tIns="32657" rIns="65314" bIns="32657" anchor="ctr"/>
            <a:lstStyle/>
            <a:p>
              <a:pPr algn="ctr" defTabSz="3265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86">
                <a:solidFill>
                  <a:prstClr val="white"/>
                </a:solidFill>
              </a:endParaRPr>
            </a:p>
          </p:txBody>
        </p:sp>
        <p:pic>
          <p:nvPicPr>
            <p:cNvPr id="22540" name="Рисунок 22">
              <a:extLst>
                <a:ext uri="{FF2B5EF4-FFF2-40B4-BE49-F238E27FC236}">
                  <a16:creationId xmlns:a16="http://schemas.microsoft.com/office/drawing/2014/main" id="{77BCC79A-12C9-472F-818D-2EDF9862B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9268" y="195163"/>
              <a:ext cx="4074516" cy="41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C8B9ACF-350A-4316-9D0A-08E17F1C9A4D}"/>
              </a:ext>
            </a:extLst>
          </p:cNvPr>
          <p:cNvSpPr/>
          <p:nvPr/>
        </p:nvSpPr>
        <p:spPr>
          <a:xfrm>
            <a:off x="-3175" y="6276976"/>
            <a:ext cx="9144000" cy="58102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4" tIns="32657" rIns="65314" bIns="32657" anchor="ctr"/>
          <a:lstStyle/>
          <a:p>
            <a:pPr algn="ctr" defTabSz="32657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86">
              <a:solidFill>
                <a:prstClr val="white"/>
              </a:solidFill>
            </a:endParaRPr>
          </a:p>
        </p:txBody>
      </p:sp>
      <p:sp>
        <p:nvSpPr>
          <p:cNvPr id="22532" name="TextBox 28">
            <a:extLst>
              <a:ext uri="{FF2B5EF4-FFF2-40B4-BE49-F238E27FC236}">
                <a16:creationId xmlns:a16="http://schemas.microsoft.com/office/drawing/2014/main" id="{222192A0-718C-48A5-B6EE-D4C48BB07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6" y="6437314"/>
            <a:ext cx="893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100">
                <a:solidFill>
                  <a:srgbClr val="93A5B5"/>
                </a:solidFill>
                <a:latin typeface="Century Gothic" panose="020B0502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lang="ru-RU" altLang="ru-RU" b="1">
                <a:solidFill>
                  <a:srgbClr val="93A5B5"/>
                </a:solidFill>
                <a:latin typeface="Century Gothic" panose="020B0502020202020204" pitchFamily="34" charset="0"/>
              </a:rPr>
              <a:t>ООО «НИИ ПГ»</a:t>
            </a:r>
          </a:p>
        </p:txBody>
      </p:sp>
      <p:sp>
        <p:nvSpPr>
          <p:cNvPr id="22533" name="Прямоугольник 10">
            <a:extLst>
              <a:ext uri="{FF2B5EF4-FFF2-40B4-BE49-F238E27FC236}">
                <a16:creationId xmlns:a16="http://schemas.microsoft.com/office/drawing/2014/main" id="{23BDA1BF-429C-46A4-90D3-923C764FC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6364"/>
            <a:ext cx="33249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ru-RU" altLang="ru-RU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Санкт-Петербург - Краснодар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FFF12B-38DC-430F-AA44-BBB7FCEF6242}"/>
              </a:ext>
            </a:extLst>
          </p:cNvPr>
          <p:cNvSpPr txBox="1"/>
          <p:nvPr/>
        </p:nvSpPr>
        <p:spPr>
          <a:xfrm>
            <a:off x="704850" y="1835151"/>
            <a:ext cx="47752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2543" name="AutoShape 15" descr="readmsg?id=15631245242128432139;0;1&amp;af_preview=1&amp;exif=1">
            <a:extLst>
              <a:ext uri="{FF2B5EF4-FFF2-40B4-BE49-F238E27FC236}">
                <a16:creationId xmlns:a16="http://schemas.microsoft.com/office/drawing/2014/main" id="{CA64CEA4-2100-46ED-B9F4-44FB9B3DC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7DB04DC-C12E-4E4A-AB4F-6556077DF556}"/>
              </a:ext>
            </a:extLst>
          </p:cNvPr>
          <p:cNvSpPr/>
          <p:nvPr/>
        </p:nvSpPr>
        <p:spPr>
          <a:xfrm>
            <a:off x="0" y="574675"/>
            <a:ext cx="9144000" cy="884238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86" tIns="24493" rIns="48986" bIns="24493" anchor="ctr"/>
          <a:lstStyle/>
          <a:p>
            <a:pPr algn="ctr" defTabSz="24492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65">
              <a:solidFill>
                <a:prstClr val="white"/>
              </a:solidFill>
            </a:endParaRPr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A9AB05E4-B0FB-4F75-A8A5-A4D546C3C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1" y="629553"/>
            <a:ext cx="607333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489813">
              <a:defRPr/>
            </a:pPr>
            <a:r>
              <a:rPr lang="ru-RU" sz="1600" b="1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АЛЬТЕРНАТИВНЫЕ ВАРИАНТЫ </a:t>
            </a:r>
          </a:p>
          <a:p>
            <a:pPr defTabSz="489813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функционально планировочной организации территории </a:t>
            </a:r>
          </a:p>
          <a:p>
            <a:pPr defTabSz="489813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муниципального образования город Краснодар</a:t>
            </a:r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440B323F-541E-4700-89D4-847EAFEF4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206" y="1458291"/>
            <a:ext cx="34727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lvl="0" algn="r" defTabSz="4898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>
                <a:solidFill>
                  <a:srgbClr val="586B7B"/>
                </a:solidFill>
                <a:latin typeface="Century Gothic" panose="020B0502020202020204" pitchFamily="34" charset="0"/>
              </a:rPr>
              <a:t>Транспортно-планировочный каркас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5EA9FC8-C8B6-4393-993F-7E4758EE13C2}"/>
              </a:ext>
            </a:extLst>
          </p:cNvPr>
          <p:cNvGrpSpPr/>
          <p:nvPr/>
        </p:nvGrpSpPr>
        <p:grpSpPr>
          <a:xfrm>
            <a:off x="453" y="1491811"/>
            <a:ext cx="2988176" cy="3175518"/>
            <a:chOff x="-9421" y="3070937"/>
            <a:chExt cx="2988176" cy="317551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932FF3B-569D-4961-8828-B549E0796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77" y="3518471"/>
              <a:ext cx="778328" cy="2712981"/>
            </a:xfrm>
            <a:prstGeom prst="rect">
              <a:avLst/>
            </a:prstGeom>
          </p:spPr>
        </p:pic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658980A5-531B-49BB-9E42-2FEB0C949C90}"/>
                </a:ext>
              </a:extLst>
            </p:cNvPr>
            <p:cNvSpPr/>
            <p:nvPr/>
          </p:nvSpPr>
          <p:spPr>
            <a:xfrm>
              <a:off x="26139" y="3307899"/>
              <a:ext cx="2061219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Многофункциональные центры:</a:t>
              </a: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D4268D7E-6C4D-4612-84E6-3DFC099D2211}"/>
                </a:ext>
              </a:extLst>
            </p:cNvPr>
            <p:cNvSpPr/>
            <p:nvPr/>
          </p:nvSpPr>
          <p:spPr>
            <a:xfrm>
              <a:off x="439937" y="3183928"/>
              <a:ext cx="656475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планир</a:t>
              </a:r>
              <a:r>
                <a:rPr kumimoji="0" lang="ru-RU" sz="70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D8A7A636-8477-4BF1-99D4-52279AEBC367}"/>
                </a:ext>
              </a:extLst>
            </p:cNvPr>
            <p:cNvSpPr/>
            <p:nvPr/>
          </p:nvSpPr>
          <p:spPr>
            <a:xfrm>
              <a:off x="66676" y="3183928"/>
              <a:ext cx="549552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сущ.</a:t>
              </a: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C226B93D-DC47-492F-8D6A-4FD58C996B08}"/>
                </a:ext>
              </a:extLst>
            </p:cNvPr>
            <p:cNvSpPr/>
            <p:nvPr/>
          </p:nvSpPr>
          <p:spPr>
            <a:xfrm>
              <a:off x="-9421" y="3070937"/>
              <a:ext cx="2061219" cy="1972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ПЛАНИРОВОЧНЫЕ ЦЕНТРЫ:</a:t>
              </a: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582120B7-2878-4B2F-96DE-0AF230A10B6E}"/>
                </a:ext>
              </a:extLst>
            </p:cNvPr>
            <p:cNvSpPr/>
            <p:nvPr/>
          </p:nvSpPr>
          <p:spPr>
            <a:xfrm>
              <a:off x="917536" y="3474197"/>
              <a:ext cx="1851719" cy="3619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общегородские </a:t>
              </a:r>
            </a:p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многофункциональные центры </a:t>
              </a:r>
            </a:p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торговли, развлечений и услуг</a:t>
              </a:r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F12243E5-E9BD-4CEE-BCAA-960D20A84A22}"/>
                </a:ext>
              </a:extLst>
            </p:cNvPr>
            <p:cNvSpPr/>
            <p:nvPr/>
          </p:nvSpPr>
          <p:spPr>
            <a:xfrm>
              <a:off x="917848" y="3815634"/>
              <a:ext cx="1400810" cy="272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общегородские </a:t>
              </a:r>
            </a:p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обособленные центры</a:t>
              </a: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8BD9CE00-378E-482E-AE63-872F46D675E3}"/>
                </a:ext>
              </a:extLst>
            </p:cNvPr>
            <p:cNvSpPr/>
            <p:nvPr/>
          </p:nvSpPr>
          <p:spPr>
            <a:xfrm>
              <a:off x="917847" y="4060918"/>
              <a:ext cx="1761959" cy="3619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районные </a:t>
              </a:r>
            </a:p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общественно-деловые </a:t>
              </a:r>
            </a:p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центры</a:t>
              </a: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0259BA8C-5646-4548-9127-F7B718D2BD3D}"/>
                </a:ext>
              </a:extLst>
            </p:cNvPr>
            <p:cNvSpPr/>
            <p:nvPr/>
          </p:nvSpPr>
          <p:spPr>
            <a:xfrm>
              <a:off x="0" y="4346824"/>
              <a:ext cx="2061219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Специализированные центры:</a:t>
              </a: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5463618-5D12-4FA7-92A5-24E0CF28389A}"/>
                </a:ext>
              </a:extLst>
            </p:cNvPr>
            <p:cNvSpPr/>
            <p:nvPr/>
          </p:nvSpPr>
          <p:spPr>
            <a:xfrm>
              <a:off x="917847" y="4525167"/>
              <a:ext cx="1212578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производственные</a:t>
              </a: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71017E1D-1920-48A1-B534-FD92B37E227A}"/>
                </a:ext>
              </a:extLst>
            </p:cNvPr>
            <p:cNvSpPr/>
            <p:nvPr/>
          </p:nvSpPr>
          <p:spPr>
            <a:xfrm>
              <a:off x="917847" y="4730522"/>
              <a:ext cx="1212578" cy="272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транспортно-</a:t>
              </a:r>
            </a:p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логистические</a:t>
              </a: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173D1899-741A-4C37-95F7-4A67915937E7}"/>
                </a:ext>
              </a:extLst>
            </p:cNvPr>
            <p:cNvSpPr/>
            <p:nvPr/>
          </p:nvSpPr>
          <p:spPr>
            <a:xfrm>
              <a:off x="917847" y="4940097"/>
              <a:ext cx="2060908" cy="3619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Южный </a:t>
              </a:r>
            </a:p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экспортно-импортный </a:t>
              </a:r>
            </a:p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хаб</a:t>
              </a:r>
              <a:endParaRPr kumimoji="0" lang="ru-RU" sz="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185B696-04CE-4891-B74C-431F45659F27}"/>
                </a:ext>
              </a:extLst>
            </p:cNvPr>
            <p:cNvSpPr/>
            <p:nvPr/>
          </p:nvSpPr>
          <p:spPr>
            <a:xfrm>
              <a:off x="917847" y="5231306"/>
              <a:ext cx="1723122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выставочно</a:t>
              </a: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-деловые</a:t>
              </a: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800C9B78-F0F4-4E22-9ED1-F81EF98B77E2}"/>
                </a:ext>
              </a:extLst>
            </p:cNvPr>
            <p:cNvSpPr/>
            <p:nvPr/>
          </p:nvSpPr>
          <p:spPr>
            <a:xfrm>
              <a:off x="917847" y="5451881"/>
              <a:ext cx="1723122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научно-образовательные</a:t>
              </a: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BBF1BCC5-B85C-4FFA-B458-8DE9FED38CA7}"/>
                </a:ext>
              </a:extLst>
            </p:cNvPr>
            <p:cNvSpPr/>
            <p:nvPr/>
          </p:nvSpPr>
          <p:spPr>
            <a:xfrm>
              <a:off x="917847" y="5646741"/>
              <a:ext cx="913793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медицинские</a:t>
              </a: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EB02093C-640C-40FF-9403-8C516202CFDD}"/>
                </a:ext>
              </a:extLst>
            </p:cNvPr>
            <p:cNvSpPr/>
            <p:nvPr/>
          </p:nvSpPr>
          <p:spPr>
            <a:xfrm>
              <a:off x="917847" y="5841264"/>
              <a:ext cx="913793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спортивные</a:t>
              </a:r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5D661ECE-D8C5-4FF8-B8A7-2D61443A779D}"/>
                </a:ext>
              </a:extLst>
            </p:cNvPr>
            <p:cNvSpPr/>
            <p:nvPr/>
          </p:nvSpPr>
          <p:spPr>
            <a:xfrm>
              <a:off x="917847" y="6051530"/>
              <a:ext cx="1133951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рекреационные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6801E41-D8CB-4A07-9E0C-237DE1BCD70A}"/>
              </a:ext>
            </a:extLst>
          </p:cNvPr>
          <p:cNvGrpSpPr/>
          <p:nvPr/>
        </p:nvGrpSpPr>
        <p:grpSpPr>
          <a:xfrm>
            <a:off x="109286" y="4748747"/>
            <a:ext cx="2389847" cy="1536286"/>
            <a:chOff x="6754911" y="1447627"/>
            <a:chExt cx="2860938" cy="1839123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EAF343C0-ABDD-4A26-A8FD-1DF500C6CD7C}"/>
                </a:ext>
              </a:extLst>
            </p:cNvPr>
            <p:cNvGrpSpPr/>
            <p:nvPr/>
          </p:nvGrpSpPr>
          <p:grpSpPr>
            <a:xfrm>
              <a:off x="6825478" y="1668600"/>
              <a:ext cx="223372" cy="1608000"/>
              <a:chOff x="6825478" y="1668600"/>
              <a:chExt cx="223372" cy="1608000"/>
            </a:xfrm>
          </p:grpSpPr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650EBD4E-CD46-4D4E-B79E-D9E86B757F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25478" y="1668600"/>
                <a:ext cx="223372" cy="1608000"/>
              </a:xfrm>
              <a:prstGeom prst="rect">
                <a:avLst/>
              </a:prstGeom>
            </p:spPr>
          </p:pic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DAA3EE7B-B7B8-4BD7-AB1A-86845ADCB7F9}"/>
                  </a:ext>
                </a:extLst>
              </p:cNvPr>
              <p:cNvSpPr/>
              <p:nvPr/>
            </p:nvSpPr>
            <p:spPr>
              <a:xfrm>
                <a:off x="6825478" y="1921386"/>
                <a:ext cx="223372" cy="1435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Прямоугольник 69">
                <a:extLst>
                  <a:ext uri="{FF2B5EF4-FFF2-40B4-BE49-F238E27FC236}">
                    <a16:creationId xmlns:a16="http://schemas.microsoft.com/office/drawing/2014/main" id="{0F68F891-665A-48EE-8BC4-6482380BBDBA}"/>
                  </a:ext>
                </a:extLst>
              </p:cNvPr>
              <p:cNvSpPr/>
              <p:nvPr/>
            </p:nvSpPr>
            <p:spPr>
              <a:xfrm>
                <a:off x="6825478" y="2821729"/>
                <a:ext cx="223372" cy="1435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D3622920-E2AB-44DB-AD34-5CF041A1D3F5}"/>
                </a:ext>
              </a:extLst>
            </p:cNvPr>
            <p:cNvSpPr/>
            <p:nvPr/>
          </p:nvSpPr>
          <p:spPr>
            <a:xfrm>
              <a:off x="6976794" y="1619251"/>
              <a:ext cx="1851719" cy="182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ж/д пути общего пользования</a:t>
              </a:r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FD678E22-17D0-47B6-9E6F-748602B1FDC3}"/>
                </a:ext>
              </a:extLst>
            </p:cNvPr>
            <p:cNvSpPr/>
            <p:nvPr/>
          </p:nvSpPr>
          <p:spPr>
            <a:xfrm>
              <a:off x="6754911" y="1447627"/>
              <a:ext cx="2480593" cy="2333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Транспортно-планировочные линии</a:t>
              </a:r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82B64DFF-6945-499D-812D-9AC24B2920CE}"/>
                </a:ext>
              </a:extLst>
            </p:cNvPr>
            <p:cNvSpPr/>
            <p:nvPr/>
          </p:nvSpPr>
          <p:spPr>
            <a:xfrm>
              <a:off x="6754911" y="1912369"/>
              <a:ext cx="2705931" cy="217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Транспортный каркас системы расселения</a:t>
              </a:r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08F377B4-B447-4DF4-8739-9CAE1F45B680}"/>
                </a:ext>
              </a:extLst>
            </p:cNvPr>
            <p:cNvSpPr/>
            <p:nvPr/>
          </p:nvSpPr>
          <p:spPr>
            <a:xfrm>
              <a:off x="6754911" y="2818459"/>
              <a:ext cx="2811666" cy="217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Территориально-планировочные узлы</a:t>
              </a:r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A143790C-B874-43B5-8199-08CF153BDD34}"/>
                </a:ext>
              </a:extLst>
            </p:cNvPr>
            <p:cNvSpPr/>
            <p:nvPr/>
          </p:nvSpPr>
          <p:spPr>
            <a:xfrm>
              <a:off x="6976794" y="1746752"/>
              <a:ext cx="2061425" cy="182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высокоскоростная ж/д магистраль</a:t>
              </a:r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D2AC4A53-13BC-429C-BAAA-9C15771359BA}"/>
                </a:ext>
              </a:extLst>
            </p:cNvPr>
            <p:cNvSpPr/>
            <p:nvPr/>
          </p:nvSpPr>
          <p:spPr>
            <a:xfrm>
              <a:off x="6976795" y="2063071"/>
              <a:ext cx="2449376" cy="217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магистральная дорога скоростного движения</a:t>
              </a:r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DDCD9A87-3D72-4F6C-A488-9B125B46BC2B}"/>
                </a:ext>
              </a:extLst>
            </p:cNvPr>
            <p:cNvSpPr/>
            <p:nvPr/>
          </p:nvSpPr>
          <p:spPr>
            <a:xfrm>
              <a:off x="6976795" y="2219985"/>
              <a:ext cx="1871884" cy="182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магистральная дорога 1 класса</a:t>
              </a:r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30B99DE3-8246-44CF-B75E-82F82EEA9FFA}"/>
                </a:ext>
              </a:extLst>
            </p:cNvPr>
            <p:cNvSpPr/>
            <p:nvPr/>
          </p:nvSpPr>
          <p:spPr>
            <a:xfrm>
              <a:off x="6976794" y="2361469"/>
              <a:ext cx="1879677" cy="182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магистральная дорога 2 класса</a:t>
              </a: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64B48168-CFFB-4D5C-85E3-8EC3B31A2B02}"/>
                </a:ext>
              </a:extLst>
            </p:cNvPr>
            <p:cNvSpPr/>
            <p:nvPr/>
          </p:nvSpPr>
          <p:spPr>
            <a:xfrm>
              <a:off x="6976795" y="2505221"/>
              <a:ext cx="1871884" cy="182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магистральная дорога 3 класса</a:t>
              </a: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76F2AF0B-554F-4B8E-895D-EABD91EC10A0}"/>
                </a:ext>
              </a:extLst>
            </p:cNvPr>
            <p:cNvSpPr/>
            <p:nvPr/>
          </p:nvSpPr>
          <p:spPr>
            <a:xfrm>
              <a:off x="6976794" y="2644273"/>
              <a:ext cx="2639055" cy="22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магистральные улицы общегородского значения</a:t>
              </a:r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DC65252C-4F94-46FC-B709-6F7A016BC977}"/>
                </a:ext>
              </a:extLst>
            </p:cNvPr>
            <p:cNvSpPr/>
            <p:nvPr/>
          </p:nvSpPr>
          <p:spPr>
            <a:xfrm>
              <a:off x="6976794" y="2961311"/>
              <a:ext cx="1879677" cy="182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производственная зона</a:t>
              </a:r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CA77A695-4956-42FB-B2B0-3F9E01EB5194}"/>
                </a:ext>
              </a:extLst>
            </p:cNvPr>
            <p:cNvSpPr/>
            <p:nvPr/>
          </p:nvSpPr>
          <p:spPr>
            <a:xfrm>
              <a:off x="6976794" y="3068753"/>
              <a:ext cx="2317623" cy="217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зоны социально-экономической активности</a:t>
              </a:r>
            </a:p>
          </p:txBody>
        </p:sp>
      </p:grpSp>
      <p:sp>
        <p:nvSpPr>
          <p:cNvPr id="74" name="Rectangle 13">
            <a:extLst>
              <a:ext uri="{FF2B5EF4-FFF2-40B4-BE49-F238E27FC236}">
                <a16:creationId xmlns:a16="http://schemas.microsoft.com/office/drawing/2014/main" id="{D88F6970-9542-4FE1-95AF-DC9D0BAF8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649" y="1121996"/>
            <a:ext cx="12333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97A8B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Вариант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7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3AC62FD-44B8-464D-9B2E-BA7B961B1295}"/>
              </a:ext>
            </a:extLst>
          </p:cNvPr>
          <p:cNvSpPr/>
          <p:nvPr/>
        </p:nvSpPr>
        <p:spPr>
          <a:xfrm>
            <a:off x="0" y="574744"/>
            <a:ext cx="9143999" cy="80208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44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F54A19A-BC67-4128-A833-BD8F44C598F7}"/>
              </a:ext>
            </a:extLst>
          </p:cNvPr>
          <p:cNvGrpSpPr/>
          <p:nvPr/>
        </p:nvGrpSpPr>
        <p:grpSpPr>
          <a:xfrm>
            <a:off x="-2427" y="0"/>
            <a:ext cx="9144001" cy="582246"/>
            <a:chOff x="4267197" y="0"/>
            <a:chExt cx="12801601" cy="81514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8A9EB6A5-AA45-4B8D-8E4E-61E57F9D1B9D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26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04CBFF8-4EFC-4628-BC0D-75B2490A9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19268" y="195163"/>
              <a:ext cx="4074516" cy="414316"/>
            </a:xfrm>
            <a:prstGeom prst="rect">
              <a:avLst/>
            </a:prstGeom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EF6686B-14C5-4961-AA13-FECF2FEAEF0D}"/>
              </a:ext>
            </a:extLst>
          </p:cNvPr>
          <p:cNvSpPr/>
          <p:nvPr/>
        </p:nvSpPr>
        <p:spPr>
          <a:xfrm>
            <a:off x="-2427" y="6277026"/>
            <a:ext cx="9144002" cy="581143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8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C3DDF1-D7F6-4253-8AE2-F58E1FC92D57}"/>
              </a:ext>
            </a:extLst>
          </p:cNvPr>
          <p:cNvSpPr txBox="1"/>
          <p:nvPr/>
        </p:nvSpPr>
        <p:spPr>
          <a:xfrm>
            <a:off x="66641" y="6436800"/>
            <a:ext cx="8937450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НАУЧНО-ИССЛЕДОВАТЕЛЬСКИЙ ИНСТИТУТ ПЕРСПЕКТИВНОГО ГРАДОСТРОИТЕЛЬСТВА                              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ООО «НИИ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ПГ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»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CF6301E-DFD3-4DCB-9703-6919F06ADBFA}"/>
              </a:ext>
            </a:extLst>
          </p:cNvPr>
          <p:cNvSpPr/>
          <p:nvPr/>
        </p:nvSpPr>
        <p:spPr>
          <a:xfrm>
            <a:off x="181416" y="106101"/>
            <a:ext cx="3324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ru-RU" sz="1600" dirty="0">
                <a:solidFill>
                  <a:srgbClr val="E7E6E6"/>
                </a:solidFill>
                <a:latin typeface="Century Gothic" panose="020B0502020202020204" pitchFamily="34" charset="0"/>
                <a:cs typeface="+mn-cs"/>
              </a:rPr>
              <a:t>Санкт-Петербург - Краснодар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66" y="1657355"/>
            <a:ext cx="6398845" cy="4524345"/>
          </a:xfrm>
          <a:prstGeom prst="rect">
            <a:avLst/>
          </a:prstGeom>
        </p:spPr>
      </p:pic>
      <p:sp>
        <p:nvSpPr>
          <p:cNvPr id="16" name="Rectangle 13">
            <a:extLst>
              <a:ext uri="{FF2B5EF4-FFF2-40B4-BE49-F238E27FC236}">
                <a16:creationId xmlns:a16="http://schemas.microsoft.com/office/drawing/2014/main" id="{B1208A7B-179F-4B1E-A64D-B1312EF28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4" y="1432454"/>
            <a:ext cx="431196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Магистральная улично-дорожная сеть</a:t>
            </a: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B1208A7B-179F-4B1E-A64D-B1312EF28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7724" y="3865979"/>
            <a:ext cx="228636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Трамвайная сеть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B1208A7B-179F-4B1E-A64D-B1312EF28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294" y="1429212"/>
            <a:ext cx="228779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Сеть городской электрички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6295" y="4111277"/>
            <a:ext cx="2287794" cy="202750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6294" y="1693815"/>
            <a:ext cx="2287794" cy="2048879"/>
          </a:xfrm>
          <a:prstGeom prst="rect">
            <a:avLst/>
          </a:prstGeom>
        </p:spPr>
      </p:pic>
      <p:sp>
        <p:nvSpPr>
          <p:cNvPr id="32" name="Rectangle 13">
            <a:extLst>
              <a:ext uri="{FF2B5EF4-FFF2-40B4-BE49-F238E27FC236}">
                <a16:creationId xmlns:a16="http://schemas.microsoft.com/office/drawing/2014/main" id="{55026B41-C893-40E5-848D-E80FED40B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8469" y="721648"/>
            <a:ext cx="504448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Транспортно-планировочный каркас</a:t>
            </a:r>
          </a:p>
        </p:txBody>
      </p:sp>
      <p:sp>
        <p:nvSpPr>
          <p:cNvPr id="33" name="Rectangle 13">
            <a:extLst>
              <a:ext uri="{FF2B5EF4-FFF2-40B4-BE49-F238E27FC236}">
                <a16:creationId xmlns:a16="http://schemas.microsoft.com/office/drawing/2014/main" id="{03E2311F-AF41-45A5-B93C-20F8952E6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6" y="741301"/>
            <a:ext cx="431196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ПРЕДЛОЖЕНИЯ ПО РАЗВИТИЮ</a:t>
            </a:r>
          </a:p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>
                <a:solidFill>
                  <a:srgbClr val="93A5B5"/>
                </a:solidFill>
                <a:latin typeface="Century Gothic" panose="020B0502020202020204" pitchFamily="34" charset="0"/>
                <a:cs typeface="+mn-cs"/>
              </a:rPr>
              <a:t>т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ранспортной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инфраструктуры</a:t>
            </a:r>
          </a:p>
        </p:txBody>
      </p:sp>
      <p:sp>
        <p:nvSpPr>
          <p:cNvPr id="34" name="Rectangle 13">
            <a:extLst>
              <a:ext uri="{FF2B5EF4-FFF2-40B4-BE49-F238E27FC236}">
                <a16:creationId xmlns:a16="http://schemas.microsoft.com/office/drawing/2014/main" id="{2D7F996B-E499-4196-90B7-2CD0E53A0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649" y="987523"/>
            <a:ext cx="12333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97A8B7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Вариант 3</a:t>
            </a:r>
          </a:p>
        </p:txBody>
      </p:sp>
    </p:spTree>
    <p:extLst>
      <p:ext uri="{BB962C8B-B14F-4D97-AF65-F5344CB8AC3E}">
        <p14:creationId xmlns:p14="http://schemas.microsoft.com/office/powerpoint/2010/main" val="2309315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C9B0143F-3440-4E56-AA3B-D77CCB6D039C}"/>
              </a:ext>
            </a:extLst>
          </p:cNvPr>
          <p:cNvCxnSpPr>
            <a:cxnSpLocks noChangeAspect="1"/>
          </p:cNvCxnSpPr>
          <p:nvPr/>
        </p:nvCxnSpPr>
        <p:spPr>
          <a:xfrm>
            <a:off x="265113" y="1359520"/>
            <a:ext cx="0" cy="3945213"/>
          </a:xfrm>
          <a:prstGeom prst="line">
            <a:avLst/>
          </a:prstGeom>
          <a:noFill/>
          <a:ln w="44450" cap="flat" cmpd="thinThick" algn="ctr">
            <a:solidFill>
              <a:schemeClr val="accent1"/>
            </a:solidFill>
            <a:prstDash val="solid"/>
          </a:ln>
          <a:effectLst/>
        </p:spPr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E3F95E-C2FE-421A-AEE9-3B93FA2F1A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8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5304733"/>
            <a:ext cx="9137650" cy="988119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6CE1A77-13E0-44A7-8AA5-DF81D4FA6DF3}"/>
              </a:ext>
            </a:extLst>
          </p:cNvPr>
          <p:cNvSpPr/>
          <p:nvPr/>
        </p:nvSpPr>
        <p:spPr>
          <a:xfrm>
            <a:off x="-3175" y="6276976"/>
            <a:ext cx="9144000" cy="58102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4" tIns="32657" rIns="65314" bIns="32657" anchor="ctr"/>
          <a:lstStyle/>
          <a:p>
            <a:pPr algn="ctr" defTabSz="32657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86">
              <a:solidFill>
                <a:prstClr val="white"/>
              </a:solidFill>
            </a:endParaRPr>
          </a:p>
        </p:txBody>
      </p:sp>
      <p:sp>
        <p:nvSpPr>
          <p:cNvPr id="15365" name="TextBox 28">
            <a:extLst>
              <a:ext uri="{FF2B5EF4-FFF2-40B4-BE49-F238E27FC236}">
                <a16:creationId xmlns:a16="http://schemas.microsoft.com/office/drawing/2014/main" id="{A4B04AB9-856E-4E2A-8AE2-5CF4FF8BF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6" y="6437314"/>
            <a:ext cx="893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100">
                <a:solidFill>
                  <a:srgbClr val="93A5B5"/>
                </a:solidFill>
                <a:latin typeface="Century Gothic" panose="020B0502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lang="ru-RU" altLang="ru-RU" b="1">
                <a:solidFill>
                  <a:srgbClr val="93A5B5"/>
                </a:solidFill>
                <a:latin typeface="Century Gothic" panose="020B0502020202020204" pitchFamily="34" charset="0"/>
              </a:rPr>
              <a:t>ООО «НИИ ПГ»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A64ECC-A66F-409E-A3F1-31D0CC0D1B0A}"/>
              </a:ext>
            </a:extLst>
          </p:cNvPr>
          <p:cNvSpPr txBox="1"/>
          <p:nvPr/>
        </p:nvSpPr>
        <p:spPr>
          <a:xfrm>
            <a:off x="819151" y="1592313"/>
            <a:ext cx="8054975" cy="32624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600" b="1" kern="0" dirty="0">
                <a:solidFill>
                  <a:srgbClr val="405463"/>
                </a:solidFill>
                <a:latin typeface="Century Gothic" panose="020B0502020202020204" pitchFamily="34" charset="0"/>
                <a:cs typeface="+mn-cs"/>
              </a:rPr>
              <a:t>Создание комфортной и безопасной городской среды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srgbClr val="405463"/>
                </a:solidFill>
                <a:latin typeface="Century Gothic" panose="020B0502020202020204" pitchFamily="34" charset="0"/>
                <a:cs typeface="+mn-cs"/>
              </a:rPr>
              <a:t>Развитие городской инфраструктуры, обеспечивающей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600" b="1" kern="0" dirty="0">
                <a:solidFill>
                  <a:srgbClr val="405463"/>
                </a:solidFill>
                <a:latin typeface="Century Gothic" panose="020B0502020202020204" pitchFamily="34" charset="0"/>
                <a:cs typeface="+mn-cs"/>
              </a:rPr>
              <a:t>повышение качества жизни населения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600" b="1" kern="0" dirty="0">
                <a:solidFill>
                  <a:srgbClr val="405463"/>
                </a:solidFill>
                <a:latin typeface="Century Gothic" panose="020B0502020202020204" pitchFamily="34" charset="0"/>
                <a:cs typeface="+mn-cs"/>
              </a:rPr>
              <a:t>Внедрение инновационных технологий на производственные предприятия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600" b="1" kern="0" dirty="0">
                <a:solidFill>
                  <a:srgbClr val="405463"/>
                </a:solidFill>
                <a:latin typeface="Century Gothic" panose="020B0502020202020204" pitchFamily="34" charset="0"/>
              </a:rPr>
              <a:t>Создание медицинского кластера </a:t>
            </a:r>
            <a:r>
              <a:rPr lang="ru-RU" sz="1600" b="1" kern="0" dirty="0">
                <a:solidFill>
                  <a:srgbClr val="405463"/>
                </a:solidFill>
                <a:latin typeface="Century Gothic" panose="020B0502020202020204" pitchFamily="34" charset="0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srgbClr val="405463"/>
                </a:solidFill>
                <a:latin typeface="Century Gothic" panose="020B0502020202020204" pitchFamily="34" charset="0"/>
                <a:cs typeface="+mn-cs"/>
              </a:rPr>
              <a:t>Продвижение научно-исследовательских институтов, работающих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srgbClr val="405463"/>
                </a:solidFill>
                <a:latin typeface="Century Gothic" panose="020B0502020202020204" pitchFamily="34" charset="0"/>
                <a:cs typeface="+mn-cs"/>
              </a:rPr>
              <a:t>в сфере инновационных разработок агропромышленного комплекса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600" b="1" kern="0" dirty="0">
                <a:solidFill>
                  <a:srgbClr val="405463"/>
                </a:solidFill>
                <a:latin typeface="Century Gothic" panose="020B0502020202020204" pitchFamily="34" charset="0"/>
                <a:cs typeface="+mn-cs"/>
              </a:rPr>
              <a:t>для интеграции их в экономику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srgbClr val="405463"/>
                </a:solidFill>
                <a:latin typeface="Century Gothic" panose="020B0502020202020204" pitchFamily="34" charset="0"/>
                <a:cs typeface="+mn-cs"/>
              </a:rPr>
              <a:t>Поддержание и развитие статуса города Краснодар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600" b="1" kern="0" dirty="0">
                <a:solidFill>
                  <a:srgbClr val="405463"/>
                </a:solidFill>
                <a:latin typeface="Century Gothic" panose="020B0502020202020204" pitchFamily="34" charset="0"/>
                <a:cs typeface="+mn-cs"/>
              </a:rPr>
              <a:t>в качестве крупнейшего торгово-логистического центра юга России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srgbClr val="405463"/>
                </a:solidFill>
                <a:latin typeface="Century Gothic" panose="020B0502020202020204" pitchFamily="34" charset="0"/>
                <a:cs typeface="+mn-cs"/>
              </a:rPr>
              <a:t>Раскрытие туристического потенциала территории 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BE13ED34-C0AE-4A81-BD03-BD3D7DADBC8D}"/>
              </a:ext>
            </a:extLst>
          </p:cNvPr>
          <p:cNvSpPr>
            <a:spLocks noChangeAspect="1"/>
          </p:cNvSpPr>
          <p:nvPr/>
        </p:nvSpPr>
        <p:spPr>
          <a:xfrm>
            <a:off x="471640" y="1694947"/>
            <a:ext cx="140400" cy="140400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A6313E2C-556E-458F-9DDF-FEA8B4F147B1}"/>
              </a:ext>
            </a:extLst>
          </p:cNvPr>
          <p:cNvSpPr>
            <a:spLocks noChangeAspect="1"/>
          </p:cNvSpPr>
          <p:nvPr/>
        </p:nvSpPr>
        <p:spPr>
          <a:xfrm>
            <a:off x="471640" y="1992670"/>
            <a:ext cx="140400" cy="140400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CA156040-9844-4B72-8ECA-EC8858338D85}"/>
              </a:ext>
            </a:extLst>
          </p:cNvPr>
          <p:cNvSpPr>
            <a:spLocks noChangeAspect="1"/>
          </p:cNvSpPr>
          <p:nvPr/>
        </p:nvSpPr>
        <p:spPr>
          <a:xfrm>
            <a:off x="471640" y="2583058"/>
            <a:ext cx="140400" cy="140400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D2683A62-1C6A-4D42-B4A5-3B0C641182E9}"/>
              </a:ext>
            </a:extLst>
          </p:cNvPr>
          <p:cNvSpPr>
            <a:spLocks noChangeAspect="1"/>
          </p:cNvSpPr>
          <p:nvPr/>
        </p:nvSpPr>
        <p:spPr>
          <a:xfrm>
            <a:off x="471640" y="4048198"/>
            <a:ext cx="140400" cy="140400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041CF2E2-03F1-4185-A57C-70E720B6DA58}"/>
              </a:ext>
            </a:extLst>
          </p:cNvPr>
          <p:cNvSpPr>
            <a:spLocks noChangeAspect="1"/>
          </p:cNvSpPr>
          <p:nvPr/>
        </p:nvSpPr>
        <p:spPr>
          <a:xfrm>
            <a:off x="471640" y="3223529"/>
            <a:ext cx="140400" cy="140400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3FC690E2-F61A-41DE-8621-A99AA1B19F9E}"/>
              </a:ext>
            </a:extLst>
          </p:cNvPr>
          <p:cNvSpPr>
            <a:spLocks noChangeAspect="1"/>
          </p:cNvSpPr>
          <p:nvPr/>
        </p:nvSpPr>
        <p:spPr>
          <a:xfrm>
            <a:off x="471640" y="4581838"/>
            <a:ext cx="140400" cy="140400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68DCE70-DFB5-4B6E-9986-B5791CB03031}"/>
              </a:ext>
            </a:extLst>
          </p:cNvPr>
          <p:cNvSpPr/>
          <p:nvPr/>
        </p:nvSpPr>
        <p:spPr>
          <a:xfrm>
            <a:off x="-3175" y="574675"/>
            <a:ext cx="9144000" cy="801688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86" tIns="24493" rIns="48986" bIns="24493" anchor="ctr"/>
          <a:lstStyle/>
          <a:p>
            <a:pPr algn="ctr" defTabSz="24492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65">
              <a:solidFill>
                <a:prstClr val="white"/>
              </a:solidFill>
            </a:endParaRPr>
          </a:p>
        </p:txBody>
      </p:sp>
      <p:grpSp>
        <p:nvGrpSpPr>
          <p:cNvPr id="21" name="Группа 463">
            <a:extLst>
              <a:ext uri="{FF2B5EF4-FFF2-40B4-BE49-F238E27FC236}">
                <a16:creationId xmlns:a16="http://schemas.microsoft.com/office/drawing/2014/main" id="{86BDE60E-2506-496B-A269-09566D9A2576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"/>
            <a:ext cx="9144000" cy="582613"/>
            <a:chOff x="4267197" y="0"/>
            <a:chExt cx="12801601" cy="8151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03CDEA6D-23F6-45A7-B73C-1597D33B6F6C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14" tIns="32657" rIns="65314" bIns="32657" anchor="ctr"/>
            <a:lstStyle/>
            <a:p>
              <a:pPr algn="ctr" defTabSz="3265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86">
                <a:solidFill>
                  <a:prstClr val="white"/>
                </a:solidFill>
              </a:endParaRPr>
            </a:p>
          </p:txBody>
        </p:sp>
        <p:pic>
          <p:nvPicPr>
            <p:cNvPr id="24" name="Рисунок 465">
              <a:extLst>
                <a:ext uri="{FF2B5EF4-FFF2-40B4-BE49-F238E27FC236}">
                  <a16:creationId xmlns:a16="http://schemas.microsoft.com/office/drawing/2014/main" id="{757B2D14-F1D4-4BBB-93DA-085704BE8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9268" y="195163"/>
              <a:ext cx="4074516" cy="41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Rectangle 13">
            <a:extLst>
              <a:ext uri="{FF2B5EF4-FFF2-40B4-BE49-F238E27FC236}">
                <a16:creationId xmlns:a16="http://schemas.microsoft.com/office/drawing/2014/main" id="{785857DC-B337-4A41-B388-9A9048AE7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1" y="731839"/>
            <a:ext cx="678640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489813">
              <a:defRPr/>
            </a:pPr>
            <a:r>
              <a:rPr lang="ru-RU" sz="1600" b="1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СТРАТЕГИЧЕСКИЕ НАПРАВЛЕНИЯ </a:t>
            </a:r>
          </a:p>
          <a:p>
            <a:pPr defTabSz="489813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экономического развития Краснодара</a:t>
            </a:r>
            <a:endParaRPr lang="ru-RU" sz="1600" b="1" kern="0" dirty="0">
              <a:solidFill>
                <a:prstClr val="white"/>
              </a:solidFill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7" name="Прямоугольник 51">
            <a:extLst>
              <a:ext uri="{FF2B5EF4-FFF2-40B4-BE49-F238E27FC236}">
                <a16:creationId xmlns:a16="http://schemas.microsoft.com/office/drawing/2014/main" id="{9B33D7F6-F47D-400A-B377-66F862F09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6364"/>
            <a:ext cx="33249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ru-RU" altLang="ru-RU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Санкт-Петербург - Краснодар</a:t>
            </a:r>
            <a:endParaRPr lang="ru-RU" altLang="ru-RU" sz="1600" dirty="0">
              <a:solidFill>
                <a:srgbClr val="E7E6E6"/>
              </a:solidFill>
              <a:latin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56CA1E-99FA-42C1-A756-6755BBA806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762" y="573960"/>
            <a:ext cx="1191237" cy="785560"/>
          </a:xfrm>
          <a:prstGeom prst="rect">
            <a:avLst/>
          </a:prstGeom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3872402B-E6D0-420E-B857-8E0BACF3A3B6}"/>
              </a:ext>
            </a:extLst>
          </p:cNvPr>
          <p:cNvSpPr>
            <a:spLocks noChangeAspect="1"/>
          </p:cNvSpPr>
          <p:nvPr/>
        </p:nvSpPr>
        <p:spPr>
          <a:xfrm>
            <a:off x="471640" y="2881282"/>
            <a:ext cx="140400" cy="140400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D8BEC305-4F04-406E-94DF-9ED0088626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275738"/>
              </p:ext>
            </p:extLst>
          </p:nvPr>
        </p:nvGraphicFramePr>
        <p:xfrm>
          <a:off x="260351" y="1369978"/>
          <a:ext cx="8612607" cy="40339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1279">
                  <a:extLst>
                    <a:ext uri="{9D8B030D-6E8A-4147-A177-3AD203B41FA5}">
                      <a16:colId xmlns:a16="http://schemas.microsoft.com/office/drawing/2014/main" val="3164956379"/>
                    </a:ext>
                  </a:extLst>
                </a:gridCol>
                <a:gridCol w="1068542">
                  <a:extLst>
                    <a:ext uri="{9D8B030D-6E8A-4147-A177-3AD203B41FA5}">
                      <a16:colId xmlns:a16="http://schemas.microsoft.com/office/drawing/2014/main" val="1262895074"/>
                    </a:ext>
                  </a:extLst>
                </a:gridCol>
                <a:gridCol w="1435622">
                  <a:extLst>
                    <a:ext uri="{9D8B030D-6E8A-4147-A177-3AD203B41FA5}">
                      <a16:colId xmlns:a16="http://schemas.microsoft.com/office/drawing/2014/main" val="279339717"/>
                    </a:ext>
                  </a:extLst>
                </a:gridCol>
                <a:gridCol w="2236128">
                  <a:extLst>
                    <a:ext uri="{9D8B030D-6E8A-4147-A177-3AD203B41FA5}">
                      <a16:colId xmlns:a16="http://schemas.microsoft.com/office/drawing/2014/main" val="4009966980"/>
                    </a:ext>
                  </a:extLst>
                </a:gridCol>
                <a:gridCol w="1435059">
                  <a:extLst>
                    <a:ext uri="{9D8B030D-6E8A-4147-A177-3AD203B41FA5}">
                      <a16:colId xmlns:a16="http://schemas.microsoft.com/office/drawing/2014/main" val="2916639324"/>
                    </a:ext>
                  </a:extLst>
                </a:gridCol>
                <a:gridCol w="1195977">
                  <a:extLst>
                    <a:ext uri="{9D8B030D-6E8A-4147-A177-3AD203B41FA5}">
                      <a16:colId xmlns:a16="http://schemas.microsoft.com/office/drawing/2014/main" val="2859745881"/>
                    </a:ext>
                  </a:extLst>
                </a:gridCol>
              </a:tblGrid>
              <a:tr h="7919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586B7B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900" b="0" dirty="0">
                        <a:solidFill>
                          <a:srgbClr val="586B7B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lnL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586B7B"/>
                          </a:solidFill>
                          <a:effectLst/>
                          <a:latin typeface="Century Gothic" panose="020B0502020202020204" pitchFamily="34" charset="0"/>
                        </a:rPr>
                        <a:t>Новые </a:t>
                      </a:r>
                      <a:r>
                        <a:rPr lang="ru-RU" sz="1000" b="1" dirty="0">
                          <a:solidFill>
                            <a:srgbClr val="586B7B"/>
                          </a:solidFill>
                          <a:effectLst/>
                          <a:latin typeface="Century Gothic" panose="020B0502020202020204" pitchFamily="34" charset="0"/>
                        </a:rPr>
                        <a:t>территории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6B7B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/га/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86B7B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lnL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586B7B"/>
                          </a:solidFill>
                          <a:effectLst/>
                          <a:latin typeface="Century Gothic" panose="020B0502020202020204" pitchFamily="34" charset="0"/>
                        </a:rPr>
                        <a:t>Жилищный фонд</a:t>
                      </a:r>
                      <a:r>
                        <a:rPr lang="ru-RU" sz="1200" b="1" dirty="0">
                          <a:solidFill>
                            <a:srgbClr val="586B7B"/>
                          </a:solidFill>
                          <a:effectLst/>
                          <a:latin typeface="Century Gothic" panose="020B0502020202020204" pitchFamily="34" charset="0"/>
                        </a:rPr>
                        <a:t>*</a:t>
                      </a:r>
                      <a:r>
                        <a:rPr lang="ru-RU" sz="1000" b="0" dirty="0">
                          <a:solidFill>
                            <a:srgbClr val="586B7B"/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ru-RU" sz="1200" b="1" dirty="0">
                          <a:solidFill>
                            <a:srgbClr val="586B7B"/>
                          </a:solidFill>
                          <a:effectLst/>
                          <a:latin typeface="Century Gothic" panose="020B0502020202020204" pitchFamily="34" charset="0"/>
                        </a:rPr>
                        <a:t>2040 г.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86B7B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/тыс. кв. м/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86B7B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lnL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586B7B"/>
                          </a:solidFill>
                          <a:effectLst/>
                          <a:latin typeface="Century Gothic" panose="020B0502020202020204" pitchFamily="34" charset="0"/>
                        </a:rPr>
                        <a:t>Новое строительство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586B7B"/>
                          </a:solidFill>
                          <a:effectLst/>
                          <a:latin typeface="Century Gothic" panose="020B0502020202020204" pitchFamily="34" charset="0"/>
                        </a:rPr>
                        <a:t>жилищного фонда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586B7B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/тыс. кв. м/</a:t>
                      </a:r>
                      <a:endParaRPr lang="ru-RU" sz="900" b="0" dirty="0">
                        <a:solidFill>
                          <a:srgbClr val="586B7B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lnL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586B7B"/>
                          </a:solidFill>
                          <a:effectLst/>
                          <a:latin typeface="Century Gothic" panose="020B0502020202020204" pitchFamily="34" charset="0"/>
                        </a:rPr>
                        <a:t>Ввод жилищного фонда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586B7B"/>
                          </a:solidFill>
                          <a:effectLst/>
                          <a:latin typeface="Century Gothic" panose="020B0502020202020204" pitchFamily="34" charset="0"/>
                        </a:rPr>
                        <a:t>в год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rgbClr val="586B7B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/кв. м/</a:t>
                      </a:r>
                    </a:p>
                  </a:txBody>
                  <a:tcPr marL="55656" marR="55656" marT="0" marB="0" anchor="ctr">
                    <a:lnL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586B7B"/>
                          </a:solidFill>
                          <a:effectLst/>
                          <a:latin typeface="Century Gothic" panose="020B0502020202020204" pitchFamily="34" charset="0"/>
                        </a:rPr>
                        <a:t>Ввод в год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586B7B"/>
                          </a:solidFill>
                          <a:effectLst/>
                          <a:latin typeface="Century Gothic" panose="020B0502020202020204" pitchFamily="34" charset="0"/>
                        </a:rPr>
                        <a:t>на 1 жителя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rgbClr val="586B7B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/кв. м/</a:t>
                      </a:r>
                    </a:p>
                  </a:txBody>
                  <a:tcPr marL="55656" marR="55656" marT="0" marB="0" anchor="ctr">
                    <a:lnL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019427"/>
                  </a:ext>
                </a:extLst>
              </a:tr>
              <a:tr h="540338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ВАРИАНТЫ ЯДРА АГЛОМЕРАЦИИ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lnL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86B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85F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214348"/>
                  </a:ext>
                </a:extLst>
              </a:tr>
              <a:tr h="5403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Вариант 1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lnL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57B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</a:rPr>
                        <a:t>8066,7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solidFill>
                      <a:srgbClr val="93A5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</a:rPr>
                        <a:t>71834,9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solidFill>
                      <a:srgbClr val="93A5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</a:rPr>
                        <a:t>41006,2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solidFill>
                      <a:srgbClr val="93A5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</a:rPr>
                        <a:t>2050,3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solidFill>
                      <a:srgbClr val="93A5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</a:rPr>
                        <a:t>0,9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lnR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A5B5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395052"/>
                  </a:ext>
                </a:extLst>
              </a:tr>
              <a:tr h="5403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Вариант 2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lnL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57B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</a:rPr>
                        <a:t>8828,9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solidFill>
                      <a:srgbClr val="93A5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</a:rPr>
                        <a:t>69708,7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solidFill>
                      <a:srgbClr val="93A5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</a:rPr>
                        <a:t>35298,4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solidFill>
                      <a:srgbClr val="93A5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</a:rPr>
                        <a:t>1764,9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solidFill>
                      <a:srgbClr val="93A5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</a:rPr>
                        <a:t>0,8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lnR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3A5B5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158397"/>
                  </a:ext>
                </a:extLst>
              </a:tr>
              <a:tr h="5403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Вариант 3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lnL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7B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</a:rPr>
                        <a:t>8669,6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5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</a:rPr>
                        <a:t>71071,1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5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</a:rPr>
                        <a:t>36660,8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5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</a:rPr>
                        <a:t>1833,0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5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</a:rPr>
                        <a:t>0,8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lnR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5B5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110837"/>
                  </a:ext>
                </a:extLst>
              </a:tr>
              <a:tr h="540338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АГЛОМЕРАЦИЯ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lnL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85F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154617"/>
                  </a:ext>
                </a:extLst>
              </a:tr>
              <a:tr h="5403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Агломерация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lnL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7B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</a:rPr>
                        <a:t>16800,0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lnB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5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</a:rPr>
                        <a:t>36800,0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lnB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5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</a:rPr>
                        <a:t>36800,0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lnB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5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</a:rPr>
                        <a:t>1840,0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lnB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5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</a:rPr>
                        <a:t>1,8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56" marR="55656" marT="0" marB="0" anchor="ctr">
                    <a:lnR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5B5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034420"/>
                  </a:ext>
                </a:extLst>
              </a:tr>
            </a:tbl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6F6E30F-47DE-44EC-B023-533684884511}"/>
              </a:ext>
            </a:extLst>
          </p:cNvPr>
          <p:cNvSpPr/>
          <p:nvPr/>
        </p:nvSpPr>
        <p:spPr>
          <a:xfrm>
            <a:off x="-3175" y="582613"/>
            <a:ext cx="9144000" cy="726070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86" tIns="24493" rIns="48986" bIns="24493" anchor="ctr"/>
          <a:lstStyle/>
          <a:p>
            <a:pPr algn="ctr" defTabSz="24492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65">
              <a:solidFill>
                <a:prstClr val="white"/>
              </a:solidFill>
            </a:endParaRPr>
          </a:p>
        </p:txBody>
      </p:sp>
      <p:grpSp>
        <p:nvGrpSpPr>
          <p:cNvPr id="29698" name="Группа 20">
            <a:extLst>
              <a:ext uri="{FF2B5EF4-FFF2-40B4-BE49-F238E27FC236}">
                <a16:creationId xmlns:a16="http://schemas.microsoft.com/office/drawing/2014/main" id="{93496CAE-0155-40D8-96D9-7142AA4859C1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"/>
            <a:ext cx="9144000" cy="582613"/>
            <a:chOff x="4267197" y="0"/>
            <a:chExt cx="12801601" cy="81514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E52F48C5-F82E-4959-86FC-3CEAEDA92257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14" tIns="32657" rIns="65314" bIns="32657" anchor="ctr"/>
            <a:lstStyle/>
            <a:p>
              <a:pPr algn="ctr" defTabSz="3265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86">
                <a:solidFill>
                  <a:prstClr val="white"/>
                </a:solidFill>
              </a:endParaRPr>
            </a:p>
          </p:txBody>
        </p:sp>
        <p:pic>
          <p:nvPicPr>
            <p:cNvPr id="29759" name="Рисунок 22">
              <a:extLst>
                <a:ext uri="{FF2B5EF4-FFF2-40B4-BE49-F238E27FC236}">
                  <a16:creationId xmlns:a16="http://schemas.microsoft.com/office/drawing/2014/main" id="{7E79F7FA-27FB-485A-8693-BCAE37EE2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9268" y="195163"/>
              <a:ext cx="4074516" cy="41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Rectangle 13">
            <a:extLst>
              <a:ext uri="{FF2B5EF4-FFF2-40B4-BE49-F238E27FC236}">
                <a16:creationId xmlns:a16="http://schemas.microsoft.com/office/drawing/2014/main" id="{03060A31-5117-41A8-BC3B-6A29A9D23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1" y="819703"/>
            <a:ext cx="324557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489813">
              <a:defRPr/>
            </a:pPr>
            <a:r>
              <a:rPr lang="ru-RU" sz="1600" b="1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СРАВНЕНИЕ ВАРИАНТОВ</a:t>
            </a:r>
            <a:endParaRPr lang="ru-RU" sz="1600" b="1" kern="0" dirty="0">
              <a:solidFill>
                <a:srgbClr val="FF0000"/>
              </a:solidFill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FC1EBF7-59F6-4C73-B1D5-75A2CBC455ED}"/>
              </a:ext>
            </a:extLst>
          </p:cNvPr>
          <p:cNvSpPr/>
          <p:nvPr/>
        </p:nvSpPr>
        <p:spPr>
          <a:xfrm>
            <a:off x="-3175" y="6276976"/>
            <a:ext cx="9144000" cy="58102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4" tIns="32657" rIns="65314" bIns="32657" anchor="ctr"/>
          <a:lstStyle/>
          <a:p>
            <a:pPr algn="ctr" defTabSz="32657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86">
              <a:solidFill>
                <a:prstClr val="white"/>
              </a:solidFill>
            </a:endParaRPr>
          </a:p>
        </p:txBody>
      </p:sp>
      <p:sp>
        <p:nvSpPr>
          <p:cNvPr id="29701" name="TextBox 28">
            <a:extLst>
              <a:ext uri="{FF2B5EF4-FFF2-40B4-BE49-F238E27FC236}">
                <a16:creationId xmlns:a16="http://schemas.microsoft.com/office/drawing/2014/main" id="{FD136DF5-EB50-444E-AB74-07788F5D0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6" y="6437314"/>
            <a:ext cx="893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100">
                <a:solidFill>
                  <a:srgbClr val="93A5B5"/>
                </a:solidFill>
                <a:latin typeface="Century Gothic" panose="020B0502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lang="ru-RU" altLang="ru-RU" b="1">
                <a:solidFill>
                  <a:srgbClr val="93A5B5"/>
                </a:solidFill>
                <a:latin typeface="Century Gothic" panose="020B0502020202020204" pitchFamily="34" charset="0"/>
              </a:rPr>
              <a:t>ООО «НИИ ПГ»</a:t>
            </a:r>
          </a:p>
        </p:txBody>
      </p:sp>
      <p:sp>
        <p:nvSpPr>
          <p:cNvPr id="29702" name="Прямоугольник 60">
            <a:extLst>
              <a:ext uri="{FF2B5EF4-FFF2-40B4-BE49-F238E27FC236}">
                <a16:creationId xmlns:a16="http://schemas.microsoft.com/office/drawing/2014/main" id="{D2E69D44-3E45-4BEC-AC98-A9B71155C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6364"/>
            <a:ext cx="33249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ru-RU" altLang="ru-RU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Санкт-Петербург - Краснодар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6487F3E-F09F-4206-9498-D07F071E8C96}"/>
              </a:ext>
            </a:extLst>
          </p:cNvPr>
          <p:cNvSpPr/>
          <p:nvPr/>
        </p:nvSpPr>
        <p:spPr>
          <a:xfrm>
            <a:off x="2710271" y="5329332"/>
            <a:ext cx="60440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586B7B"/>
                </a:solidFill>
                <a:latin typeface="Century Gothic" panose="020B0502020202020204" pitchFamily="34" charset="0"/>
              </a:rPr>
              <a:t>* </a:t>
            </a:r>
            <a:r>
              <a:rPr lang="ru-RU" sz="1000" b="1" dirty="0">
                <a:solidFill>
                  <a:srgbClr val="586B7B"/>
                </a:solidFill>
                <a:latin typeface="Century Gothic" panose="020B0502020202020204" pitchFamily="34" charset="0"/>
              </a:rPr>
              <a:t>Жилищный фонд с учетом выбытия ветхого, аварийного, морально устаревшего    </a:t>
            </a:r>
          </a:p>
          <a:p>
            <a:r>
              <a:rPr lang="ru-RU" sz="1000" b="1" dirty="0">
                <a:solidFill>
                  <a:srgbClr val="586B7B"/>
                </a:solidFill>
                <a:latin typeface="Century Gothic" panose="020B0502020202020204" pitchFamily="34" charset="0"/>
              </a:rPr>
              <a:t>     существующего жилищного фонда </a:t>
            </a:r>
          </a:p>
          <a:p>
            <a:r>
              <a:rPr lang="ru-RU" sz="1000" b="1" dirty="0">
                <a:solidFill>
                  <a:srgbClr val="586B7B"/>
                </a:solidFill>
                <a:latin typeface="Century Gothic" panose="020B0502020202020204" pitchFamily="34" charset="0"/>
              </a:rPr>
              <a:t>     и прогнозной жилищной обеспеченности 35 кв. м/чел., </a:t>
            </a:r>
          </a:p>
          <a:p>
            <a:r>
              <a:rPr lang="ru-RU" sz="1000" b="1" dirty="0">
                <a:solidFill>
                  <a:srgbClr val="586B7B"/>
                </a:solidFill>
                <a:latin typeface="Century Gothic" panose="020B0502020202020204" pitchFamily="34" charset="0"/>
              </a:rPr>
              <a:t>     </a:t>
            </a:r>
            <a:r>
              <a:rPr lang="ru-RU" sz="1000" dirty="0">
                <a:solidFill>
                  <a:srgbClr val="586B7B"/>
                </a:solidFill>
                <a:latin typeface="Century Gothic" panose="020B0502020202020204" pitchFamily="34" charset="0"/>
              </a:rPr>
              <a:t>что близко к проектным показателям жилищной обеспеченности крупнейших городов   </a:t>
            </a:r>
          </a:p>
          <a:p>
            <a:r>
              <a:rPr lang="ru-RU" sz="1000" dirty="0">
                <a:solidFill>
                  <a:srgbClr val="586B7B"/>
                </a:solidFill>
                <a:latin typeface="Century Gothic" panose="020B0502020202020204" pitchFamily="34" charset="0"/>
              </a:rPr>
              <a:t>     России и развитых европейских стран.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3F810D-1943-4F22-B8E5-31331C2B41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9875" y="574561"/>
            <a:ext cx="1116608" cy="7363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B6742D-4155-44F5-814D-D6CEF754B9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9068"/>
            <a:ext cx="9144000" cy="4509821"/>
          </a:xfrm>
          <a:prstGeom prst="rect">
            <a:avLst/>
          </a:prstGeom>
        </p:spPr>
      </p:pic>
      <p:sp>
        <p:nvSpPr>
          <p:cNvPr id="42" name="Freeform 5">
            <a:extLst>
              <a:ext uri="{FF2B5EF4-FFF2-40B4-BE49-F238E27FC236}">
                <a16:creationId xmlns:a16="http://schemas.microsoft.com/office/drawing/2014/main" id="{F87BF42F-07BA-4EF1-BDDC-5DC70DE73D31}"/>
              </a:ext>
            </a:extLst>
          </p:cNvPr>
          <p:cNvSpPr>
            <a:spLocks noEditPoints="1"/>
          </p:cNvSpPr>
          <p:nvPr/>
        </p:nvSpPr>
        <p:spPr bwMode="auto">
          <a:xfrm>
            <a:off x="20552" y="1584327"/>
            <a:ext cx="9075600" cy="3852000"/>
          </a:xfrm>
          <a:custGeom>
            <a:avLst/>
            <a:gdLst>
              <a:gd name="T0" fmla="*/ 15144 w 24191"/>
              <a:gd name="T1" fmla="*/ 3185 h 10300"/>
              <a:gd name="T2" fmla="*/ 8499 w 24191"/>
              <a:gd name="T3" fmla="*/ 3655 h 10300"/>
              <a:gd name="T4" fmla="*/ 5065 w 24191"/>
              <a:gd name="T5" fmla="*/ 9256 h 10300"/>
              <a:gd name="T6" fmla="*/ 13329 w 24191"/>
              <a:gd name="T7" fmla="*/ 1697 h 10300"/>
              <a:gd name="T8" fmla="*/ 9230 w 24191"/>
              <a:gd name="T9" fmla="*/ 4321 h 10300"/>
              <a:gd name="T10" fmla="*/ 7702 w 24191"/>
              <a:gd name="T11" fmla="*/ 5587 h 10300"/>
              <a:gd name="T12" fmla="*/ 16867 w 24191"/>
              <a:gd name="T13" fmla="*/ 7428 h 10300"/>
              <a:gd name="T14" fmla="*/ 15189 w 24191"/>
              <a:gd name="T15" fmla="*/ 8107 h 10300"/>
              <a:gd name="T16" fmla="*/ 6097 w 24191"/>
              <a:gd name="T17" fmla="*/ 9386 h 10300"/>
              <a:gd name="T18" fmla="*/ 11044 w 24191"/>
              <a:gd name="T19" fmla="*/ 3499 h 10300"/>
              <a:gd name="T20" fmla="*/ 9896 w 24191"/>
              <a:gd name="T21" fmla="*/ 5274 h 10300"/>
              <a:gd name="T22" fmla="*/ 12546 w 24191"/>
              <a:gd name="T23" fmla="*/ 3877 h 10300"/>
              <a:gd name="T24" fmla="*/ 13499 w 24191"/>
              <a:gd name="T25" fmla="*/ 4060 h 10300"/>
              <a:gd name="T26" fmla="*/ 5953 w 24191"/>
              <a:gd name="T27" fmla="*/ 8734 h 10300"/>
              <a:gd name="T28" fmla="*/ 5770 w 24191"/>
              <a:gd name="T29" fmla="*/ 9178 h 10300"/>
              <a:gd name="T30" fmla="*/ 6005 w 24191"/>
              <a:gd name="T31" fmla="*/ 8721 h 10300"/>
              <a:gd name="T32" fmla="*/ 13662 w 24191"/>
              <a:gd name="T33" fmla="*/ 1658 h 10300"/>
              <a:gd name="T34" fmla="*/ 17833 w 24191"/>
              <a:gd name="T35" fmla="*/ 7441 h 10300"/>
              <a:gd name="T36" fmla="*/ 23264 w 24191"/>
              <a:gd name="T37" fmla="*/ 6880 h 10300"/>
              <a:gd name="T38" fmla="*/ 11110 w 24191"/>
              <a:gd name="T39" fmla="*/ 1070 h 10300"/>
              <a:gd name="T40" fmla="*/ 5131 w 24191"/>
              <a:gd name="T41" fmla="*/ 10287 h 10300"/>
              <a:gd name="T42" fmla="*/ 20966 w 24191"/>
              <a:gd name="T43" fmla="*/ 7585 h 10300"/>
              <a:gd name="T44" fmla="*/ 6893 w 24191"/>
              <a:gd name="T45" fmla="*/ 8525 h 10300"/>
              <a:gd name="T46" fmla="*/ 6266 w 24191"/>
              <a:gd name="T47" fmla="*/ 8042 h 10300"/>
              <a:gd name="T48" fmla="*/ 6371 w 24191"/>
              <a:gd name="T49" fmla="*/ 8368 h 10300"/>
              <a:gd name="T50" fmla="*/ 6762 w 24191"/>
              <a:gd name="T51" fmla="*/ 8564 h 10300"/>
              <a:gd name="T52" fmla="*/ 6384 w 24191"/>
              <a:gd name="T53" fmla="*/ 7963 h 10300"/>
              <a:gd name="T54" fmla="*/ 4883 w 24191"/>
              <a:gd name="T55" fmla="*/ 653 h 10300"/>
              <a:gd name="T56" fmla="*/ 4008 w 24191"/>
              <a:gd name="T57" fmla="*/ 1828 h 10300"/>
              <a:gd name="T58" fmla="*/ 4634 w 24191"/>
              <a:gd name="T59" fmla="*/ 2219 h 10300"/>
              <a:gd name="T60" fmla="*/ 3851 w 24191"/>
              <a:gd name="T61" fmla="*/ 1880 h 10300"/>
              <a:gd name="T62" fmla="*/ 11084 w 24191"/>
              <a:gd name="T63" fmla="*/ 1762 h 10300"/>
              <a:gd name="T64" fmla="*/ 5392 w 24191"/>
              <a:gd name="T65" fmla="*/ 9178 h 10300"/>
              <a:gd name="T66" fmla="*/ 5118 w 24191"/>
              <a:gd name="T67" fmla="*/ 8825 h 10300"/>
              <a:gd name="T68" fmla="*/ 10888 w 24191"/>
              <a:gd name="T69" fmla="*/ 2402 h 10300"/>
              <a:gd name="T70" fmla="*/ 8473 w 24191"/>
              <a:gd name="T71" fmla="*/ 2572 h 10300"/>
              <a:gd name="T72" fmla="*/ 9961 w 24191"/>
              <a:gd name="T73" fmla="*/ 3081 h 10300"/>
              <a:gd name="T74" fmla="*/ 10770 w 24191"/>
              <a:gd name="T75" fmla="*/ 2898 h 10300"/>
              <a:gd name="T76" fmla="*/ 22676 w 24191"/>
              <a:gd name="T77" fmla="*/ 4347 h 10300"/>
              <a:gd name="T78" fmla="*/ 11423 w 24191"/>
              <a:gd name="T79" fmla="*/ 4922 h 10300"/>
              <a:gd name="T80" fmla="*/ 13655 w 24191"/>
              <a:gd name="T81" fmla="*/ 4778 h 10300"/>
              <a:gd name="T82" fmla="*/ 14869 w 24191"/>
              <a:gd name="T83" fmla="*/ 6788 h 10300"/>
              <a:gd name="T84" fmla="*/ 3577 w 24191"/>
              <a:gd name="T85" fmla="*/ 8577 h 10300"/>
              <a:gd name="T86" fmla="*/ 18538 w 24191"/>
              <a:gd name="T87" fmla="*/ 7428 h 10300"/>
              <a:gd name="T88" fmla="*/ 6358 w 24191"/>
              <a:gd name="T89" fmla="*/ 2872 h 10300"/>
              <a:gd name="T90" fmla="*/ 12689 w 24191"/>
              <a:gd name="T91" fmla="*/ 5274 h 10300"/>
              <a:gd name="T92" fmla="*/ 10796 w 24191"/>
              <a:gd name="T93" fmla="*/ 1984 h 10300"/>
              <a:gd name="T94" fmla="*/ 6475 w 24191"/>
              <a:gd name="T95" fmla="*/ 8695 h 10300"/>
              <a:gd name="T96" fmla="*/ 22820 w 24191"/>
              <a:gd name="T97" fmla="*/ 5431 h 10300"/>
              <a:gd name="T98" fmla="*/ 4047 w 24191"/>
              <a:gd name="T99" fmla="*/ 8825 h 10300"/>
              <a:gd name="T100" fmla="*/ 8577 w 24191"/>
              <a:gd name="T101" fmla="*/ 3264 h 10300"/>
              <a:gd name="T102" fmla="*/ 6423 w 24191"/>
              <a:gd name="T103" fmla="*/ 9700 h 10300"/>
              <a:gd name="T104" fmla="*/ 6593 w 24191"/>
              <a:gd name="T105" fmla="*/ 9726 h 10300"/>
              <a:gd name="T106" fmla="*/ 6802 w 24191"/>
              <a:gd name="T107" fmla="*/ 9530 h 10300"/>
              <a:gd name="T108" fmla="*/ 14021 w 24191"/>
              <a:gd name="T109" fmla="*/ 1149 h 10300"/>
              <a:gd name="T110" fmla="*/ 640 w 24191"/>
              <a:gd name="T111" fmla="*/ 6867 h 10300"/>
              <a:gd name="T112" fmla="*/ 4582 w 24191"/>
              <a:gd name="T113" fmla="*/ 9856 h 10300"/>
              <a:gd name="T114" fmla="*/ 13668 w 24191"/>
              <a:gd name="T115" fmla="*/ 6436 h 10300"/>
              <a:gd name="T116" fmla="*/ 14034 w 24191"/>
              <a:gd name="T117" fmla="*/ 1658 h 10300"/>
              <a:gd name="T118" fmla="*/ 7389 w 24191"/>
              <a:gd name="T119" fmla="*/ 6358 h 10300"/>
              <a:gd name="T120" fmla="*/ 17650 w 24191"/>
              <a:gd name="T121" fmla="*/ 7232 h 10300"/>
              <a:gd name="T122" fmla="*/ 6984 w 24191"/>
              <a:gd name="T123" fmla="*/ 5431 h 10300"/>
              <a:gd name="T124" fmla="*/ 11488 w 24191"/>
              <a:gd name="T125" fmla="*/ 2245 h 10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191" h="10300">
                <a:moveTo>
                  <a:pt x="19530" y="6645"/>
                </a:moveTo>
                <a:lnTo>
                  <a:pt x="19530" y="6645"/>
                </a:lnTo>
                <a:lnTo>
                  <a:pt x="19621" y="6854"/>
                </a:lnTo>
                <a:lnTo>
                  <a:pt x="19608" y="6854"/>
                </a:lnTo>
                <a:lnTo>
                  <a:pt x="19530" y="6645"/>
                </a:lnTo>
                <a:close/>
                <a:moveTo>
                  <a:pt x="4060" y="8916"/>
                </a:moveTo>
                <a:lnTo>
                  <a:pt x="4060" y="8903"/>
                </a:lnTo>
                <a:lnTo>
                  <a:pt x="4073" y="8916"/>
                </a:lnTo>
                <a:lnTo>
                  <a:pt x="4099" y="8943"/>
                </a:lnTo>
                <a:lnTo>
                  <a:pt x="4112" y="8969"/>
                </a:lnTo>
                <a:lnTo>
                  <a:pt x="4125" y="8995"/>
                </a:lnTo>
                <a:lnTo>
                  <a:pt x="4125" y="9021"/>
                </a:lnTo>
                <a:lnTo>
                  <a:pt x="4125" y="9021"/>
                </a:lnTo>
                <a:lnTo>
                  <a:pt x="4125" y="9021"/>
                </a:lnTo>
                <a:lnTo>
                  <a:pt x="4112" y="9008"/>
                </a:lnTo>
                <a:lnTo>
                  <a:pt x="4112" y="9008"/>
                </a:lnTo>
                <a:lnTo>
                  <a:pt x="4086" y="8995"/>
                </a:lnTo>
                <a:lnTo>
                  <a:pt x="4099" y="8982"/>
                </a:lnTo>
                <a:lnTo>
                  <a:pt x="4086" y="8956"/>
                </a:lnTo>
                <a:lnTo>
                  <a:pt x="4073" y="8956"/>
                </a:lnTo>
                <a:lnTo>
                  <a:pt x="4060" y="8916"/>
                </a:lnTo>
                <a:close/>
                <a:moveTo>
                  <a:pt x="18590" y="7389"/>
                </a:moveTo>
                <a:lnTo>
                  <a:pt x="18603" y="7415"/>
                </a:lnTo>
                <a:lnTo>
                  <a:pt x="18629" y="7467"/>
                </a:lnTo>
                <a:lnTo>
                  <a:pt x="18681" y="7585"/>
                </a:lnTo>
                <a:lnTo>
                  <a:pt x="18760" y="7755"/>
                </a:lnTo>
                <a:lnTo>
                  <a:pt x="18812" y="7846"/>
                </a:lnTo>
                <a:lnTo>
                  <a:pt x="18825" y="7885"/>
                </a:lnTo>
                <a:lnTo>
                  <a:pt x="18838" y="7898"/>
                </a:lnTo>
                <a:lnTo>
                  <a:pt x="18825" y="7911"/>
                </a:lnTo>
                <a:lnTo>
                  <a:pt x="18825" y="7924"/>
                </a:lnTo>
                <a:lnTo>
                  <a:pt x="18825" y="7937"/>
                </a:lnTo>
                <a:lnTo>
                  <a:pt x="18812" y="7937"/>
                </a:lnTo>
                <a:lnTo>
                  <a:pt x="18812" y="7924"/>
                </a:lnTo>
                <a:lnTo>
                  <a:pt x="18812" y="7924"/>
                </a:lnTo>
                <a:lnTo>
                  <a:pt x="18825" y="7924"/>
                </a:lnTo>
                <a:lnTo>
                  <a:pt x="18825" y="7911"/>
                </a:lnTo>
                <a:lnTo>
                  <a:pt x="18825" y="7898"/>
                </a:lnTo>
                <a:lnTo>
                  <a:pt x="18825" y="7885"/>
                </a:lnTo>
                <a:lnTo>
                  <a:pt x="18825" y="7885"/>
                </a:lnTo>
                <a:lnTo>
                  <a:pt x="18812" y="7859"/>
                </a:lnTo>
                <a:lnTo>
                  <a:pt x="18799" y="7833"/>
                </a:lnTo>
                <a:lnTo>
                  <a:pt x="18786" y="7807"/>
                </a:lnTo>
                <a:lnTo>
                  <a:pt x="18773" y="7781"/>
                </a:lnTo>
                <a:lnTo>
                  <a:pt x="18760" y="7768"/>
                </a:lnTo>
                <a:lnTo>
                  <a:pt x="18747" y="7742"/>
                </a:lnTo>
                <a:lnTo>
                  <a:pt x="18747" y="7715"/>
                </a:lnTo>
                <a:lnTo>
                  <a:pt x="18734" y="7689"/>
                </a:lnTo>
                <a:lnTo>
                  <a:pt x="18695" y="7624"/>
                </a:lnTo>
                <a:lnTo>
                  <a:pt x="18681" y="7598"/>
                </a:lnTo>
                <a:lnTo>
                  <a:pt x="18668" y="7546"/>
                </a:lnTo>
                <a:lnTo>
                  <a:pt x="18642" y="7507"/>
                </a:lnTo>
                <a:lnTo>
                  <a:pt x="18629" y="7493"/>
                </a:lnTo>
                <a:lnTo>
                  <a:pt x="18629" y="7467"/>
                </a:lnTo>
                <a:lnTo>
                  <a:pt x="18616" y="7441"/>
                </a:lnTo>
                <a:lnTo>
                  <a:pt x="18603" y="7415"/>
                </a:lnTo>
                <a:lnTo>
                  <a:pt x="18590" y="7402"/>
                </a:lnTo>
                <a:lnTo>
                  <a:pt x="18590" y="7402"/>
                </a:lnTo>
                <a:lnTo>
                  <a:pt x="18590" y="7402"/>
                </a:lnTo>
                <a:lnTo>
                  <a:pt x="18577" y="7389"/>
                </a:lnTo>
                <a:lnTo>
                  <a:pt x="18433" y="7454"/>
                </a:lnTo>
                <a:lnTo>
                  <a:pt x="18212" y="7559"/>
                </a:lnTo>
                <a:lnTo>
                  <a:pt x="18146" y="7585"/>
                </a:lnTo>
                <a:lnTo>
                  <a:pt x="18146" y="7585"/>
                </a:lnTo>
                <a:lnTo>
                  <a:pt x="18133" y="7572"/>
                </a:lnTo>
                <a:lnTo>
                  <a:pt x="18133" y="7572"/>
                </a:lnTo>
                <a:lnTo>
                  <a:pt x="18133" y="7572"/>
                </a:lnTo>
                <a:lnTo>
                  <a:pt x="18133" y="7559"/>
                </a:lnTo>
                <a:lnTo>
                  <a:pt x="18133" y="7572"/>
                </a:lnTo>
                <a:lnTo>
                  <a:pt x="18146" y="7572"/>
                </a:lnTo>
                <a:lnTo>
                  <a:pt x="18590" y="7376"/>
                </a:lnTo>
                <a:lnTo>
                  <a:pt x="18590" y="7389"/>
                </a:lnTo>
                <a:close/>
                <a:moveTo>
                  <a:pt x="11031" y="3290"/>
                </a:moveTo>
                <a:lnTo>
                  <a:pt x="11018" y="3316"/>
                </a:lnTo>
                <a:lnTo>
                  <a:pt x="10796" y="3316"/>
                </a:lnTo>
                <a:lnTo>
                  <a:pt x="10796" y="3407"/>
                </a:lnTo>
                <a:lnTo>
                  <a:pt x="10888" y="3407"/>
                </a:lnTo>
                <a:lnTo>
                  <a:pt x="10888" y="3512"/>
                </a:lnTo>
                <a:lnTo>
                  <a:pt x="11031" y="3525"/>
                </a:lnTo>
                <a:lnTo>
                  <a:pt x="11031" y="3525"/>
                </a:lnTo>
                <a:lnTo>
                  <a:pt x="10888" y="3525"/>
                </a:lnTo>
                <a:lnTo>
                  <a:pt x="10888" y="3407"/>
                </a:lnTo>
                <a:lnTo>
                  <a:pt x="10796" y="3407"/>
                </a:lnTo>
                <a:lnTo>
                  <a:pt x="10796" y="3407"/>
                </a:lnTo>
                <a:lnTo>
                  <a:pt x="10796" y="3407"/>
                </a:lnTo>
                <a:lnTo>
                  <a:pt x="10796" y="3407"/>
                </a:lnTo>
                <a:lnTo>
                  <a:pt x="10796" y="3316"/>
                </a:lnTo>
                <a:lnTo>
                  <a:pt x="10535" y="3303"/>
                </a:lnTo>
                <a:lnTo>
                  <a:pt x="10522" y="3916"/>
                </a:lnTo>
                <a:lnTo>
                  <a:pt x="10509" y="3916"/>
                </a:lnTo>
                <a:lnTo>
                  <a:pt x="10522" y="3851"/>
                </a:lnTo>
                <a:lnTo>
                  <a:pt x="10496" y="3851"/>
                </a:lnTo>
                <a:lnTo>
                  <a:pt x="10496" y="3838"/>
                </a:lnTo>
                <a:lnTo>
                  <a:pt x="10496" y="3838"/>
                </a:lnTo>
                <a:lnTo>
                  <a:pt x="10496" y="3851"/>
                </a:lnTo>
                <a:lnTo>
                  <a:pt x="10522" y="3851"/>
                </a:lnTo>
                <a:lnTo>
                  <a:pt x="10522" y="3303"/>
                </a:lnTo>
                <a:lnTo>
                  <a:pt x="10366" y="3303"/>
                </a:lnTo>
                <a:lnTo>
                  <a:pt x="10366" y="3290"/>
                </a:lnTo>
                <a:lnTo>
                  <a:pt x="10483" y="3290"/>
                </a:lnTo>
                <a:lnTo>
                  <a:pt x="11031" y="3290"/>
                </a:lnTo>
                <a:close/>
                <a:moveTo>
                  <a:pt x="10496" y="3825"/>
                </a:moveTo>
                <a:lnTo>
                  <a:pt x="10496" y="3825"/>
                </a:lnTo>
                <a:lnTo>
                  <a:pt x="10431" y="3825"/>
                </a:lnTo>
                <a:lnTo>
                  <a:pt x="10431" y="3655"/>
                </a:lnTo>
                <a:lnTo>
                  <a:pt x="10431" y="3655"/>
                </a:lnTo>
                <a:lnTo>
                  <a:pt x="10431" y="3825"/>
                </a:lnTo>
                <a:lnTo>
                  <a:pt x="10496" y="3825"/>
                </a:lnTo>
                <a:close/>
                <a:moveTo>
                  <a:pt x="10209" y="2298"/>
                </a:moveTo>
                <a:lnTo>
                  <a:pt x="10509" y="2298"/>
                </a:lnTo>
                <a:lnTo>
                  <a:pt x="10509" y="2311"/>
                </a:lnTo>
                <a:lnTo>
                  <a:pt x="10209" y="2311"/>
                </a:lnTo>
                <a:lnTo>
                  <a:pt x="10209" y="2298"/>
                </a:lnTo>
                <a:close/>
                <a:moveTo>
                  <a:pt x="15144" y="3185"/>
                </a:moveTo>
                <a:lnTo>
                  <a:pt x="15131" y="3185"/>
                </a:lnTo>
                <a:lnTo>
                  <a:pt x="15118" y="2833"/>
                </a:lnTo>
                <a:lnTo>
                  <a:pt x="15131" y="2833"/>
                </a:lnTo>
                <a:lnTo>
                  <a:pt x="15144" y="3185"/>
                </a:lnTo>
                <a:close/>
                <a:moveTo>
                  <a:pt x="18551" y="6123"/>
                </a:moveTo>
                <a:lnTo>
                  <a:pt x="18930" y="6123"/>
                </a:lnTo>
                <a:lnTo>
                  <a:pt x="18930" y="5561"/>
                </a:lnTo>
                <a:lnTo>
                  <a:pt x="18930" y="5561"/>
                </a:lnTo>
                <a:lnTo>
                  <a:pt x="18956" y="6136"/>
                </a:lnTo>
                <a:lnTo>
                  <a:pt x="18551" y="6136"/>
                </a:lnTo>
                <a:lnTo>
                  <a:pt x="18551" y="6123"/>
                </a:lnTo>
                <a:close/>
                <a:moveTo>
                  <a:pt x="13473" y="2402"/>
                </a:moveTo>
                <a:lnTo>
                  <a:pt x="13473" y="2389"/>
                </a:lnTo>
                <a:lnTo>
                  <a:pt x="14491" y="2376"/>
                </a:lnTo>
                <a:lnTo>
                  <a:pt x="14491" y="2376"/>
                </a:lnTo>
                <a:lnTo>
                  <a:pt x="13473" y="2402"/>
                </a:lnTo>
                <a:close/>
                <a:moveTo>
                  <a:pt x="11084" y="7441"/>
                </a:moveTo>
                <a:lnTo>
                  <a:pt x="11097" y="7441"/>
                </a:lnTo>
                <a:lnTo>
                  <a:pt x="11136" y="7598"/>
                </a:lnTo>
                <a:lnTo>
                  <a:pt x="11136" y="7598"/>
                </a:lnTo>
                <a:lnTo>
                  <a:pt x="11084" y="7441"/>
                </a:lnTo>
                <a:close/>
                <a:moveTo>
                  <a:pt x="6958" y="3681"/>
                </a:moveTo>
                <a:lnTo>
                  <a:pt x="7154" y="3407"/>
                </a:lnTo>
                <a:lnTo>
                  <a:pt x="7167" y="3420"/>
                </a:lnTo>
                <a:lnTo>
                  <a:pt x="7154" y="3433"/>
                </a:lnTo>
                <a:lnTo>
                  <a:pt x="7480" y="3655"/>
                </a:lnTo>
                <a:lnTo>
                  <a:pt x="7585" y="3512"/>
                </a:lnTo>
                <a:lnTo>
                  <a:pt x="7258" y="3277"/>
                </a:lnTo>
                <a:lnTo>
                  <a:pt x="7167" y="3420"/>
                </a:lnTo>
                <a:lnTo>
                  <a:pt x="7154" y="3407"/>
                </a:lnTo>
                <a:lnTo>
                  <a:pt x="7154" y="3394"/>
                </a:lnTo>
                <a:lnTo>
                  <a:pt x="7050" y="3329"/>
                </a:lnTo>
                <a:lnTo>
                  <a:pt x="7037" y="3316"/>
                </a:lnTo>
                <a:lnTo>
                  <a:pt x="7037" y="3316"/>
                </a:lnTo>
                <a:lnTo>
                  <a:pt x="7037" y="3316"/>
                </a:lnTo>
                <a:lnTo>
                  <a:pt x="7089" y="3238"/>
                </a:lnTo>
                <a:lnTo>
                  <a:pt x="7089" y="3251"/>
                </a:lnTo>
                <a:lnTo>
                  <a:pt x="7089" y="3251"/>
                </a:lnTo>
                <a:lnTo>
                  <a:pt x="7206" y="3316"/>
                </a:lnTo>
                <a:lnTo>
                  <a:pt x="7245" y="3264"/>
                </a:lnTo>
                <a:lnTo>
                  <a:pt x="7258" y="3277"/>
                </a:lnTo>
                <a:lnTo>
                  <a:pt x="7258" y="3277"/>
                </a:lnTo>
                <a:lnTo>
                  <a:pt x="7520" y="3446"/>
                </a:lnTo>
                <a:lnTo>
                  <a:pt x="7650" y="3211"/>
                </a:lnTo>
                <a:lnTo>
                  <a:pt x="7611" y="3172"/>
                </a:lnTo>
                <a:lnTo>
                  <a:pt x="7624" y="3159"/>
                </a:lnTo>
                <a:lnTo>
                  <a:pt x="7663" y="3198"/>
                </a:lnTo>
                <a:lnTo>
                  <a:pt x="7768" y="3016"/>
                </a:lnTo>
                <a:lnTo>
                  <a:pt x="7781" y="3016"/>
                </a:lnTo>
                <a:lnTo>
                  <a:pt x="7820" y="3016"/>
                </a:lnTo>
                <a:lnTo>
                  <a:pt x="7898" y="3003"/>
                </a:lnTo>
                <a:lnTo>
                  <a:pt x="7924" y="3016"/>
                </a:lnTo>
                <a:lnTo>
                  <a:pt x="7977" y="3029"/>
                </a:lnTo>
                <a:lnTo>
                  <a:pt x="8003" y="3068"/>
                </a:lnTo>
                <a:lnTo>
                  <a:pt x="8094" y="3107"/>
                </a:lnTo>
                <a:lnTo>
                  <a:pt x="8133" y="3120"/>
                </a:lnTo>
                <a:lnTo>
                  <a:pt x="8290" y="3225"/>
                </a:lnTo>
                <a:lnTo>
                  <a:pt x="8381" y="3277"/>
                </a:lnTo>
                <a:lnTo>
                  <a:pt x="8577" y="3264"/>
                </a:lnTo>
                <a:lnTo>
                  <a:pt x="8616" y="3277"/>
                </a:lnTo>
                <a:lnTo>
                  <a:pt x="8681" y="3329"/>
                </a:lnTo>
                <a:lnTo>
                  <a:pt x="8708" y="3355"/>
                </a:lnTo>
                <a:lnTo>
                  <a:pt x="8721" y="3355"/>
                </a:lnTo>
                <a:lnTo>
                  <a:pt x="8512" y="3668"/>
                </a:lnTo>
                <a:lnTo>
                  <a:pt x="8695" y="3799"/>
                </a:lnTo>
                <a:lnTo>
                  <a:pt x="8799" y="3642"/>
                </a:lnTo>
                <a:lnTo>
                  <a:pt x="8812" y="3655"/>
                </a:lnTo>
                <a:lnTo>
                  <a:pt x="8708" y="3799"/>
                </a:lnTo>
                <a:lnTo>
                  <a:pt x="8708" y="3799"/>
                </a:lnTo>
                <a:lnTo>
                  <a:pt x="8695" y="3812"/>
                </a:lnTo>
                <a:lnTo>
                  <a:pt x="8681" y="3812"/>
                </a:lnTo>
                <a:lnTo>
                  <a:pt x="8681" y="3812"/>
                </a:lnTo>
                <a:lnTo>
                  <a:pt x="8446" y="3655"/>
                </a:lnTo>
                <a:lnTo>
                  <a:pt x="8238" y="3956"/>
                </a:lnTo>
                <a:lnTo>
                  <a:pt x="8251" y="3956"/>
                </a:lnTo>
                <a:lnTo>
                  <a:pt x="8238" y="3956"/>
                </a:lnTo>
                <a:lnTo>
                  <a:pt x="7598" y="3512"/>
                </a:lnTo>
                <a:lnTo>
                  <a:pt x="6893" y="4530"/>
                </a:lnTo>
                <a:lnTo>
                  <a:pt x="6880" y="4517"/>
                </a:lnTo>
                <a:lnTo>
                  <a:pt x="7467" y="3668"/>
                </a:lnTo>
                <a:lnTo>
                  <a:pt x="7141" y="3446"/>
                </a:lnTo>
                <a:lnTo>
                  <a:pt x="6971" y="3695"/>
                </a:lnTo>
                <a:lnTo>
                  <a:pt x="6958" y="3681"/>
                </a:lnTo>
                <a:close/>
                <a:moveTo>
                  <a:pt x="7063" y="3316"/>
                </a:moveTo>
                <a:lnTo>
                  <a:pt x="7167" y="3381"/>
                </a:lnTo>
                <a:lnTo>
                  <a:pt x="7206" y="3329"/>
                </a:lnTo>
                <a:lnTo>
                  <a:pt x="7089" y="3264"/>
                </a:lnTo>
                <a:lnTo>
                  <a:pt x="7063" y="3316"/>
                </a:lnTo>
                <a:close/>
                <a:moveTo>
                  <a:pt x="8329" y="3577"/>
                </a:moveTo>
                <a:lnTo>
                  <a:pt x="8120" y="3864"/>
                </a:lnTo>
                <a:lnTo>
                  <a:pt x="8238" y="3943"/>
                </a:lnTo>
                <a:lnTo>
                  <a:pt x="8446" y="3655"/>
                </a:lnTo>
                <a:lnTo>
                  <a:pt x="8329" y="3577"/>
                </a:lnTo>
                <a:close/>
                <a:moveTo>
                  <a:pt x="7755" y="3616"/>
                </a:moveTo>
                <a:lnTo>
                  <a:pt x="7924" y="3734"/>
                </a:lnTo>
                <a:lnTo>
                  <a:pt x="8133" y="3433"/>
                </a:lnTo>
                <a:lnTo>
                  <a:pt x="7963" y="3316"/>
                </a:lnTo>
                <a:lnTo>
                  <a:pt x="7755" y="3616"/>
                </a:lnTo>
                <a:close/>
                <a:moveTo>
                  <a:pt x="8133" y="3446"/>
                </a:moveTo>
                <a:lnTo>
                  <a:pt x="7924" y="3734"/>
                </a:lnTo>
                <a:lnTo>
                  <a:pt x="8107" y="3864"/>
                </a:lnTo>
                <a:lnTo>
                  <a:pt x="8329" y="3564"/>
                </a:lnTo>
                <a:lnTo>
                  <a:pt x="8133" y="3446"/>
                </a:lnTo>
                <a:close/>
                <a:moveTo>
                  <a:pt x="7520" y="3460"/>
                </a:moveTo>
                <a:lnTo>
                  <a:pt x="7742" y="3603"/>
                </a:lnTo>
                <a:lnTo>
                  <a:pt x="7950" y="3316"/>
                </a:lnTo>
                <a:lnTo>
                  <a:pt x="7702" y="3146"/>
                </a:lnTo>
                <a:lnTo>
                  <a:pt x="7520" y="3460"/>
                </a:lnTo>
                <a:close/>
                <a:moveTo>
                  <a:pt x="8146" y="3420"/>
                </a:moveTo>
                <a:lnTo>
                  <a:pt x="8277" y="3251"/>
                </a:lnTo>
                <a:lnTo>
                  <a:pt x="8290" y="3251"/>
                </a:lnTo>
                <a:lnTo>
                  <a:pt x="8290" y="3251"/>
                </a:lnTo>
                <a:lnTo>
                  <a:pt x="8159" y="3433"/>
                </a:lnTo>
                <a:lnTo>
                  <a:pt x="8499" y="3655"/>
                </a:lnTo>
                <a:lnTo>
                  <a:pt x="8681" y="3381"/>
                </a:lnTo>
                <a:lnTo>
                  <a:pt x="8668" y="3342"/>
                </a:lnTo>
                <a:lnTo>
                  <a:pt x="8577" y="3290"/>
                </a:lnTo>
                <a:lnTo>
                  <a:pt x="8368" y="3303"/>
                </a:lnTo>
                <a:lnTo>
                  <a:pt x="8290" y="3251"/>
                </a:lnTo>
                <a:lnTo>
                  <a:pt x="8277" y="3251"/>
                </a:lnTo>
                <a:lnTo>
                  <a:pt x="8277" y="3251"/>
                </a:lnTo>
                <a:lnTo>
                  <a:pt x="8251" y="3225"/>
                </a:lnTo>
                <a:lnTo>
                  <a:pt x="8094" y="3120"/>
                </a:lnTo>
                <a:lnTo>
                  <a:pt x="8055" y="3107"/>
                </a:lnTo>
                <a:lnTo>
                  <a:pt x="8003" y="3081"/>
                </a:lnTo>
                <a:lnTo>
                  <a:pt x="7963" y="3042"/>
                </a:lnTo>
                <a:lnTo>
                  <a:pt x="7911" y="3016"/>
                </a:lnTo>
                <a:lnTo>
                  <a:pt x="7781" y="3016"/>
                </a:lnTo>
                <a:lnTo>
                  <a:pt x="7715" y="3133"/>
                </a:lnTo>
                <a:lnTo>
                  <a:pt x="8146" y="3420"/>
                </a:lnTo>
                <a:close/>
                <a:moveTo>
                  <a:pt x="14504" y="7846"/>
                </a:moveTo>
                <a:lnTo>
                  <a:pt x="14491" y="7846"/>
                </a:lnTo>
                <a:lnTo>
                  <a:pt x="14491" y="7572"/>
                </a:lnTo>
                <a:lnTo>
                  <a:pt x="14491" y="7572"/>
                </a:lnTo>
                <a:lnTo>
                  <a:pt x="14504" y="7846"/>
                </a:lnTo>
                <a:close/>
                <a:moveTo>
                  <a:pt x="19778" y="8420"/>
                </a:moveTo>
                <a:lnTo>
                  <a:pt x="19778" y="8420"/>
                </a:lnTo>
                <a:lnTo>
                  <a:pt x="19439" y="7820"/>
                </a:lnTo>
                <a:lnTo>
                  <a:pt x="19452" y="7820"/>
                </a:lnTo>
                <a:lnTo>
                  <a:pt x="19778" y="8420"/>
                </a:lnTo>
                <a:close/>
                <a:moveTo>
                  <a:pt x="5104" y="1762"/>
                </a:moveTo>
                <a:lnTo>
                  <a:pt x="5144" y="1815"/>
                </a:lnTo>
                <a:lnTo>
                  <a:pt x="5104" y="1854"/>
                </a:lnTo>
                <a:lnTo>
                  <a:pt x="5065" y="1815"/>
                </a:lnTo>
                <a:lnTo>
                  <a:pt x="5078" y="1802"/>
                </a:lnTo>
                <a:lnTo>
                  <a:pt x="5091" y="1775"/>
                </a:lnTo>
                <a:lnTo>
                  <a:pt x="5104" y="1762"/>
                </a:lnTo>
                <a:close/>
                <a:moveTo>
                  <a:pt x="14634" y="4765"/>
                </a:moveTo>
                <a:lnTo>
                  <a:pt x="14621" y="4765"/>
                </a:lnTo>
                <a:lnTo>
                  <a:pt x="14621" y="4713"/>
                </a:lnTo>
                <a:lnTo>
                  <a:pt x="14634" y="4713"/>
                </a:lnTo>
                <a:lnTo>
                  <a:pt x="14634" y="4765"/>
                </a:lnTo>
                <a:close/>
                <a:moveTo>
                  <a:pt x="17977" y="6527"/>
                </a:moveTo>
                <a:lnTo>
                  <a:pt x="17990" y="6984"/>
                </a:lnTo>
                <a:lnTo>
                  <a:pt x="17977" y="6984"/>
                </a:lnTo>
                <a:lnTo>
                  <a:pt x="17977" y="6527"/>
                </a:lnTo>
                <a:close/>
                <a:moveTo>
                  <a:pt x="16044" y="6214"/>
                </a:moveTo>
                <a:lnTo>
                  <a:pt x="16044" y="6201"/>
                </a:lnTo>
                <a:lnTo>
                  <a:pt x="16867" y="6188"/>
                </a:lnTo>
                <a:lnTo>
                  <a:pt x="16867" y="6214"/>
                </a:lnTo>
                <a:lnTo>
                  <a:pt x="16044" y="6214"/>
                </a:lnTo>
                <a:close/>
                <a:moveTo>
                  <a:pt x="9360" y="4582"/>
                </a:moveTo>
                <a:lnTo>
                  <a:pt x="9373" y="4569"/>
                </a:lnTo>
                <a:lnTo>
                  <a:pt x="9608" y="4713"/>
                </a:lnTo>
                <a:lnTo>
                  <a:pt x="9595" y="4726"/>
                </a:lnTo>
                <a:lnTo>
                  <a:pt x="9360" y="4582"/>
                </a:lnTo>
                <a:close/>
                <a:moveTo>
                  <a:pt x="8499" y="6880"/>
                </a:moveTo>
                <a:lnTo>
                  <a:pt x="8851" y="6136"/>
                </a:lnTo>
                <a:lnTo>
                  <a:pt x="8851" y="6136"/>
                </a:lnTo>
                <a:lnTo>
                  <a:pt x="8512" y="6893"/>
                </a:lnTo>
                <a:lnTo>
                  <a:pt x="8499" y="6880"/>
                </a:lnTo>
                <a:close/>
                <a:moveTo>
                  <a:pt x="13329" y="5274"/>
                </a:moveTo>
                <a:lnTo>
                  <a:pt x="13342" y="5274"/>
                </a:lnTo>
                <a:lnTo>
                  <a:pt x="13342" y="5392"/>
                </a:lnTo>
                <a:lnTo>
                  <a:pt x="13342" y="5392"/>
                </a:lnTo>
                <a:lnTo>
                  <a:pt x="13329" y="5274"/>
                </a:lnTo>
                <a:close/>
                <a:moveTo>
                  <a:pt x="12702" y="7337"/>
                </a:moveTo>
                <a:lnTo>
                  <a:pt x="12715" y="8211"/>
                </a:lnTo>
                <a:lnTo>
                  <a:pt x="12702" y="8211"/>
                </a:lnTo>
                <a:lnTo>
                  <a:pt x="12689" y="7337"/>
                </a:lnTo>
                <a:lnTo>
                  <a:pt x="12702" y="7337"/>
                </a:lnTo>
                <a:close/>
                <a:moveTo>
                  <a:pt x="11214" y="3016"/>
                </a:moveTo>
                <a:lnTo>
                  <a:pt x="11214" y="3094"/>
                </a:lnTo>
                <a:lnTo>
                  <a:pt x="11332" y="3094"/>
                </a:lnTo>
                <a:lnTo>
                  <a:pt x="11332" y="3094"/>
                </a:lnTo>
                <a:lnTo>
                  <a:pt x="11123" y="3094"/>
                </a:lnTo>
                <a:lnTo>
                  <a:pt x="11123" y="3094"/>
                </a:lnTo>
                <a:lnTo>
                  <a:pt x="11201" y="3094"/>
                </a:lnTo>
                <a:lnTo>
                  <a:pt x="11201" y="2846"/>
                </a:lnTo>
                <a:lnTo>
                  <a:pt x="11214" y="2846"/>
                </a:lnTo>
                <a:lnTo>
                  <a:pt x="11214" y="3016"/>
                </a:lnTo>
                <a:close/>
                <a:moveTo>
                  <a:pt x="11214" y="2598"/>
                </a:moveTo>
                <a:lnTo>
                  <a:pt x="11227" y="2598"/>
                </a:lnTo>
                <a:lnTo>
                  <a:pt x="11227" y="2846"/>
                </a:lnTo>
                <a:lnTo>
                  <a:pt x="11214" y="2846"/>
                </a:lnTo>
                <a:lnTo>
                  <a:pt x="11214" y="2598"/>
                </a:lnTo>
                <a:close/>
                <a:moveTo>
                  <a:pt x="11214" y="3016"/>
                </a:moveTo>
                <a:lnTo>
                  <a:pt x="11214" y="3003"/>
                </a:lnTo>
                <a:lnTo>
                  <a:pt x="11358" y="3016"/>
                </a:lnTo>
                <a:lnTo>
                  <a:pt x="11358" y="3016"/>
                </a:lnTo>
                <a:lnTo>
                  <a:pt x="11214" y="3016"/>
                </a:lnTo>
                <a:close/>
                <a:moveTo>
                  <a:pt x="5509" y="1423"/>
                </a:moveTo>
                <a:lnTo>
                  <a:pt x="5522" y="1410"/>
                </a:lnTo>
                <a:lnTo>
                  <a:pt x="5653" y="1554"/>
                </a:lnTo>
                <a:lnTo>
                  <a:pt x="5653" y="1567"/>
                </a:lnTo>
                <a:lnTo>
                  <a:pt x="5509" y="1423"/>
                </a:lnTo>
                <a:close/>
                <a:moveTo>
                  <a:pt x="19517" y="6123"/>
                </a:moveTo>
                <a:lnTo>
                  <a:pt x="19504" y="6110"/>
                </a:lnTo>
                <a:lnTo>
                  <a:pt x="19713" y="5953"/>
                </a:lnTo>
                <a:lnTo>
                  <a:pt x="19726" y="5966"/>
                </a:lnTo>
                <a:lnTo>
                  <a:pt x="19517" y="6123"/>
                </a:lnTo>
                <a:close/>
                <a:moveTo>
                  <a:pt x="10118" y="4321"/>
                </a:moveTo>
                <a:lnTo>
                  <a:pt x="10940" y="4452"/>
                </a:lnTo>
                <a:lnTo>
                  <a:pt x="10940" y="4465"/>
                </a:lnTo>
                <a:lnTo>
                  <a:pt x="10118" y="4334"/>
                </a:lnTo>
                <a:lnTo>
                  <a:pt x="10118" y="4321"/>
                </a:lnTo>
                <a:close/>
                <a:moveTo>
                  <a:pt x="16292" y="8120"/>
                </a:moveTo>
                <a:lnTo>
                  <a:pt x="16423" y="8081"/>
                </a:lnTo>
                <a:lnTo>
                  <a:pt x="16423" y="8094"/>
                </a:lnTo>
                <a:lnTo>
                  <a:pt x="16292" y="8120"/>
                </a:lnTo>
                <a:close/>
                <a:moveTo>
                  <a:pt x="5065" y="9608"/>
                </a:moveTo>
                <a:lnTo>
                  <a:pt x="5065" y="9543"/>
                </a:lnTo>
                <a:lnTo>
                  <a:pt x="5065" y="9491"/>
                </a:lnTo>
                <a:lnTo>
                  <a:pt x="5065" y="9439"/>
                </a:lnTo>
                <a:lnTo>
                  <a:pt x="5065" y="9373"/>
                </a:lnTo>
                <a:lnTo>
                  <a:pt x="5065" y="9334"/>
                </a:lnTo>
                <a:lnTo>
                  <a:pt x="5065" y="9282"/>
                </a:lnTo>
                <a:lnTo>
                  <a:pt x="5065" y="9256"/>
                </a:lnTo>
                <a:lnTo>
                  <a:pt x="5065" y="9256"/>
                </a:lnTo>
                <a:lnTo>
                  <a:pt x="5078" y="9256"/>
                </a:lnTo>
                <a:lnTo>
                  <a:pt x="5065" y="9269"/>
                </a:lnTo>
                <a:lnTo>
                  <a:pt x="5065" y="9321"/>
                </a:lnTo>
                <a:lnTo>
                  <a:pt x="5065" y="9334"/>
                </a:lnTo>
                <a:lnTo>
                  <a:pt x="5078" y="9386"/>
                </a:lnTo>
                <a:lnTo>
                  <a:pt x="5078" y="9413"/>
                </a:lnTo>
                <a:lnTo>
                  <a:pt x="5078" y="9439"/>
                </a:lnTo>
                <a:lnTo>
                  <a:pt x="5078" y="9504"/>
                </a:lnTo>
                <a:lnTo>
                  <a:pt x="5078" y="9556"/>
                </a:lnTo>
                <a:lnTo>
                  <a:pt x="5078" y="9582"/>
                </a:lnTo>
                <a:lnTo>
                  <a:pt x="5078" y="9608"/>
                </a:lnTo>
                <a:lnTo>
                  <a:pt x="5065" y="9621"/>
                </a:lnTo>
                <a:lnTo>
                  <a:pt x="5065" y="9608"/>
                </a:lnTo>
                <a:close/>
                <a:moveTo>
                  <a:pt x="9204" y="2611"/>
                </a:moveTo>
                <a:lnTo>
                  <a:pt x="9217" y="2611"/>
                </a:lnTo>
                <a:lnTo>
                  <a:pt x="9204" y="2794"/>
                </a:lnTo>
                <a:lnTo>
                  <a:pt x="9204" y="2794"/>
                </a:lnTo>
                <a:lnTo>
                  <a:pt x="9204" y="2611"/>
                </a:lnTo>
                <a:close/>
                <a:moveTo>
                  <a:pt x="18172" y="8016"/>
                </a:moveTo>
                <a:lnTo>
                  <a:pt x="18172" y="8016"/>
                </a:lnTo>
                <a:lnTo>
                  <a:pt x="18003" y="7663"/>
                </a:lnTo>
                <a:lnTo>
                  <a:pt x="18003" y="7663"/>
                </a:lnTo>
                <a:lnTo>
                  <a:pt x="18172" y="8016"/>
                </a:lnTo>
                <a:close/>
                <a:moveTo>
                  <a:pt x="17415" y="4504"/>
                </a:moveTo>
                <a:lnTo>
                  <a:pt x="17415" y="4504"/>
                </a:lnTo>
                <a:lnTo>
                  <a:pt x="17663" y="4504"/>
                </a:lnTo>
                <a:lnTo>
                  <a:pt x="17663" y="4504"/>
                </a:lnTo>
                <a:lnTo>
                  <a:pt x="17676" y="4504"/>
                </a:lnTo>
                <a:lnTo>
                  <a:pt x="17676" y="4504"/>
                </a:lnTo>
                <a:lnTo>
                  <a:pt x="17676" y="4517"/>
                </a:lnTo>
                <a:lnTo>
                  <a:pt x="17676" y="4517"/>
                </a:lnTo>
                <a:lnTo>
                  <a:pt x="17689" y="5601"/>
                </a:lnTo>
                <a:lnTo>
                  <a:pt x="17676" y="5601"/>
                </a:lnTo>
                <a:lnTo>
                  <a:pt x="17663" y="4517"/>
                </a:lnTo>
                <a:lnTo>
                  <a:pt x="17415" y="4517"/>
                </a:lnTo>
                <a:lnTo>
                  <a:pt x="17285" y="4504"/>
                </a:lnTo>
                <a:lnTo>
                  <a:pt x="17259" y="4491"/>
                </a:lnTo>
                <a:lnTo>
                  <a:pt x="17259" y="4478"/>
                </a:lnTo>
                <a:lnTo>
                  <a:pt x="17298" y="4491"/>
                </a:lnTo>
                <a:lnTo>
                  <a:pt x="17415" y="4504"/>
                </a:lnTo>
                <a:close/>
                <a:moveTo>
                  <a:pt x="17402" y="4869"/>
                </a:moveTo>
                <a:lnTo>
                  <a:pt x="17402" y="4856"/>
                </a:lnTo>
                <a:lnTo>
                  <a:pt x="17663" y="4856"/>
                </a:lnTo>
                <a:lnTo>
                  <a:pt x="17663" y="4869"/>
                </a:lnTo>
                <a:lnTo>
                  <a:pt x="17402" y="4869"/>
                </a:lnTo>
                <a:close/>
                <a:moveTo>
                  <a:pt x="19504" y="8355"/>
                </a:moveTo>
                <a:lnTo>
                  <a:pt x="19504" y="8355"/>
                </a:lnTo>
                <a:lnTo>
                  <a:pt x="19830" y="8172"/>
                </a:lnTo>
                <a:lnTo>
                  <a:pt x="19843" y="8185"/>
                </a:lnTo>
                <a:lnTo>
                  <a:pt x="19504" y="8355"/>
                </a:lnTo>
                <a:close/>
                <a:moveTo>
                  <a:pt x="13342" y="6097"/>
                </a:moveTo>
                <a:lnTo>
                  <a:pt x="13329" y="6097"/>
                </a:lnTo>
                <a:lnTo>
                  <a:pt x="13329" y="5731"/>
                </a:lnTo>
                <a:lnTo>
                  <a:pt x="13342" y="5731"/>
                </a:lnTo>
                <a:lnTo>
                  <a:pt x="13342" y="6097"/>
                </a:lnTo>
                <a:close/>
                <a:moveTo>
                  <a:pt x="12702" y="7324"/>
                </a:moveTo>
                <a:lnTo>
                  <a:pt x="12702" y="7324"/>
                </a:lnTo>
                <a:lnTo>
                  <a:pt x="12702" y="7128"/>
                </a:lnTo>
                <a:lnTo>
                  <a:pt x="12689" y="6984"/>
                </a:lnTo>
                <a:lnTo>
                  <a:pt x="12702" y="6984"/>
                </a:lnTo>
                <a:lnTo>
                  <a:pt x="12702" y="7324"/>
                </a:lnTo>
                <a:close/>
                <a:moveTo>
                  <a:pt x="16554" y="8133"/>
                </a:moveTo>
                <a:lnTo>
                  <a:pt x="16554" y="8225"/>
                </a:lnTo>
                <a:lnTo>
                  <a:pt x="16697" y="8185"/>
                </a:lnTo>
                <a:lnTo>
                  <a:pt x="16697" y="8159"/>
                </a:lnTo>
                <a:lnTo>
                  <a:pt x="16554" y="8133"/>
                </a:lnTo>
                <a:lnTo>
                  <a:pt x="16554" y="8133"/>
                </a:lnTo>
                <a:lnTo>
                  <a:pt x="16697" y="8159"/>
                </a:lnTo>
                <a:lnTo>
                  <a:pt x="16749" y="8172"/>
                </a:lnTo>
                <a:lnTo>
                  <a:pt x="17272" y="7990"/>
                </a:lnTo>
                <a:lnTo>
                  <a:pt x="17272" y="7990"/>
                </a:lnTo>
                <a:lnTo>
                  <a:pt x="16749" y="8172"/>
                </a:lnTo>
                <a:lnTo>
                  <a:pt x="16697" y="8159"/>
                </a:lnTo>
                <a:lnTo>
                  <a:pt x="16697" y="8185"/>
                </a:lnTo>
                <a:lnTo>
                  <a:pt x="16697" y="8185"/>
                </a:lnTo>
                <a:lnTo>
                  <a:pt x="16697" y="8185"/>
                </a:lnTo>
                <a:lnTo>
                  <a:pt x="16554" y="8225"/>
                </a:lnTo>
                <a:lnTo>
                  <a:pt x="16554" y="8225"/>
                </a:lnTo>
                <a:lnTo>
                  <a:pt x="16554" y="8055"/>
                </a:lnTo>
                <a:lnTo>
                  <a:pt x="16554" y="8055"/>
                </a:lnTo>
                <a:lnTo>
                  <a:pt x="16554" y="8133"/>
                </a:lnTo>
                <a:close/>
                <a:moveTo>
                  <a:pt x="14621" y="6932"/>
                </a:moveTo>
                <a:lnTo>
                  <a:pt x="14621" y="6945"/>
                </a:lnTo>
                <a:lnTo>
                  <a:pt x="14569" y="6775"/>
                </a:lnTo>
                <a:lnTo>
                  <a:pt x="14582" y="6775"/>
                </a:lnTo>
                <a:lnTo>
                  <a:pt x="14621" y="6932"/>
                </a:lnTo>
                <a:close/>
                <a:moveTo>
                  <a:pt x="13368" y="1155"/>
                </a:moveTo>
                <a:lnTo>
                  <a:pt x="13381" y="731"/>
                </a:lnTo>
                <a:lnTo>
                  <a:pt x="13225" y="731"/>
                </a:lnTo>
                <a:lnTo>
                  <a:pt x="13277" y="1332"/>
                </a:lnTo>
                <a:lnTo>
                  <a:pt x="13277" y="1332"/>
                </a:lnTo>
                <a:lnTo>
                  <a:pt x="13342" y="1554"/>
                </a:lnTo>
                <a:lnTo>
                  <a:pt x="13368" y="1155"/>
                </a:lnTo>
                <a:close/>
                <a:moveTo>
                  <a:pt x="13316" y="1671"/>
                </a:moveTo>
                <a:lnTo>
                  <a:pt x="13329" y="1671"/>
                </a:lnTo>
                <a:lnTo>
                  <a:pt x="13329" y="1697"/>
                </a:lnTo>
                <a:lnTo>
                  <a:pt x="13329" y="1775"/>
                </a:lnTo>
                <a:lnTo>
                  <a:pt x="13316" y="1854"/>
                </a:lnTo>
                <a:lnTo>
                  <a:pt x="13329" y="1880"/>
                </a:lnTo>
                <a:lnTo>
                  <a:pt x="13342" y="1919"/>
                </a:lnTo>
                <a:lnTo>
                  <a:pt x="13433" y="2010"/>
                </a:lnTo>
                <a:lnTo>
                  <a:pt x="13433" y="2010"/>
                </a:lnTo>
                <a:lnTo>
                  <a:pt x="13433" y="2389"/>
                </a:lnTo>
                <a:lnTo>
                  <a:pt x="13420" y="2389"/>
                </a:lnTo>
                <a:lnTo>
                  <a:pt x="13420" y="2010"/>
                </a:lnTo>
                <a:lnTo>
                  <a:pt x="13407" y="1997"/>
                </a:lnTo>
                <a:lnTo>
                  <a:pt x="13381" y="1971"/>
                </a:lnTo>
                <a:lnTo>
                  <a:pt x="13342" y="1919"/>
                </a:lnTo>
                <a:lnTo>
                  <a:pt x="13329" y="1880"/>
                </a:lnTo>
                <a:lnTo>
                  <a:pt x="13316" y="1854"/>
                </a:lnTo>
                <a:lnTo>
                  <a:pt x="13329" y="1789"/>
                </a:lnTo>
                <a:lnTo>
                  <a:pt x="13329" y="1775"/>
                </a:lnTo>
                <a:lnTo>
                  <a:pt x="13329" y="1697"/>
                </a:lnTo>
                <a:lnTo>
                  <a:pt x="13329" y="1684"/>
                </a:lnTo>
                <a:lnTo>
                  <a:pt x="13303" y="1671"/>
                </a:lnTo>
                <a:lnTo>
                  <a:pt x="12846" y="1632"/>
                </a:lnTo>
                <a:lnTo>
                  <a:pt x="12846" y="1632"/>
                </a:lnTo>
                <a:lnTo>
                  <a:pt x="12859" y="2402"/>
                </a:lnTo>
                <a:lnTo>
                  <a:pt x="12846" y="2402"/>
                </a:lnTo>
                <a:lnTo>
                  <a:pt x="12846" y="1632"/>
                </a:lnTo>
                <a:lnTo>
                  <a:pt x="12781" y="1645"/>
                </a:lnTo>
                <a:lnTo>
                  <a:pt x="12781" y="1658"/>
                </a:lnTo>
                <a:lnTo>
                  <a:pt x="12637" y="1658"/>
                </a:lnTo>
                <a:lnTo>
                  <a:pt x="12637" y="1632"/>
                </a:lnTo>
                <a:lnTo>
                  <a:pt x="12781" y="1632"/>
                </a:lnTo>
                <a:lnTo>
                  <a:pt x="12833" y="1619"/>
                </a:lnTo>
                <a:lnTo>
                  <a:pt x="12833" y="718"/>
                </a:lnTo>
                <a:lnTo>
                  <a:pt x="12846" y="718"/>
                </a:lnTo>
                <a:lnTo>
                  <a:pt x="12846" y="1619"/>
                </a:lnTo>
                <a:lnTo>
                  <a:pt x="13316" y="1671"/>
                </a:lnTo>
                <a:close/>
                <a:moveTo>
                  <a:pt x="13336" y="1625"/>
                </a:moveTo>
                <a:lnTo>
                  <a:pt x="13368" y="1593"/>
                </a:lnTo>
                <a:lnTo>
                  <a:pt x="13368" y="1606"/>
                </a:lnTo>
                <a:lnTo>
                  <a:pt x="13368" y="1619"/>
                </a:lnTo>
                <a:lnTo>
                  <a:pt x="13368" y="1632"/>
                </a:lnTo>
                <a:lnTo>
                  <a:pt x="13355" y="1645"/>
                </a:lnTo>
                <a:lnTo>
                  <a:pt x="13342" y="1658"/>
                </a:lnTo>
                <a:lnTo>
                  <a:pt x="13329" y="1671"/>
                </a:lnTo>
                <a:lnTo>
                  <a:pt x="13336" y="1625"/>
                </a:lnTo>
                <a:close/>
                <a:moveTo>
                  <a:pt x="13368" y="1155"/>
                </a:moveTo>
                <a:lnTo>
                  <a:pt x="13329" y="1554"/>
                </a:lnTo>
                <a:lnTo>
                  <a:pt x="13264" y="1332"/>
                </a:lnTo>
                <a:lnTo>
                  <a:pt x="13212" y="718"/>
                </a:lnTo>
                <a:lnTo>
                  <a:pt x="13225" y="718"/>
                </a:lnTo>
                <a:lnTo>
                  <a:pt x="13264" y="718"/>
                </a:lnTo>
                <a:lnTo>
                  <a:pt x="13368" y="1155"/>
                </a:lnTo>
                <a:close/>
                <a:moveTo>
                  <a:pt x="7533" y="5287"/>
                </a:moveTo>
                <a:lnTo>
                  <a:pt x="7533" y="5274"/>
                </a:lnTo>
                <a:lnTo>
                  <a:pt x="7794" y="5444"/>
                </a:lnTo>
                <a:lnTo>
                  <a:pt x="7781" y="5457"/>
                </a:lnTo>
                <a:lnTo>
                  <a:pt x="7533" y="5287"/>
                </a:lnTo>
                <a:close/>
                <a:moveTo>
                  <a:pt x="18668" y="8943"/>
                </a:moveTo>
                <a:lnTo>
                  <a:pt x="18668" y="8956"/>
                </a:lnTo>
                <a:lnTo>
                  <a:pt x="18590" y="8812"/>
                </a:lnTo>
                <a:lnTo>
                  <a:pt x="18603" y="8799"/>
                </a:lnTo>
                <a:lnTo>
                  <a:pt x="18668" y="8943"/>
                </a:lnTo>
                <a:close/>
                <a:moveTo>
                  <a:pt x="14243" y="6358"/>
                </a:moveTo>
                <a:lnTo>
                  <a:pt x="13956" y="6358"/>
                </a:lnTo>
                <a:lnTo>
                  <a:pt x="13956" y="6358"/>
                </a:lnTo>
                <a:lnTo>
                  <a:pt x="14243" y="6345"/>
                </a:lnTo>
                <a:lnTo>
                  <a:pt x="14243" y="6358"/>
                </a:lnTo>
                <a:close/>
                <a:moveTo>
                  <a:pt x="17820" y="9243"/>
                </a:moveTo>
                <a:lnTo>
                  <a:pt x="18146" y="9230"/>
                </a:lnTo>
                <a:lnTo>
                  <a:pt x="18146" y="9243"/>
                </a:lnTo>
                <a:lnTo>
                  <a:pt x="17820" y="9243"/>
                </a:lnTo>
                <a:close/>
                <a:moveTo>
                  <a:pt x="4295" y="4634"/>
                </a:moveTo>
                <a:lnTo>
                  <a:pt x="4295" y="4634"/>
                </a:lnTo>
                <a:lnTo>
                  <a:pt x="4674" y="4086"/>
                </a:lnTo>
                <a:lnTo>
                  <a:pt x="5131" y="4386"/>
                </a:lnTo>
                <a:lnTo>
                  <a:pt x="5339" y="4099"/>
                </a:lnTo>
                <a:lnTo>
                  <a:pt x="4869" y="3786"/>
                </a:lnTo>
                <a:lnTo>
                  <a:pt x="4883" y="3773"/>
                </a:lnTo>
                <a:lnTo>
                  <a:pt x="5339" y="4086"/>
                </a:lnTo>
                <a:lnTo>
                  <a:pt x="5679" y="3629"/>
                </a:lnTo>
                <a:lnTo>
                  <a:pt x="5457" y="3303"/>
                </a:lnTo>
                <a:lnTo>
                  <a:pt x="5470" y="3290"/>
                </a:lnTo>
                <a:lnTo>
                  <a:pt x="6097" y="4230"/>
                </a:lnTo>
                <a:lnTo>
                  <a:pt x="6110" y="4230"/>
                </a:lnTo>
                <a:lnTo>
                  <a:pt x="6162" y="4321"/>
                </a:lnTo>
                <a:lnTo>
                  <a:pt x="6593" y="4948"/>
                </a:lnTo>
                <a:lnTo>
                  <a:pt x="6880" y="4517"/>
                </a:lnTo>
                <a:lnTo>
                  <a:pt x="6893" y="4530"/>
                </a:lnTo>
                <a:lnTo>
                  <a:pt x="6593" y="4961"/>
                </a:lnTo>
                <a:lnTo>
                  <a:pt x="7219" y="5718"/>
                </a:lnTo>
                <a:lnTo>
                  <a:pt x="7520" y="5287"/>
                </a:lnTo>
                <a:lnTo>
                  <a:pt x="7206" y="5091"/>
                </a:lnTo>
                <a:lnTo>
                  <a:pt x="7219" y="5078"/>
                </a:lnTo>
                <a:lnTo>
                  <a:pt x="7533" y="5274"/>
                </a:lnTo>
                <a:lnTo>
                  <a:pt x="7232" y="5731"/>
                </a:lnTo>
                <a:lnTo>
                  <a:pt x="7428" y="5966"/>
                </a:lnTo>
                <a:lnTo>
                  <a:pt x="8120" y="4961"/>
                </a:lnTo>
                <a:lnTo>
                  <a:pt x="8172" y="4869"/>
                </a:lnTo>
                <a:lnTo>
                  <a:pt x="7154" y="4164"/>
                </a:lnTo>
                <a:lnTo>
                  <a:pt x="7154" y="4151"/>
                </a:lnTo>
                <a:lnTo>
                  <a:pt x="7846" y="4621"/>
                </a:lnTo>
                <a:lnTo>
                  <a:pt x="8081" y="4282"/>
                </a:lnTo>
                <a:lnTo>
                  <a:pt x="7768" y="4060"/>
                </a:lnTo>
                <a:lnTo>
                  <a:pt x="7768" y="4047"/>
                </a:lnTo>
                <a:lnTo>
                  <a:pt x="8003" y="4204"/>
                </a:lnTo>
                <a:lnTo>
                  <a:pt x="8107" y="4047"/>
                </a:lnTo>
                <a:lnTo>
                  <a:pt x="8120" y="4060"/>
                </a:lnTo>
                <a:lnTo>
                  <a:pt x="8016" y="4217"/>
                </a:lnTo>
                <a:lnTo>
                  <a:pt x="8120" y="4282"/>
                </a:lnTo>
                <a:lnTo>
                  <a:pt x="8120" y="4282"/>
                </a:lnTo>
                <a:lnTo>
                  <a:pt x="8420" y="4491"/>
                </a:lnTo>
                <a:lnTo>
                  <a:pt x="8551" y="4295"/>
                </a:lnTo>
                <a:lnTo>
                  <a:pt x="8473" y="4151"/>
                </a:lnTo>
                <a:lnTo>
                  <a:pt x="8486" y="4138"/>
                </a:lnTo>
                <a:lnTo>
                  <a:pt x="8721" y="4530"/>
                </a:lnTo>
                <a:lnTo>
                  <a:pt x="8760" y="4465"/>
                </a:lnTo>
                <a:lnTo>
                  <a:pt x="8681" y="4347"/>
                </a:lnTo>
                <a:lnTo>
                  <a:pt x="8681" y="4347"/>
                </a:lnTo>
                <a:lnTo>
                  <a:pt x="8681" y="4347"/>
                </a:lnTo>
                <a:lnTo>
                  <a:pt x="8668" y="4321"/>
                </a:lnTo>
                <a:lnTo>
                  <a:pt x="8668" y="4308"/>
                </a:lnTo>
                <a:lnTo>
                  <a:pt x="8681" y="4334"/>
                </a:lnTo>
                <a:lnTo>
                  <a:pt x="8956" y="3930"/>
                </a:lnTo>
                <a:lnTo>
                  <a:pt x="8969" y="3930"/>
                </a:lnTo>
                <a:lnTo>
                  <a:pt x="8721" y="4295"/>
                </a:lnTo>
                <a:lnTo>
                  <a:pt x="9086" y="4530"/>
                </a:lnTo>
                <a:lnTo>
                  <a:pt x="9217" y="4321"/>
                </a:lnTo>
                <a:lnTo>
                  <a:pt x="8864" y="4086"/>
                </a:lnTo>
                <a:lnTo>
                  <a:pt x="8877" y="4086"/>
                </a:lnTo>
                <a:lnTo>
                  <a:pt x="9217" y="4308"/>
                </a:lnTo>
                <a:lnTo>
                  <a:pt x="9334" y="4151"/>
                </a:lnTo>
                <a:lnTo>
                  <a:pt x="9334" y="4151"/>
                </a:lnTo>
                <a:lnTo>
                  <a:pt x="9230" y="4321"/>
                </a:lnTo>
                <a:lnTo>
                  <a:pt x="8903" y="4830"/>
                </a:lnTo>
                <a:lnTo>
                  <a:pt x="8877" y="4830"/>
                </a:lnTo>
                <a:lnTo>
                  <a:pt x="8877" y="4830"/>
                </a:lnTo>
                <a:lnTo>
                  <a:pt x="8590" y="5248"/>
                </a:lnTo>
                <a:lnTo>
                  <a:pt x="8799" y="5379"/>
                </a:lnTo>
                <a:lnTo>
                  <a:pt x="9008" y="5065"/>
                </a:lnTo>
                <a:lnTo>
                  <a:pt x="9008" y="5078"/>
                </a:lnTo>
                <a:lnTo>
                  <a:pt x="8799" y="5392"/>
                </a:lnTo>
                <a:lnTo>
                  <a:pt x="8655" y="5300"/>
                </a:lnTo>
                <a:lnTo>
                  <a:pt x="8499" y="5535"/>
                </a:lnTo>
                <a:lnTo>
                  <a:pt x="8668" y="5640"/>
                </a:lnTo>
                <a:lnTo>
                  <a:pt x="8760" y="5496"/>
                </a:lnTo>
                <a:lnTo>
                  <a:pt x="8760" y="5509"/>
                </a:lnTo>
                <a:lnTo>
                  <a:pt x="8394" y="6057"/>
                </a:lnTo>
                <a:lnTo>
                  <a:pt x="8238" y="5953"/>
                </a:lnTo>
                <a:lnTo>
                  <a:pt x="7937" y="6397"/>
                </a:lnTo>
                <a:lnTo>
                  <a:pt x="8107" y="6540"/>
                </a:lnTo>
                <a:lnTo>
                  <a:pt x="8081" y="6567"/>
                </a:lnTo>
                <a:lnTo>
                  <a:pt x="7415" y="5992"/>
                </a:lnTo>
                <a:lnTo>
                  <a:pt x="7402" y="5979"/>
                </a:lnTo>
                <a:lnTo>
                  <a:pt x="7206" y="5757"/>
                </a:lnTo>
                <a:lnTo>
                  <a:pt x="6802" y="5248"/>
                </a:lnTo>
                <a:lnTo>
                  <a:pt x="6593" y="4987"/>
                </a:lnTo>
                <a:lnTo>
                  <a:pt x="6410" y="5261"/>
                </a:lnTo>
                <a:lnTo>
                  <a:pt x="6410" y="5261"/>
                </a:lnTo>
                <a:lnTo>
                  <a:pt x="6397" y="5274"/>
                </a:lnTo>
                <a:lnTo>
                  <a:pt x="6384" y="5261"/>
                </a:lnTo>
                <a:lnTo>
                  <a:pt x="6384" y="5261"/>
                </a:lnTo>
                <a:lnTo>
                  <a:pt x="5809" y="4869"/>
                </a:lnTo>
                <a:lnTo>
                  <a:pt x="5457" y="5418"/>
                </a:lnTo>
                <a:lnTo>
                  <a:pt x="5457" y="5418"/>
                </a:lnTo>
                <a:lnTo>
                  <a:pt x="5444" y="5431"/>
                </a:lnTo>
                <a:lnTo>
                  <a:pt x="5444" y="5431"/>
                </a:lnTo>
                <a:lnTo>
                  <a:pt x="4713" y="6514"/>
                </a:lnTo>
                <a:lnTo>
                  <a:pt x="4713" y="6514"/>
                </a:lnTo>
                <a:lnTo>
                  <a:pt x="5444" y="5431"/>
                </a:lnTo>
                <a:lnTo>
                  <a:pt x="5039" y="5131"/>
                </a:lnTo>
                <a:lnTo>
                  <a:pt x="4674" y="5640"/>
                </a:lnTo>
                <a:lnTo>
                  <a:pt x="4661" y="5640"/>
                </a:lnTo>
                <a:lnTo>
                  <a:pt x="5026" y="5131"/>
                </a:lnTo>
                <a:lnTo>
                  <a:pt x="4661" y="4883"/>
                </a:lnTo>
                <a:lnTo>
                  <a:pt x="4308" y="5392"/>
                </a:lnTo>
                <a:lnTo>
                  <a:pt x="4295" y="5379"/>
                </a:lnTo>
                <a:lnTo>
                  <a:pt x="4648" y="4869"/>
                </a:lnTo>
                <a:lnTo>
                  <a:pt x="4334" y="4648"/>
                </a:lnTo>
                <a:lnTo>
                  <a:pt x="4347" y="4648"/>
                </a:lnTo>
                <a:lnTo>
                  <a:pt x="4661" y="4869"/>
                </a:lnTo>
                <a:lnTo>
                  <a:pt x="4661" y="4856"/>
                </a:lnTo>
                <a:lnTo>
                  <a:pt x="4674" y="4856"/>
                </a:lnTo>
                <a:lnTo>
                  <a:pt x="4661" y="4869"/>
                </a:lnTo>
                <a:lnTo>
                  <a:pt x="5026" y="5131"/>
                </a:lnTo>
                <a:lnTo>
                  <a:pt x="5392" y="4582"/>
                </a:lnTo>
                <a:lnTo>
                  <a:pt x="5026" y="4334"/>
                </a:lnTo>
                <a:lnTo>
                  <a:pt x="4674" y="4099"/>
                </a:lnTo>
                <a:lnTo>
                  <a:pt x="4295" y="4634"/>
                </a:lnTo>
                <a:close/>
                <a:moveTo>
                  <a:pt x="8329" y="5418"/>
                </a:moveTo>
                <a:lnTo>
                  <a:pt x="8499" y="5522"/>
                </a:lnTo>
                <a:lnTo>
                  <a:pt x="8642" y="5300"/>
                </a:lnTo>
                <a:lnTo>
                  <a:pt x="8486" y="5196"/>
                </a:lnTo>
                <a:lnTo>
                  <a:pt x="8329" y="5418"/>
                </a:lnTo>
                <a:close/>
                <a:moveTo>
                  <a:pt x="8721" y="4530"/>
                </a:moveTo>
                <a:lnTo>
                  <a:pt x="8890" y="4817"/>
                </a:lnTo>
                <a:lnTo>
                  <a:pt x="9073" y="4530"/>
                </a:lnTo>
                <a:lnTo>
                  <a:pt x="8721" y="4295"/>
                </a:lnTo>
                <a:lnTo>
                  <a:pt x="8695" y="4347"/>
                </a:lnTo>
                <a:lnTo>
                  <a:pt x="8773" y="4465"/>
                </a:lnTo>
                <a:lnTo>
                  <a:pt x="8721" y="4530"/>
                </a:lnTo>
                <a:close/>
                <a:moveTo>
                  <a:pt x="8068" y="5822"/>
                </a:moveTo>
                <a:lnTo>
                  <a:pt x="8225" y="5927"/>
                </a:lnTo>
                <a:lnTo>
                  <a:pt x="8486" y="5535"/>
                </a:lnTo>
                <a:lnTo>
                  <a:pt x="8329" y="5431"/>
                </a:lnTo>
                <a:lnTo>
                  <a:pt x="8068" y="5822"/>
                </a:lnTo>
                <a:close/>
                <a:moveTo>
                  <a:pt x="8499" y="5535"/>
                </a:moveTo>
                <a:lnTo>
                  <a:pt x="8238" y="5940"/>
                </a:lnTo>
                <a:lnTo>
                  <a:pt x="8394" y="6044"/>
                </a:lnTo>
                <a:lnTo>
                  <a:pt x="8655" y="5640"/>
                </a:lnTo>
                <a:lnTo>
                  <a:pt x="8499" y="5535"/>
                </a:lnTo>
                <a:close/>
                <a:moveTo>
                  <a:pt x="7781" y="6266"/>
                </a:moveTo>
                <a:lnTo>
                  <a:pt x="7937" y="6397"/>
                </a:lnTo>
                <a:lnTo>
                  <a:pt x="8225" y="5940"/>
                </a:lnTo>
                <a:lnTo>
                  <a:pt x="8055" y="5836"/>
                </a:lnTo>
                <a:lnTo>
                  <a:pt x="7781" y="6266"/>
                </a:lnTo>
                <a:close/>
                <a:moveTo>
                  <a:pt x="7977" y="5183"/>
                </a:moveTo>
                <a:lnTo>
                  <a:pt x="8329" y="5405"/>
                </a:lnTo>
                <a:lnTo>
                  <a:pt x="8473" y="5183"/>
                </a:lnTo>
                <a:lnTo>
                  <a:pt x="8486" y="5183"/>
                </a:lnTo>
                <a:lnTo>
                  <a:pt x="8290" y="5065"/>
                </a:lnTo>
                <a:lnTo>
                  <a:pt x="8277" y="5052"/>
                </a:lnTo>
                <a:lnTo>
                  <a:pt x="8277" y="5052"/>
                </a:lnTo>
                <a:lnTo>
                  <a:pt x="8133" y="4961"/>
                </a:lnTo>
                <a:lnTo>
                  <a:pt x="7977" y="5183"/>
                </a:lnTo>
                <a:close/>
                <a:moveTo>
                  <a:pt x="8146" y="4948"/>
                </a:moveTo>
                <a:lnTo>
                  <a:pt x="8290" y="5039"/>
                </a:lnTo>
                <a:lnTo>
                  <a:pt x="8433" y="4817"/>
                </a:lnTo>
                <a:lnTo>
                  <a:pt x="8655" y="4465"/>
                </a:lnTo>
                <a:lnTo>
                  <a:pt x="8564" y="4308"/>
                </a:lnTo>
                <a:lnTo>
                  <a:pt x="8433" y="4504"/>
                </a:lnTo>
                <a:lnTo>
                  <a:pt x="8433" y="4504"/>
                </a:lnTo>
                <a:lnTo>
                  <a:pt x="8420" y="4504"/>
                </a:lnTo>
                <a:lnTo>
                  <a:pt x="8420" y="4504"/>
                </a:lnTo>
                <a:lnTo>
                  <a:pt x="8355" y="4621"/>
                </a:lnTo>
                <a:lnTo>
                  <a:pt x="8368" y="4621"/>
                </a:lnTo>
                <a:lnTo>
                  <a:pt x="8146" y="4948"/>
                </a:lnTo>
                <a:close/>
                <a:moveTo>
                  <a:pt x="8342" y="4621"/>
                </a:moveTo>
                <a:lnTo>
                  <a:pt x="8420" y="4504"/>
                </a:lnTo>
                <a:lnTo>
                  <a:pt x="8107" y="4295"/>
                </a:lnTo>
                <a:lnTo>
                  <a:pt x="7872" y="4634"/>
                </a:lnTo>
                <a:lnTo>
                  <a:pt x="8185" y="4856"/>
                </a:lnTo>
                <a:lnTo>
                  <a:pt x="8342" y="4621"/>
                </a:lnTo>
                <a:close/>
                <a:moveTo>
                  <a:pt x="7702" y="5587"/>
                </a:moveTo>
                <a:lnTo>
                  <a:pt x="8055" y="5822"/>
                </a:lnTo>
                <a:lnTo>
                  <a:pt x="8316" y="5418"/>
                </a:lnTo>
                <a:lnTo>
                  <a:pt x="7977" y="5196"/>
                </a:lnTo>
                <a:lnTo>
                  <a:pt x="7702" y="5587"/>
                </a:lnTo>
                <a:close/>
                <a:moveTo>
                  <a:pt x="7428" y="5979"/>
                </a:moveTo>
                <a:lnTo>
                  <a:pt x="7768" y="6253"/>
                </a:lnTo>
                <a:lnTo>
                  <a:pt x="8042" y="5836"/>
                </a:lnTo>
                <a:lnTo>
                  <a:pt x="7702" y="5601"/>
                </a:lnTo>
                <a:lnTo>
                  <a:pt x="7428" y="5979"/>
                </a:lnTo>
                <a:close/>
                <a:moveTo>
                  <a:pt x="8433" y="4830"/>
                </a:moveTo>
                <a:lnTo>
                  <a:pt x="8290" y="5052"/>
                </a:lnTo>
                <a:lnTo>
                  <a:pt x="8590" y="5248"/>
                </a:lnTo>
                <a:lnTo>
                  <a:pt x="8877" y="4830"/>
                </a:lnTo>
                <a:lnTo>
                  <a:pt x="8668" y="4478"/>
                </a:lnTo>
                <a:lnTo>
                  <a:pt x="8433" y="4830"/>
                </a:lnTo>
                <a:close/>
                <a:moveTo>
                  <a:pt x="5039" y="5117"/>
                </a:moveTo>
                <a:lnTo>
                  <a:pt x="5444" y="5418"/>
                </a:lnTo>
                <a:lnTo>
                  <a:pt x="5809" y="4869"/>
                </a:lnTo>
                <a:lnTo>
                  <a:pt x="5405" y="4582"/>
                </a:lnTo>
                <a:lnTo>
                  <a:pt x="5039" y="5117"/>
                </a:lnTo>
                <a:close/>
                <a:moveTo>
                  <a:pt x="5809" y="4869"/>
                </a:moveTo>
                <a:lnTo>
                  <a:pt x="5822" y="4856"/>
                </a:lnTo>
                <a:lnTo>
                  <a:pt x="6397" y="5248"/>
                </a:lnTo>
                <a:lnTo>
                  <a:pt x="6580" y="4974"/>
                </a:lnTo>
                <a:lnTo>
                  <a:pt x="6162" y="4347"/>
                </a:lnTo>
                <a:lnTo>
                  <a:pt x="5822" y="4856"/>
                </a:lnTo>
                <a:lnTo>
                  <a:pt x="5822" y="4856"/>
                </a:lnTo>
                <a:lnTo>
                  <a:pt x="6149" y="4347"/>
                </a:lnTo>
                <a:lnTo>
                  <a:pt x="5679" y="3642"/>
                </a:lnTo>
                <a:lnTo>
                  <a:pt x="5352" y="4099"/>
                </a:lnTo>
                <a:lnTo>
                  <a:pt x="6018" y="4543"/>
                </a:lnTo>
                <a:lnTo>
                  <a:pt x="6018" y="4543"/>
                </a:lnTo>
                <a:lnTo>
                  <a:pt x="5352" y="4099"/>
                </a:lnTo>
                <a:lnTo>
                  <a:pt x="5144" y="4399"/>
                </a:lnTo>
                <a:lnTo>
                  <a:pt x="5144" y="4399"/>
                </a:lnTo>
                <a:lnTo>
                  <a:pt x="5822" y="4856"/>
                </a:lnTo>
                <a:lnTo>
                  <a:pt x="5809" y="4869"/>
                </a:lnTo>
                <a:close/>
                <a:moveTo>
                  <a:pt x="3982" y="5875"/>
                </a:moveTo>
                <a:lnTo>
                  <a:pt x="4308" y="5392"/>
                </a:lnTo>
                <a:lnTo>
                  <a:pt x="4321" y="5405"/>
                </a:lnTo>
                <a:lnTo>
                  <a:pt x="3982" y="5888"/>
                </a:lnTo>
                <a:lnTo>
                  <a:pt x="4151" y="5992"/>
                </a:lnTo>
                <a:lnTo>
                  <a:pt x="4151" y="5992"/>
                </a:lnTo>
                <a:lnTo>
                  <a:pt x="4164" y="6005"/>
                </a:lnTo>
                <a:lnTo>
                  <a:pt x="4151" y="6005"/>
                </a:lnTo>
                <a:lnTo>
                  <a:pt x="4151" y="6005"/>
                </a:lnTo>
                <a:lnTo>
                  <a:pt x="3799" y="6527"/>
                </a:lnTo>
                <a:lnTo>
                  <a:pt x="3786" y="6514"/>
                </a:lnTo>
                <a:lnTo>
                  <a:pt x="4151" y="6005"/>
                </a:lnTo>
                <a:lnTo>
                  <a:pt x="3616" y="5640"/>
                </a:lnTo>
                <a:lnTo>
                  <a:pt x="3420" y="5940"/>
                </a:lnTo>
                <a:lnTo>
                  <a:pt x="3642" y="6097"/>
                </a:lnTo>
                <a:lnTo>
                  <a:pt x="3642" y="6097"/>
                </a:lnTo>
                <a:lnTo>
                  <a:pt x="3407" y="5940"/>
                </a:lnTo>
                <a:lnTo>
                  <a:pt x="3812" y="5326"/>
                </a:lnTo>
                <a:lnTo>
                  <a:pt x="3825" y="5339"/>
                </a:lnTo>
                <a:lnTo>
                  <a:pt x="3616" y="5640"/>
                </a:lnTo>
                <a:lnTo>
                  <a:pt x="3982" y="5875"/>
                </a:lnTo>
                <a:close/>
                <a:moveTo>
                  <a:pt x="4661" y="5640"/>
                </a:moveTo>
                <a:lnTo>
                  <a:pt x="4674" y="5640"/>
                </a:lnTo>
                <a:lnTo>
                  <a:pt x="3982" y="6658"/>
                </a:lnTo>
                <a:lnTo>
                  <a:pt x="3969" y="6658"/>
                </a:lnTo>
                <a:lnTo>
                  <a:pt x="4661" y="5640"/>
                </a:lnTo>
                <a:close/>
                <a:moveTo>
                  <a:pt x="4295" y="4634"/>
                </a:moveTo>
                <a:lnTo>
                  <a:pt x="4295" y="4634"/>
                </a:lnTo>
                <a:lnTo>
                  <a:pt x="3851" y="5313"/>
                </a:lnTo>
                <a:lnTo>
                  <a:pt x="3838" y="5313"/>
                </a:lnTo>
                <a:lnTo>
                  <a:pt x="4295" y="4634"/>
                </a:lnTo>
                <a:close/>
                <a:moveTo>
                  <a:pt x="17454" y="7963"/>
                </a:moveTo>
                <a:lnTo>
                  <a:pt x="17454" y="7963"/>
                </a:lnTo>
                <a:lnTo>
                  <a:pt x="17467" y="8094"/>
                </a:lnTo>
                <a:lnTo>
                  <a:pt x="17454" y="8094"/>
                </a:lnTo>
                <a:lnTo>
                  <a:pt x="17454" y="7963"/>
                </a:lnTo>
                <a:close/>
                <a:moveTo>
                  <a:pt x="14621" y="1110"/>
                </a:moveTo>
                <a:lnTo>
                  <a:pt x="14817" y="1201"/>
                </a:lnTo>
                <a:lnTo>
                  <a:pt x="14817" y="1201"/>
                </a:lnTo>
                <a:lnTo>
                  <a:pt x="14621" y="1110"/>
                </a:lnTo>
                <a:close/>
                <a:moveTo>
                  <a:pt x="18695" y="8956"/>
                </a:moveTo>
                <a:lnTo>
                  <a:pt x="18681" y="8943"/>
                </a:lnTo>
                <a:lnTo>
                  <a:pt x="19008" y="8786"/>
                </a:lnTo>
                <a:lnTo>
                  <a:pt x="19021" y="8799"/>
                </a:lnTo>
                <a:lnTo>
                  <a:pt x="18695" y="8956"/>
                </a:lnTo>
                <a:close/>
                <a:moveTo>
                  <a:pt x="13355" y="6749"/>
                </a:moveTo>
                <a:lnTo>
                  <a:pt x="13342" y="6749"/>
                </a:lnTo>
                <a:lnTo>
                  <a:pt x="13342" y="6358"/>
                </a:lnTo>
                <a:lnTo>
                  <a:pt x="13342" y="6358"/>
                </a:lnTo>
                <a:lnTo>
                  <a:pt x="13355" y="6749"/>
                </a:lnTo>
                <a:close/>
                <a:moveTo>
                  <a:pt x="11527" y="2298"/>
                </a:moveTo>
                <a:lnTo>
                  <a:pt x="11527" y="2298"/>
                </a:lnTo>
                <a:lnTo>
                  <a:pt x="11423" y="2298"/>
                </a:lnTo>
                <a:lnTo>
                  <a:pt x="11397" y="2324"/>
                </a:lnTo>
                <a:lnTo>
                  <a:pt x="11345" y="2324"/>
                </a:lnTo>
                <a:lnTo>
                  <a:pt x="11358" y="2324"/>
                </a:lnTo>
                <a:lnTo>
                  <a:pt x="11397" y="2324"/>
                </a:lnTo>
                <a:lnTo>
                  <a:pt x="11410" y="2298"/>
                </a:lnTo>
                <a:lnTo>
                  <a:pt x="11527" y="2298"/>
                </a:lnTo>
                <a:close/>
                <a:moveTo>
                  <a:pt x="13473" y="1567"/>
                </a:moveTo>
                <a:lnTo>
                  <a:pt x="13486" y="1567"/>
                </a:lnTo>
                <a:lnTo>
                  <a:pt x="13499" y="1567"/>
                </a:lnTo>
                <a:lnTo>
                  <a:pt x="13512" y="1580"/>
                </a:lnTo>
                <a:lnTo>
                  <a:pt x="13512" y="1580"/>
                </a:lnTo>
                <a:lnTo>
                  <a:pt x="13486" y="1580"/>
                </a:lnTo>
                <a:lnTo>
                  <a:pt x="13473" y="1567"/>
                </a:lnTo>
                <a:close/>
                <a:moveTo>
                  <a:pt x="14373" y="849"/>
                </a:moveTo>
                <a:lnTo>
                  <a:pt x="14073" y="1488"/>
                </a:lnTo>
                <a:lnTo>
                  <a:pt x="14073" y="1475"/>
                </a:lnTo>
                <a:lnTo>
                  <a:pt x="14360" y="849"/>
                </a:lnTo>
                <a:lnTo>
                  <a:pt x="14373" y="849"/>
                </a:lnTo>
                <a:close/>
                <a:moveTo>
                  <a:pt x="4217" y="6710"/>
                </a:moveTo>
                <a:lnTo>
                  <a:pt x="4204" y="6697"/>
                </a:lnTo>
                <a:lnTo>
                  <a:pt x="4843" y="5757"/>
                </a:lnTo>
                <a:lnTo>
                  <a:pt x="4856" y="5770"/>
                </a:lnTo>
                <a:lnTo>
                  <a:pt x="4217" y="6710"/>
                </a:lnTo>
                <a:close/>
                <a:moveTo>
                  <a:pt x="16854" y="6214"/>
                </a:moveTo>
                <a:lnTo>
                  <a:pt x="16867" y="6227"/>
                </a:lnTo>
                <a:lnTo>
                  <a:pt x="16867" y="6775"/>
                </a:lnTo>
                <a:lnTo>
                  <a:pt x="16880" y="7428"/>
                </a:lnTo>
                <a:lnTo>
                  <a:pt x="16867" y="7428"/>
                </a:lnTo>
                <a:lnTo>
                  <a:pt x="16854" y="6775"/>
                </a:lnTo>
                <a:lnTo>
                  <a:pt x="16854" y="6214"/>
                </a:lnTo>
                <a:close/>
                <a:moveTo>
                  <a:pt x="11762" y="2402"/>
                </a:moveTo>
                <a:lnTo>
                  <a:pt x="11932" y="2402"/>
                </a:lnTo>
                <a:lnTo>
                  <a:pt x="11932" y="2415"/>
                </a:lnTo>
                <a:lnTo>
                  <a:pt x="11762" y="2415"/>
                </a:lnTo>
                <a:lnTo>
                  <a:pt x="11762" y="2402"/>
                </a:lnTo>
                <a:close/>
                <a:moveTo>
                  <a:pt x="11462" y="4700"/>
                </a:moveTo>
                <a:lnTo>
                  <a:pt x="11462" y="4700"/>
                </a:lnTo>
                <a:lnTo>
                  <a:pt x="11449" y="4791"/>
                </a:lnTo>
                <a:lnTo>
                  <a:pt x="11449" y="4791"/>
                </a:lnTo>
                <a:lnTo>
                  <a:pt x="11462" y="4700"/>
                </a:lnTo>
                <a:close/>
                <a:moveTo>
                  <a:pt x="11527" y="2245"/>
                </a:moveTo>
                <a:lnTo>
                  <a:pt x="11514" y="2245"/>
                </a:lnTo>
                <a:lnTo>
                  <a:pt x="11514" y="1279"/>
                </a:lnTo>
                <a:lnTo>
                  <a:pt x="11527" y="1279"/>
                </a:lnTo>
                <a:lnTo>
                  <a:pt x="11527" y="2245"/>
                </a:lnTo>
                <a:close/>
                <a:moveTo>
                  <a:pt x="7755" y="7572"/>
                </a:moveTo>
                <a:lnTo>
                  <a:pt x="7742" y="7572"/>
                </a:lnTo>
                <a:lnTo>
                  <a:pt x="7493" y="7572"/>
                </a:lnTo>
                <a:lnTo>
                  <a:pt x="7480" y="7572"/>
                </a:lnTo>
                <a:lnTo>
                  <a:pt x="7324" y="7572"/>
                </a:lnTo>
                <a:lnTo>
                  <a:pt x="7311" y="7572"/>
                </a:lnTo>
                <a:lnTo>
                  <a:pt x="7154" y="7585"/>
                </a:lnTo>
                <a:lnTo>
                  <a:pt x="7089" y="7598"/>
                </a:lnTo>
                <a:lnTo>
                  <a:pt x="7089" y="7585"/>
                </a:lnTo>
                <a:lnTo>
                  <a:pt x="7154" y="7572"/>
                </a:lnTo>
                <a:lnTo>
                  <a:pt x="7311" y="7559"/>
                </a:lnTo>
                <a:lnTo>
                  <a:pt x="7311" y="7559"/>
                </a:lnTo>
                <a:lnTo>
                  <a:pt x="7311" y="7559"/>
                </a:lnTo>
                <a:lnTo>
                  <a:pt x="8146" y="7572"/>
                </a:lnTo>
                <a:lnTo>
                  <a:pt x="8146" y="7585"/>
                </a:lnTo>
                <a:lnTo>
                  <a:pt x="7755" y="7572"/>
                </a:lnTo>
                <a:close/>
                <a:moveTo>
                  <a:pt x="7520" y="4399"/>
                </a:moveTo>
                <a:lnTo>
                  <a:pt x="7507" y="4399"/>
                </a:lnTo>
                <a:lnTo>
                  <a:pt x="7755" y="4047"/>
                </a:lnTo>
                <a:lnTo>
                  <a:pt x="7768" y="4047"/>
                </a:lnTo>
                <a:lnTo>
                  <a:pt x="7520" y="4399"/>
                </a:lnTo>
                <a:close/>
                <a:moveTo>
                  <a:pt x="7650" y="2376"/>
                </a:moveTo>
                <a:lnTo>
                  <a:pt x="7624" y="2415"/>
                </a:lnTo>
                <a:lnTo>
                  <a:pt x="7572" y="2389"/>
                </a:lnTo>
                <a:lnTo>
                  <a:pt x="7559" y="2376"/>
                </a:lnTo>
                <a:lnTo>
                  <a:pt x="7533" y="2350"/>
                </a:lnTo>
                <a:lnTo>
                  <a:pt x="7520" y="2350"/>
                </a:lnTo>
                <a:lnTo>
                  <a:pt x="7493" y="2389"/>
                </a:lnTo>
                <a:lnTo>
                  <a:pt x="7480" y="2428"/>
                </a:lnTo>
                <a:lnTo>
                  <a:pt x="7428" y="2467"/>
                </a:lnTo>
                <a:lnTo>
                  <a:pt x="7415" y="2493"/>
                </a:lnTo>
                <a:lnTo>
                  <a:pt x="7415" y="2520"/>
                </a:lnTo>
                <a:lnTo>
                  <a:pt x="7350" y="2572"/>
                </a:lnTo>
                <a:lnTo>
                  <a:pt x="7298" y="2598"/>
                </a:lnTo>
                <a:lnTo>
                  <a:pt x="7258" y="2663"/>
                </a:lnTo>
                <a:lnTo>
                  <a:pt x="7389" y="2768"/>
                </a:lnTo>
                <a:lnTo>
                  <a:pt x="7415" y="2807"/>
                </a:lnTo>
                <a:lnTo>
                  <a:pt x="7402" y="2885"/>
                </a:lnTo>
                <a:lnTo>
                  <a:pt x="7467" y="2937"/>
                </a:lnTo>
                <a:lnTo>
                  <a:pt x="7467" y="2937"/>
                </a:lnTo>
                <a:lnTo>
                  <a:pt x="7415" y="2911"/>
                </a:lnTo>
                <a:lnTo>
                  <a:pt x="7389" y="2885"/>
                </a:lnTo>
                <a:lnTo>
                  <a:pt x="7402" y="2807"/>
                </a:lnTo>
                <a:lnTo>
                  <a:pt x="7376" y="2768"/>
                </a:lnTo>
                <a:lnTo>
                  <a:pt x="7245" y="2676"/>
                </a:lnTo>
                <a:lnTo>
                  <a:pt x="7219" y="2650"/>
                </a:lnTo>
                <a:lnTo>
                  <a:pt x="7232" y="2624"/>
                </a:lnTo>
                <a:lnTo>
                  <a:pt x="7245" y="2598"/>
                </a:lnTo>
                <a:lnTo>
                  <a:pt x="7285" y="2572"/>
                </a:lnTo>
                <a:lnTo>
                  <a:pt x="7311" y="2533"/>
                </a:lnTo>
                <a:lnTo>
                  <a:pt x="7337" y="2507"/>
                </a:lnTo>
                <a:lnTo>
                  <a:pt x="7376" y="2441"/>
                </a:lnTo>
                <a:lnTo>
                  <a:pt x="7415" y="2428"/>
                </a:lnTo>
                <a:lnTo>
                  <a:pt x="7441" y="2376"/>
                </a:lnTo>
                <a:lnTo>
                  <a:pt x="7480" y="2311"/>
                </a:lnTo>
                <a:lnTo>
                  <a:pt x="7507" y="2272"/>
                </a:lnTo>
                <a:lnTo>
                  <a:pt x="7650" y="2376"/>
                </a:lnTo>
                <a:close/>
                <a:moveTo>
                  <a:pt x="11110" y="6958"/>
                </a:moveTo>
                <a:lnTo>
                  <a:pt x="11110" y="6945"/>
                </a:lnTo>
                <a:lnTo>
                  <a:pt x="11110" y="6932"/>
                </a:lnTo>
                <a:lnTo>
                  <a:pt x="11136" y="6775"/>
                </a:lnTo>
                <a:lnTo>
                  <a:pt x="11136" y="6684"/>
                </a:lnTo>
                <a:lnTo>
                  <a:pt x="11149" y="6684"/>
                </a:lnTo>
                <a:lnTo>
                  <a:pt x="11149" y="6697"/>
                </a:lnTo>
                <a:lnTo>
                  <a:pt x="11149" y="6710"/>
                </a:lnTo>
                <a:lnTo>
                  <a:pt x="11149" y="6723"/>
                </a:lnTo>
                <a:lnTo>
                  <a:pt x="11136" y="6802"/>
                </a:lnTo>
                <a:lnTo>
                  <a:pt x="11123" y="6867"/>
                </a:lnTo>
                <a:lnTo>
                  <a:pt x="11110" y="6958"/>
                </a:lnTo>
                <a:close/>
                <a:moveTo>
                  <a:pt x="12715" y="7794"/>
                </a:moveTo>
                <a:lnTo>
                  <a:pt x="12715" y="7781"/>
                </a:lnTo>
                <a:lnTo>
                  <a:pt x="12859" y="7781"/>
                </a:lnTo>
                <a:lnTo>
                  <a:pt x="12859" y="7794"/>
                </a:lnTo>
                <a:lnTo>
                  <a:pt x="12715" y="7794"/>
                </a:lnTo>
                <a:close/>
                <a:moveTo>
                  <a:pt x="16906" y="5065"/>
                </a:moveTo>
                <a:lnTo>
                  <a:pt x="16906" y="5052"/>
                </a:lnTo>
                <a:lnTo>
                  <a:pt x="17663" y="5039"/>
                </a:lnTo>
                <a:lnTo>
                  <a:pt x="17663" y="5052"/>
                </a:lnTo>
                <a:lnTo>
                  <a:pt x="16906" y="5065"/>
                </a:lnTo>
                <a:close/>
                <a:moveTo>
                  <a:pt x="15535" y="5078"/>
                </a:moveTo>
                <a:lnTo>
                  <a:pt x="15535" y="5065"/>
                </a:lnTo>
                <a:lnTo>
                  <a:pt x="16332" y="5052"/>
                </a:lnTo>
                <a:lnTo>
                  <a:pt x="16345" y="5065"/>
                </a:lnTo>
                <a:lnTo>
                  <a:pt x="15535" y="5078"/>
                </a:lnTo>
                <a:close/>
                <a:moveTo>
                  <a:pt x="13336" y="1625"/>
                </a:moveTo>
                <a:lnTo>
                  <a:pt x="13329" y="1658"/>
                </a:lnTo>
                <a:lnTo>
                  <a:pt x="13342" y="1645"/>
                </a:lnTo>
                <a:lnTo>
                  <a:pt x="13355" y="1632"/>
                </a:lnTo>
                <a:lnTo>
                  <a:pt x="13355" y="1619"/>
                </a:lnTo>
                <a:lnTo>
                  <a:pt x="13355" y="1606"/>
                </a:lnTo>
                <a:lnTo>
                  <a:pt x="13355" y="1593"/>
                </a:lnTo>
                <a:lnTo>
                  <a:pt x="13336" y="1625"/>
                </a:lnTo>
                <a:close/>
                <a:moveTo>
                  <a:pt x="15268" y="8133"/>
                </a:moveTo>
                <a:lnTo>
                  <a:pt x="15366" y="8120"/>
                </a:lnTo>
                <a:lnTo>
                  <a:pt x="15366" y="8120"/>
                </a:lnTo>
                <a:lnTo>
                  <a:pt x="15268" y="8133"/>
                </a:lnTo>
                <a:close/>
                <a:moveTo>
                  <a:pt x="15189" y="8107"/>
                </a:moveTo>
                <a:lnTo>
                  <a:pt x="15131" y="8094"/>
                </a:lnTo>
                <a:lnTo>
                  <a:pt x="15144" y="8107"/>
                </a:lnTo>
                <a:lnTo>
                  <a:pt x="15157" y="8107"/>
                </a:lnTo>
                <a:lnTo>
                  <a:pt x="15170" y="8120"/>
                </a:lnTo>
                <a:lnTo>
                  <a:pt x="15183" y="8120"/>
                </a:lnTo>
                <a:lnTo>
                  <a:pt x="15196" y="8120"/>
                </a:lnTo>
                <a:lnTo>
                  <a:pt x="15209" y="8133"/>
                </a:lnTo>
                <a:lnTo>
                  <a:pt x="15222" y="8133"/>
                </a:lnTo>
                <a:lnTo>
                  <a:pt x="15235" y="8133"/>
                </a:lnTo>
                <a:lnTo>
                  <a:pt x="15248" y="8133"/>
                </a:lnTo>
                <a:lnTo>
                  <a:pt x="15189" y="8107"/>
                </a:lnTo>
                <a:close/>
                <a:moveTo>
                  <a:pt x="15118" y="8081"/>
                </a:moveTo>
                <a:lnTo>
                  <a:pt x="15118" y="8081"/>
                </a:lnTo>
                <a:moveTo>
                  <a:pt x="18799" y="6136"/>
                </a:moveTo>
                <a:lnTo>
                  <a:pt x="18812" y="6136"/>
                </a:lnTo>
                <a:lnTo>
                  <a:pt x="18812" y="6319"/>
                </a:lnTo>
                <a:lnTo>
                  <a:pt x="18812" y="6332"/>
                </a:lnTo>
                <a:lnTo>
                  <a:pt x="18799" y="6136"/>
                </a:lnTo>
                <a:close/>
                <a:moveTo>
                  <a:pt x="10196" y="5300"/>
                </a:moveTo>
                <a:lnTo>
                  <a:pt x="10209" y="5274"/>
                </a:lnTo>
                <a:lnTo>
                  <a:pt x="10274" y="5300"/>
                </a:lnTo>
                <a:lnTo>
                  <a:pt x="10287" y="5300"/>
                </a:lnTo>
                <a:lnTo>
                  <a:pt x="10940" y="5431"/>
                </a:lnTo>
                <a:lnTo>
                  <a:pt x="10940" y="5457"/>
                </a:lnTo>
                <a:lnTo>
                  <a:pt x="10196" y="5300"/>
                </a:lnTo>
                <a:close/>
                <a:moveTo>
                  <a:pt x="15170" y="4987"/>
                </a:moveTo>
                <a:lnTo>
                  <a:pt x="14687" y="4987"/>
                </a:lnTo>
                <a:lnTo>
                  <a:pt x="14687" y="4974"/>
                </a:lnTo>
                <a:lnTo>
                  <a:pt x="15170" y="4974"/>
                </a:lnTo>
                <a:lnTo>
                  <a:pt x="15170" y="4987"/>
                </a:lnTo>
                <a:close/>
                <a:moveTo>
                  <a:pt x="18825" y="8003"/>
                </a:moveTo>
                <a:lnTo>
                  <a:pt x="18825" y="8016"/>
                </a:lnTo>
                <a:lnTo>
                  <a:pt x="18825" y="8029"/>
                </a:lnTo>
                <a:lnTo>
                  <a:pt x="18825" y="8042"/>
                </a:lnTo>
                <a:lnTo>
                  <a:pt x="18825" y="8042"/>
                </a:lnTo>
                <a:lnTo>
                  <a:pt x="18825" y="8055"/>
                </a:lnTo>
                <a:lnTo>
                  <a:pt x="18786" y="8068"/>
                </a:lnTo>
                <a:lnTo>
                  <a:pt x="18708" y="8107"/>
                </a:lnTo>
                <a:lnTo>
                  <a:pt x="18460" y="8238"/>
                </a:lnTo>
                <a:lnTo>
                  <a:pt x="18460" y="8238"/>
                </a:lnTo>
                <a:lnTo>
                  <a:pt x="18629" y="8146"/>
                </a:lnTo>
                <a:lnTo>
                  <a:pt x="18786" y="8068"/>
                </a:lnTo>
                <a:lnTo>
                  <a:pt x="18812" y="8055"/>
                </a:lnTo>
                <a:lnTo>
                  <a:pt x="18825" y="8042"/>
                </a:lnTo>
                <a:lnTo>
                  <a:pt x="18825" y="8029"/>
                </a:lnTo>
                <a:lnTo>
                  <a:pt x="18825" y="8029"/>
                </a:lnTo>
                <a:lnTo>
                  <a:pt x="18825" y="8016"/>
                </a:lnTo>
                <a:lnTo>
                  <a:pt x="18825" y="8003"/>
                </a:lnTo>
                <a:close/>
                <a:moveTo>
                  <a:pt x="19713" y="6880"/>
                </a:moveTo>
                <a:lnTo>
                  <a:pt x="20261" y="7924"/>
                </a:lnTo>
                <a:lnTo>
                  <a:pt x="20248" y="7937"/>
                </a:lnTo>
                <a:lnTo>
                  <a:pt x="19700" y="6880"/>
                </a:lnTo>
                <a:lnTo>
                  <a:pt x="19713" y="6880"/>
                </a:lnTo>
                <a:close/>
                <a:moveTo>
                  <a:pt x="8851" y="7232"/>
                </a:moveTo>
                <a:lnTo>
                  <a:pt x="8577" y="7037"/>
                </a:lnTo>
                <a:lnTo>
                  <a:pt x="8577" y="7024"/>
                </a:lnTo>
                <a:lnTo>
                  <a:pt x="8851" y="7232"/>
                </a:lnTo>
                <a:close/>
                <a:moveTo>
                  <a:pt x="5666" y="2285"/>
                </a:moveTo>
                <a:lnTo>
                  <a:pt x="5705" y="1854"/>
                </a:lnTo>
                <a:lnTo>
                  <a:pt x="6123" y="1906"/>
                </a:lnTo>
                <a:lnTo>
                  <a:pt x="6123" y="1919"/>
                </a:lnTo>
                <a:lnTo>
                  <a:pt x="5718" y="1867"/>
                </a:lnTo>
                <a:lnTo>
                  <a:pt x="5679" y="2285"/>
                </a:lnTo>
                <a:lnTo>
                  <a:pt x="5666" y="2285"/>
                </a:lnTo>
                <a:close/>
                <a:moveTo>
                  <a:pt x="20836" y="6410"/>
                </a:moveTo>
                <a:lnTo>
                  <a:pt x="20849" y="6397"/>
                </a:lnTo>
                <a:lnTo>
                  <a:pt x="21266" y="7206"/>
                </a:lnTo>
                <a:lnTo>
                  <a:pt x="21253" y="7219"/>
                </a:lnTo>
                <a:lnTo>
                  <a:pt x="20836" y="6410"/>
                </a:lnTo>
                <a:close/>
                <a:moveTo>
                  <a:pt x="23903" y="3930"/>
                </a:moveTo>
                <a:lnTo>
                  <a:pt x="23277" y="3930"/>
                </a:lnTo>
                <a:lnTo>
                  <a:pt x="23277" y="3916"/>
                </a:lnTo>
                <a:lnTo>
                  <a:pt x="23903" y="3916"/>
                </a:lnTo>
                <a:lnTo>
                  <a:pt x="23903" y="3930"/>
                </a:lnTo>
                <a:close/>
                <a:moveTo>
                  <a:pt x="4922" y="10104"/>
                </a:moveTo>
                <a:lnTo>
                  <a:pt x="4935" y="10104"/>
                </a:lnTo>
                <a:lnTo>
                  <a:pt x="4935" y="10104"/>
                </a:lnTo>
                <a:lnTo>
                  <a:pt x="4935" y="10104"/>
                </a:lnTo>
                <a:lnTo>
                  <a:pt x="4922" y="10104"/>
                </a:lnTo>
                <a:close/>
                <a:moveTo>
                  <a:pt x="5894" y="9367"/>
                </a:moveTo>
                <a:lnTo>
                  <a:pt x="5849" y="9360"/>
                </a:lnTo>
                <a:lnTo>
                  <a:pt x="5888" y="9373"/>
                </a:lnTo>
                <a:lnTo>
                  <a:pt x="5888" y="9373"/>
                </a:lnTo>
                <a:lnTo>
                  <a:pt x="5836" y="9360"/>
                </a:lnTo>
                <a:lnTo>
                  <a:pt x="5757" y="9360"/>
                </a:lnTo>
                <a:lnTo>
                  <a:pt x="5705" y="9373"/>
                </a:lnTo>
                <a:lnTo>
                  <a:pt x="5692" y="9373"/>
                </a:lnTo>
                <a:lnTo>
                  <a:pt x="5692" y="9426"/>
                </a:lnTo>
                <a:lnTo>
                  <a:pt x="5888" y="9426"/>
                </a:lnTo>
                <a:lnTo>
                  <a:pt x="5888" y="9373"/>
                </a:lnTo>
                <a:lnTo>
                  <a:pt x="5894" y="9367"/>
                </a:lnTo>
                <a:close/>
                <a:moveTo>
                  <a:pt x="5953" y="9373"/>
                </a:moveTo>
                <a:lnTo>
                  <a:pt x="6005" y="9373"/>
                </a:lnTo>
                <a:moveTo>
                  <a:pt x="6005" y="9373"/>
                </a:moveTo>
                <a:lnTo>
                  <a:pt x="6031" y="9386"/>
                </a:lnTo>
                <a:lnTo>
                  <a:pt x="6044" y="9386"/>
                </a:lnTo>
                <a:lnTo>
                  <a:pt x="6057" y="9373"/>
                </a:lnTo>
                <a:lnTo>
                  <a:pt x="6084" y="9373"/>
                </a:lnTo>
                <a:lnTo>
                  <a:pt x="6097" y="9386"/>
                </a:lnTo>
                <a:lnTo>
                  <a:pt x="6110" y="9373"/>
                </a:lnTo>
                <a:lnTo>
                  <a:pt x="6123" y="9373"/>
                </a:lnTo>
                <a:lnTo>
                  <a:pt x="6136" y="9373"/>
                </a:lnTo>
                <a:lnTo>
                  <a:pt x="6162" y="9373"/>
                </a:lnTo>
                <a:lnTo>
                  <a:pt x="6162" y="9360"/>
                </a:lnTo>
                <a:lnTo>
                  <a:pt x="6175" y="9360"/>
                </a:lnTo>
                <a:lnTo>
                  <a:pt x="6162" y="9373"/>
                </a:lnTo>
                <a:lnTo>
                  <a:pt x="6162" y="9373"/>
                </a:lnTo>
                <a:lnTo>
                  <a:pt x="6149" y="9373"/>
                </a:lnTo>
                <a:lnTo>
                  <a:pt x="6136" y="9373"/>
                </a:lnTo>
                <a:lnTo>
                  <a:pt x="6123" y="9373"/>
                </a:lnTo>
                <a:lnTo>
                  <a:pt x="6110" y="9386"/>
                </a:lnTo>
                <a:lnTo>
                  <a:pt x="6097" y="9386"/>
                </a:lnTo>
                <a:lnTo>
                  <a:pt x="6097" y="9386"/>
                </a:lnTo>
                <a:lnTo>
                  <a:pt x="6097" y="9386"/>
                </a:lnTo>
                <a:lnTo>
                  <a:pt x="6071" y="9386"/>
                </a:lnTo>
                <a:lnTo>
                  <a:pt x="6057" y="9386"/>
                </a:lnTo>
                <a:lnTo>
                  <a:pt x="6044" y="9386"/>
                </a:lnTo>
                <a:lnTo>
                  <a:pt x="6031" y="9386"/>
                </a:lnTo>
                <a:lnTo>
                  <a:pt x="6031" y="9386"/>
                </a:lnTo>
                <a:lnTo>
                  <a:pt x="6018" y="9386"/>
                </a:lnTo>
                <a:lnTo>
                  <a:pt x="6018" y="9386"/>
                </a:lnTo>
                <a:lnTo>
                  <a:pt x="6005" y="9373"/>
                </a:lnTo>
                <a:close/>
                <a:moveTo>
                  <a:pt x="6005" y="9537"/>
                </a:moveTo>
                <a:lnTo>
                  <a:pt x="6005" y="9491"/>
                </a:lnTo>
                <a:lnTo>
                  <a:pt x="6188" y="9491"/>
                </a:lnTo>
                <a:lnTo>
                  <a:pt x="6188" y="9491"/>
                </a:lnTo>
                <a:lnTo>
                  <a:pt x="6175" y="9608"/>
                </a:lnTo>
                <a:lnTo>
                  <a:pt x="6175" y="9687"/>
                </a:lnTo>
                <a:lnTo>
                  <a:pt x="6188" y="9700"/>
                </a:lnTo>
                <a:lnTo>
                  <a:pt x="6188" y="9713"/>
                </a:lnTo>
                <a:lnTo>
                  <a:pt x="6175" y="9765"/>
                </a:lnTo>
                <a:lnTo>
                  <a:pt x="6175" y="9778"/>
                </a:lnTo>
                <a:lnTo>
                  <a:pt x="6175" y="9791"/>
                </a:lnTo>
                <a:lnTo>
                  <a:pt x="6188" y="9804"/>
                </a:lnTo>
                <a:lnTo>
                  <a:pt x="6175" y="9804"/>
                </a:lnTo>
                <a:lnTo>
                  <a:pt x="6175" y="9804"/>
                </a:lnTo>
                <a:lnTo>
                  <a:pt x="6175" y="9713"/>
                </a:lnTo>
                <a:lnTo>
                  <a:pt x="6005" y="9537"/>
                </a:lnTo>
                <a:close/>
                <a:moveTo>
                  <a:pt x="6005" y="9700"/>
                </a:moveTo>
                <a:lnTo>
                  <a:pt x="5992" y="9687"/>
                </a:lnTo>
                <a:moveTo>
                  <a:pt x="5940" y="9648"/>
                </a:moveTo>
                <a:lnTo>
                  <a:pt x="5992" y="9595"/>
                </a:lnTo>
                <a:lnTo>
                  <a:pt x="5901" y="9608"/>
                </a:lnTo>
                <a:lnTo>
                  <a:pt x="5888" y="9608"/>
                </a:lnTo>
                <a:lnTo>
                  <a:pt x="5940" y="9648"/>
                </a:lnTo>
                <a:close/>
                <a:moveTo>
                  <a:pt x="5888" y="9608"/>
                </a:moveTo>
                <a:lnTo>
                  <a:pt x="5875" y="9608"/>
                </a:lnTo>
                <a:moveTo>
                  <a:pt x="5875" y="9608"/>
                </a:moveTo>
                <a:lnTo>
                  <a:pt x="5862" y="9608"/>
                </a:lnTo>
                <a:moveTo>
                  <a:pt x="5862" y="9608"/>
                </a:moveTo>
                <a:lnTo>
                  <a:pt x="5888" y="9595"/>
                </a:lnTo>
                <a:moveTo>
                  <a:pt x="5862" y="9478"/>
                </a:moveTo>
                <a:lnTo>
                  <a:pt x="5888" y="9595"/>
                </a:lnTo>
                <a:lnTo>
                  <a:pt x="5888" y="9426"/>
                </a:lnTo>
                <a:lnTo>
                  <a:pt x="5692" y="9426"/>
                </a:lnTo>
                <a:lnTo>
                  <a:pt x="5692" y="9452"/>
                </a:lnTo>
                <a:lnTo>
                  <a:pt x="5692" y="9517"/>
                </a:lnTo>
                <a:lnTo>
                  <a:pt x="5692" y="9517"/>
                </a:lnTo>
                <a:lnTo>
                  <a:pt x="5692" y="9426"/>
                </a:lnTo>
                <a:lnTo>
                  <a:pt x="5692" y="9373"/>
                </a:lnTo>
                <a:lnTo>
                  <a:pt x="5692" y="9360"/>
                </a:lnTo>
                <a:lnTo>
                  <a:pt x="5731" y="9360"/>
                </a:lnTo>
                <a:lnTo>
                  <a:pt x="5770" y="9360"/>
                </a:lnTo>
                <a:lnTo>
                  <a:pt x="5862" y="9478"/>
                </a:lnTo>
                <a:close/>
                <a:moveTo>
                  <a:pt x="5946" y="9373"/>
                </a:moveTo>
                <a:lnTo>
                  <a:pt x="5901" y="9595"/>
                </a:lnTo>
                <a:lnTo>
                  <a:pt x="5992" y="9595"/>
                </a:lnTo>
                <a:lnTo>
                  <a:pt x="5946" y="9373"/>
                </a:lnTo>
                <a:close/>
                <a:moveTo>
                  <a:pt x="5992" y="9373"/>
                </a:moveTo>
                <a:lnTo>
                  <a:pt x="5953" y="9373"/>
                </a:lnTo>
                <a:moveTo>
                  <a:pt x="5953" y="9373"/>
                </a:moveTo>
                <a:lnTo>
                  <a:pt x="5901" y="9373"/>
                </a:lnTo>
                <a:moveTo>
                  <a:pt x="6005" y="9491"/>
                </a:moveTo>
                <a:lnTo>
                  <a:pt x="6005" y="9595"/>
                </a:lnTo>
                <a:lnTo>
                  <a:pt x="6175" y="9595"/>
                </a:lnTo>
                <a:lnTo>
                  <a:pt x="6175" y="9491"/>
                </a:lnTo>
                <a:lnTo>
                  <a:pt x="6005" y="9491"/>
                </a:lnTo>
                <a:close/>
                <a:moveTo>
                  <a:pt x="6005" y="9595"/>
                </a:moveTo>
                <a:lnTo>
                  <a:pt x="6005" y="9687"/>
                </a:lnTo>
                <a:moveTo>
                  <a:pt x="6005" y="9687"/>
                </a:moveTo>
                <a:lnTo>
                  <a:pt x="6018" y="9700"/>
                </a:lnTo>
                <a:moveTo>
                  <a:pt x="6012" y="9647"/>
                </a:moveTo>
                <a:lnTo>
                  <a:pt x="6175" y="9700"/>
                </a:lnTo>
                <a:lnTo>
                  <a:pt x="6175" y="9608"/>
                </a:lnTo>
                <a:lnTo>
                  <a:pt x="6175" y="9608"/>
                </a:lnTo>
                <a:lnTo>
                  <a:pt x="6005" y="9608"/>
                </a:lnTo>
                <a:lnTo>
                  <a:pt x="6012" y="9647"/>
                </a:lnTo>
                <a:close/>
                <a:moveTo>
                  <a:pt x="17272" y="5757"/>
                </a:moveTo>
                <a:lnTo>
                  <a:pt x="17272" y="6201"/>
                </a:lnTo>
                <a:lnTo>
                  <a:pt x="17259" y="6201"/>
                </a:lnTo>
                <a:lnTo>
                  <a:pt x="17259" y="5770"/>
                </a:lnTo>
                <a:lnTo>
                  <a:pt x="17272" y="5757"/>
                </a:lnTo>
                <a:close/>
                <a:moveTo>
                  <a:pt x="13016" y="5261"/>
                </a:moveTo>
                <a:lnTo>
                  <a:pt x="13329" y="5261"/>
                </a:lnTo>
                <a:lnTo>
                  <a:pt x="13655" y="5261"/>
                </a:lnTo>
                <a:lnTo>
                  <a:pt x="13655" y="4778"/>
                </a:lnTo>
                <a:lnTo>
                  <a:pt x="13668" y="4791"/>
                </a:lnTo>
                <a:lnTo>
                  <a:pt x="13668" y="5274"/>
                </a:lnTo>
                <a:lnTo>
                  <a:pt x="13668" y="5718"/>
                </a:lnTo>
                <a:lnTo>
                  <a:pt x="13655" y="5718"/>
                </a:lnTo>
                <a:lnTo>
                  <a:pt x="13655" y="5274"/>
                </a:lnTo>
                <a:lnTo>
                  <a:pt x="13016" y="5274"/>
                </a:lnTo>
                <a:lnTo>
                  <a:pt x="13016" y="5261"/>
                </a:lnTo>
                <a:close/>
                <a:moveTo>
                  <a:pt x="12924" y="8225"/>
                </a:moveTo>
                <a:lnTo>
                  <a:pt x="12924" y="8225"/>
                </a:lnTo>
                <a:lnTo>
                  <a:pt x="13146" y="8016"/>
                </a:lnTo>
                <a:lnTo>
                  <a:pt x="13146" y="8029"/>
                </a:lnTo>
                <a:lnTo>
                  <a:pt x="12924" y="8225"/>
                </a:lnTo>
                <a:close/>
                <a:moveTo>
                  <a:pt x="6671" y="3342"/>
                </a:moveTo>
                <a:lnTo>
                  <a:pt x="6606" y="3251"/>
                </a:lnTo>
                <a:lnTo>
                  <a:pt x="6606" y="3081"/>
                </a:lnTo>
                <a:lnTo>
                  <a:pt x="6580" y="3055"/>
                </a:lnTo>
                <a:lnTo>
                  <a:pt x="6580" y="3055"/>
                </a:lnTo>
                <a:lnTo>
                  <a:pt x="6619" y="3081"/>
                </a:lnTo>
                <a:lnTo>
                  <a:pt x="6619" y="3238"/>
                </a:lnTo>
                <a:lnTo>
                  <a:pt x="6684" y="3342"/>
                </a:lnTo>
                <a:lnTo>
                  <a:pt x="6671" y="3342"/>
                </a:lnTo>
                <a:close/>
                <a:moveTo>
                  <a:pt x="17259" y="5065"/>
                </a:moveTo>
                <a:lnTo>
                  <a:pt x="17272" y="5757"/>
                </a:lnTo>
                <a:lnTo>
                  <a:pt x="17259" y="5757"/>
                </a:lnTo>
                <a:lnTo>
                  <a:pt x="17245" y="5065"/>
                </a:lnTo>
                <a:lnTo>
                  <a:pt x="17259" y="5065"/>
                </a:lnTo>
                <a:close/>
                <a:moveTo>
                  <a:pt x="17311" y="7976"/>
                </a:moveTo>
                <a:lnTo>
                  <a:pt x="17311" y="7976"/>
                </a:lnTo>
                <a:lnTo>
                  <a:pt x="17363" y="7950"/>
                </a:lnTo>
                <a:lnTo>
                  <a:pt x="17363" y="7950"/>
                </a:lnTo>
                <a:lnTo>
                  <a:pt x="17311" y="7976"/>
                </a:lnTo>
                <a:close/>
                <a:moveTo>
                  <a:pt x="11044" y="3499"/>
                </a:moveTo>
                <a:lnTo>
                  <a:pt x="11044" y="3368"/>
                </a:lnTo>
                <a:lnTo>
                  <a:pt x="11018" y="3316"/>
                </a:lnTo>
                <a:lnTo>
                  <a:pt x="11031" y="3290"/>
                </a:lnTo>
                <a:lnTo>
                  <a:pt x="11057" y="3355"/>
                </a:lnTo>
                <a:lnTo>
                  <a:pt x="11071" y="3381"/>
                </a:lnTo>
                <a:lnTo>
                  <a:pt x="11084" y="3433"/>
                </a:lnTo>
                <a:lnTo>
                  <a:pt x="11071" y="3473"/>
                </a:lnTo>
                <a:lnTo>
                  <a:pt x="11071" y="3473"/>
                </a:lnTo>
                <a:lnTo>
                  <a:pt x="11057" y="3512"/>
                </a:lnTo>
                <a:lnTo>
                  <a:pt x="11044" y="3499"/>
                </a:lnTo>
                <a:close/>
                <a:moveTo>
                  <a:pt x="1384" y="6723"/>
                </a:moveTo>
                <a:lnTo>
                  <a:pt x="1410" y="6736"/>
                </a:lnTo>
                <a:lnTo>
                  <a:pt x="1423" y="6736"/>
                </a:lnTo>
                <a:lnTo>
                  <a:pt x="1449" y="6749"/>
                </a:lnTo>
                <a:lnTo>
                  <a:pt x="1462" y="6762"/>
                </a:lnTo>
                <a:lnTo>
                  <a:pt x="1475" y="6775"/>
                </a:lnTo>
                <a:lnTo>
                  <a:pt x="1501" y="6775"/>
                </a:lnTo>
                <a:lnTo>
                  <a:pt x="1514" y="6762"/>
                </a:lnTo>
                <a:lnTo>
                  <a:pt x="1514" y="6723"/>
                </a:lnTo>
                <a:lnTo>
                  <a:pt x="1527" y="6710"/>
                </a:lnTo>
                <a:lnTo>
                  <a:pt x="1580" y="6762"/>
                </a:lnTo>
                <a:lnTo>
                  <a:pt x="1593" y="6762"/>
                </a:lnTo>
                <a:lnTo>
                  <a:pt x="1580" y="6802"/>
                </a:lnTo>
                <a:lnTo>
                  <a:pt x="1567" y="6788"/>
                </a:lnTo>
                <a:lnTo>
                  <a:pt x="1514" y="6815"/>
                </a:lnTo>
                <a:lnTo>
                  <a:pt x="1475" y="6841"/>
                </a:lnTo>
                <a:lnTo>
                  <a:pt x="1488" y="6854"/>
                </a:lnTo>
                <a:lnTo>
                  <a:pt x="1501" y="6867"/>
                </a:lnTo>
                <a:lnTo>
                  <a:pt x="1514" y="6880"/>
                </a:lnTo>
                <a:lnTo>
                  <a:pt x="1527" y="6906"/>
                </a:lnTo>
                <a:lnTo>
                  <a:pt x="1580" y="6945"/>
                </a:lnTo>
                <a:lnTo>
                  <a:pt x="1593" y="6958"/>
                </a:lnTo>
                <a:lnTo>
                  <a:pt x="1632" y="6984"/>
                </a:lnTo>
                <a:lnTo>
                  <a:pt x="1671" y="6984"/>
                </a:lnTo>
                <a:lnTo>
                  <a:pt x="1736" y="7024"/>
                </a:lnTo>
                <a:lnTo>
                  <a:pt x="1775" y="7024"/>
                </a:lnTo>
                <a:lnTo>
                  <a:pt x="1802" y="7024"/>
                </a:lnTo>
                <a:lnTo>
                  <a:pt x="1828" y="7050"/>
                </a:lnTo>
                <a:lnTo>
                  <a:pt x="1932" y="7089"/>
                </a:lnTo>
                <a:lnTo>
                  <a:pt x="1971" y="7115"/>
                </a:lnTo>
                <a:lnTo>
                  <a:pt x="1958" y="7115"/>
                </a:lnTo>
                <a:lnTo>
                  <a:pt x="1945" y="7115"/>
                </a:lnTo>
                <a:lnTo>
                  <a:pt x="1893" y="7089"/>
                </a:lnTo>
                <a:lnTo>
                  <a:pt x="1841" y="7076"/>
                </a:lnTo>
                <a:lnTo>
                  <a:pt x="1775" y="7050"/>
                </a:lnTo>
                <a:lnTo>
                  <a:pt x="1723" y="7037"/>
                </a:lnTo>
                <a:lnTo>
                  <a:pt x="1671" y="7010"/>
                </a:lnTo>
                <a:lnTo>
                  <a:pt x="1645" y="6997"/>
                </a:lnTo>
                <a:lnTo>
                  <a:pt x="1593" y="6984"/>
                </a:lnTo>
                <a:lnTo>
                  <a:pt x="1567" y="6958"/>
                </a:lnTo>
                <a:lnTo>
                  <a:pt x="1514" y="6932"/>
                </a:lnTo>
                <a:lnTo>
                  <a:pt x="1501" y="6919"/>
                </a:lnTo>
                <a:lnTo>
                  <a:pt x="1475" y="6880"/>
                </a:lnTo>
                <a:lnTo>
                  <a:pt x="1449" y="6854"/>
                </a:lnTo>
                <a:lnTo>
                  <a:pt x="1436" y="6828"/>
                </a:lnTo>
                <a:lnTo>
                  <a:pt x="1423" y="6815"/>
                </a:lnTo>
                <a:lnTo>
                  <a:pt x="1436" y="6775"/>
                </a:lnTo>
                <a:lnTo>
                  <a:pt x="1423" y="6762"/>
                </a:lnTo>
                <a:lnTo>
                  <a:pt x="1397" y="6762"/>
                </a:lnTo>
                <a:lnTo>
                  <a:pt x="1384" y="6749"/>
                </a:lnTo>
                <a:lnTo>
                  <a:pt x="1345" y="6658"/>
                </a:lnTo>
                <a:lnTo>
                  <a:pt x="1371" y="6632"/>
                </a:lnTo>
                <a:lnTo>
                  <a:pt x="1371" y="6658"/>
                </a:lnTo>
                <a:lnTo>
                  <a:pt x="1384" y="6684"/>
                </a:lnTo>
                <a:lnTo>
                  <a:pt x="1384" y="6723"/>
                </a:lnTo>
                <a:close/>
                <a:moveTo>
                  <a:pt x="21762" y="5992"/>
                </a:moveTo>
                <a:lnTo>
                  <a:pt x="21775" y="5992"/>
                </a:lnTo>
                <a:lnTo>
                  <a:pt x="21841" y="6110"/>
                </a:lnTo>
                <a:lnTo>
                  <a:pt x="21828" y="6110"/>
                </a:lnTo>
                <a:lnTo>
                  <a:pt x="21762" y="5992"/>
                </a:lnTo>
                <a:close/>
                <a:moveTo>
                  <a:pt x="23655" y="6175"/>
                </a:moveTo>
                <a:lnTo>
                  <a:pt x="23642" y="6188"/>
                </a:lnTo>
                <a:lnTo>
                  <a:pt x="23185" y="5366"/>
                </a:lnTo>
                <a:lnTo>
                  <a:pt x="23212" y="5352"/>
                </a:lnTo>
                <a:lnTo>
                  <a:pt x="23655" y="6175"/>
                </a:lnTo>
                <a:close/>
                <a:moveTo>
                  <a:pt x="23930" y="5992"/>
                </a:moveTo>
                <a:lnTo>
                  <a:pt x="23916" y="5992"/>
                </a:lnTo>
                <a:lnTo>
                  <a:pt x="23512" y="5222"/>
                </a:lnTo>
                <a:lnTo>
                  <a:pt x="23525" y="5209"/>
                </a:lnTo>
                <a:lnTo>
                  <a:pt x="23525" y="5209"/>
                </a:lnTo>
                <a:lnTo>
                  <a:pt x="23525" y="5209"/>
                </a:lnTo>
                <a:lnTo>
                  <a:pt x="23930" y="5992"/>
                </a:lnTo>
                <a:close/>
                <a:moveTo>
                  <a:pt x="13943" y="5718"/>
                </a:moveTo>
                <a:lnTo>
                  <a:pt x="13956" y="5718"/>
                </a:lnTo>
                <a:lnTo>
                  <a:pt x="13969" y="6645"/>
                </a:lnTo>
                <a:lnTo>
                  <a:pt x="13956" y="6645"/>
                </a:lnTo>
                <a:lnTo>
                  <a:pt x="13943" y="5718"/>
                </a:lnTo>
                <a:close/>
                <a:moveTo>
                  <a:pt x="11227" y="6110"/>
                </a:moveTo>
                <a:lnTo>
                  <a:pt x="11149" y="6540"/>
                </a:lnTo>
                <a:lnTo>
                  <a:pt x="11149" y="6540"/>
                </a:lnTo>
                <a:lnTo>
                  <a:pt x="11214" y="6110"/>
                </a:lnTo>
                <a:lnTo>
                  <a:pt x="11227" y="6110"/>
                </a:lnTo>
                <a:close/>
                <a:moveTo>
                  <a:pt x="18734" y="7781"/>
                </a:moveTo>
                <a:lnTo>
                  <a:pt x="18747" y="7781"/>
                </a:lnTo>
                <a:lnTo>
                  <a:pt x="18812" y="7924"/>
                </a:lnTo>
                <a:lnTo>
                  <a:pt x="18799" y="7924"/>
                </a:lnTo>
                <a:lnTo>
                  <a:pt x="18734" y="7781"/>
                </a:lnTo>
                <a:close/>
                <a:moveTo>
                  <a:pt x="14256" y="796"/>
                </a:moveTo>
                <a:lnTo>
                  <a:pt x="14243" y="796"/>
                </a:lnTo>
                <a:lnTo>
                  <a:pt x="14191" y="783"/>
                </a:lnTo>
                <a:lnTo>
                  <a:pt x="14060" y="770"/>
                </a:lnTo>
                <a:lnTo>
                  <a:pt x="14060" y="757"/>
                </a:lnTo>
                <a:lnTo>
                  <a:pt x="14204" y="770"/>
                </a:lnTo>
                <a:lnTo>
                  <a:pt x="14256" y="796"/>
                </a:lnTo>
                <a:close/>
                <a:moveTo>
                  <a:pt x="13055" y="2663"/>
                </a:moveTo>
                <a:lnTo>
                  <a:pt x="13042" y="2663"/>
                </a:lnTo>
                <a:lnTo>
                  <a:pt x="13055" y="2389"/>
                </a:lnTo>
                <a:lnTo>
                  <a:pt x="13068" y="2389"/>
                </a:lnTo>
                <a:lnTo>
                  <a:pt x="13055" y="2663"/>
                </a:lnTo>
                <a:close/>
                <a:moveTo>
                  <a:pt x="9896" y="5274"/>
                </a:moveTo>
                <a:lnTo>
                  <a:pt x="9804" y="5483"/>
                </a:lnTo>
                <a:lnTo>
                  <a:pt x="9791" y="5483"/>
                </a:lnTo>
                <a:lnTo>
                  <a:pt x="9883" y="5274"/>
                </a:lnTo>
                <a:lnTo>
                  <a:pt x="9896" y="5274"/>
                </a:lnTo>
                <a:close/>
                <a:moveTo>
                  <a:pt x="10000" y="5274"/>
                </a:moveTo>
                <a:lnTo>
                  <a:pt x="9896" y="5509"/>
                </a:lnTo>
                <a:lnTo>
                  <a:pt x="9883" y="5496"/>
                </a:lnTo>
                <a:lnTo>
                  <a:pt x="9974" y="5274"/>
                </a:lnTo>
                <a:lnTo>
                  <a:pt x="10000" y="5274"/>
                </a:lnTo>
                <a:close/>
                <a:moveTo>
                  <a:pt x="10052" y="5392"/>
                </a:moveTo>
                <a:lnTo>
                  <a:pt x="10170" y="5431"/>
                </a:lnTo>
                <a:lnTo>
                  <a:pt x="10170" y="5444"/>
                </a:lnTo>
                <a:lnTo>
                  <a:pt x="10052" y="5392"/>
                </a:lnTo>
                <a:lnTo>
                  <a:pt x="10000" y="5522"/>
                </a:lnTo>
                <a:lnTo>
                  <a:pt x="9987" y="5522"/>
                </a:lnTo>
                <a:lnTo>
                  <a:pt x="10078" y="5287"/>
                </a:lnTo>
                <a:lnTo>
                  <a:pt x="10091" y="5287"/>
                </a:lnTo>
                <a:lnTo>
                  <a:pt x="10052" y="5392"/>
                </a:lnTo>
                <a:close/>
                <a:moveTo>
                  <a:pt x="13551" y="1162"/>
                </a:moveTo>
                <a:lnTo>
                  <a:pt x="13551" y="1044"/>
                </a:lnTo>
                <a:lnTo>
                  <a:pt x="13551" y="1031"/>
                </a:lnTo>
                <a:lnTo>
                  <a:pt x="13564" y="1031"/>
                </a:lnTo>
                <a:lnTo>
                  <a:pt x="13564" y="1057"/>
                </a:lnTo>
                <a:lnTo>
                  <a:pt x="13551" y="1084"/>
                </a:lnTo>
                <a:lnTo>
                  <a:pt x="13564" y="1149"/>
                </a:lnTo>
                <a:lnTo>
                  <a:pt x="13551" y="1162"/>
                </a:lnTo>
                <a:close/>
                <a:moveTo>
                  <a:pt x="17363" y="8107"/>
                </a:moveTo>
                <a:lnTo>
                  <a:pt x="17376" y="8107"/>
                </a:lnTo>
                <a:lnTo>
                  <a:pt x="17376" y="8133"/>
                </a:lnTo>
                <a:lnTo>
                  <a:pt x="17363" y="8133"/>
                </a:lnTo>
                <a:lnTo>
                  <a:pt x="17363" y="8107"/>
                </a:lnTo>
                <a:close/>
                <a:moveTo>
                  <a:pt x="7311" y="7572"/>
                </a:moveTo>
                <a:lnTo>
                  <a:pt x="7324" y="7572"/>
                </a:lnTo>
                <a:lnTo>
                  <a:pt x="7324" y="8016"/>
                </a:lnTo>
                <a:lnTo>
                  <a:pt x="7480" y="8029"/>
                </a:lnTo>
                <a:lnTo>
                  <a:pt x="7480" y="7572"/>
                </a:lnTo>
                <a:lnTo>
                  <a:pt x="7493" y="7572"/>
                </a:lnTo>
                <a:lnTo>
                  <a:pt x="7480" y="8029"/>
                </a:lnTo>
                <a:lnTo>
                  <a:pt x="7480" y="8029"/>
                </a:lnTo>
                <a:lnTo>
                  <a:pt x="7480" y="8029"/>
                </a:lnTo>
                <a:lnTo>
                  <a:pt x="7258" y="8016"/>
                </a:lnTo>
                <a:lnTo>
                  <a:pt x="7258" y="8016"/>
                </a:lnTo>
                <a:lnTo>
                  <a:pt x="6984" y="7990"/>
                </a:lnTo>
                <a:lnTo>
                  <a:pt x="6984" y="7990"/>
                </a:lnTo>
                <a:lnTo>
                  <a:pt x="7258" y="8003"/>
                </a:lnTo>
                <a:lnTo>
                  <a:pt x="7298" y="8016"/>
                </a:lnTo>
                <a:lnTo>
                  <a:pt x="7311" y="7572"/>
                </a:lnTo>
                <a:close/>
                <a:moveTo>
                  <a:pt x="21841" y="4373"/>
                </a:moveTo>
                <a:lnTo>
                  <a:pt x="20940" y="4386"/>
                </a:lnTo>
                <a:lnTo>
                  <a:pt x="20940" y="4373"/>
                </a:lnTo>
                <a:lnTo>
                  <a:pt x="21828" y="4360"/>
                </a:lnTo>
                <a:lnTo>
                  <a:pt x="21841" y="4373"/>
                </a:lnTo>
                <a:close/>
                <a:moveTo>
                  <a:pt x="12480" y="731"/>
                </a:moveTo>
                <a:lnTo>
                  <a:pt x="12493" y="731"/>
                </a:lnTo>
                <a:lnTo>
                  <a:pt x="12493" y="1136"/>
                </a:lnTo>
                <a:lnTo>
                  <a:pt x="12480" y="1136"/>
                </a:lnTo>
                <a:lnTo>
                  <a:pt x="12480" y="731"/>
                </a:lnTo>
                <a:close/>
                <a:moveTo>
                  <a:pt x="13473" y="1567"/>
                </a:moveTo>
                <a:lnTo>
                  <a:pt x="13473" y="1567"/>
                </a:lnTo>
                <a:lnTo>
                  <a:pt x="13486" y="1945"/>
                </a:lnTo>
                <a:lnTo>
                  <a:pt x="13473" y="1945"/>
                </a:lnTo>
                <a:lnTo>
                  <a:pt x="13473" y="1567"/>
                </a:lnTo>
                <a:close/>
                <a:moveTo>
                  <a:pt x="4817" y="2650"/>
                </a:moveTo>
                <a:lnTo>
                  <a:pt x="4830" y="2663"/>
                </a:lnTo>
                <a:lnTo>
                  <a:pt x="4373" y="2872"/>
                </a:lnTo>
                <a:lnTo>
                  <a:pt x="4204" y="2702"/>
                </a:lnTo>
                <a:lnTo>
                  <a:pt x="4099" y="2794"/>
                </a:lnTo>
                <a:lnTo>
                  <a:pt x="4099" y="2794"/>
                </a:lnTo>
                <a:lnTo>
                  <a:pt x="4099" y="2781"/>
                </a:lnTo>
                <a:lnTo>
                  <a:pt x="3890" y="2624"/>
                </a:lnTo>
                <a:lnTo>
                  <a:pt x="3903" y="2611"/>
                </a:lnTo>
                <a:lnTo>
                  <a:pt x="4112" y="2768"/>
                </a:lnTo>
                <a:lnTo>
                  <a:pt x="4099" y="2781"/>
                </a:lnTo>
                <a:lnTo>
                  <a:pt x="4191" y="2689"/>
                </a:lnTo>
                <a:lnTo>
                  <a:pt x="3812" y="2311"/>
                </a:lnTo>
                <a:lnTo>
                  <a:pt x="3825" y="2298"/>
                </a:lnTo>
                <a:lnTo>
                  <a:pt x="4373" y="2859"/>
                </a:lnTo>
                <a:lnTo>
                  <a:pt x="4817" y="2650"/>
                </a:lnTo>
                <a:close/>
                <a:moveTo>
                  <a:pt x="13812" y="5836"/>
                </a:moveTo>
                <a:lnTo>
                  <a:pt x="13812" y="6044"/>
                </a:lnTo>
                <a:lnTo>
                  <a:pt x="13812" y="6044"/>
                </a:lnTo>
                <a:lnTo>
                  <a:pt x="13799" y="5836"/>
                </a:lnTo>
                <a:lnTo>
                  <a:pt x="13812" y="5836"/>
                </a:lnTo>
                <a:close/>
                <a:moveTo>
                  <a:pt x="11332" y="5366"/>
                </a:moveTo>
                <a:lnTo>
                  <a:pt x="11319" y="5366"/>
                </a:lnTo>
                <a:lnTo>
                  <a:pt x="11397" y="4856"/>
                </a:lnTo>
                <a:lnTo>
                  <a:pt x="11410" y="4856"/>
                </a:lnTo>
                <a:lnTo>
                  <a:pt x="11332" y="5366"/>
                </a:lnTo>
                <a:close/>
                <a:moveTo>
                  <a:pt x="10705" y="1619"/>
                </a:moveTo>
                <a:lnTo>
                  <a:pt x="10705" y="1645"/>
                </a:lnTo>
                <a:lnTo>
                  <a:pt x="10692" y="1997"/>
                </a:lnTo>
                <a:lnTo>
                  <a:pt x="10692" y="2010"/>
                </a:lnTo>
                <a:lnTo>
                  <a:pt x="10692" y="2024"/>
                </a:lnTo>
                <a:lnTo>
                  <a:pt x="10679" y="2024"/>
                </a:lnTo>
                <a:lnTo>
                  <a:pt x="10692" y="1619"/>
                </a:lnTo>
                <a:lnTo>
                  <a:pt x="10705" y="1619"/>
                </a:lnTo>
                <a:close/>
                <a:moveTo>
                  <a:pt x="10366" y="2050"/>
                </a:moveTo>
                <a:lnTo>
                  <a:pt x="10366" y="2024"/>
                </a:lnTo>
                <a:lnTo>
                  <a:pt x="10366" y="2024"/>
                </a:lnTo>
                <a:lnTo>
                  <a:pt x="10379" y="2024"/>
                </a:lnTo>
                <a:lnTo>
                  <a:pt x="10392" y="2024"/>
                </a:lnTo>
                <a:lnTo>
                  <a:pt x="10405" y="2037"/>
                </a:lnTo>
                <a:lnTo>
                  <a:pt x="10405" y="2037"/>
                </a:lnTo>
                <a:lnTo>
                  <a:pt x="10392" y="2037"/>
                </a:lnTo>
                <a:lnTo>
                  <a:pt x="10392" y="2050"/>
                </a:lnTo>
                <a:lnTo>
                  <a:pt x="10366" y="2050"/>
                </a:lnTo>
                <a:close/>
                <a:moveTo>
                  <a:pt x="13486" y="3812"/>
                </a:moveTo>
                <a:lnTo>
                  <a:pt x="13499" y="4008"/>
                </a:lnTo>
                <a:lnTo>
                  <a:pt x="13486" y="4008"/>
                </a:lnTo>
                <a:lnTo>
                  <a:pt x="13473" y="3238"/>
                </a:lnTo>
                <a:lnTo>
                  <a:pt x="12572" y="3877"/>
                </a:lnTo>
                <a:lnTo>
                  <a:pt x="12572" y="3877"/>
                </a:lnTo>
                <a:lnTo>
                  <a:pt x="12572" y="3877"/>
                </a:lnTo>
                <a:lnTo>
                  <a:pt x="12559" y="3890"/>
                </a:lnTo>
                <a:lnTo>
                  <a:pt x="12559" y="3890"/>
                </a:lnTo>
                <a:lnTo>
                  <a:pt x="12010" y="4256"/>
                </a:lnTo>
                <a:lnTo>
                  <a:pt x="12010" y="4256"/>
                </a:lnTo>
                <a:lnTo>
                  <a:pt x="12546" y="3877"/>
                </a:lnTo>
                <a:lnTo>
                  <a:pt x="12533" y="3877"/>
                </a:lnTo>
                <a:lnTo>
                  <a:pt x="13473" y="3211"/>
                </a:lnTo>
                <a:lnTo>
                  <a:pt x="13473" y="2820"/>
                </a:lnTo>
                <a:lnTo>
                  <a:pt x="13486" y="2820"/>
                </a:lnTo>
                <a:lnTo>
                  <a:pt x="13486" y="3198"/>
                </a:lnTo>
                <a:lnTo>
                  <a:pt x="13747" y="3003"/>
                </a:lnTo>
                <a:lnTo>
                  <a:pt x="14217" y="2689"/>
                </a:lnTo>
                <a:lnTo>
                  <a:pt x="14517" y="2376"/>
                </a:lnTo>
                <a:lnTo>
                  <a:pt x="14869" y="2089"/>
                </a:lnTo>
                <a:lnTo>
                  <a:pt x="15183" y="1815"/>
                </a:lnTo>
                <a:lnTo>
                  <a:pt x="15862" y="1253"/>
                </a:lnTo>
                <a:lnTo>
                  <a:pt x="15875" y="1253"/>
                </a:lnTo>
                <a:lnTo>
                  <a:pt x="15940" y="1201"/>
                </a:lnTo>
                <a:lnTo>
                  <a:pt x="15979" y="1214"/>
                </a:lnTo>
                <a:lnTo>
                  <a:pt x="15209" y="1854"/>
                </a:lnTo>
                <a:lnTo>
                  <a:pt x="14530" y="2441"/>
                </a:lnTo>
                <a:lnTo>
                  <a:pt x="14504" y="2467"/>
                </a:lnTo>
                <a:lnTo>
                  <a:pt x="14243" y="2715"/>
                </a:lnTo>
                <a:lnTo>
                  <a:pt x="13512" y="3211"/>
                </a:lnTo>
                <a:lnTo>
                  <a:pt x="13486" y="3238"/>
                </a:lnTo>
                <a:lnTo>
                  <a:pt x="13486" y="3238"/>
                </a:lnTo>
                <a:lnTo>
                  <a:pt x="13525" y="3211"/>
                </a:lnTo>
                <a:lnTo>
                  <a:pt x="13969" y="3185"/>
                </a:lnTo>
                <a:lnTo>
                  <a:pt x="14086" y="3198"/>
                </a:lnTo>
                <a:lnTo>
                  <a:pt x="14491" y="3185"/>
                </a:lnTo>
                <a:lnTo>
                  <a:pt x="14517" y="3198"/>
                </a:lnTo>
                <a:lnTo>
                  <a:pt x="15144" y="3185"/>
                </a:lnTo>
                <a:lnTo>
                  <a:pt x="15548" y="3185"/>
                </a:lnTo>
                <a:lnTo>
                  <a:pt x="15757" y="3185"/>
                </a:lnTo>
                <a:lnTo>
                  <a:pt x="15809" y="3185"/>
                </a:lnTo>
                <a:lnTo>
                  <a:pt x="16110" y="3172"/>
                </a:lnTo>
                <a:lnTo>
                  <a:pt x="16097" y="2937"/>
                </a:lnTo>
                <a:lnTo>
                  <a:pt x="16110" y="2937"/>
                </a:lnTo>
                <a:lnTo>
                  <a:pt x="16123" y="3172"/>
                </a:lnTo>
                <a:lnTo>
                  <a:pt x="16475" y="3172"/>
                </a:lnTo>
                <a:lnTo>
                  <a:pt x="16488" y="3172"/>
                </a:lnTo>
                <a:lnTo>
                  <a:pt x="16501" y="3420"/>
                </a:lnTo>
                <a:lnTo>
                  <a:pt x="17363" y="3407"/>
                </a:lnTo>
                <a:lnTo>
                  <a:pt x="17350" y="2963"/>
                </a:lnTo>
                <a:lnTo>
                  <a:pt x="17010" y="2872"/>
                </a:lnTo>
                <a:lnTo>
                  <a:pt x="17024" y="3172"/>
                </a:lnTo>
                <a:lnTo>
                  <a:pt x="17154" y="3172"/>
                </a:lnTo>
                <a:lnTo>
                  <a:pt x="17154" y="3172"/>
                </a:lnTo>
                <a:lnTo>
                  <a:pt x="16501" y="3185"/>
                </a:lnTo>
                <a:lnTo>
                  <a:pt x="16501" y="3172"/>
                </a:lnTo>
                <a:lnTo>
                  <a:pt x="17010" y="3172"/>
                </a:lnTo>
                <a:lnTo>
                  <a:pt x="16997" y="2872"/>
                </a:lnTo>
                <a:lnTo>
                  <a:pt x="15144" y="2350"/>
                </a:lnTo>
                <a:lnTo>
                  <a:pt x="15144" y="2337"/>
                </a:lnTo>
                <a:lnTo>
                  <a:pt x="17950" y="3120"/>
                </a:lnTo>
                <a:lnTo>
                  <a:pt x="17950" y="3120"/>
                </a:lnTo>
                <a:lnTo>
                  <a:pt x="17990" y="3133"/>
                </a:lnTo>
                <a:lnTo>
                  <a:pt x="17990" y="3146"/>
                </a:lnTo>
                <a:lnTo>
                  <a:pt x="17990" y="3146"/>
                </a:lnTo>
                <a:lnTo>
                  <a:pt x="17702" y="3668"/>
                </a:lnTo>
                <a:lnTo>
                  <a:pt x="17702" y="3668"/>
                </a:lnTo>
                <a:lnTo>
                  <a:pt x="17637" y="3773"/>
                </a:lnTo>
                <a:lnTo>
                  <a:pt x="17637" y="3799"/>
                </a:lnTo>
                <a:lnTo>
                  <a:pt x="17520" y="3995"/>
                </a:lnTo>
                <a:lnTo>
                  <a:pt x="17493" y="4008"/>
                </a:lnTo>
                <a:lnTo>
                  <a:pt x="17493" y="4008"/>
                </a:lnTo>
                <a:lnTo>
                  <a:pt x="17428" y="4008"/>
                </a:lnTo>
                <a:lnTo>
                  <a:pt x="17650" y="3655"/>
                </a:lnTo>
                <a:lnTo>
                  <a:pt x="17937" y="3133"/>
                </a:lnTo>
                <a:lnTo>
                  <a:pt x="17363" y="2963"/>
                </a:lnTo>
                <a:lnTo>
                  <a:pt x="17376" y="3838"/>
                </a:lnTo>
                <a:lnTo>
                  <a:pt x="17363" y="3838"/>
                </a:lnTo>
                <a:lnTo>
                  <a:pt x="17363" y="3420"/>
                </a:lnTo>
                <a:lnTo>
                  <a:pt x="16501" y="3420"/>
                </a:lnTo>
                <a:lnTo>
                  <a:pt x="16514" y="3590"/>
                </a:lnTo>
                <a:lnTo>
                  <a:pt x="17324" y="3577"/>
                </a:lnTo>
                <a:lnTo>
                  <a:pt x="17324" y="3590"/>
                </a:lnTo>
                <a:lnTo>
                  <a:pt x="16514" y="3603"/>
                </a:lnTo>
                <a:lnTo>
                  <a:pt x="16514" y="3642"/>
                </a:lnTo>
                <a:lnTo>
                  <a:pt x="16501" y="3642"/>
                </a:lnTo>
                <a:lnTo>
                  <a:pt x="16488" y="3211"/>
                </a:lnTo>
                <a:lnTo>
                  <a:pt x="16475" y="3211"/>
                </a:lnTo>
                <a:lnTo>
                  <a:pt x="16488" y="3616"/>
                </a:lnTo>
                <a:lnTo>
                  <a:pt x="16475" y="3616"/>
                </a:lnTo>
                <a:lnTo>
                  <a:pt x="16475" y="3211"/>
                </a:lnTo>
                <a:lnTo>
                  <a:pt x="15170" y="3225"/>
                </a:lnTo>
                <a:lnTo>
                  <a:pt x="15170" y="4008"/>
                </a:lnTo>
                <a:lnTo>
                  <a:pt x="15170" y="4008"/>
                </a:lnTo>
                <a:lnTo>
                  <a:pt x="15157" y="3225"/>
                </a:lnTo>
                <a:lnTo>
                  <a:pt x="14086" y="3225"/>
                </a:lnTo>
                <a:lnTo>
                  <a:pt x="13943" y="3211"/>
                </a:lnTo>
                <a:lnTo>
                  <a:pt x="13486" y="3238"/>
                </a:lnTo>
                <a:lnTo>
                  <a:pt x="13486" y="3812"/>
                </a:lnTo>
                <a:close/>
                <a:moveTo>
                  <a:pt x="13486" y="3812"/>
                </a:moveTo>
                <a:lnTo>
                  <a:pt x="13499" y="3812"/>
                </a:lnTo>
                <a:lnTo>
                  <a:pt x="13512" y="4060"/>
                </a:lnTo>
                <a:lnTo>
                  <a:pt x="13668" y="4047"/>
                </a:lnTo>
                <a:lnTo>
                  <a:pt x="13825" y="4034"/>
                </a:lnTo>
                <a:lnTo>
                  <a:pt x="13995" y="4034"/>
                </a:lnTo>
                <a:lnTo>
                  <a:pt x="13995" y="3799"/>
                </a:lnTo>
                <a:lnTo>
                  <a:pt x="14008" y="3799"/>
                </a:lnTo>
                <a:lnTo>
                  <a:pt x="14008" y="4034"/>
                </a:lnTo>
                <a:lnTo>
                  <a:pt x="14491" y="4021"/>
                </a:lnTo>
                <a:lnTo>
                  <a:pt x="14491" y="3420"/>
                </a:lnTo>
                <a:lnTo>
                  <a:pt x="14504" y="3420"/>
                </a:lnTo>
                <a:lnTo>
                  <a:pt x="14517" y="4021"/>
                </a:lnTo>
                <a:lnTo>
                  <a:pt x="15170" y="4008"/>
                </a:lnTo>
                <a:lnTo>
                  <a:pt x="15548" y="4008"/>
                </a:lnTo>
                <a:lnTo>
                  <a:pt x="15587" y="4008"/>
                </a:lnTo>
                <a:lnTo>
                  <a:pt x="16175" y="4008"/>
                </a:lnTo>
                <a:lnTo>
                  <a:pt x="16697" y="4008"/>
                </a:lnTo>
                <a:lnTo>
                  <a:pt x="16697" y="4021"/>
                </a:lnTo>
                <a:lnTo>
                  <a:pt x="16175" y="4034"/>
                </a:lnTo>
                <a:lnTo>
                  <a:pt x="15574" y="4034"/>
                </a:lnTo>
                <a:lnTo>
                  <a:pt x="15157" y="4034"/>
                </a:lnTo>
                <a:lnTo>
                  <a:pt x="13786" y="4060"/>
                </a:lnTo>
                <a:lnTo>
                  <a:pt x="13512" y="4060"/>
                </a:lnTo>
                <a:lnTo>
                  <a:pt x="13512" y="4060"/>
                </a:lnTo>
                <a:lnTo>
                  <a:pt x="13499" y="4060"/>
                </a:lnTo>
                <a:lnTo>
                  <a:pt x="13499" y="4060"/>
                </a:lnTo>
                <a:lnTo>
                  <a:pt x="13499" y="4060"/>
                </a:lnTo>
                <a:lnTo>
                  <a:pt x="13499" y="4060"/>
                </a:lnTo>
                <a:lnTo>
                  <a:pt x="13486" y="3812"/>
                </a:lnTo>
                <a:close/>
                <a:moveTo>
                  <a:pt x="14530" y="1240"/>
                </a:moveTo>
                <a:lnTo>
                  <a:pt x="14726" y="1332"/>
                </a:lnTo>
                <a:lnTo>
                  <a:pt x="14726" y="1332"/>
                </a:lnTo>
                <a:lnTo>
                  <a:pt x="14530" y="1240"/>
                </a:lnTo>
                <a:close/>
                <a:moveTo>
                  <a:pt x="6005" y="8708"/>
                </a:moveTo>
                <a:lnTo>
                  <a:pt x="6005" y="8721"/>
                </a:lnTo>
                <a:lnTo>
                  <a:pt x="6018" y="8747"/>
                </a:lnTo>
                <a:lnTo>
                  <a:pt x="6018" y="8773"/>
                </a:lnTo>
                <a:lnTo>
                  <a:pt x="6044" y="8786"/>
                </a:lnTo>
                <a:lnTo>
                  <a:pt x="6084" y="8825"/>
                </a:lnTo>
                <a:lnTo>
                  <a:pt x="6110" y="8838"/>
                </a:lnTo>
                <a:lnTo>
                  <a:pt x="6123" y="8864"/>
                </a:lnTo>
                <a:lnTo>
                  <a:pt x="6136" y="8877"/>
                </a:lnTo>
                <a:lnTo>
                  <a:pt x="6136" y="8890"/>
                </a:lnTo>
                <a:lnTo>
                  <a:pt x="6149" y="8916"/>
                </a:lnTo>
                <a:lnTo>
                  <a:pt x="6162" y="8943"/>
                </a:lnTo>
                <a:lnTo>
                  <a:pt x="6162" y="8956"/>
                </a:lnTo>
                <a:lnTo>
                  <a:pt x="6162" y="8956"/>
                </a:lnTo>
                <a:lnTo>
                  <a:pt x="6136" y="8956"/>
                </a:lnTo>
                <a:lnTo>
                  <a:pt x="6123" y="8969"/>
                </a:lnTo>
                <a:lnTo>
                  <a:pt x="5692" y="8969"/>
                </a:lnTo>
                <a:lnTo>
                  <a:pt x="5692" y="8969"/>
                </a:lnTo>
                <a:lnTo>
                  <a:pt x="5692" y="8969"/>
                </a:lnTo>
                <a:lnTo>
                  <a:pt x="5692" y="9034"/>
                </a:lnTo>
                <a:lnTo>
                  <a:pt x="5692" y="9112"/>
                </a:lnTo>
                <a:lnTo>
                  <a:pt x="5692" y="9178"/>
                </a:lnTo>
                <a:lnTo>
                  <a:pt x="5692" y="9230"/>
                </a:lnTo>
                <a:lnTo>
                  <a:pt x="5692" y="9282"/>
                </a:lnTo>
                <a:lnTo>
                  <a:pt x="5692" y="9360"/>
                </a:lnTo>
                <a:lnTo>
                  <a:pt x="5744" y="9347"/>
                </a:lnTo>
                <a:lnTo>
                  <a:pt x="5757" y="9347"/>
                </a:lnTo>
                <a:lnTo>
                  <a:pt x="5770" y="9347"/>
                </a:lnTo>
                <a:lnTo>
                  <a:pt x="5770" y="9347"/>
                </a:lnTo>
                <a:lnTo>
                  <a:pt x="5770" y="9164"/>
                </a:lnTo>
                <a:lnTo>
                  <a:pt x="5770" y="8969"/>
                </a:lnTo>
                <a:lnTo>
                  <a:pt x="5770" y="8969"/>
                </a:lnTo>
                <a:lnTo>
                  <a:pt x="5901" y="8969"/>
                </a:lnTo>
                <a:lnTo>
                  <a:pt x="6044" y="8969"/>
                </a:lnTo>
                <a:lnTo>
                  <a:pt x="6123" y="8969"/>
                </a:lnTo>
                <a:lnTo>
                  <a:pt x="6123" y="8969"/>
                </a:lnTo>
                <a:lnTo>
                  <a:pt x="6136" y="8969"/>
                </a:lnTo>
                <a:lnTo>
                  <a:pt x="6149" y="8969"/>
                </a:lnTo>
                <a:lnTo>
                  <a:pt x="6162" y="8969"/>
                </a:lnTo>
                <a:lnTo>
                  <a:pt x="6162" y="8982"/>
                </a:lnTo>
                <a:lnTo>
                  <a:pt x="6175" y="8995"/>
                </a:lnTo>
                <a:lnTo>
                  <a:pt x="6175" y="9008"/>
                </a:lnTo>
                <a:lnTo>
                  <a:pt x="6175" y="9008"/>
                </a:lnTo>
                <a:lnTo>
                  <a:pt x="6175" y="9008"/>
                </a:lnTo>
                <a:lnTo>
                  <a:pt x="6162" y="9034"/>
                </a:lnTo>
                <a:lnTo>
                  <a:pt x="6162" y="9047"/>
                </a:lnTo>
                <a:lnTo>
                  <a:pt x="6162" y="9060"/>
                </a:lnTo>
                <a:lnTo>
                  <a:pt x="6175" y="9099"/>
                </a:lnTo>
                <a:lnTo>
                  <a:pt x="6188" y="9112"/>
                </a:lnTo>
                <a:lnTo>
                  <a:pt x="6188" y="9125"/>
                </a:lnTo>
                <a:lnTo>
                  <a:pt x="6188" y="9151"/>
                </a:lnTo>
                <a:lnTo>
                  <a:pt x="6201" y="9178"/>
                </a:lnTo>
                <a:lnTo>
                  <a:pt x="6201" y="9191"/>
                </a:lnTo>
                <a:lnTo>
                  <a:pt x="6201" y="9191"/>
                </a:lnTo>
                <a:lnTo>
                  <a:pt x="6201" y="9191"/>
                </a:lnTo>
                <a:lnTo>
                  <a:pt x="6214" y="9217"/>
                </a:lnTo>
                <a:lnTo>
                  <a:pt x="6214" y="9243"/>
                </a:lnTo>
                <a:lnTo>
                  <a:pt x="6214" y="9256"/>
                </a:lnTo>
                <a:lnTo>
                  <a:pt x="6214" y="9269"/>
                </a:lnTo>
                <a:lnTo>
                  <a:pt x="6214" y="9269"/>
                </a:lnTo>
                <a:lnTo>
                  <a:pt x="6214" y="9282"/>
                </a:lnTo>
                <a:lnTo>
                  <a:pt x="6201" y="9321"/>
                </a:lnTo>
                <a:lnTo>
                  <a:pt x="6188" y="9347"/>
                </a:lnTo>
                <a:lnTo>
                  <a:pt x="6175" y="9347"/>
                </a:lnTo>
                <a:lnTo>
                  <a:pt x="6136" y="9360"/>
                </a:lnTo>
                <a:lnTo>
                  <a:pt x="6123" y="9373"/>
                </a:lnTo>
                <a:lnTo>
                  <a:pt x="6071" y="9373"/>
                </a:lnTo>
                <a:lnTo>
                  <a:pt x="6044" y="9373"/>
                </a:lnTo>
                <a:lnTo>
                  <a:pt x="6044" y="9373"/>
                </a:lnTo>
                <a:lnTo>
                  <a:pt x="6031" y="9373"/>
                </a:lnTo>
                <a:lnTo>
                  <a:pt x="6005" y="9360"/>
                </a:lnTo>
                <a:lnTo>
                  <a:pt x="5979" y="9360"/>
                </a:lnTo>
                <a:lnTo>
                  <a:pt x="5966" y="9360"/>
                </a:lnTo>
                <a:lnTo>
                  <a:pt x="5953" y="9360"/>
                </a:lnTo>
                <a:lnTo>
                  <a:pt x="5927" y="9360"/>
                </a:lnTo>
                <a:lnTo>
                  <a:pt x="5888" y="9360"/>
                </a:lnTo>
                <a:lnTo>
                  <a:pt x="5875" y="9360"/>
                </a:lnTo>
                <a:lnTo>
                  <a:pt x="5862" y="9360"/>
                </a:lnTo>
                <a:lnTo>
                  <a:pt x="5822" y="9347"/>
                </a:lnTo>
                <a:lnTo>
                  <a:pt x="5822" y="9347"/>
                </a:lnTo>
                <a:lnTo>
                  <a:pt x="5770" y="9347"/>
                </a:lnTo>
                <a:lnTo>
                  <a:pt x="5770" y="9347"/>
                </a:lnTo>
                <a:lnTo>
                  <a:pt x="5744" y="9360"/>
                </a:lnTo>
                <a:lnTo>
                  <a:pt x="5705" y="9360"/>
                </a:lnTo>
                <a:lnTo>
                  <a:pt x="5692" y="9360"/>
                </a:lnTo>
                <a:lnTo>
                  <a:pt x="5692" y="9360"/>
                </a:lnTo>
                <a:lnTo>
                  <a:pt x="5679" y="8969"/>
                </a:lnTo>
                <a:lnTo>
                  <a:pt x="5679" y="8969"/>
                </a:lnTo>
                <a:lnTo>
                  <a:pt x="5679" y="8969"/>
                </a:lnTo>
                <a:lnTo>
                  <a:pt x="5679" y="8943"/>
                </a:lnTo>
                <a:lnTo>
                  <a:pt x="5679" y="8903"/>
                </a:lnTo>
                <a:lnTo>
                  <a:pt x="5679" y="8851"/>
                </a:lnTo>
                <a:lnTo>
                  <a:pt x="5679" y="8812"/>
                </a:lnTo>
                <a:lnTo>
                  <a:pt x="5679" y="8799"/>
                </a:lnTo>
                <a:lnTo>
                  <a:pt x="5692" y="8799"/>
                </a:lnTo>
                <a:lnTo>
                  <a:pt x="5692" y="8799"/>
                </a:lnTo>
                <a:lnTo>
                  <a:pt x="5705" y="8799"/>
                </a:lnTo>
                <a:lnTo>
                  <a:pt x="5705" y="8786"/>
                </a:lnTo>
                <a:lnTo>
                  <a:pt x="5757" y="8773"/>
                </a:lnTo>
                <a:lnTo>
                  <a:pt x="5822" y="8760"/>
                </a:lnTo>
                <a:lnTo>
                  <a:pt x="5822" y="8760"/>
                </a:lnTo>
                <a:lnTo>
                  <a:pt x="5822" y="8747"/>
                </a:lnTo>
                <a:lnTo>
                  <a:pt x="5940" y="8721"/>
                </a:lnTo>
                <a:lnTo>
                  <a:pt x="5953" y="8721"/>
                </a:lnTo>
                <a:lnTo>
                  <a:pt x="5953" y="8721"/>
                </a:lnTo>
                <a:lnTo>
                  <a:pt x="5953" y="8734"/>
                </a:lnTo>
                <a:lnTo>
                  <a:pt x="5953" y="8734"/>
                </a:lnTo>
                <a:lnTo>
                  <a:pt x="5953" y="8760"/>
                </a:lnTo>
                <a:lnTo>
                  <a:pt x="5953" y="8786"/>
                </a:lnTo>
                <a:lnTo>
                  <a:pt x="5966" y="8825"/>
                </a:lnTo>
                <a:lnTo>
                  <a:pt x="5966" y="8838"/>
                </a:lnTo>
                <a:lnTo>
                  <a:pt x="5966" y="8838"/>
                </a:lnTo>
                <a:lnTo>
                  <a:pt x="5966" y="8838"/>
                </a:lnTo>
                <a:lnTo>
                  <a:pt x="5966" y="8851"/>
                </a:lnTo>
                <a:lnTo>
                  <a:pt x="5966" y="8864"/>
                </a:lnTo>
                <a:lnTo>
                  <a:pt x="5966" y="8903"/>
                </a:lnTo>
                <a:lnTo>
                  <a:pt x="5966" y="8903"/>
                </a:lnTo>
                <a:lnTo>
                  <a:pt x="5966" y="8916"/>
                </a:lnTo>
                <a:lnTo>
                  <a:pt x="5953" y="8916"/>
                </a:lnTo>
                <a:lnTo>
                  <a:pt x="5953" y="8943"/>
                </a:lnTo>
                <a:lnTo>
                  <a:pt x="5953" y="8943"/>
                </a:lnTo>
                <a:lnTo>
                  <a:pt x="5940" y="8956"/>
                </a:lnTo>
                <a:lnTo>
                  <a:pt x="5953" y="8956"/>
                </a:lnTo>
                <a:lnTo>
                  <a:pt x="5966" y="8930"/>
                </a:lnTo>
                <a:lnTo>
                  <a:pt x="5966" y="8916"/>
                </a:lnTo>
                <a:lnTo>
                  <a:pt x="5966" y="8877"/>
                </a:lnTo>
                <a:lnTo>
                  <a:pt x="5966" y="8838"/>
                </a:lnTo>
                <a:lnTo>
                  <a:pt x="5966" y="8838"/>
                </a:lnTo>
                <a:lnTo>
                  <a:pt x="5966" y="8812"/>
                </a:lnTo>
                <a:lnTo>
                  <a:pt x="5953" y="8773"/>
                </a:lnTo>
                <a:lnTo>
                  <a:pt x="5953" y="8734"/>
                </a:lnTo>
                <a:lnTo>
                  <a:pt x="5953" y="8721"/>
                </a:lnTo>
                <a:lnTo>
                  <a:pt x="5953" y="8721"/>
                </a:lnTo>
                <a:lnTo>
                  <a:pt x="5979" y="8708"/>
                </a:lnTo>
                <a:lnTo>
                  <a:pt x="6005" y="8708"/>
                </a:lnTo>
                <a:close/>
                <a:moveTo>
                  <a:pt x="6071" y="9243"/>
                </a:moveTo>
                <a:lnTo>
                  <a:pt x="6071" y="9217"/>
                </a:lnTo>
                <a:lnTo>
                  <a:pt x="6071" y="9125"/>
                </a:lnTo>
                <a:lnTo>
                  <a:pt x="5979" y="9138"/>
                </a:lnTo>
                <a:lnTo>
                  <a:pt x="5979" y="9138"/>
                </a:lnTo>
                <a:lnTo>
                  <a:pt x="5979" y="9178"/>
                </a:lnTo>
                <a:lnTo>
                  <a:pt x="5979" y="9204"/>
                </a:lnTo>
                <a:lnTo>
                  <a:pt x="5979" y="9256"/>
                </a:lnTo>
                <a:lnTo>
                  <a:pt x="5979" y="9295"/>
                </a:lnTo>
                <a:lnTo>
                  <a:pt x="5979" y="9360"/>
                </a:lnTo>
                <a:lnTo>
                  <a:pt x="6005" y="9360"/>
                </a:lnTo>
                <a:lnTo>
                  <a:pt x="6031" y="9373"/>
                </a:lnTo>
                <a:lnTo>
                  <a:pt x="6044" y="9373"/>
                </a:lnTo>
                <a:lnTo>
                  <a:pt x="6044" y="9373"/>
                </a:lnTo>
                <a:lnTo>
                  <a:pt x="6071" y="9373"/>
                </a:lnTo>
                <a:lnTo>
                  <a:pt x="6071" y="9308"/>
                </a:lnTo>
                <a:lnTo>
                  <a:pt x="6071" y="9269"/>
                </a:lnTo>
                <a:lnTo>
                  <a:pt x="6071" y="9243"/>
                </a:lnTo>
                <a:close/>
                <a:moveTo>
                  <a:pt x="5953" y="8956"/>
                </a:moveTo>
                <a:lnTo>
                  <a:pt x="5953" y="8956"/>
                </a:lnTo>
                <a:lnTo>
                  <a:pt x="6162" y="8956"/>
                </a:lnTo>
                <a:lnTo>
                  <a:pt x="6162" y="8956"/>
                </a:lnTo>
                <a:lnTo>
                  <a:pt x="6149" y="8956"/>
                </a:lnTo>
                <a:lnTo>
                  <a:pt x="6136" y="8890"/>
                </a:lnTo>
                <a:lnTo>
                  <a:pt x="6136" y="8890"/>
                </a:lnTo>
                <a:lnTo>
                  <a:pt x="6123" y="8877"/>
                </a:lnTo>
                <a:lnTo>
                  <a:pt x="6110" y="8851"/>
                </a:lnTo>
                <a:lnTo>
                  <a:pt x="6097" y="8838"/>
                </a:lnTo>
                <a:lnTo>
                  <a:pt x="5979" y="8838"/>
                </a:lnTo>
                <a:lnTo>
                  <a:pt x="5979" y="8838"/>
                </a:lnTo>
                <a:lnTo>
                  <a:pt x="5966" y="8877"/>
                </a:lnTo>
                <a:lnTo>
                  <a:pt x="5966" y="8916"/>
                </a:lnTo>
                <a:lnTo>
                  <a:pt x="5953" y="8956"/>
                </a:lnTo>
                <a:close/>
                <a:moveTo>
                  <a:pt x="6136" y="8969"/>
                </a:moveTo>
                <a:lnTo>
                  <a:pt x="6123" y="8969"/>
                </a:lnTo>
                <a:lnTo>
                  <a:pt x="6123" y="8969"/>
                </a:lnTo>
                <a:lnTo>
                  <a:pt x="6123" y="8982"/>
                </a:lnTo>
                <a:lnTo>
                  <a:pt x="6123" y="9021"/>
                </a:lnTo>
                <a:lnTo>
                  <a:pt x="6123" y="9060"/>
                </a:lnTo>
                <a:lnTo>
                  <a:pt x="6123" y="9099"/>
                </a:lnTo>
                <a:lnTo>
                  <a:pt x="6123" y="9138"/>
                </a:lnTo>
                <a:lnTo>
                  <a:pt x="6123" y="9217"/>
                </a:lnTo>
                <a:lnTo>
                  <a:pt x="6123" y="9230"/>
                </a:lnTo>
                <a:lnTo>
                  <a:pt x="6123" y="9230"/>
                </a:lnTo>
                <a:lnTo>
                  <a:pt x="6123" y="9256"/>
                </a:lnTo>
                <a:lnTo>
                  <a:pt x="6123" y="9269"/>
                </a:lnTo>
                <a:lnTo>
                  <a:pt x="6123" y="9269"/>
                </a:lnTo>
                <a:lnTo>
                  <a:pt x="6214" y="9269"/>
                </a:lnTo>
                <a:lnTo>
                  <a:pt x="6214" y="9269"/>
                </a:lnTo>
                <a:lnTo>
                  <a:pt x="6214" y="9256"/>
                </a:lnTo>
                <a:lnTo>
                  <a:pt x="6214" y="9230"/>
                </a:lnTo>
                <a:lnTo>
                  <a:pt x="6201" y="9217"/>
                </a:lnTo>
                <a:lnTo>
                  <a:pt x="6201" y="9191"/>
                </a:lnTo>
                <a:lnTo>
                  <a:pt x="6188" y="9164"/>
                </a:lnTo>
                <a:lnTo>
                  <a:pt x="6188" y="9138"/>
                </a:lnTo>
                <a:lnTo>
                  <a:pt x="6188" y="9125"/>
                </a:lnTo>
                <a:lnTo>
                  <a:pt x="6175" y="9112"/>
                </a:lnTo>
                <a:lnTo>
                  <a:pt x="6162" y="9086"/>
                </a:lnTo>
                <a:lnTo>
                  <a:pt x="6162" y="9073"/>
                </a:lnTo>
                <a:lnTo>
                  <a:pt x="6162" y="9060"/>
                </a:lnTo>
                <a:lnTo>
                  <a:pt x="6162" y="9047"/>
                </a:lnTo>
                <a:lnTo>
                  <a:pt x="6162" y="9047"/>
                </a:lnTo>
                <a:lnTo>
                  <a:pt x="6162" y="9021"/>
                </a:lnTo>
                <a:lnTo>
                  <a:pt x="6162" y="9021"/>
                </a:lnTo>
                <a:lnTo>
                  <a:pt x="6162" y="9008"/>
                </a:lnTo>
                <a:lnTo>
                  <a:pt x="6162" y="8995"/>
                </a:lnTo>
                <a:lnTo>
                  <a:pt x="6162" y="8982"/>
                </a:lnTo>
                <a:lnTo>
                  <a:pt x="6162" y="8969"/>
                </a:lnTo>
                <a:lnTo>
                  <a:pt x="6149" y="8969"/>
                </a:lnTo>
                <a:lnTo>
                  <a:pt x="6136" y="8969"/>
                </a:lnTo>
                <a:close/>
                <a:moveTo>
                  <a:pt x="5783" y="9347"/>
                </a:moveTo>
                <a:lnTo>
                  <a:pt x="5809" y="9347"/>
                </a:lnTo>
                <a:lnTo>
                  <a:pt x="5822" y="9347"/>
                </a:lnTo>
                <a:lnTo>
                  <a:pt x="5822" y="9295"/>
                </a:lnTo>
                <a:lnTo>
                  <a:pt x="5822" y="9256"/>
                </a:lnTo>
                <a:lnTo>
                  <a:pt x="5822" y="9230"/>
                </a:lnTo>
                <a:lnTo>
                  <a:pt x="5822" y="9164"/>
                </a:lnTo>
                <a:lnTo>
                  <a:pt x="5822" y="9112"/>
                </a:lnTo>
                <a:lnTo>
                  <a:pt x="5822" y="8969"/>
                </a:lnTo>
                <a:lnTo>
                  <a:pt x="5822" y="8969"/>
                </a:lnTo>
                <a:lnTo>
                  <a:pt x="5770" y="8969"/>
                </a:lnTo>
                <a:lnTo>
                  <a:pt x="5770" y="9034"/>
                </a:lnTo>
                <a:lnTo>
                  <a:pt x="5770" y="9060"/>
                </a:lnTo>
                <a:lnTo>
                  <a:pt x="5770" y="9112"/>
                </a:lnTo>
                <a:lnTo>
                  <a:pt x="5770" y="9178"/>
                </a:lnTo>
                <a:lnTo>
                  <a:pt x="5770" y="9230"/>
                </a:lnTo>
                <a:lnTo>
                  <a:pt x="5770" y="9282"/>
                </a:lnTo>
                <a:lnTo>
                  <a:pt x="5770" y="9334"/>
                </a:lnTo>
                <a:lnTo>
                  <a:pt x="5770" y="9347"/>
                </a:lnTo>
                <a:lnTo>
                  <a:pt x="5783" y="9347"/>
                </a:lnTo>
                <a:close/>
                <a:moveTo>
                  <a:pt x="5836" y="8864"/>
                </a:moveTo>
                <a:lnTo>
                  <a:pt x="5836" y="8864"/>
                </a:lnTo>
                <a:lnTo>
                  <a:pt x="5966" y="8864"/>
                </a:lnTo>
                <a:lnTo>
                  <a:pt x="5966" y="8864"/>
                </a:lnTo>
                <a:lnTo>
                  <a:pt x="5966" y="8838"/>
                </a:lnTo>
                <a:lnTo>
                  <a:pt x="5966" y="8838"/>
                </a:lnTo>
                <a:lnTo>
                  <a:pt x="5966" y="8825"/>
                </a:lnTo>
                <a:lnTo>
                  <a:pt x="5953" y="8799"/>
                </a:lnTo>
                <a:lnTo>
                  <a:pt x="5953" y="8760"/>
                </a:lnTo>
                <a:lnTo>
                  <a:pt x="5953" y="8734"/>
                </a:lnTo>
                <a:lnTo>
                  <a:pt x="5940" y="8721"/>
                </a:lnTo>
                <a:lnTo>
                  <a:pt x="5822" y="8760"/>
                </a:lnTo>
                <a:lnTo>
                  <a:pt x="5836" y="8864"/>
                </a:lnTo>
                <a:close/>
                <a:moveTo>
                  <a:pt x="5979" y="9125"/>
                </a:moveTo>
                <a:lnTo>
                  <a:pt x="5979" y="9125"/>
                </a:lnTo>
                <a:lnTo>
                  <a:pt x="6031" y="9125"/>
                </a:lnTo>
                <a:lnTo>
                  <a:pt x="6044" y="9125"/>
                </a:lnTo>
                <a:lnTo>
                  <a:pt x="6071" y="9125"/>
                </a:lnTo>
                <a:lnTo>
                  <a:pt x="6071" y="9125"/>
                </a:lnTo>
                <a:lnTo>
                  <a:pt x="6071" y="9086"/>
                </a:lnTo>
                <a:lnTo>
                  <a:pt x="6071" y="8969"/>
                </a:lnTo>
                <a:lnTo>
                  <a:pt x="5966" y="8969"/>
                </a:lnTo>
                <a:lnTo>
                  <a:pt x="5979" y="9125"/>
                </a:lnTo>
                <a:close/>
                <a:moveTo>
                  <a:pt x="5966" y="8969"/>
                </a:moveTo>
                <a:lnTo>
                  <a:pt x="5875" y="8969"/>
                </a:lnTo>
                <a:lnTo>
                  <a:pt x="5875" y="9125"/>
                </a:lnTo>
                <a:lnTo>
                  <a:pt x="5875" y="9125"/>
                </a:lnTo>
                <a:lnTo>
                  <a:pt x="5966" y="9125"/>
                </a:lnTo>
                <a:lnTo>
                  <a:pt x="5966" y="8969"/>
                </a:lnTo>
                <a:close/>
                <a:moveTo>
                  <a:pt x="5836" y="8864"/>
                </a:moveTo>
                <a:lnTo>
                  <a:pt x="5822" y="8760"/>
                </a:lnTo>
                <a:lnTo>
                  <a:pt x="5731" y="8786"/>
                </a:lnTo>
                <a:lnTo>
                  <a:pt x="5705" y="8799"/>
                </a:lnTo>
                <a:lnTo>
                  <a:pt x="5692" y="8799"/>
                </a:lnTo>
                <a:lnTo>
                  <a:pt x="5692" y="8799"/>
                </a:lnTo>
                <a:lnTo>
                  <a:pt x="5692" y="8812"/>
                </a:lnTo>
                <a:lnTo>
                  <a:pt x="5692" y="8825"/>
                </a:lnTo>
                <a:lnTo>
                  <a:pt x="5692" y="8877"/>
                </a:lnTo>
                <a:lnTo>
                  <a:pt x="5836" y="8864"/>
                </a:lnTo>
                <a:close/>
                <a:moveTo>
                  <a:pt x="5836" y="8956"/>
                </a:moveTo>
                <a:lnTo>
                  <a:pt x="5836" y="8877"/>
                </a:lnTo>
                <a:lnTo>
                  <a:pt x="5692" y="8877"/>
                </a:lnTo>
                <a:lnTo>
                  <a:pt x="5692" y="8903"/>
                </a:lnTo>
                <a:lnTo>
                  <a:pt x="5692" y="8956"/>
                </a:lnTo>
                <a:lnTo>
                  <a:pt x="5836" y="8956"/>
                </a:lnTo>
                <a:close/>
                <a:moveTo>
                  <a:pt x="5966" y="9230"/>
                </a:moveTo>
                <a:lnTo>
                  <a:pt x="5875" y="9230"/>
                </a:lnTo>
                <a:lnTo>
                  <a:pt x="5875" y="9282"/>
                </a:lnTo>
                <a:lnTo>
                  <a:pt x="5875" y="9347"/>
                </a:lnTo>
                <a:lnTo>
                  <a:pt x="5927" y="9360"/>
                </a:lnTo>
                <a:lnTo>
                  <a:pt x="5953" y="9360"/>
                </a:lnTo>
                <a:lnTo>
                  <a:pt x="5966" y="9360"/>
                </a:lnTo>
                <a:lnTo>
                  <a:pt x="5966" y="9230"/>
                </a:lnTo>
                <a:close/>
                <a:moveTo>
                  <a:pt x="5966" y="8890"/>
                </a:moveTo>
                <a:lnTo>
                  <a:pt x="5966" y="8877"/>
                </a:lnTo>
                <a:lnTo>
                  <a:pt x="5836" y="8877"/>
                </a:lnTo>
                <a:lnTo>
                  <a:pt x="5836" y="8956"/>
                </a:lnTo>
                <a:lnTo>
                  <a:pt x="5940" y="8956"/>
                </a:lnTo>
                <a:lnTo>
                  <a:pt x="5953" y="8943"/>
                </a:lnTo>
                <a:lnTo>
                  <a:pt x="5966" y="8903"/>
                </a:lnTo>
                <a:lnTo>
                  <a:pt x="5966" y="8890"/>
                </a:lnTo>
                <a:close/>
                <a:moveTo>
                  <a:pt x="6071" y="8969"/>
                </a:moveTo>
                <a:lnTo>
                  <a:pt x="6071" y="9125"/>
                </a:lnTo>
                <a:lnTo>
                  <a:pt x="6071" y="9164"/>
                </a:lnTo>
                <a:lnTo>
                  <a:pt x="6071" y="9217"/>
                </a:lnTo>
                <a:lnTo>
                  <a:pt x="6123" y="9230"/>
                </a:lnTo>
                <a:lnTo>
                  <a:pt x="6123" y="9217"/>
                </a:lnTo>
                <a:lnTo>
                  <a:pt x="6110" y="9125"/>
                </a:lnTo>
                <a:lnTo>
                  <a:pt x="6110" y="9086"/>
                </a:lnTo>
                <a:lnTo>
                  <a:pt x="6110" y="9021"/>
                </a:lnTo>
                <a:lnTo>
                  <a:pt x="6123" y="8995"/>
                </a:lnTo>
                <a:lnTo>
                  <a:pt x="6123" y="8969"/>
                </a:lnTo>
                <a:lnTo>
                  <a:pt x="6123" y="8969"/>
                </a:lnTo>
                <a:lnTo>
                  <a:pt x="6071" y="8969"/>
                </a:lnTo>
                <a:close/>
                <a:moveTo>
                  <a:pt x="5966" y="9151"/>
                </a:moveTo>
                <a:lnTo>
                  <a:pt x="5966" y="9125"/>
                </a:lnTo>
                <a:lnTo>
                  <a:pt x="5966" y="9125"/>
                </a:lnTo>
                <a:lnTo>
                  <a:pt x="5927" y="9138"/>
                </a:lnTo>
                <a:lnTo>
                  <a:pt x="5901" y="9125"/>
                </a:lnTo>
                <a:lnTo>
                  <a:pt x="5875" y="9125"/>
                </a:lnTo>
                <a:lnTo>
                  <a:pt x="5875" y="9125"/>
                </a:lnTo>
                <a:lnTo>
                  <a:pt x="5875" y="9138"/>
                </a:lnTo>
                <a:lnTo>
                  <a:pt x="5875" y="9151"/>
                </a:lnTo>
                <a:lnTo>
                  <a:pt x="5875" y="9230"/>
                </a:lnTo>
                <a:lnTo>
                  <a:pt x="5875" y="9230"/>
                </a:lnTo>
                <a:lnTo>
                  <a:pt x="5966" y="9230"/>
                </a:lnTo>
                <a:lnTo>
                  <a:pt x="5966" y="9217"/>
                </a:lnTo>
                <a:lnTo>
                  <a:pt x="5966" y="9151"/>
                </a:lnTo>
                <a:close/>
                <a:moveTo>
                  <a:pt x="5822" y="9138"/>
                </a:moveTo>
                <a:lnTo>
                  <a:pt x="5822" y="9164"/>
                </a:lnTo>
                <a:lnTo>
                  <a:pt x="5862" y="9164"/>
                </a:lnTo>
                <a:lnTo>
                  <a:pt x="5875" y="8969"/>
                </a:lnTo>
                <a:lnTo>
                  <a:pt x="5822" y="8969"/>
                </a:lnTo>
                <a:lnTo>
                  <a:pt x="5822" y="8969"/>
                </a:lnTo>
                <a:lnTo>
                  <a:pt x="5822" y="8982"/>
                </a:lnTo>
                <a:lnTo>
                  <a:pt x="5822" y="9021"/>
                </a:lnTo>
                <a:lnTo>
                  <a:pt x="5822" y="9047"/>
                </a:lnTo>
                <a:lnTo>
                  <a:pt x="5822" y="9099"/>
                </a:lnTo>
                <a:lnTo>
                  <a:pt x="5822" y="9138"/>
                </a:lnTo>
                <a:close/>
                <a:moveTo>
                  <a:pt x="5979" y="8838"/>
                </a:moveTo>
                <a:lnTo>
                  <a:pt x="6097" y="8838"/>
                </a:lnTo>
                <a:lnTo>
                  <a:pt x="6084" y="8838"/>
                </a:lnTo>
                <a:lnTo>
                  <a:pt x="6084" y="8825"/>
                </a:lnTo>
                <a:lnTo>
                  <a:pt x="6044" y="8812"/>
                </a:lnTo>
                <a:lnTo>
                  <a:pt x="6031" y="8799"/>
                </a:lnTo>
                <a:lnTo>
                  <a:pt x="6018" y="8773"/>
                </a:lnTo>
                <a:lnTo>
                  <a:pt x="6018" y="8773"/>
                </a:lnTo>
                <a:lnTo>
                  <a:pt x="6005" y="8747"/>
                </a:lnTo>
                <a:lnTo>
                  <a:pt x="6005" y="8721"/>
                </a:lnTo>
                <a:lnTo>
                  <a:pt x="6005" y="8721"/>
                </a:lnTo>
                <a:lnTo>
                  <a:pt x="5992" y="8721"/>
                </a:lnTo>
                <a:lnTo>
                  <a:pt x="5992" y="8721"/>
                </a:lnTo>
                <a:lnTo>
                  <a:pt x="5966" y="8721"/>
                </a:lnTo>
                <a:lnTo>
                  <a:pt x="5953" y="8721"/>
                </a:lnTo>
                <a:lnTo>
                  <a:pt x="5953" y="8760"/>
                </a:lnTo>
                <a:lnTo>
                  <a:pt x="5979" y="8838"/>
                </a:lnTo>
                <a:close/>
                <a:moveTo>
                  <a:pt x="5836" y="9347"/>
                </a:moveTo>
                <a:lnTo>
                  <a:pt x="5862" y="9347"/>
                </a:lnTo>
                <a:lnTo>
                  <a:pt x="5862" y="9347"/>
                </a:lnTo>
                <a:lnTo>
                  <a:pt x="5862" y="9321"/>
                </a:lnTo>
                <a:lnTo>
                  <a:pt x="5862" y="9321"/>
                </a:lnTo>
                <a:lnTo>
                  <a:pt x="5862" y="9243"/>
                </a:lnTo>
                <a:lnTo>
                  <a:pt x="5862" y="9178"/>
                </a:lnTo>
                <a:lnTo>
                  <a:pt x="5862" y="9178"/>
                </a:lnTo>
                <a:lnTo>
                  <a:pt x="5822" y="9178"/>
                </a:lnTo>
                <a:lnTo>
                  <a:pt x="5822" y="9204"/>
                </a:lnTo>
                <a:lnTo>
                  <a:pt x="5822" y="9230"/>
                </a:lnTo>
                <a:lnTo>
                  <a:pt x="5822" y="9282"/>
                </a:lnTo>
                <a:lnTo>
                  <a:pt x="5822" y="9321"/>
                </a:lnTo>
                <a:lnTo>
                  <a:pt x="5822" y="9347"/>
                </a:lnTo>
                <a:lnTo>
                  <a:pt x="5836" y="9347"/>
                </a:lnTo>
                <a:close/>
                <a:moveTo>
                  <a:pt x="6123" y="9230"/>
                </a:moveTo>
                <a:lnTo>
                  <a:pt x="6084" y="9230"/>
                </a:lnTo>
                <a:lnTo>
                  <a:pt x="6071" y="9230"/>
                </a:lnTo>
                <a:lnTo>
                  <a:pt x="6071" y="9282"/>
                </a:lnTo>
                <a:lnTo>
                  <a:pt x="6071" y="9373"/>
                </a:lnTo>
                <a:lnTo>
                  <a:pt x="6123" y="9360"/>
                </a:lnTo>
                <a:lnTo>
                  <a:pt x="6123" y="9321"/>
                </a:lnTo>
                <a:lnTo>
                  <a:pt x="6123" y="9269"/>
                </a:lnTo>
                <a:lnTo>
                  <a:pt x="6123" y="9230"/>
                </a:lnTo>
                <a:close/>
                <a:moveTo>
                  <a:pt x="6123" y="9269"/>
                </a:moveTo>
                <a:lnTo>
                  <a:pt x="6123" y="9360"/>
                </a:lnTo>
                <a:lnTo>
                  <a:pt x="6149" y="9360"/>
                </a:lnTo>
                <a:lnTo>
                  <a:pt x="6188" y="9347"/>
                </a:lnTo>
                <a:lnTo>
                  <a:pt x="6188" y="9334"/>
                </a:lnTo>
                <a:lnTo>
                  <a:pt x="6201" y="9321"/>
                </a:lnTo>
                <a:lnTo>
                  <a:pt x="6214" y="9295"/>
                </a:lnTo>
                <a:lnTo>
                  <a:pt x="6214" y="9282"/>
                </a:lnTo>
                <a:lnTo>
                  <a:pt x="6214" y="9282"/>
                </a:lnTo>
                <a:lnTo>
                  <a:pt x="6123" y="9269"/>
                </a:lnTo>
                <a:close/>
                <a:moveTo>
                  <a:pt x="7311" y="4804"/>
                </a:moveTo>
                <a:lnTo>
                  <a:pt x="7298" y="4791"/>
                </a:lnTo>
                <a:lnTo>
                  <a:pt x="7546" y="4426"/>
                </a:lnTo>
                <a:lnTo>
                  <a:pt x="7559" y="4426"/>
                </a:lnTo>
                <a:lnTo>
                  <a:pt x="7311" y="4804"/>
                </a:lnTo>
                <a:close/>
                <a:moveTo>
                  <a:pt x="20196" y="6606"/>
                </a:moveTo>
                <a:lnTo>
                  <a:pt x="20183" y="6606"/>
                </a:lnTo>
                <a:lnTo>
                  <a:pt x="20170" y="6136"/>
                </a:lnTo>
                <a:lnTo>
                  <a:pt x="20170" y="5561"/>
                </a:lnTo>
                <a:lnTo>
                  <a:pt x="20183" y="5561"/>
                </a:lnTo>
                <a:lnTo>
                  <a:pt x="20183" y="6136"/>
                </a:lnTo>
                <a:lnTo>
                  <a:pt x="20196" y="6606"/>
                </a:lnTo>
                <a:close/>
                <a:moveTo>
                  <a:pt x="21462" y="6031"/>
                </a:moveTo>
                <a:lnTo>
                  <a:pt x="21449" y="6044"/>
                </a:lnTo>
                <a:lnTo>
                  <a:pt x="21423" y="5274"/>
                </a:lnTo>
                <a:lnTo>
                  <a:pt x="21436" y="5274"/>
                </a:lnTo>
                <a:lnTo>
                  <a:pt x="21462" y="6031"/>
                </a:lnTo>
                <a:close/>
                <a:moveTo>
                  <a:pt x="21201" y="6149"/>
                </a:moveTo>
                <a:lnTo>
                  <a:pt x="21188" y="6149"/>
                </a:lnTo>
                <a:lnTo>
                  <a:pt x="21175" y="5274"/>
                </a:lnTo>
                <a:lnTo>
                  <a:pt x="21175" y="5274"/>
                </a:lnTo>
                <a:lnTo>
                  <a:pt x="21201" y="6149"/>
                </a:lnTo>
                <a:close/>
                <a:moveTo>
                  <a:pt x="17285" y="7232"/>
                </a:moveTo>
                <a:lnTo>
                  <a:pt x="17298" y="7415"/>
                </a:lnTo>
                <a:lnTo>
                  <a:pt x="17272" y="7415"/>
                </a:lnTo>
                <a:lnTo>
                  <a:pt x="17272" y="7232"/>
                </a:lnTo>
                <a:lnTo>
                  <a:pt x="17272" y="7232"/>
                </a:lnTo>
                <a:lnTo>
                  <a:pt x="17272" y="7232"/>
                </a:lnTo>
                <a:lnTo>
                  <a:pt x="17272" y="7232"/>
                </a:lnTo>
                <a:lnTo>
                  <a:pt x="17272" y="7232"/>
                </a:lnTo>
                <a:lnTo>
                  <a:pt x="17272" y="6214"/>
                </a:lnTo>
                <a:lnTo>
                  <a:pt x="17285" y="6214"/>
                </a:lnTo>
                <a:lnTo>
                  <a:pt x="17285" y="7232"/>
                </a:lnTo>
                <a:close/>
                <a:moveTo>
                  <a:pt x="12363" y="2402"/>
                </a:moveTo>
                <a:lnTo>
                  <a:pt x="12376" y="2402"/>
                </a:lnTo>
                <a:lnTo>
                  <a:pt x="11984" y="2415"/>
                </a:lnTo>
                <a:lnTo>
                  <a:pt x="11984" y="2402"/>
                </a:lnTo>
                <a:lnTo>
                  <a:pt x="12363" y="2402"/>
                </a:lnTo>
                <a:close/>
                <a:moveTo>
                  <a:pt x="11279" y="5901"/>
                </a:moveTo>
                <a:lnTo>
                  <a:pt x="11266" y="5901"/>
                </a:lnTo>
                <a:lnTo>
                  <a:pt x="11279" y="5770"/>
                </a:lnTo>
                <a:lnTo>
                  <a:pt x="11292" y="5770"/>
                </a:lnTo>
                <a:lnTo>
                  <a:pt x="11279" y="5901"/>
                </a:lnTo>
                <a:close/>
                <a:moveTo>
                  <a:pt x="15196" y="8107"/>
                </a:moveTo>
                <a:lnTo>
                  <a:pt x="15261" y="8133"/>
                </a:lnTo>
                <a:lnTo>
                  <a:pt x="15248" y="8133"/>
                </a:lnTo>
                <a:lnTo>
                  <a:pt x="15235" y="8133"/>
                </a:lnTo>
                <a:lnTo>
                  <a:pt x="15222" y="8133"/>
                </a:lnTo>
                <a:lnTo>
                  <a:pt x="15209" y="8133"/>
                </a:lnTo>
                <a:lnTo>
                  <a:pt x="15196" y="8120"/>
                </a:lnTo>
                <a:lnTo>
                  <a:pt x="15183" y="8120"/>
                </a:lnTo>
                <a:lnTo>
                  <a:pt x="15170" y="8120"/>
                </a:lnTo>
                <a:lnTo>
                  <a:pt x="15157" y="8107"/>
                </a:lnTo>
                <a:lnTo>
                  <a:pt x="15144" y="8107"/>
                </a:lnTo>
                <a:lnTo>
                  <a:pt x="15131" y="8094"/>
                </a:lnTo>
                <a:lnTo>
                  <a:pt x="15196" y="8107"/>
                </a:lnTo>
                <a:close/>
                <a:moveTo>
                  <a:pt x="13668" y="1612"/>
                </a:moveTo>
                <a:lnTo>
                  <a:pt x="13668" y="1606"/>
                </a:lnTo>
                <a:lnTo>
                  <a:pt x="13681" y="1619"/>
                </a:lnTo>
                <a:lnTo>
                  <a:pt x="13668" y="1612"/>
                </a:lnTo>
                <a:close/>
                <a:moveTo>
                  <a:pt x="13655" y="1697"/>
                </a:moveTo>
                <a:lnTo>
                  <a:pt x="13655" y="1684"/>
                </a:lnTo>
                <a:moveTo>
                  <a:pt x="13668" y="1664"/>
                </a:moveTo>
                <a:lnTo>
                  <a:pt x="13681" y="1645"/>
                </a:lnTo>
                <a:lnTo>
                  <a:pt x="13681" y="1658"/>
                </a:lnTo>
                <a:lnTo>
                  <a:pt x="13681" y="1671"/>
                </a:lnTo>
                <a:lnTo>
                  <a:pt x="13668" y="1684"/>
                </a:lnTo>
                <a:lnTo>
                  <a:pt x="13668" y="1664"/>
                </a:lnTo>
                <a:close/>
                <a:moveTo>
                  <a:pt x="13662" y="1658"/>
                </a:moveTo>
                <a:lnTo>
                  <a:pt x="13655" y="1671"/>
                </a:lnTo>
                <a:lnTo>
                  <a:pt x="13668" y="1658"/>
                </a:lnTo>
                <a:lnTo>
                  <a:pt x="13668" y="1645"/>
                </a:lnTo>
                <a:lnTo>
                  <a:pt x="13662" y="1658"/>
                </a:lnTo>
                <a:close/>
                <a:moveTo>
                  <a:pt x="13642" y="1593"/>
                </a:moveTo>
                <a:lnTo>
                  <a:pt x="13655" y="1593"/>
                </a:lnTo>
                <a:moveTo>
                  <a:pt x="14530" y="2441"/>
                </a:moveTo>
                <a:lnTo>
                  <a:pt x="14517" y="3198"/>
                </a:lnTo>
                <a:lnTo>
                  <a:pt x="14491" y="3185"/>
                </a:lnTo>
                <a:lnTo>
                  <a:pt x="14504" y="2467"/>
                </a:lnTo>
                <a:lnTo>
                  <a:pt x="14530" y="2441"/>
                </a:lnTo>
                <a:close/>
                <a:moveTo>
                  <a:pt x="13930" y="5157"/>
                </a:moveTo>
                <a:lnTo>
                  <a:pt x="13943" y="5170"/>
                </a:lnTo>
                <a:lnTo>
                  <a:pt x="13956" y="5731"/>
                </a:lnTo>
                <a:lnTo>
                  <a:pt x="13943" y="5731"/>
                </a:lnTo>
                <a:lnTo>
                  <a:pt x="13930" y="5157"/>
                </a:lnTo>
                <a:close/>
                <a:moveTo>
                  <a:pt x="13486" y="2833"/>
                </a:moveTo>
                <a:lnTo>
                  <a:pt x="13042" y="2820"/>
                </a:lnTo>
                <a:lnTo>
                  <a:pt x="13042" y="2820"/>
                </a:lnTo>
                <a:lnTo>
                  <a:pt x="13486" y="2820"/>
                </a:lnTo>
                <a:lnTo>
                  <a:pt x="13486" y="2833"/>
                </a:lnTo>
                <a:close/>
                <a:moveTo>
                  <a:pt x="10379" y="4661"/>
                </a:moveTo>
                <a:lnTo>
                  <a:pt x="10326" y="4935"/>
                </a:lnTo>
                <a:lnTo>
                  <a:pt x="10313" y="4935"/>
                </a:lnTo>
                <a:lnTo>
                  <a:pt x="10366" y="4648"/>
                </a:lnTo>
                <a:lnTo>
                  <a:pt x="10379" y="4661"/>
                </a:lnTo>
                <a:close/>
                <a:moveTo>
                  <a:pt x="17154" y="5039"/>
                </a:moveTo>
                <a:lnTo>
                  <a:pt x="17154" y="4452"/>
                </a:lnTo>
                <a:lnTo>
                  <a:pt x="17167" y="4452"/>
                </a:lnTo>
                <a:lnTo>
                  <a:pt x="17167" y="5039"/>
                </a:lnTo>
                <a:lnTo>
                  <a:pt x="17154" y="5039"/>
                </a:lnTo>
                <a:close/>
                <a:moveTo>
                  <a:pt x="15731" y="8166"/>
                </a:moveTo>
                <a:lnTo>
                  <a:pt x="15718" y="8185"/>
                </a:lnTo>
                <a:lnTo>
                  <a:pt x="15744" y="8185"/>
                </a:lnTo>
                <a:lnTo>
                  <a:pt x="15744" y="8159"/>
                </a:lnTo>
                <a:lnTo>
                  <a:pt x="15757" y="8107"/>
                </a:lnTo>
                <a:lnTo>
                  <a:pt x="15783" y="8107"/>
                </a:lnTo>
                <a:lnTo>
                  <a:pt x="15809" y="7976"/>
                </a:lnTo>
                <a:lnTo>
                  <a:pt x="15809" y="7976"/>
                </a:lnTo>
                <a:lnTo>
                  <a:pt x="15731" y="8166"/>
                </a:lnTo>
                <a:close/>
                <a:moveTo>
                  <a:pt x="13655" y="1612"/>
                </a:moveTo>
                <a:lnTo>
                  <a:pt x="13668" y="1619"/>
                </a:lnTo>
                <a:lnTo>
                  <a:pt x="13668" y="1606"/>
                </a:lnTo>
                <a:lnTo>
                  <a:pt x="13655" y="1593"/>
                </a:lnTo>
                <a:lnTo>
                  <a:pt x="13655" y="1612"/>
                </a:lnTo>
                <a:close/>
                <a:moveTo>
                  <a:pt x="15698" y="8185"/>
                </a:moveTo>
                <a:lnTo>
                  <a:pt x="15679" y="8185"/>
                </a:lnTo>
                <a:lnTo>
                  <a:pt x="15698" y="8185"/>
                </a:lnTo>
                <a:close/>
                <a:moveTo>
                  <a:pt x="18460" y="8251"/>
                </a:moveTo>
                <a:lnTo>
                  <a:pt x="18460" y="8251"/>
                </a:lnTo>
                <a:lnTo>
                  <a:pt x="18551" y="8420"/>
                </a:lnTo>
                <a:lnTo>
                  <a:pt x="18551" y="8433"/>
                </a:lnTo>
                <a:lnTo>
                  <a:pt x="18460" y="8251"/>
                </a:lnTo>
                <a:close/>
                <a:moveTo>
                  <a:pt x="19504" y="6971"/>
                </a:moveTo>
                <a:lnTo>
                  <a:pt x="19726" y="7402"/>
                </a:lnTo>
                <a:lnTo>
                  <a:pt x="19726" y="7415"/>
                </a:lnTo>
                <a:lnTo>
                  <a:pt x="19504" y="6971"/>
                </a:lnTo>
                <a:close/>
                <a:moveTo>
                  <a:pt x="13930" y="4791"/>
                </a:moveTo>
                <a:lnTo>
                  <a:pt x="13943" y="4791"/>
                </a:lnTo>
                <a:lnTo>
                  <a:pt x="13943" y="5144"/>
                </a:lnTo>
                <a:lnTo>
                  <a:pt x="13930" y="5144"/>
                </a:lnTo>
                <a:lnTo>
                  <a:pt x="13930" y="4791"/>
                </a:lnTo>
                <a:close/>
                <a:moveTo>
                  <a:pt x="5196" y="10183"/>
                </a:moveTo>
                <a:lnTo>
                  <a:pt x="5222" y="10183"/>
                </a:lnTo>
                <a:lnTo>
                  <a:pt x="5235" y="10183"/>
                </a:lnTo>
                <a:lnTo>
                  <a:pt x="5261" y="10170"/>
                </a:lnTo>
                <a:lnTo>
                  <a:pt x="5287" y="10170"/>
                </a:lnTo>
                <a:lnTo>
                  <a:pt x="5300" y="10170"/>
                </a:lnTo>
                <a:lnTo>
                  <a:pt x="5300" y="10157"/>
                </a:lnTo>
                <a:lnTo>
                  <a:pt x="5313" y="10157"/>
                </a:lnTo>
                <a:lnTo>
                  <a:pt x="5326" y="10157"/>
                </a:lnTo>
                <a:lnTo>
                  <a:pt x="5326" y="10144"/>
                </a:lnTo>
                <a:lnTo>
                  <a:pt x="5326" y="10131"/>
                </a:lnTo>
                <a:lnTo>
                  <a:pt x="5326" y="10131"/>
                </a:lnTo>
                <a:lnTo>
                  <a:pt x="5339" y="10131"/>
                </a:lnTo>
                <a:lnTo>
                  <a:pt x="5339" y="10131"/>
                </a:lnTo>
                <a:lnTo>
                  <a:pt x="5326" y="10157"/>
                </a:lnTo>
                <a:lnTo>
                  <a:pt x="5313" y="10170"/>
                </a:lnTo>
                <a:lnTo>
                  <a:pt x="5300" y="10170"/>
                </a:lnTo>
                <a:lnTo>
                  <a:pt x="5274" y="10183"/>
                </a:lnTo>
                <a:lnTo>
                  <a:pt x="5261" y="10183"/>
                </a:lnTo>
                <a:lnTo>
                  <a:pt x="5235" y="10183"/>
                </a:lnTo>
                <a:lnTo>
                  <a:pt x="5196" y="10183"/>
                </a:lnTo>
                <a:close/>
                <a:moveTo>
                  <a:pt x="18825" y="6410"/>
                </a:moveTo>
                <a:lnTo>
                  <a:pt x="18825" y="6867"/>
                </a:lnTo>
                <a:lnTo>
                  <a:pt x="18812" y="6867"/>
                </a:lnTo>
                <a:lnTo>
                  <a:pt x="18812" y="6410"/>
                </a:lnTo>
                <a:lnTo>
                  <a:pt x="18825" y="6410"/>
                </a:lnTo>
                <a:close/>
                <a:moveTo>
                  <a:pt x="5744" y="2232"/>
                </a:moveTo>
                <a:lnTo>
                  <a:pt x="5770" y="2232"/>
                </a:lnTo>
                <a:lnTo>
                  <a:pt x="5770" y="2285"/>
                </a:lnTo>
                <a:lnTo>
                  <a:pt x="5731" y="2285"/>
                </a:lnTo>
                <a:lnTo>
                  <a:pt x="5744" y="2232"/>
                </a:lnTo>
                <a:close/>
                <a:moveTo>
                  <a:pt x="16554" y="8055"/>
                </a:moveTo>
                <a:lnTo>
                  <a:pt x="16462" y="8107"/>
                </a:lnTo>
                <a:lnTo>
                  <a:pt x="16462" y="8107"/>
                </a:lnTo>
                <a:lnTo>
                  <a:pt x="16554" y="8055"/>
                </a:lnTo>
                <a:close/>
                <a:moveTo>
                  <a:pt x="5509" y="953"/>
                </a:moveTo>
                <a:lnTo>
                  <a:pt x="5522" y="953"/>
                </a:lnTo>
                <a:lnTo>
                  <a:pt x="5966" y="1449"/>
                </a:lnTo>
                <a:lnTo>
                  <a:pt x="5966" y="1449"/>
                </a:lnTo>
                <a:lnTo>
                  <a:pt x="5509" y="953"/>
                </a:lnTo>
                <a:close/>
                <a:moveTo>
                  <a:pt x="17676" y="7258"/>
                </a:moveTo>
                <a:lnTo>
                  <a:pt x="17676" y="7258"/>
                </a:lnTo>
                <a:lnTo>
                  <a:pt x="17676" y="7272"/>
                </a:lnTo>
                <a:lnTo>
                  <a:pt x="17676" y="7298"/>
                </a:lnTo>
                <a:lnTo>
                  <a:pt x="17676" y="7363"/>
                </a:lnTo>
                <a:lnTo>
                  <a:pt x="17676" y="7376"/>
                </a:lnTo>
                <a:lnTo>
                  <a:pt x="17689" y="7389"/>
                </a:lnTo>
                <a:lnTo>
                  <a:pt x="17689" y="7389"/>
                </a:lnTo>
                <a:lnTo>
                  <a:pt x="17702" y="7402"/>
                </a:lnTo>
                <a:lnTo>
                  <a:pt x="17715" y="7402"/>
                </a:lnTo>
                <a:lnTo>
                  <a:pt x="17715" y="7402"/>
                </a:lnTo>
                <a:lnTo>
                  <a:pt x="17728" y="7402"/>
                </a:lnTo>
                <a:lnTo>
                  <a:pt x="17755" y="7415"/>
                </a:lnTo>
                <a:lnTo>
                  <a:pt x="17807" y="7428"/>
                </a:lnTo>
                <a:lnTo>
                  <a:pt x="17820" y="7441"/>
                </a:lnTo>
                <a:lnTo>
                  <a:pt x="17833" y="7441"/>
                </a:lnTo>
                <a:lnTo>
                  <a:pt x="17872" y="7454"/>
                </a:lnTo>
                <a:lnTo>
                  <a:pt x="17898" y="7467"/>
                </a:lnTo>
                <a:lnTo>
                  <a:pt x="17924" y="7480"/>
                </a:lnTo>
                <a:lnTo>
                  <a:pt x="17950" y="7480"/>
                </a:lnTo>
                <a:lnTo>
                  <a:pt x="17963" y="7493"/>
                </a:lnTo>
                <a:lnTo>
                  <a:pt x="18016" y="7507"/>
                </a:lnTo>
                <a:lnTo>
                  <a:pt x="18042" y="7520"/>
                </a:lnTo>
                <a:lnTo>
                  <a:pt x="18094" y="7533"/>
                </a:lnTo>
                <a:lnTo>
                  <a:pt x="18120" y="7546"/>
                </a:lnTo>
                <a:lnTo>
                  <a:pt x="18120" y="7559"/>
                </a:lnTo>
                <a:lnTo>
                  <a:pt x="18120" y="7572"/>
                </a:lnTo>
                <a:lnTo>
                  <a:pt x="18107" y="7559"/>
                </a:lnTo>
                <a:lnTo>
                  <a:pt x="18081" y="7546"/>
                </a:lnTo>
                <a:lnTo>
                  <a:pt x="18055" y="7533"/>
                </a:lnTo>
                <a:lnTo>
                  <a:pt x="17990" y="7507"/>
                </a:lnTo>
                <a:lnTo>
                  <a:pt x="17950" y="7493"/>
                </a:lnTo>
                <a:lnTo>
                  <a:pt x="17937" y="7493"/>
                </a:lnTo>
                <a:lnTo>
                  <a:pt x="17924" y="7480"/>
                </a:lnTo>
                <a:lnTo>
                  <a:pt x="17911" y="7480"/>
                </a:lnTo>
                <a:lnTo>
                  <a:pt x="17898" y="7467"/>
                </a:lnTo>
                <a:lnTo>
                  <a:pt x="17846" y="7454"/>
                </a:lnTo>
                <a:lnTo>
                  <a:pt x="17820" y="7454"/>
                </a:lnTo>
                <a:lnTo>
                  <a:pt x="17820" y="7441"/>
                </a:lnTo>
                <a:lnTo>
                  <a:pt x="17768" y="7428"/>
                </a:lnTo>
                <a:lnTo>
                  <a:pt x="17742" y="7415"/>
                </a:lnTo>
                <a:lnTo>
                  <a:pt x="17702" y="7402"/>
                </a:lnTo>
                <a:lnTo>
                  <a:pt x="17702" y="7402"/>
                </a:lnTo>
                <a:lnTo>
                  <a:pt x="17689" y="7402"/>
                </a:lnTo>
                <a:lnTo>
                  <a:pt x="17676" y="7389"/>
                </a:lnTo>
                <a:lnTo>
                  <a:pt x="17676" y="7376"/>
                </a:lnTo>
                <a:lnTo>
                  <a:pt x="17676" y="7376"/>
                </a:lnTo>
                <a:lnTo>
                  <a:pt x="17676" y="7350"/>
                </a:lnTo>
                <a:lnTo>
                  <a:pt x="17676" y="7298"/>
                </a:lnTo>
                <a:lnTo>
                  <a:pt x="17676" y="7272"/>
                </a:lnTo>
                <a:lnTo>
                  <a:pt x="17676" y="7272"/>
                </a:lnTo>
                <a:lnTo>
                  <a:pt x="17676" y="7258"/>
                </a:lnTo>
                <a:close/>
                <a:moveTo>
                  <a:pt x="19204" y="5574"/>
                </a:moveTo>
                <a:lnTo>
                  <a:pt x="19217" y="5574"/>
                </a:lnTo>
                <a:lnTo>
                  <a:pt x="19230" y="5888"/>
                </a:lnTo>
                <a:lnTo>
                  <a:pt x="19217" y="5888"/>
                </a:lnTo>
                <a:lnTo>
                  <a:pt x="19204" y="5574"/>
                </a:lnTo>
                <a:close/>
                <a:moveTo>
                  <a:pt x="15157" y="3185"/>
                </a:moveTo>
                <a:lnTo>
                  <a:pt x="15144" y="2337"/>
                </a:lnTo>
                <a:lnTo>
                  <a:pt x="15144" y="2337"/>
                </a:lnTo>
                <a:lnTo>
                  <a:pt x="15170" y="3185"/>
                </a:lnTo>
                <a:lnTo>
                  <a:pt x="15157" y="3185"/>
                </a:lnTo>
                <a:close/>
                <a:moveTo>
                  <a:pt x="12480" y="1645"/>
                </a:moveTo>
                <a:lnTo>
                  <a:pt x="12493" y="1893"/>
                </a:lnTo>
                <a:lnTo>
                  <a:pt x="12480" y="1906"/>
                </a:lnTo>
                <a:lnTo>
                  <a:pt x="12467" y="1645"/>
                </a:lnTo>
                <a:lnTo>
                  <a:pt x="12480" y="1645"/>
                </a:lnTo>
                <a:close/>
                <a:moveTo>
                  <a:pt x="11123" y="3094"/>
                </a:moveTo>
                <a:lnTo>
                  <a:pt x="11149" y="3094"/>
                </a:lnTo>
                <a:lnTo>
                  <a:pt x="11162" y="3120"/>
                </a:lnTo>
                <a:lnTo>
                  <a:pt x="11149" y="3172"/>
                </a:lnTo>
                <a:lnTo>
                  <a:pt x="11136" y="3211"/>
                </a:lnTo>
                <a:lnTo>
                  <a:pt x="11123" y="3211"/>
                </a:lnTo>
                <a:lnTo>
                  <a:pt x="11123" y="3107"/>
                </a:lnTo>
                <a:lnTo>
                  <a:pt x="11123" y="3094"/>
                </a:lnTo>
                <a:close/>
                <a:moveTo>
                  <a:pt x="14648" y="1005"/>
                </a:moveTo>
                <a:lnTo>
                  <a:pt x="14883" y="1123"/>
                </a:lnTo>
                <a:lnTo>
                  <a:pt x="14883" y="1136"/>
                </a:lnTo>
                <a:lnTo>
                  <a:pt x="14648" y="1005"/>
                </a:lnTo>
                <a:close/>
                <a:moveTo>
                  <a:pt x="23916" y="4347"/>
                </a:moveTo>
                <a:lnTo>
                  <a:pt x="23930" y="4752"/>
                </a:lnTo>
                <a:lnTo>
                  <a:pt x="23916" y="4752"/>
                </a:lnTo>
                <a:lnTo>
                  <a:pt x="23916" y="4347"/>
                </a:lnTo>
                <a:close/>
                <a:moveTo>
                  <a:pt x="11201" y="8029"/>
                </a:moveTo>
                <a:lnTo>
                  <a:pt x="11227" y="8068"/>
                </a:lnTo>
                <a:lnTo>
                  <a:pt x="11279" y="8133"/>
                </a:lnTo>
                <a:lnTo>
                  <a:pt x="11306" y="8159"/>
                </a:lnTo>
                <a:lnTo>
                  <a:pt x="11345" y="8172"/>
                </a:lnTo>
                <a:lnTo>
                  <a:pt x="11345" y="8185"/>
                </a:lnTo>
                <a:lnTo>
                  <a:pt x="11306" y="8172"/>
                </a:lnTo>
                <a:lnTo>
                  <a:pt x="11279" y="8133"/>
                </a:lnTo>
                <a:lnTo>
                  <a:pt x="11227" y="8068"/>
                </a:lnTo>
                <a:lnTo>
                  <a:pt x="11201" y="8029"/>
                </a:lnTo>
                <a:close/>
                <a:moveTo>
                  <a:pt x="5757" y="2794"/>
                </a:moveTo>
                <a:lnTo>
                  <a:pt x="5627" y="2755"/>
                </a:lnTo>
                <a:lnTo>
                  <a:pt x="5640" y="2755"/>
                </a:lnTo>
                <a:lnTo>
                  <a:pt x="5653" y="2755"/>
                </a:lnTo>
                <a:lnTo>
                  <a:pt x="5692" y="2755"/>
                </a:lnTo>
                <a:lnTo>
                  <a:pt x="5705" y="2755"/>
                </a:lnTo>
                <a:lnTo>
                  <a:pt x="5718" y="2755"/>
                </a:lnTo>
                <a:lnTo>
                  <a:pt x="5731" y="2742"/>
                </a:lnTo>
                <a:lnTo>
                  <a:pt x="5731" y="2742"/>
                </a:lnTo>
                <a:lnTo>
                  <a:pt x="5770" y="2728"/>
                </a:lnTo>
                <a:lnTo>
                  <a:pt x="5796" y="2742"/>
                </a:lnTo>
                <a:lnTo>
                  <a:pt x="5757" y="2794"/>
                </a:lnTo>
                <a:close/>
                <a:moveTo>
                  <a:pt x="18146" y="9178"/>
                </a:moveTo>
                <a:lnTo>
                  <a:pt x="18133" y="9178"/>
                </a:lnTo>
                <a:lnTo>
                  <a:pt x="18133" y="8629"/>
                </a:lnTo>
                <a:lnTo>
                  <a:pt x="18146" y="8629"/>
                </a:lnTo>
                <a:lnTo>
                  <a:pt x="18146" y="9178"/>
                </a:lnTo>
                <a:close/>
                <a:moveTo>
                  <a:pt x="9883" y="5274"/>
                </a:moveTo>
                <a:lnTo>
                  <a:pt x="9700" y="5248"/>
                </a:lnTo>
                <a:lnTo>
                  <a:pt x="9700" y="5235"/>
                </a:lnTo>
                <a:lnTo>
                  <a:pt x="10196" y="5274"/>
                </a:lnTo>
                <a:lnTo>
                  <a:pt x="10196" y="5300"/>
                </a:lnTo>
                <a:lnTo>
                  <a:pt x="10091" y="5287"/>
                </a:lnTo>
                <a:lnTo>
                  <a:pt x="10078" y="5287"/>
                </a:lnTo>
                <a:lnTo>
                  <a:pt x="10000" y="5274"/>
                </a:lnTo>
                <a:lnTo>
                  <a:pt x="9974" y="5274"/>
                </a:lnTo>
                <a:lnTo>
                  <a:pt x="9896" y="5274"/>
                </a:lnTo>
                <a:lnTo>
                  <a:pt x="9883" y="5274"/>
                </a:lnTo>
                <a:close/>
                <a:moveTo>
                  <a:pt x="14256" y="7102"/>
                </a:moveTo>
                <a:lnTo>
                  <a:pt x="14269" y="7650"/>
                </a:lnTo>
                <a:lnTo>
                  <a:pt x="14256" y="7650"/>
                </a:lnTo>
                <a:lnTo>
                  <a:pt x="14256" y="7102"/>
                </a:lnTo>
                <a:close/>
                <a:moveTo>
                  <a:pt x="23264" y="6880"/>
                </a:moveTo>
                <a:lnTo>
                  <a:pt x="23251" y="6880"/>
                </a:lnTo>
                <a:lnTo>
                  <a:pt x="23081" y="6540"/>
                </a:lnTo>
                <a:lnTo>
                  <a:pt x="23081" y="6527"/>
                </a:lnTo>
                <a:lnTo>
                  <a:pt x="23264" y="6880"/>
                </a:lnTo>
                <a:close/>
                <a:moveTo>
                  <a:pt x="12715" y="6071"/>
                </a:moveTo>
                <a:lnTo>
                  <a:pt x="12715" y="6580"/>
                </a:lnTo>
                <a:lnTo>
                  <a:pt x="12702" y="6580"/>
                </a:lnTo>
                <a:lnTo>
                  <a:pt x="12702" y="6071"/>
                </a:lnTo>
                <a:lnTo>
                  <a:pt x="12715" y="6071"/>
                </a:lnTo>
                <a:close/>
                <a:moveTo>
                  <a:pt x="13747" y="966"/>
                </a:moveTo>
                <a:lnTo>
                  <a:pt x="13747" y="979"/>
                </a:lnTo>
                <a:moveTo>
                  <a:pt x="15751" y="8179"/>
                </a:moveTo>
                <a:lnTo>
                  <a:pt x="15770" y="8172"/>
                </a:lnTo>
                <a:lnTo>
                  <a:pt x="15770" y="8185"/>
                </a:lnTo>
                <a:lnTo>
                  <a:pt x="15757" y="8185"/>
                </a:lnTo>
                <a:lnTo>
                  <a:pt x="15744" y="8198"/>
                </a:lnTo>
                <a:lnTo>
                  <a:pt x="15731" y="8198"/>
                </a:lnTo>
                <a:lnTo>
                  <a:pt x="15751" y="8179"/>
                </a:lnTo>
                <a:close/>
                <a:moveTo>
                  <a:pt x="13708" y="979"/>
                </a:moveTo>
                <a:lnTo>
                  <a:pt x="13681" y="979"/>
                </a:lnTo>
                <a:moveTo>
                  <a:pt x="13681" y="979"/>
                </a:moveTo>
                <a:lnTo>
                  <a:pt x="13668" y="992"/>
                </a:lnTo>
                <a:moveTo>
                  <a:pt x="13727" y="979"/>
                </a:moveTo>
                <a:lnTo>
                  <a:pt x="13734" y="966"/>
                </a:lnTo>
                <a:lnTo>
                  <a:pt x="13721" y="966"/>
                </a:lnTo>
                <a:lnTo>
                  <a:pt x="13708" y="966"/>
                </a:lnTo>
                <a:lnTo>
                  <a:pt x="13727" y="979"/>
                </a:lnTo>
                <a:close/>
                <a:moveTo>
                  <a:pt x="13655" y="1018"/>
                </a:moveTo>
                <a:lnTo>
                  <a:pt x="13668" y="1044"/>
                </a:lnTo>
                <a:moveTo>
                  <a:pt x="13668" y="1044"/>
                </a:moveTo>
                <a:lnTo>
                  <a:pt x="13655" y="1057"/>
                </a:lnTo>
                <a:moveTo>
                  <a:pt x="13655" y="1057"/>
                </a:moveTo>
                <a:lnTo>
                  <a:pt x="13642" y="1031"/>
                </a:lnTo>
                <a:moveTo>
                  <a:pt x="13662" y="1005"/>
                </a:moveTo>
                <a:lnTo>
                  <a:pt x="13655" y="1005"/>
                </a:lnTo>
                <a:lnTo>
                  <a:pt x="13662" y="1005"/>
                </a:lnTo>
                <a:close/>
                <a:moveTo>
                  <a:pt x="13668" y="979"/>
                </a:moveTo>
                <a:lnTo>
                  <a:pt x="13708" y="966"/>
                </a:lnTo>
                <a:moveTo>
                  <a:pt x="13655" y="1005"/>
                </a:moveTo>
                <a:lnTo>
                  <a:pt x="13642" y="1018"/>
                </a:lnTo>
                <a:lnTo>
                  <a:pt x="13642" y="1005"/>
                </a:lnTo>
                <a:lnTo>
                  <a:pt x="13655" y="992"/>
                </a:lnTo>
                <a:lnTo>
                  <a:pt x="13655" y="1005"/>
                </a:lnTo>
                <a:close/>
                <a:moveTo>
                  <a:pt x="7807" y="7389"/>
                </a:moveTo>
                <a:lnTo>
                  <a:pt x="7794" y="7546"/>
                </a:lnTo>
                <a:lnTo>
                  <a:pt x="8029" y="7546"/>
                </a:lnTo>
                <a:lnTo>
                  <a:pt x="8029" y="7559"/>
                </a:lnTo>
                <a:lnTo>
                  <a:pt x="7206" y="7533"/>
                </a:lnTo>
                <a:lnTo>
                  <a:pt x="7206" y="7533"/>
                </a:lnTo>
                <a:lnTo>
                  <a:pt x="7781" y="7546"/>
                </a:lnTo>
                <a:lnTo>
                  <a:pt x="7781" y="7389"/>
                </a:lnTo>
                <a:lnTo>
                  <a:pt x="7807" y="7389"/>
                </a:lnTo>
                <a:close/>
                <a:moveTo>
                  <a:pt x="14086" y="5718"/>
                </a:moveTo>
                <a:lnTo>
                  <a:pt x="14099" y="5718"/>
                </a:lnTo>
                <a:lnTo>
                  <a:pt x="14112" y="6645"/>
                </a:lnTo>
                <a:lnTo>
                  <a:pt x="14099" y="6645"/>
                </a:lnTo>
                <a:lnTo>
                  <a:pt x="14086" y="5718"/>
                </a:lnTo>
                <a:close/>
                <a:moveTo>
                  <a:pt x="14504" y="1332"/>
                </a:moveTo>
                <a:lnTo>
                  <a:pt x="14739" y="1436"/>
                </a:lnTo>
                <a:lnTo>
                  <a:pt x="14726" y="1436"/>
                </a:lnTo>
                <a:lnTo>
                  <a:pt x="14504" y="1332"/>
                </a:lnTo>
                <a:close/>
                <a:moveTo>
                  <a:pt x="13185" y="6240"/>
                </a:moveTo>
                <a:lnTo>
                  <a:pt x="13172" y="6240"/>
                </a:lnTo>
                <a:lnTo>
                  <a:pt x="13172" y="6110"/>
                </a:lnTo>
                <a:lnTo>
                  <a:pt x="13185" y="6110"/>
                </a:lnTo>
                <a:lnTo>
                  <a:pt x="13185" y="6240"/>
                </a:lnTo>
                <a:close/>
                <a:moveTo>
                  <a:pt x="17859" y="8055"/>
                </a:moveTo>
                <a:lnTo>
                  <a:pt x="17846" y="8055"/>
                </a:lnTo>
                <a:lnTo>
                  <a:pt x="17846" y="7755"/>
                </a:lnTo>
                <a:lnTo>
                  <a:pt x="17859" y="7755"/>
                </a:lnTo>
                <a:lnTo>
                  <a:pt x="17859" y="8055"/>
                </a:lnTo>
                <a:close/>
                <a:moveTo>
                  <a:pt x="19047" y="8355"/>
                </a:moveTo>
                <a:lnTo>
                  <a:pt x="18851" y="8460"/>
                </a:lnTo>
                <a:lnTo>
                  <a:pt x="18838" y="8446"/>
                </a:lnTo>
                <a:lnTo>
                  <a:pt x="19034" y="8342"/>
                </a:lnTo>
                <a:lnTo>
                  <a:pt x="19047" y="8355"/>
                </a:lnTo>
                <a:close/>
                <a:moveTo>
                  <a:pt x="11449" y="4674"/>
                </a:moveTo>
                <a:lnTo>
                  <a:pt x="11436" y="4674"/>
                </a:lnTo>
                <a:lnTo>
                  <a:pt x="11462" y="4582"/>
                </a:lnTo>
                <a:lnTo>
                  <a:pt x="11462" y="4582"/>
                </a:lnTo>
                <a:lnTo>
                  <a:pt x="11449" y="4674"/>
                </a:lnTo>
                <a:close/>
                <a:moveTo>
                  <a:pt x="17285" y="4347"/>
                </a:moveTo>
                <a:lnTo>
                  <a:pt x="16462" y="5104"/>
                </a:lnTo>
                <a:lnTo>
                  <a:pt x="15888" y="5601"/>
                </a:lnTo>
                <a:lnTo>
                  <a:pt x="15614" y="5836"/>
                </a:lnTo>
                <a:lnTo>
                  <a:pt x="15118" y="6292"/>
                </a:lnTo>
                <a:lnTo>
                  <a:pt x="14582" y="6775"/>
                </a:lnTo>
                <a:lnTo>
                  <a:pt x="13433" y="7781"/>
                </a:lnTo>
                <a:lnTo>
                  <a:pt x="13342" y="7859"/>
                </a:lnTo>
                <a:lnTo>
                  <a:pt x="13342" y="7846"/>
                </a:lnTo>
                <a:lnTo>
                  <a:pt x="13264" y="7911"/>
                </a:lnTo>
                <a:lnTo>
                  <a:pt x="13264" y="7898"/>
                </a:lnTo>
                <a:lnTo>
                  <a:pt x="13329" y="7833"/>
                </a:lnTo>
                <a:lnTo>
                  <a:pt x="13329" y="7833"/>
                </a:lnTo>
                <a:lnTo>
                  <a:pt x="13277" y="7885"/>
                </a:lnTo>
                <a:lnTo>
                  <a:pt x="13264" y="7872"/>
                </a:lnTo>
                <a:lnTo>
                  <a:pt x="13329" y="7820"/>
                </a:lnTo>
                <a:lnTo>
                  <a:pt x="13329" y="7781"/>
                </a:lnTo>
                <a:lnTo>
                  <a:pt x="13394" y="7728"/>
                </a:lnTo>
                <a:lnTo>
                  <a:pt x="13499" y="7650"/>
                </a:lnTo>
                <a:lnTo>
                  <a:pt x="15104" y="6201"/>
                </a:lnTo>
                <a:lnTo>
                  <a:pt x="15118" y="6214"/>
                </a:lnTo>
                <a:lnTo>
                  <a:pt x="15379" y="5992"/>
                </a:lnTo>
                <a:lnTo>
                  <a:pt x="15574" y="5809"/>
                </a:lnTo>
                <a:lnTo>
                  <a:pt x="15561" y="5796"/>
                </a:lnTo>
                <a:lnTo>
                  <a:pt x="16540" y="4935"/>
                </a:lnTo>
                <a:lnTo>
                  <a:pt x="16567" y="4961"/>
                </a:lnTo>
                <a:lnTo>
                  <a:pt x="17167" y="4426"/>
                </a:lnTo>
                <a:lnTo>
                  <a:pt x="17167" y="4413"/>
                </a:lnTo>
                <a:lnTo>
                  <a:pt x="17245" y="4321"/>
                </a:lnTo>
                <a:lnTo>
                  <a:pt x="17428" y="4008"/>
                </a:lnTo>
                <a:lnTo>
                  <a:pt x="17493" y="4008"/>
                </a:lnTo>
                <a:lnTo>
                  <a:pt x="17285" y="4347"/>
                </a:lnTo>
                <a:close/>
                <a:moveTo>
                  <a:pt x="11110" y="1070"/>
                </a:moveTo>
                <a:lnTo>
                  <a:pt x="11097" y="1710"/>
                </a:lnTo>
                <a:lnTo>
                  <a:pt x="11084" y="1710"/>
                </a:lnTo>
                <a:lnTo>
                  <a:pt x="11097" y="1070"/>
                </a:lnTo>
                <a:lnTo>
                  <a:pt x="11110" y="1070"/>
                </a:lnTo>
                <a:close/>
                <a:moveTo>
                  <a:pt x="17454" y="8460"/>
                </a:moveTo>
                <a:lnTo>
                  <a:pt x="17454" y="8211"/>
                </a:lnTo>
                <a:lnTo>
                  <a:pt x="17467" y="8211"/>
                </a:lnTo>
                <a:lnTo>
                  <a:pt x="17467" y="8460"/>
                </a:lnTo>
                <a:lnTo>
                  <a:pt x="17454" y="8460"/>
                </a:lnTo>
                <a:close/>
                <a:moveTo>
                  <a:pt x="12846" y="1462"/>
                </a:moveTo>
                <a:lnTo>
                  <a:pt x="12846" y="1449"/>
                </a:lnTo>
                <a:lnTo>
                  <a:pt x="13055" y="1449"/>
                </a:lnTo>
                <a:lnTo>
                  <a:pt x="13055" y="1462"/>
                </a:lnTo>
                <a:lnTo>
                  <a:pt x="12846" y="1462"/>
                </a:lnTo>
                <a:close/>
                <a:moveTo>
                  <a:pt x="19034" y="8342"/>
                </a:moveTo>
                <a:lnTo>
                  <a:pt x="19021" y="8342"/>
                </a:lnTo>
                <a:lnTo>
                  <a:pt x="18812" y="7937"/>
                </a:lnTo>
                <a:lnTo>
                  <a:pt x="18825" y="7937"/>
                </a:lnTo>
                <a:lnTo>
                  <a:pt x="19034" y="8342"/>
                </a:lnTo>
                <a:close/>
                <a:moveTo>
                  <a:pt x="13329" y="5261"/>
                </a:moveTo>
                <a:lnTo>
                  <a:pt x="13329" y="4791"/>
                </a:lnTo>
                <a:lnTo>
                  <a:pt x="13329" y="4791"/>
                </a:lnTo>
                <a:lnTo>
                  <a:pt x="13329" y="5261"/>
                </a:lnTo>
                <a:close/>
                <a:moveTo>
                  <a:pt x="5679" y="9504"/>
                </a:moveTo>
                <a:lnTo>
                  <a:pt x="5679" y="9517"/>
                </a:lnTo>
                <a:lnTo>
                  <a:pt x="5666" y="9517"/>
                </a:lnTo>
                <a:lnTo>
                  <a:pt x="5627" y="9530"/>
                </a:lnTo>
                <a:lnTo>
                  <a:pt x="5574" y="9543"/>
                </a:lnTo>
                <a:lnTo>
                  <a:pt x="5548" y="9556"/>
                </a:lnTo>
                <a:lnTo>
                  <a:pt x="5535" y="9556"/>
                </a:lnTo>
                <a:lnTo>
                  <a:pt x="5496" y="9569"/>
                </a:lnTo>
                <a:lnTo>
                  <a:pt x="5496" y="9582"/>
                </a:lnTo>
                <a:lnTo>
                  <a:pt x="5483" y="9595"/>
                </a:lnTo>
                <a:lnTo>
                  <a:pt x="5470" y="9608"/>
                </a:lnTo>
                <a:lnTo>
                  <a:pt x="5457" y="9621"/>
                </a:lnTo>
                <a:lnTo>
                  <a:pt x="5457" y="9621"/>
                </a:lnTo>
                <a:lnTo>
                  <a:pt x="5457" y="9634"/>
                </a:lnTo>
                <a:lnTo>
                  <a:pt x="5444" y="9648"/>
                </a:lnTo>
                <a:lnTo>
                  <a:pt x="5431" y="9661"/>
                </a:lnTo>
                <a:lnTo>
                  <a:pt x="5431" y="9648"/>
                </a:lnTo>
                <a:lnTo>
                  <a:pt x="5405" y="9661"/>
                </a:lnTo>
                <a:lnTo>
                  <a:pt x="5392" y="9687"/>
                </a:lnTo>
                <a:lnTo>
                  <a:pt x="5366" y="9700"/>
                </a:lnTo>
                <a:lnTo>
                  <a:pt x="5366" y="9700"/>
                </a:lnTo>
                <a:lnTo>
                  <a:pt x="5405" y="9648"/>
                </a:lnTo>
                <a:lnTo>
                  <a:pt x="5444" y="9608"/>
                </a:lnTo>
                <a:lnTo>
                  <a:pt x="5483" y="9556"/>
                </a:lnTo>
                <a:lnTo>
                  <a:pt x="5496" y="9556"/>
                </a:lnTo>
                <a:lnTo>
                  <a:pt x="5601" y="9517"/>
                </a:lnTo>
                <a:lnTo>
                  <a:pt x="5679" y="9504"/>
                </a:lnTo>
                <a:close/>
                <a:moveTo>
                  <a:pt x="16384" y="9151"/>
                </a:moveTo>
                <a:lnTo>
                  <a:pt x="16488" y="9308"/>
                </a:lnTo>
                <a:lnTo>
                  <a:pt x="16658" y="9295"/>
                </a:lnTo>
                <a:lnTo>
                  <a:pt x="16658" y="9308"/>
                </a:lnTo>
                <a:lnTo>
                  <a:pt x="16488" y="9321"/>
                </a:lnTo>
                <a:lnTo>
                  <a:pt x="16384" y="9151"/>
                </a:lnTo>
                <a:close/>
                <a:moveTo>
                  <a:pt x="14230" y="1606"/>
                </a:moveTo>
                <a:lnTo>
                  <a:pt x="14217" y="1606"/>
                </a:lnTo>
                <a:lnTo>
                  <a:pt x="14295" y="1580"/>
                </a:lnTo>
                <a:lnTo>
                  <a:pt x="14295" y="1593"/>
                </a:lnTo>
                <a:lnTo>
                  <a:pt x="14230" y="1606"/>
                </a:lnTo>
                <a:close/>
                <a:moveTo>
                  <a:pt x="4439" y="9661"/>
                </a:moveTo>
                <a:lnTo>
                  <a:pt x="4465" y="9674"/>
                </a:lnTo>
                <a:lnTo>
                  <a:pt x="4465" y="9687"/>
                </a:lnTo>
                <a:lnTo>
                  <a:pt x="4465" y="9687"/>
                </a:lnTo>
                <a:lnTo>
                  <a:pt x="4426" y="9661"/>
                </a:lnTo>
                <a:lnTo>
                  <a:pt x="4413" y="9674"/>
                </a:lnTo>
                <a:lnTo>
                  <a:pt x="4426" y="9700"/>
                </a:lnTo>
                <a:lnTo>
                  <a:pt x="4439" y="9726"/>
                </a:lnTo>
                <a:lnTo>
                  <a:pt x="4439" y="9752"/>
                </a:lnTo>
                <a:lnTo>
                  <a:pt x="4465" y="9804"/>
                </a:lnTo>
                <a:lnTo>
                  <a:pt x="4478" y="9830"/>
                </a:lnTo>
                <a:lnTo>
                  <a:pt x="4491" y="9856"/>
                </a:lnTo>
                <a:lnTo>
                  <a:pt x="4504" y="9882"/>
                </a:lnTo>
                <a:lnTo>
                  <a:pt x="4530" y="9909"/>
                </a:lnTo>
                <a:lnTo>
                  <a:pt x="4530" y="9922"/>
                </a:lnTo>
                <a:lnTo>
                  <a:pt x="4556" y="9935"/>
                </a:lnTo>
                <a:lnTo>
                  <a:pt x="4582" y="9948"/>
                </a:lnTo>
                <a:lnTo>
                  <a:pt x="4582" y="9961"/>
                </a:lnTo>
                <a:lnTo>
                  <a:pt x="4608" y="9974"/>
                </a:lnTo>
                <a:lnTo>
                  <a:pt x="4621" y="9987"/>
                </a:lnTo>
                <a:lnTo>
                  <a:pt x="4634" y="10000"/>
                </a:lnTo>
                <a:lnTo>
                  <a:pt x="4648" y="10013"/>
                </a:lnTo>
                <a:lnTo>
                  <a:pt x="4648" y="10013"/>
                </a:lnTo>
                <a:lnTo>
                  <a:pt x="4674" y="10026"/>
                </a:lnTo>
                <a:lnTo>
                  <a:pt x="4700" y="10039"/>
                </a:lnTo>
                <a:lnTo>
                  <a:pt x="4726" y="10052"/>
                </a:lnTo>
                <a:lnTo>
                  <a:pt x="4739" y="10052"/>
                </a:lnTo>
                <a:lnTo>
                  <a:pt x="4739" y="10065"/>
                </a:lnTo>
                <a:lnTo>
                  <a:pt x="4739" y="10078"/>
                </a:lnTo>
                <a:lnTo>
                  <a:pt x="4765" y="10091"/>
                </a:lnTo>
                <a:lnTo>
                  <a:pt x="4778" y="10091"/>
                </a:lnTo>
                <a:lnTo>
                  <a:pt x="4791" y="10104"/>
                </a:lnTo>
                <a:lnTo>
                  <a:pt x="4804" y="10118"/>
                </a:lnTo>
                <a:lnTo>
                  <a:pt x="4804" y="10131"/>
                </a:lnTo>
                <a:lnTo>
                  <a:pt x="4817" y="10131"/>
                </a:lnTo>
                <a:lnTo>
                  <a:pt x="4830" y="10144"/>
                </a:lnTo>
                <a:lnTo>
                  <a:pt x="4830" y="10144"/>
                </a:lnTo>
                <a:lnTo>
                  <a:pt x="4856" y="10157"/>
                </a:lnTo>
                <a:lnTo>
                  <a:pt x="4869" y="10157"/>
                </a:lnTo>
                <a:lnTo>
                  <a:pt x="4869" y="10170"/>
                </a:lnTo>
                <a:lnTo>
                  <a:pt x="4896" y="10183"/>
                </a:lnTo>
                <a:lnTo>
                  <a:pt x="4909" y="10196"/>
                </a:lnTo>
                <a:lnTo>
                  <a:pt x="4922" y="10209"/>
                </a:lnTo>
                <a:lnTo>
                  <a:pt x="4935" y="10209"/>
                </a:lnTo>
                <a:lnTo>
                  <a:pt x="4948" y="10222"/>
                </a:lnTo>
                <a:lnTo>
                  <a:pt x="4961" y="10235"/>
                </a:lnTo>
                <a:lnTo>
                  <a:pt x="4961" y="10235"/>
                </a:lnTo>
                <a:lnTo>
                  <a:pt x="4987" y="10235"/>
                </a:lnTo>
                <a:lnTo>
                  <a:pt x="5000" y="10248"/>
                </a:lnTo>
                <a:lnTo>
                  <a:pt x="5026" y="10261"/>
                </a:lnTo>
                <a:lnTo>
                  <a:pt x="5052" y="10274"/>
                </a:lnTo>
                <a:lnTo>
                  <a:pt x="5078" y="10287"/>
                </a:lnTo>
                <a:lnTo>
                  <a:pt x="5091" y="10287"/>
                </a:lnTo>
                <a:lnTo>
                  <a:pt x="5091" y="10287"/>
                </a:lnTo>
                <a:lnTo>
                  <a:pt x="5091" y="10287"/>
                </a:lnTo>
                <a:lnTo>
                  <a:pt x="5104" y="10287"/>
                </a:lnTo>
                <a:lnTo>
                  <a:pt x="5131" y="10287"/>
                </a:lnTo>
                <a:lnTo>
                  <a:pt x="5170" y="10287"/>
                </a:lnTo>
                <a:lnTo>
                  <a:pt x="5196" y="10274"/>
                </a:lnTo>
                <a:lnTo>
                  <a:pt x="5209" y="10274"/>
                </a:lnTo>
                <a:lnTo>
                  <a:pt x="5222" y="10274"/>
                </a:lnTo>
                <a:lnTo>
                  <a:pt x="5235" y="10274"/>
                </a:lnTo>
                <a:lnTo>
                  <a:pt x="5248" y="10274"/>
                </a:lnTo>
                <a:lnTo>
                  <a:pt x="5261" y="10261"/>
                </a:lnTo>
                <a:lnTo>
                  <a:pt x="5274" y="10248"/>
                </a:lnTo>
                <a:lnTo>
                  <a:pt x="5300" y="10235"/>
                </a:lnTo>
                <a:lnTo>
                  <a:pt x="5313" y="10222"/>
                </a:lnTo>
                <a:lnTo>
                  <a:pt x="5326" y="10209"/>
                </a:lnTo>
                <a:lnTo>
                  <a:pt x="5326" y="10196"/>
                </a:lnTo>
                <a:lnTo>
                  <a:pt x="5326" y="10183"/>
                </a:lnTo>
                <a:lnTo>
                  <a:pt x="5339" y="10170"/>
                </a:lnTo>
                <a:lnTo>
                  <a:pt x="5352" y="10157"/>
                </a:lnTo>
                <a:lnTo>
                  <a:pt x="5366" y="10131"/>
                </a:lnTo>
                <a:lnTo>
                  <a:pt x="5366" y="10104"/>
                </a:lnTo>
                <a:lnTo>
                  <a:pt x="5366" y="10091"/>
                </a:lnTo>
                <a:lnTo>
                  <a:pt x="5379" y="10091"/>
                </a:lnTo>
                <a:lnTo>
                  <a:pt x="5379" y="10104"/>
                </a:lnTo>
                <a:lnTo>
                  <a:pt x="5366" y="10131"/>
                </a:lnTo>
                <a:lnTo>
                  <a:pt x="5366" y="10144"/>
                </a:lnTo>
                <a:lnTo>
                  <a:pt x="5352" y="10157"/>
                </a:lnTo>
                <a:lnTo>
                  <a:pt x="5352" y="10170"/>
                </a:lnTo>
                <a:lnTo>
                  <a:pt x="5339" y="10196"/>
                </a:lnTo>
                <a:lnTo>
                  <a:pt x="5326" y="10209"/>
                </a:lnTo>
                <a:lnTo>
                  <a:pt x="5313" y="10222"/>
                </a:lnTo>
                <a:lnTo>
                  <a:pt x="5313" y="10235"/>
                </a:lnTo>
                <a:lnTo>
                  <a:pt x="5300" y="10248"/>
                </a:lnTo>
                <a:lnTo>
                  <a:pt x="5287" y="10261"/>
                </a:lnTo>
                <a:lnTo>
                  <a:pt x="5261" y="10274"/>
                </a:lnTo>
                <a:lnTo>
                  <a:pt x="5235" y="10287"/>
                </a:lnTo>
                <a:lnTo>
                  <a:pt x="5222" y="10287"/>
                </a:lnTo>
                <a:lnTo>
                  <a:pt x="5222" y="10287"/>
                </a:lnTo>
                <a:lnTo>
                  <a:pt x="5196" y="10300"/>
                </a:lnTo>
                <a:lnTo>
                  <a:pt x="5183" y="10300"/>
                </a:lnTo>
                <a:lnTo>
                  <a:pt x="5157" y="10300"/>
                </a:lnTo>
                <a:lnTo>
                  <a:pt x="5144" y="10300"/>
                </a:lnTo>
                <a:lnTo>
                  <a:pt x="5131" y="10300"/>
                </a:lnTo>
                <a:lnTo>
                  <a:pt x="5118" y="10300"/>
                </a:lnTo>
                <a:lnTo>
                  <a:pt x="5104" y="10300"/>
                </a:lnTo>
                <a:lnTo>
                  <a:pt x="5091" y="10300"/>
                </a:lnTo>
                <a:lnTo>
                  <a:pt x="5065" y="10287"/>
                </a:lnTo>
                <a:lnTo>
                  <a:pt x="5039" y="10274"/>
                </a:lnTo>
                <a:lnTo>
                  <a:pt x="5026" y="10274"/>
                </a:lnTo>
                <a:lnTo>
                  <a:pt x="5013" y="10274"/>
                </a:lnTo>
                <a:lnTo>
                  <a:pt x="5000" y="10261"/>
                </a:lnTo>
                <a:lnTo>
                  <a:pt x="4987" y="10248"/>
                </a:lnTo>
                <a:lnTo>
                  <a:pt x="4974" y="10248"/>
                </a:lnTo>
                <a:lnTo>
                  <a:pt x="4961" y="10235"/>
                </a:lnTo>
                <a:lnTo>
                  <a:pt x="4948" y="10235"/>
                </a:lnTo>
                <a:lnTo>
                  <a:pt x="4935" y="10222"/>
                </a:lnTo>
                <a:lnTo>
                  <a:pt x="4922" y="10209"/>
                </a:lnTo>
                <a:lnTo>
                  <a:pt x="4896" y="10196"/>
                </a:lnTo>
                <a:lnTo>
                  <a:pt x="4883" y="10183"/>
                </a:lnTo>
                <a:lnTo>
                  <a:pt x="4869" y="10170"/>
                </a:lnTo>
                <a:lnTo>
                  <a:pt x="4856" y="10170"/>
                </a:lnTo>
                <a:lnTo>
                  <a:pt x="4856" y="10157"/>
                </a:lnTo>
                <a:lnTo>
                  <a:pt x="4843" y="10157"/>
                </a:lnTo>
                <a:lnTo>
                  <a:pt x="4830" y="10144"/>
                </a:lnTo>
                <a:lnTo>
                  <a:pt x="4804" y="10131"/>
                </a:lnTo>
                <a:lnTo>
                  <a:pt x="4804" y="10118"/>
                </a:lnTo>
                <a:lnTo>
                  <a:pt x="4791" y="10118"/>
                </a:lnTo>
                <a:lnTo>
                  <a:pt x="4791" y="10104"/>
                </a:lnTo>
                <a:lnTo>
                  <a:pt x="4752" y="10078"/>
                </a:lnTo>
                <a:lnTo>
                  <a:pt x="4739" y="10078"/>
                </a:lnTo>
                <a:lnTo>
                  <a:pt x="4726" y="10065"/>
                </a:lnTo>
                <a:lnTo>
                  <a:pt x="4726" y="10065"/>
                </a:lnTo>
                <a:lnTo>
                  <a:pt x="4713" y="10065"/>
                </a:lnTo>
                <a:lnTo>
                  <a:pt x="4700" y="10052"/>
                </a:lnTo>
                <a:lnTo>
                  <a:pt x="4687" y="10039"/>
                </a:lnTo>
                <a:lnTo>
                  <a:pt x="4687" y="10039"/>
                </a:lnTo>
                <a:lnTo>
                  <a:pt x="4674" y="10026"/>
                </a:lnTo>
                <a:lnTo>
                  <a:pt x="4661" y="10026"/>
                </a:lnTo>
                <a:lnTo>
                  <a:pt x="4661" y="10013"/>
                </a:lnTo>
                <a:lnTo>
                  <a:pt x="4648" y="10013"/>
                </a:lnTo>
                <a:lnTo>
                  <a:pt x="4648" y="10013"/>
                </a:lnTo>
                <a:lnTo>
                  <a:pt x="4648" y="10013"/>
                </a:lnTo>
                <a:lnTo>
                  <a:pt x="4648" y="10000"/>
                </a:lnTo>
                <a:lnTo>
                  <a:pt x="4634" y="10000"/>
                </a:lnTo>
                <a:lnTo>
                  <a:pt x="4608" y="9987"/>
                </a:lnTo>
                <a:lnTo>
                  <a:pt x="4608" y="9974"/>
                </a:lnTo>
                <a:lnTo>
                  <a:pt x="4595" y="9974"/>
                </a:lnTo>
                <a:lnTo>
                  <a:pt x="4569" y="9948"/>
                </a:lnTo>
                <a:lnTo>
                  <a:pt x="4556" y="9948"/>
                </a:lnTo>
                <a:lnTo>
                  <a:pt x="4543" y="9935"/>
                </a:lnTo>
                <a:lnTo>
                  <a:pt x="4530" y="9922"/>
                </a:lnTo>
                <a:lnTo>
                  <a:pt x="4517" y="9909"/>
                </a:lnTo>
                <a:lnTo>
                  <a:pt x="4517" y="9896"/>
                </a:lnTo>
                <a:lnTo>
                  <a:pt x="4491" y="9869"/>
                </a:lnTo>
                <a:lnTo>
                  <a:pt x="4452" y="9830"/>
                </a:lnTo>
                <a:lnTo>
                  <a:pt x="4452" y="9817"/>
                </a:lnTo>
                <a:lnTo>
                  <a:pt x="4439" y="9791"/>
                </a:lnTo>
                <a:lnTo>
                  <a:pt x="4413" y="9752"/>
                </a:lnTo>
                <a:lnTo>
                  <a:pt x="4399" y="9713"/>
                </a:lnTo>
                <a:lnTo>
                  <a:pt x="4399" y="9713"/>
                </a:lnTo>
                <a:lnTo>
                  <a:pt x="4386" y="9674"/>
                </a:lnTo>
                <a:lnTo>
                  <a:pt x="4373" y="9634"/>
                </a:lnTo>
                <a:lnTo>
                  <a:pt x="4360" y="9582"/>
                </a:lnTo>
                <a:lnTo>
                  <a:pt x="4413" y="9595"/>
                </a:lnTo>
                <a:lnTo>
                  <a:pt x="4426" y="9661"/>
                </a:lnTo>
                <a:lnTo>
                  <a:pt x="4426" y="9661"/>
                </a:lnTo>
                <a:lnTo>
                  <a:pt x="4439" y="9661"/>
                </a:lnTo>
                <a:close/>
                <a:moveTo>
                  <a:pt x="20444" y="6580"/>
                </a:moveTo>
                <a:lnTo>
                  <a:pt x="20470" y="6567"/>
                </a:lnTo>
                <a:lnTo>
                  <a:pt x="20966" y="7520"/>
                </a:lnTo>
                <a:lnTo>
                  <a:pt x="20992" y="7546"/>
                </a:lnTo>
                <a:lnTo>
                  <a:pt x="21188" y="7650"/>
                </a:lnTo>
                <a:lnTo>
                  <a:pt x="20587" y="6514"/>
                </a:lnTo>
                <a:lnTo>
                  <a:pt x="20601" y="6514"/>
                </a:lnTo>
                <a:lnTo>
                  <a:pt x="21201" y="7650"/>
                </a:lnTo>
                <a:lnTo>
                  <a:pt x="21240" y="7663"/>
                </a:lnTo>
                <a:lnTo>
                  <a:pt x="21227" y="7689"/>
                </a:lnTo>
                <a:lnTo>
                  <a:pt x="20966" y="7585"/>
                </a:lnTo>
                <a:lnTo>
                  <a:pt x="20444" y="6580"/>
                </a:lnTo>
                <a:close/>
                <a:moveTo>
                  <a:pt x="14648" y="992"/>
                </a:moveTo>
                <a:lnTo>
                  <a:pt x="15209" y="1266"/>
                </a:lnTo>
                <a:lnTo>
                  <a:pt x="15209" y="1266"/>
                </a:lnTo>
                <a:lnTo>
                  <a:pt x="15209" y="1266"/>
                </a:lnTo>
                <a:lnTo>
                  <a:pt x="15078" y="1554"/>
                </a:lnTo>
                <a:lnTo>
                  <a:pt x="15065" y="1554"/>
                </a:lnTo>
                <a:lnTo>
                  <a:pt x="15196" y="1253"/>
                </a:lnTo>
                <a:lnTo>
                  <a:pt x="15183" y="1253"/>
                </a:lnTo>
                <a:lnTo>
                  <a:pt x="15052" y="1527"/>
                </a:lnTo>
                <a:lnTo>
                  <a:pt x="15039" y="1527"/>
                </a:lnTo>
                <a:lnTo>
                  <a:pt x="15183" y="1253"/>
                </a:lnTo>
                <a:lnTo>
                  <a:pt x="15144" y="1227"/>
                </a:lnTo>
                <a:lnTo>
                  <a:pt x="15000" y="1514"/>
                </a:lnTo>
                <a:lnTo>
                  <a:pt x="15000" y="1514"/>
                </a:lnTo>
                <a:lnTo>
                  <a:pt x="15144" y="1227"/>
                </a:lnTo>
                <a:lnTo>
                  <a:pt x="15091" y="1201"/>
                </a:lnTo>
                <a:lnTo>
                  <a:pt x="14987" y="1423"/>
                </a:lnTo>
                <a:lnTo>
                  <a:pt x="14987" y="1423"/>
                </a:lnTo>
                <a:lnTo>
                  <a:pt x="15091" y="1201"/>
                </a:lnTo>
                <a:lnTo>
                  <a:pt x="15052" y="1188"/>
                </a:lnTo>
                <a:lnTo>
                  <a:pt x="14869" y="1540"/>
                </a:lnTo>
                <a:lnTo>
                  <a:pt x="14896" y="1554"/>
                </a:lnTo>
                <a:lnTo>
                  <a:pt x="14896" y="1567"/>
                </a:lnTo>
                <a:lnTo>
                  <a:pt x="14791" y="1514"/>
                </a:lnTo>
                <a:lnTo>
                  <a:pt x="14478" y="1527"/>
                </a:lnTo>
                <a:lnTo>
                  <a:pt x="14478" y="1514"/>
                </a:lnTo>
                <a:lnTo>
                  <a:pt x="14791" y="1501"/>
                </a:lnTo>
                <a:lnTo>
                  <a:pt x="14869" y="1540"/>
                </a:lnTo>
                <a:lnTo>
                  <a:pt x="15052" y="1188"/>
                </a:lnTo>
                <a:lnTo>
                  <a:pt x="15013" y="1162"/>
                </a:lnTo>
                <a:lnTo>
                  <a:pt x="14843" y="1501"/>
                </a:lnTo>
                <a:lnTo>
                  <a:pt x="14830" y="1501"/>
                </a:lnTo>
                <a:lnTo>
                  <a:pt x="15000" y="1162"/>
                </a:lnTo>
                <a:lnTo>
                  <a:pt x="14961" y="1136"/>
                </a:lnTo>
                <a:lnTo>
                  <a:pt x="14791" y="1488"/>
                </a:lnTo>
                <a:lnTo>
                  <a:pt x="14791" y="1488"/>
                </a:lnTo>
                <a:lnTo>
                  <a:pt x="14961" y="1136"/>
                </a:lnTo>
                <a:lnTo>
                  <a:pt x="14922" y="1123"/>
                </a:lnTo>
                <a:lnTo>
                  <a:pt x="14830" y="1292"/>
                </a:lnTo>
                <a:lnTo>
                  <a:pt x="14830" y="1292"/>
                </a:lnTo>
                <a:lnTo>
                  <a:pt x="14909" y="1123"/>
                </a:lnTo>
                <a:lnTo>
                  <a:pt x="14661" y="992"/>
                </a:lnTo>
                <a:lnTo>
                  <a:pt x="14386" y="1540"/>
                </a:lnTo>
                <a:lnTo>
                  <a:pt x="14386" y="1527"/>
                </a:lnTo>
                <a:lnTo>
                  <a:pt x="14648" y="992"/>
                </a:lnTo>
                <a:lnTo>
                  <a:pt x="14648" y="992"/>
                </a:lnTo>
                <a:lnTo>
                  <a:pt x="14648" y="992"/>
                </a:lnTo>
                <a:lnTo>
                  <a:pt x="14648" y="992"/>
                </a:lnTo>
                <a:close/>
                <a:moveTo>
                  <a:pt x="6867" y="8407"/>
                </a:moveTo>
                <a:lnTo>
                  <a:pt x="7193" y="8107"/>
                </a:lnTo>
                <a:lnTo>
                  <a:pt x="7206" y="8107"/>
                </a:lnTo>
                <a:lnTo>
                  <a:pt x="6867" y="8420"/>
                </a:lnTo>
                <a:lnTo>
                  <a:pt x="6867" y="8473"/>
                </a:lnTo>
                <a:lnTo>
                  <a:pt x="6867" y="8486"/>
                </a:lnTo>
                <a:lnTo>
                  <a:pt x="7245" y="8146"/>
                </a:lnTo>
                <a:lnTo>
                  <a:pt x="7193" y="8107"/>
                </a:lnTo>
                <a:lnTo>
                  <a:pt x="7167" y="8081"/>
                </a:lnTo>
                <a:lnTo>
                  <a:pt x="7167" y="8068"/>
                </a:lnTo>
                <a:lnTo>
                  <a:pt x="7245" y="8146"/>
                </a:lnTo>
                <a:lnTo>
                  <a:pt x="7258" y="8159"/>
                </a:lnTo>
                <a:lnTo>
                  <a:pt x="7402" y="8172"/>
                </a:lnTo>
                <a:lnTo>
                  <a:pt x="7402" y="8185"/>
                </a:lnTo>
                <a:lnTo>
                  <a:pt x="7311" y="8172"/>
                </a:lnTo>
                <a:lnTo>
                  <a:pt x="7311" y="8172"/>
                </a:lnTo>
                <a:lnTo>
                  <a:pt x="6932" y="8512"/>
                </a:lnTo>
                <a:lnTo>
                  <a:pt x="7128" y="8446"/>
                </a:lnTo>
                <a:lnTo>
                  <a:pt x="7350" y="8238"/>
                </a:lnTo>
                <a:lnTo>
                  <a:pt x="7350" y="8238"/>
                </a:lnTo>
                <a:lnTo>
                  <a:pt x="7128" y="8460"/>
                </a:lnTo>
                <a:lnTo>
                  <a:pt x="6893" y="8538"/>
                </a:lnTo>
                <a:lnTo>
                  <a:pt x="6893" y="8525"/>
                </a:lnTo>
                <a:lnTo>
                  <a:pt x="6880" y="8525"/>
                </a:lnTo>
                <a:lnTo>
                  <a:pt x="6880" y="8525"/>
                </a:lnTo>
                <a:lnTo>
                  <a:pt x="6867" y="8499"/>
                </a:lnTo>
                <a:lnTo>
                  <a:pt x="6854" y="8473"/>
                </a:lnTo>
                <a:lnTo>
                  <a:pt x="6854" y="8446"/>
                </a:lnTo>
                <a:lnTo>
                  <a:pt x="6854" y="8407"/>
                </a:lnTo>
                <a:lnTo>
                  <a:pt x="6854" y="8316"/>
                </a:lnTo>
                <a:lnTo>
                  <a:pt x="6854" y="8290"/>
                </a:lnTo>
                <a:lnTo>
                  <a:pt x="6854" y="8211"/>
                </a:lnTo>
                <a:lnTo>
                  <a:pt x="6854" y="8133"/>
                </a:lnTo>
                <a:lnTo>
                  <a:pt x="6854" y="8068"/>
                </a:lnTo>
                <a:lnTo>
                  <a:pt x="6919" y="8068"/>
                </a:lnTo>
                <a:lnTo>
                  <a:pt x="6932" y="8081"/>
                </a:lnTo>
                <a:lnTo>
                  <a:pt x="6971" y="8107"/>
                </a:lnTo>
                <a:lnTo>
                  <a:pt x="6984" y="8120"/>
                </a:lnTo>
                <a:lnTo>
                  <a:pt x="7010" y="8133"/>
                </a:lnTo>
                <a:lnTo>
                  <a:pt x="7037" y="8120"/>
                </a:lnTo>
                <a:lnTo>
                  <a:pt x="7050" y="8107"/>
                </a:lnTo>
                <a:lnTo>
                  <a:pt x="7063" y="8107"/>
                </a:lnTo>
                <a:lnTo>
                  <a:pt x="7154" y="8081"/>
                </a:lnTo>
                <a:lnTo>
                  <a:pt x="7154" y="8081"/>
                </a:lnTo>
                <a:lnTo>
                  <a:pt x="7063" y="8120"/>
                </a:lnTo>
                <a:lnTo>
                  <a:pt x="6867" y="8290"/>
                </a:lnTo>
                <a:lnTo>
                  <a:pt x="6867" y="8368"/>
                </a:lnTo>
                <a:lnTo>
                  <a:pt x="6867" y="8407"/>
                </a:lnTo>
                <a:close/>
                <a:moveTo>
                  <a:pt x="6854" y="8081"/>
                </a:moveTo>
                <a:lnTo>
                  <a:pt x="6867" y="8264"/>
                </a:lnTo>
                <a:lnTo>
                  <a:pt x="6867" y="8290"/>
                </a:lnTo>
                <a:lnTo>
                  <a:pt x="7050" y="8120"/>
                </a:lnTo>
                <a:lnTo>
                  <a:pt x="7037" y="8120"/>
                </a:lnTo>
                <a:lnTo>
                  <a:pt x="7010" y="8133"/>
                </a:lnTo>
                <a:lnTo>
                  <a:pt x="6997" y="8133"/>
                </a:lnTo>
                <a:lnTo>
                  <a:pt x="6984" y="8133"/>
                </a:lnTo>
                <a:lnTo>
                  <a:pt x="6971" y="8120"/>
                </a:lnTo>
                <a:lnTo>
                  <a:pt x="6919" y="8081"/>
                </a:lnTo>
                <a:lnTo>
                  <a:pt x="6919" y="8081"/>
                </a:lnTo>
                <a:lnTo>
                  <a:pt x="6867" y="8081"/>
                </a:lnTo>
                <a:lnTo>
                  <a:pt x="6854" y="8081"/>
                </a:lnTo>
                <a:close/>
                <a:moveTo>
                  <a:pt x="6880" y="8486"/>
                </a:moveTo>
                <a:lnTo>
                  <a:pt x="6880" y="8512"/>
                </a:lnTo>
                <a:lnTo>
                  <a:pt x="6893" y="8525"/>
                </a:lnTo>
                <a:lnTo>
                  <a:pt x="6893" y="8525"/>
                </a:lnTo>
                <a:lnTo>
                  <a:pt x="6919" y="8525"/>
                </a:lnTo>
                <a:lnTo>
                  <a:pt x="7311" y="8172"/>
                </a:lnTo>
                <a:lnTo>
                  <a:pt x="7258" y="8159"/>
                </a:lnTo>
                <a:lnTo>
                  <a:pt x="7245" y="8146"/>
                </a:lnTo>
                <a:lnTo>
                  <a:pt x="6880" y="8486"/>
                </a:lnTo>
                <a:close/>
                <a:moveTo>
                  <a:pt x="13727" y="966"/>
                </a:moveTo>
                <a:lnTo>
                  <a:pt x="13721" y="953"/>
                </a:lnTo>
                <a:lnTo>
                  <a:pt x="13734" y="953"/>
                </a:lnTo>
                <a:lnTo>
                  <a:pt x="13727" y="966"/>
                </a:lnTo>
                <a:close/>
                <a:moveTo>
                  <a:pt x="13368" y="1867"/>
                </a:moveTo>
                <a:lnTo>
                  <a:pt x="13381" y="1932"/>
                </a:lnTo>
                <a:moveTo>
                  <a:pt x="13381" y="1932"/>
                </a:moveTo>
                <a:lnTo>
                  <a:pt x="13433" y="1958"/>
                </a:lnTo>
                <a:moveTo>
                  <a:pt x="13433" y="1965"/>
                </a:moveTo>
                <a:lnTo>
                  <a:pt x="13460" y="1997"/>
                </a:lnTo>
                <a:lnTo>
                  <a:pt x="13446" y="1997"/>
                </a:lnTo>
                <a:lnTo>
                  <a:pt x="13433" y="1965"/>
                </a:lnTo>
                <a:close/>
                <a:moveTo>
                  <a:pt x="13362" y="1828"/>
                </a:moveTo>
                <a:lnTo>
                  <a:pt x="13355" y="1802"/>
                </a:lnTo>
                <a:lnTo>
                  <a:pt x="13355" y="1815"/>
                </a:lnTo>
                <a:lnTo>
                  <a:pt x="13355" y="1828"/>
                </a:lnTo>
                <a:lnTo>
                  <a:pt x="13355" y="1841"/>
                </a:lnTo>
                <a:lnTo>
                  <a:pt x="13368" y="1854"/>
                </a:lnTo>
                <a:lnTo>
                  <a:pt x="13362" y="1828"/>
                </a:lnTo>
                <a:close/>
                <a:moveTo>
                  <a:pt x="13381" y="1932"/>
                </a:moveTo>
                <a:lnTo>
                  <a:pt x="13355" y="1854"/>
                </a:lnTo>
                <a:moveTo>
                  <a:pt x="13407" y="1952"/>
                </a:moveTo>
                <a:lnTo>
                  <a:pt x="13420" y="1971"/>
                </a:lnTo>
                <a:lnTo>
                  <a:pt x="13407" y="1958"/>
                </a:lnTo>
                <a:lnTo>
                  <a:pt x="13394" y="1958"/>
                </a:lnTo>
                <a:lnTo>
                  <a:pt x="13394" y="1945"/>
                </a:lnTo>
                <a:lnTo>
                  <a:pt x="13407" y="1952"/>
                </a:lnTo>
                <a:close/>
                <a:moveTo>
                  <a:pt x="13342" y="1789"/>
                </a:moveTo>
                <a:lnTo>
                  <a:pt x="13355" y="1789"/>
                </a:lnTo>
                <a:moveTo>
                  <a:pt x="11084" y="7010"/>
                </a:moveTo>
                <a:lnTo>
                  <a:pt x="11084" y="7010"/>
                </a:lnTo>
                <a:lnTo>
                  <a:pt x="11084" y="7037"/>
                </a:lnTo>
                <a:lnTo>
                  <a:pt x="11071" y="7089"/>
                </a:lnTo>
                <a:lnTo>
                  <a:pt x="11071" y="7115"/>
                </a:lnTo>
                <a:lnTo>
                  <a:pt x="11071" y="7154"/>
                </a:lnTo>
                <a:lnTo>
                  <a:pt x="11071" y="7180"/>
                </a:lnTo>
                <a:lnTo>
                  <a:pt x="11071" y="7245"/>
                </a:lnTo>
                <a:lnTo>
                  <a:pt x="11071" y="7311"/>
                </a:lnTo>
                <a:lnTo>
                  <a:pt x="11084" y="7363"/>
                </a:lnTo>
                <a:lnTo>
                  <a:pt x="11071" y="7363"/>
                </a:lnTo>
                <a:lnTo>
                  <a:pt x="11071" y="7363"/>
                </a:lnTo>
                <a:lnTo>
                  <a:pt x="11057" y="7350"/>
                </a:lnTo>
                <a:lnTo>
                  <a:pt x="11044" y="7258"/>
                </a:lnTo>
                <a:lnTo>
                  <a:pt x="11057" y="7167"/>
                </a:lnTo>
                <a:lnTo>
                  <a:pt x="11084" y="7010"/>
                </a:lnTo>
                <a:close/>
                <a:moveTo>
                  <a:pt x="13446" y="8420"/>
                </a:moveTo>
                <a:lnTo>
                  <a:pt x="13446" y="8420"/>
                </a:lnTo>
                <a:lnTo>
                  <a:pt x="13721" y="8368"/>
                </a:lnTo>
                <a:lnTo>
                  <a:pt x="13734" y="8381"/>
                </a:lnTo>
                <a:lnTo>
                  <a:pt x="13446" y="8420"/>
                </a:lnTo>
                <a:close/>
                <a:moveTo>
                  <a:pt x="7676" y="2363"/>
                </a:moveTo>
                <a:lnTo>
                  <a:pt x="7676" y="2141"/>
                </a:lnTo>
                <a:lnTo>
                  <a:pt x="7689" y="2141"/>
                </a:lnTo>
                <a:lnTo>
                  <a:pt x="7689" y="2363"/>
                </a:lnTo>
                <a:lnTo>
                  <a:pt x="7676" y="2363"/>
                </a:lnTo>
                <a:close/>
                <a:moveTo>
                  <a:pt x="14634" y="4765"/>
                </a:moveTo>
                <a:lnTo>
                  <a:pt x="14634" y="4595"/>
                </a:lnTo>
                <a:lnTo>
                  <a:pt x="14634" y="4595"/>
                </a:lnTo>
                <a:lnTo>
                  <a:pt x="14648" y="4765"/>
                </a:lnTo>
                <a:lnTo>
                  <a:pt x="14634" y="4765"/>
                </a:lnTo>
                <a:close/>
                <a:moveTo>
                  <a:pt x="3812" y="5326"/>
                </a:moveTo>
                <a:lnTo>
                  <a:pt x="3838" y="5313"/>
                </a:lnTo>
                <a:lnTo>
                  <a:pt x="3838" y="5313"/>
                </a:lnTo>
                <a:lnTo>
                  <a:pt x="3812" y="5339"/>
                </a:lnTo>
                <a:lnTo>
                  <a:pt x="3812" y="5326"/>
                </a:lnTo>
                <a:close/>
                <a:moveTo>
                  <a:pt x="4765" y="10026"/>
                </a:moveTo>
                <a:lnTo>
                  <a:pt x="4752" y="10013"/>
                </a:lnTo>
                <a:lnTo>
                  <a:pt x="4726" y="10013"/>
                </a:lnTo>
                <a:lnTo>
                  <a:pt x="4713" y="10000"/>
                </a:lnTo>
                <a:lnTo>
                  <a:pt x="4700" y="9987"/>
                </a:lnTo>
                <a:lnTo>
                  <a:pt x="4700" y="9987"/>
                </a:lnTo>
                <a:lnTo>
                  <a:pt x="4713" y="9987"/>
                </a:lnTo>
                <a:lnTo>
                  <a:pt x="4752" y="10013"/>
                </a:lnTo>
                <a:lnTo>
                  <a:pt x="4765" y="10026"/>
                </a:lnTo>
                <a:lnTo>
                  <a:pt x="4778" y="10026"/>
                </a:lnTo>
                <a:lnTo>
                  <a:pt x="4765" y="10026"/>
                </a:lnTo>
                <a:close/>
                <a:moveTo>
                  <a:pt x="6371" y="8368"/>
                </a:moveTo>
                <a:lnTo>
                  <a:pt x="6384" y="8251"/>
                </a:lnTo>
                <a:lnTo>
                  <a:pt x="6384" y="8251"/>
                </a:lnTo>
                <a:lnTo>
                  <a:pt x="6828" y="8251"/>
                </a:lnTo>
                <a:lnTo>
                  <a:pt x="6828" y="8251"/>
                </a:lnTo>
                <a:lnTo>
                  <a:pt x="6397" y="8251"/>
                </a:lnTo>
                <a:lnTo>
                  <a:pt x="6397" y="8251"/>
                </a:lnTo>
                <a:lnTo>
                  <a:pt x="6384" y="8251"/>
                </a:lnTo>
                <a:lnTo>
                  <a:pt x="6384" y="8251"/>
                </a:lnTo>
                <a:lnTo>
                  <a:pt x="6384" y="8251"/>
                </a:lnTo>
                <a:lnTo>
                  <a:pt x="6384" y="7976"/>
                </a:lnTo>
                <a:lnTo>
                  <a:pt x="6397" y="7976"/>
                </a:lnTo>
                <a:lnTo>
                  <a:pt x="6397" y="8042"/>
                </a:lnTo>
                <a:lnTo>
                  <a:pt x="6488" y="8042"/>
                </a:lnTo>
                <a:lnTo>
                  <a:pt x="6488" y="7963"/>
                </a:lnTo>
                <a:lnTo>
                  <a:pt x="6397" y="7963"/>
                </a:lnTo>
                <a:lnTo>
                  <a:pt x="6397" y="7976"/>
                </a:lnTo>
                <a:lnTo>
                  <a:pt x="6384" y="7976"/>
                </a:lnTo>
                <a:lnTo>
                  <a:pt x="6384" y="7950"/>
                </a:lnTo>
                <a:lnTo>
                  <a:pt x="6149" y="7950"/>
                </a:lnTo>
                <a:lnTo>
                  <a:pt x="6149" y="7963"/>
                </a:lnTo>
                <a:lnTo>
                  <a:pt x="6384" y="7950"/>
                </a:lnTo>
                <a:lnTo>
                  <a:pt x="6384" y="8029"/>
                </a:lnTo>
                <a:lnTo>
                  <a:pt x="6384" y="8029"/>
                </a:lnTo>
                <a:lnTo>
                  <a:pt x="6384" y="8042"/>
                </a:lnTo>
                <a:lnTo>
                  <a:pt x="6384" y="8042"/>
                </a:lnTo>
                <a:lnTo>
                  <a:pt x="6384" y="8251"/>
                </a:lnTo>
                <a:lnTo>
                  <a:pt x="6384" y="8251"/>
                </a:lnTo>
                <a:lnTo>
                  <a:pt x="6384" y="8133"/>
                </a:lnTo>
                <a:lnTo>
                  <a:pt x="6266" y="8133"/>
                </a:lnTo>
                <a:lnTo>
                  <a:pt x="6266" y="8146"/>
                </a:lnTo>
                <a:lnTo>
                  <a:pt x="6253" y="8146"/>
                </a:lnTo>
                <a:lnTo>
                  <a:pt x="6266" y="8042"/>
                </a:lnTo>
                <a:lnTo>
                  <a:pt x="6149" y="8042"/>
                </a:lnTo>
                <a:lnTo>
                  <a:pt x="6149" y="8133"/>
                </a:lnTo>
                <a:lnTo>
                  <a:pt x="6149" y="8159"/>
                </a:lnTo>
                <a:lnTo>
                  <a:pt x="6149" y="8225"/>
                </a:lnTo>
                <a:lnTo>
                  <a:pt x="6149" y="8277"/>
                </a:lnTo>
                <a:lnTo>
                  <a:pt x="6149" y="8316"/>
                </a:lnTo>
                <a:lnTo>
                  <a:pt x="6149" y="8394"/>
                </a:lnTo>
                <a:lnTo>
                  <a:pt x="6149" y="8394"/>
                </a:lnTo>
                <a:lnTo>
                  <a:pt x="6149" y="8407"/>
                </a:lnTo>
                <a:lnTo>
                  <a:pt x="6149" y="8486"/>
                </a:lnTo>
                <a:lnTo>
                  <a:pt x="6149" y="8538"/>
                </a:lnTo>
                <a:lnTo>
                  <a:pt x="6149" y="8577"/>
                </a:lnTo>
                <a:lnTo>
                  <a:pt x="6149" y="8590"/>
                </a:lnTo>
                <a:lnTo>
                  <a:pt x="6149" y="8616"/>
                </a:lnTo>
                <a:lnTo>
                  <a:pt x="6149" y="8629"/>
                </a:lnTo>
                <a:lnTo>
                  <a:pt x="6136" y="8642"/>
                </a:lnTo>
                <a:lnTo>
                  <a:pt x="6136" y="8655"/>
                </a:lnTo>
                <a:lnTo>
                  <a:pt x="6136" y="8681"/>
                </a:lnTo>
                <a:lnTo>
                  <a:pt x="6136" y="8695"/>
                </a:lnTo>
                <a:lnTo>
                  <a:pt x="6018" y="8695"/>
                </a:lnTo>
                <a:lnTo>
                  <a:pt x="6005" y="8695"/>
                </a:lnTo>
                <a:lnTo>
                  <a:pt x="6005" y="8668"/>
                </a:lnTo>
                <a:lnTo>
                  <a:pt x="5979" y="8668"/>
                </a:lnTo>
                <a:lnTo>
                  <a:pt x="5966" y="8668"/>
                </a:lnTo>
                <a:lnTo>
                  <a:pt x="5940" y="8590"/>
                </a:lnTo>
                <a:lnTo>
                  <a:pt x="5914" y="8564"/>
                </a:lnTo>
                <a:lnTo>
                  <a:pt x="5888" y="8499"/>
                </a:lnTo>
                <a:lnTo>
                  <a:pt x="5888" y="8486"/>
                </a:lnTo>
                <a:lnTo>
                  <a:pt x="5862" y="8420"/>
                </a:lnTo>
                <a:lnTo>
                  <a:pt x="5849" y="8407"/>
                </a:lnTo>
                <a:lnTo>
                  <a:pt x="5862" y="8329"/>
                </a:lnTo>
                <a:lnTo>
                  <a:pt x="5875" y="8290"/>
                </a:lnTo>
                <a:lnTo>
                  <a:pt x="5888" y="8225"/>
                </a:lnTo>
                <a:lnTo>
                  <a:pt x="5901" y="8159"/>
                </a:lnTo>
                <a:lnTo>
                  <a:pt x="5914" y="8081"/>
                </a:lnTo>
                <a:lnTo>
                  <a:pt x="5927" y="7990"/>
                </a:lnTo>
                <a:lnTo>
                  <a:pt x="5927" y="7963"/>
                </a:lnTo>
                <a:lnTo>
                  <a:pt x="5940" y="7963"/>
                </a:lnTo>
                <a:lnTo>
                  <a:pt x="5992" y="7950"/>
                </a:lnTo>
                <a:lnTo>
                  <a:pt x="6044" y="7950"/>
                </a:lnTo>
                <a:lnTo>
                  <a:pt x="6044" y="7963"/>
                </a:lnTo>
                <a:lnTo>
                  <a:pt x="6149" y="7963"/>
                </a:lnTo>
                <a:lnTo>
                  <a:pt x="6149" y="7950"/>
                </a:lnTo>
                <a:lnTo>
                  <a:pt x="5992" y="7950"/>
                </a:lnTo>
                <a:lnTo>
                  <a:pt x="5992" y="7950"/>
                </a:lnTo>
                <a:lnTo>
                  <a:pt x="5927" y="7950"/>
                </a:lnTo>
                <a:lnTo>
                  <a:pt x="5927" y="7950"/>
                </a:lnTo>
                <a:lnTo>
                  <a:pt x="5927" y="7950"/>
                </a:lnTo>
                <a:lnTo>
                  <a:pt x="5940" y="7898"/>
                </a:lnTo>
                <a:lnTo>
                  <a:pt x="5953" y="7885"/>
                </a:lnTo>
                <a:lnTo>
                  <a:pt x="6044" y="7833"/>
                </a:lnTo>
                <a:lnTo>
                  <a:pt x="6057" y="7833"/>
                </a:lnTo>
                <a:lnTo>
                  <a:pt x="6071" y="7833"/>
                </a:lnTo>
                <a:lnTo>
                  <a:pt x="6097" y="7833"/>
                </a:lnTo>
                <a:lnTo>
                  <a:pt x="6110" y="7833"/>
                </a:lnTo>
                <a:lnTo>
                  <a:pt x="6149" y="7820"/>
                </a:lnTo>
                <a:lnTo>
                  <a:pt x="6149" y="7820"/>
                </a:lnTo>
                <a:lnTo>
                  <a:pt x="6162" y="7807"/>
                </a:lnTo>
                <a:lnTo>
                  <a:pt x="6188" y="7807"/>
                </a:lnTo>
                <a:lnTo>
                  <a:pt x="6214" y="7794"/>
                </a:lnTo>
                <a:lnTo>
                  <a:pt x="6253" y="7794"/>
                </a:lnTo>
                <a:lnTo>
                  <a:pt x="6279" y="7781"/>
                </a:lnTo>
                <a:lnTo>
                  <a:pt x="6305" y="7781"/>
                </a:lnTo>
                <a:lnTo>
                  <a:pt x="6319" y="7781"/>
                </a:lnTo>
                <a:lnTo>
                  <a:pt x="6345" y="7781"/>
                </a:lnTo>
                <a:lnTo>
                  <a:pt x="6371" y="7781"/>
                </a:lnTo>
                <a:lnTo>
                  <a:pt x="6384" y="7781"/>
                </a:lnTo>
                <a:lnTo>
                  <a:pt x="6397" y="7781"/>
                </a:lnTo>
                <a:lnTo>
                  <a:pt x="6397" y="7781"/>
                </a:lnTo>
                <a:lnTo>
                  <a:pt x="6475" y="7781"/>
                </a:lnTo>
                <a:lnTo>
                  <a:pt x="6527" y="7781"/>
                </a:lnTo>
                <a:lnTo>
                  <a:pt x="6593" y="7794"/>
                </a:lnTo>
                <a:lnTo>
                  <a:pt x="6593" y="7794"/>
                </a:lnTo>
                <a:lnTo>
                  <a:pt x="6593" y="7794"/>
                </a:lnTo>
                <a:lnTo>
                  <a:pt x="6593" y="7794"/>
                </a:lnTo>
                <a:lnTo>
                  <a:pt x="6593" y="7794"/>
                </a:lnTo>
                <a:lnTo>
                  <a:pt x="6619" y="7807"/>
                </a:lnTo>
                <a:lnTo>
                  <a:pt x="6645" y="7833"/>
                </a:lnTo>
                <a:lnTo>
                  <a:pt x="6684" y="7846"/>
                </a:lnTo>
                <a:lnTo>
                  <a:pt x="6697" y="7859"/>
                </a:lnTo>
                <a:lnTo>
                  <a:pt x="6697" y="7859"/>
                </a:lnTo>
                <a:lnTo>
                  <a:pt x="6697" y="7859"/>
                </a:lnTo>
                <a:lnTo>
                  <a:pt x="6749" y="7990"/>
                </a:lnTo>
                <a:lnTo>
                  <a:pt x="6789" y="8094"/>
                </a:lnTo>
                <a:lnTo>
                  <a:pt x="6789" y="8094"/>
                </a:lnTo>
                <a:lnTo>
                  <a:pt x="6749" y="7990"/>
                </a:lnTo>
                <a:lnTo>
                  <a:pt x="6736" y="8238"/>
                </a:lnTo>
                <a:lnTo>
                  <a:pt x="6828" y="8238"/>
                </a:lnTo>
                <a:lnTo>
                  <a:pt x="6828" y="8146"/>
                </a:lnTo>
                <a:lnTo>
                  <a:pt x="6789" y="8120"/>
                </a:lnTo>
                <a:lnTo>
                  <a:pt x="6789" y="8094"/>
                </a:lnTo>
                <a:lnTo>
                  <a:pt x="6789" y="8094"/>
                </a:lnTo>
                <a:lnTo>
                  <a:pt x="6789" y="8107"/>
                </a:lnTo>
                <a:lnTo>
                  <a:pt x="6841" y="8146"/>
                </a:lnTo>
                <a:lnTo>
                  <a:pt x="6841" y="8146"/>
                </a:lnTo>
                <a:lnTo>
                  <a:pt x="6841" y="8251"/>
                </a:lnTo>
                <a:lnTo>
                  <a:pt x="6841" y="8303"/>
                </a:lnTo>
                <a:lnTo>
                  <a:pt x="6841" y="8381"/>
                </a:lnTo>
                <a:lnTo>
                  <a:pt x="6854" y="8446"/>
                </a:lnTo>
                <a:lnTo>
                  <a:pt x="6841" y="8446"/>
                </a:lnTo>
                <a:lnTo>
                  <a:pt x="6841" y="8473"/>
                </a:lnTo>
                <a:lnTo>
                  <a:pt x="6828" y="8499"/>
                </a:lnTo>
                <a:lnTo>
                  <a:pt x="6775" y="8564"/>
                </a:lnTo>
                <a:lnTo>
                  <a:pt x="6749" y="8603"/>
                </a:lnTo>
                <a:lnTo>
                  <a:pt x="6723" y="8616"/>
                </a:lnTo>
                <a:lnTo>
                  <a:pt x="6710" y="8655"/>
                </a:lnTo>
                <a:lnTo>
                  <a:pt x="6710" y="8668"/>
                </a:lnTo>
                <a:lnTo>
                  <a:pt x="6305" y="8695"/>
                </a:lnTo>
                <a:lnTo>
                  <a:pt x="6305" y="8681"/>
                </a:lnTo>
                <a:lnTo>
                  <a:pt x="6332" y="8564"/>
                </a:lnTo>
                <a:lnTo>
                  <a:pt x="6332" y="8564"/>
                </a:lnTo>
                <a:lnTo>
                  <a:pt x="6332" y="8564"/>
                </a:lnTo>
                <a:lnTo>
                  <a:pt x="6345" y="8486"/>
                </a:lnTo>
                <a:lnTo>
                  <a:pt x="6371" y="8368"/>
                </a:lnTo>
                <a:lnTo>
                  <a:pt x="6371" y="8368"/>
                </a:lnTo>
                <a:lnTo>
                  <a:pt x="6371" y="8368"/>
                </a:lnTo>
                <a:close/>
                <a:moveTo>
                  <a:pt x="6671" y="8577"/>
                </a:moveTo>
                <a:lnTo>
                  <a:pt x="6671" y="8655"/>
                </a:lnTo>
                <a:lnTo>
                  <a:pt x="6697" y="8655"/>
                </a:lnTo>
                <a:lnTo>
                  <a:pt x="6749" y="8590"/>
                </a:lnTo>
                <a:lnTo>
                  <a:pt x="6749" y="8577"/>
                </a:lnTo>
                <a:lnTo>
                  <a:pt x="6671" y="8577"/>
                </a:lnTo>
                <a:close/>
                <a:moveTo>
                  <a:pt x="6358" y="8486"/>
                </a:moveTo>
                <a:lnTo>
                  <a:pt x="6332" y="8564"/>
                </a:lnTo>
                <a:lnTo>
                  <a:pt x="6410" y="8564"/>
                </a:lnTo>
                <a:lnTo>
                  <a:pt x="6410" y="8486"/>
                </a:lnTo>
                <a:lnTo>
                  <a:pt x="6358" y="8486"/>
                </a:lnTo>
                <a:close/>
                <a:moveTo>
                  <a:pt x="5940" y="7963"/>
                </a:moveTo>
                <a:lnTo>
                  <a:pt x="5927" y="8042"/>
                </a:lnTo>
                <a:lnTo>
                  <a:pt x="6018" y="8042"/>
                </a:lnTo>
                <a:lnTo>
                  <a:pt x="6018" y="7963"/>
                </a:lnTo>
                <a:lnTo>
                  <a:pt x="5992" y="7963"/>
                </a:lnTo>
                <a:lnTo>
                  <a:pt x="5992" y="7963"/>
                </a:lnTo>
                <a:lnTo>
                  <a:pt x="5940" y="7963"/>
                </a:lnTo>
                <a:close/>
                <a:moveTo>
                  <a:pt x="5927" y="8577"/>
                </a:moveTo>
                <a:lnTo>
                  <a:pt x="6005" y="8577"/>
                </a:lnTo>
                <a:lnTo>
                  <a:pt x="6005" y="8486"/>
                </a:lnTo>
                <a:lnTo>
                  <a:pt x="5888" y="8499"/>
                </a:lnTo>
                <a:lnTo>
                  <a:pt x="5927" y="8577"/>
                </a:lnTo>
                <a:close/>
                <a:moveTo>
                  <a:pt x="5901" y="8133"/>
                </a:moveTo>
                <a:lnTo>
                  <a:pt x="6018" y="8133"/>
                </a:lnTo>
                <a:lnTo>
                  <a:pt x="6018" y="8055"/>
                </a:lnTo>
                <a:lnTo>
                  <a:pt x="5914" y="8055"/>
                </a:lnTo>
                <a:lnTo>
                  <a:pt x="5901" y="8133"/>
                </a:lnTo>
                <a:close/>
                <a:moveTo>
                  <a:pt x="6371" y="8368"/>
                </a:moveTo>
                <a:lnTo>
                  <a:pt x="6462" y="8368"/>
                </a:lnTo>
                <a:lnTo>
                  <a:pt x="6462" y="8264"/>
                </a:lnTo>
                <a:lnTo>
                  <a:pt x="6384" y="8264"/>
                </a:lnTo>
                <a:lnTo>
                  <a:pt x="6371" y="8368"/>
                </a:lnTo>
                <a:close/>
                <a:moveTo>
                  <a:pt x="6332" y="8577"/>
                </a:moveTo>
                <a:lnTo>
                  <a:pt x="6305" y="8681"/>
                </a:lnTo>
                <a:lnTo>
                  <a:pt x="6410" y="8681"/>
                </a:lnTo>
                <a:lnTo>
                  <a:pt x="6410" y="8577"/>
                </a:lnTo>
                <a:lnTo>
                  <a:pt x="6332" y="8577"/>
                </a:lnTo>
                <a:close/>
                <a:moveTo>
                  <a:pt x="6018" y="8681"/>
                </a:moveTo>
                <a:lnTo>
                  <a:pt x="6018" y="8681"/>
                </a:lnTo>
                <a:lnTo>
                  <a:pt x="6044" y="8681"/>
                </a:lnTo>
                <a:lnTo>
                  <a:pt x="6044" y="8577"/>
                </a:lnTo>
                <a:lnTo>
                  <a:pt x="6018" y="8577"/>
                </a:lnTo>
                <a:lnTo>
                  <a:pt x="6018" y="8577"/>
                </a:lnTo>
                <a:lnTo>
                  <a:pt x="6005" y="8577"/>
                </a:lnTo>
                <a:lnTo>
                  <a:pt x="6005" y="8577"/>
                </a:lnTo>
                <a:lnTo>
                  <a:pt x="5927" y="8577"/>
                </a:lnTo>
                <a:lnTo>
                  <a:pt x="5940" y="8590"/>
                </a:lnTo>
                <a:lnTo>
                  <a:pt x="5966" y="8655"/>
                </a:lnTo>
                <a:lnTo>
                  <a:pt x="5979" y="8668"/>
                </a:lnTo>
                <a:lnTo>
                  <a:pt x="5992" y="8668"/>
                </a:lnTo>
                <a:lnTo>
                  <a:pt x="6005" y="8668"/>
                </a:lnTo>
                <a:lnTo>
                  <a:pt x="6018" y="8695"/>
                </a:lnTo>
                <a:lnTo>
                  <a:pt x="6018" y="8681"/>
                </a:lnTo>
                <a:close/>
                <a:moveTo>
                  <a:pt x="6645" y="8264"/>
                </a:moveTo>
                <a:lnTo>
                  <a:pt x="6645" y="8473"/>
                </a:lnTo>
                <a:lnTo>
                  <a:pt x="6684" y="8473"/>
                </a:lnTo>
                <a:lnTo>
                  <a:pt x="6684" y="8264"/>
                </a:lnTo>
                <a:lnTo>
                  <a:pt x="6645" y="8264"/>
                </a:lnTo>
                <a:close/>
                <a:moveTo>
                  <a:pt x="5888" y="8211"/>
                </a:moveTo>
                <a:lnTo>
                  <a:pt x="6018" y="8225"/>
                </a:lnTo>
                <a:lnTo>
                  <a:pt x="6018" y="8133"/>
                </a:lnTo>
                <a:lnTo>
                  <a:pt x="5901" y="8133"/>
                </a:lnTo>
                <a:lnTo>
                  <a:pt x="5901" y="8172"/>
                </a:lnTo>
                <a:lnTo>
                  <a:pt x="5888" y="8211"/>
                </a:lnTo>
                <a:close/>
                <a:moveTo>
                  <a:pt x="6018" y="8486"/>
                </a:moveTo>
                <a:lnTo>
                  <a:pt x="6018" y="8564"/>
                </a:lnTo>
                <a:lnTo>
                  <a:pt x="6136" y="8564"/>
                </a:lnTo>
                <a:lnTo>
                  <a:pt x="6136" y="8499"/>
                </a:lnTo>
                <a:lnTo>
                  <a:pt x="6136" y="8486"/>
                </a:lnTo>
                <a:lnTo>
                  <a:pt x="6018" y="8486"/>
                </a:lnTo>
                <a:close/>
                <a:moveTo>
                  <a:pt x="6475" y="8264"/>
                </a:moveTo>
                <a:lnTo>
                  <a:pt x="6475" y="8368"/>
                </a:lnTo>
                <a:lnTo>
                  <a:pt x="6567" y="8368"/>
                </a:lnTo>
                <a:lnTo>
                  <a:pt x="6567" y="8264"/>
                </a:lnTo>
                <a:lnTo>
                  <a:pt x="6475" y="8264"/>
                </a:lnTo>
                <a:close/>
                <a:moveTo>
                  <a:pt x="6044" y="8577"/>
                </a:moveTo>
                <a:lnTo>
                  <a:pt x="6044" y="8681"/>
                </a:lnTo>
                <a:lnTo>
                  <a:pt x="6136" y="8681"/>
                </a:lnTo>
                <a:lnTo>
                  <a:pt x="6136" y="8577"/>
                </a:lnTo>
                <a:lnTo>
                  <a:pt x="6136" y="8577"/>
                </a:lnTo>
                <a:lnTo>
                  <a:pt x="6044" y="8577"/>
                </a:lnTo>
                <a:close/>
                <a:moveTo>
                  <a:pt x="6540" y="8577"/>
                </a:moveTo>
                <a:lnTo>
                  <a:pt x="6540" y="8668"/>
                </a:lnTo>
                <a:lnTo>
                  <a:pt x="6658" y="8655"/>
                </a:lnTo>
                <a:lnTo>
                  <a:pt x="6658" y="8577"/>
                </a:lnTo>
                <a:lnTo>
                  <a:pt x="6658" y="8577"/>
                </a:lnTo>
                <a:lnTo>
                  <a:pt x="6540" y="8577"/>
                </a:lnTo>
                <a:close/>
                <a:moveTo>
                  <a:pt x="6540" y="8486"/>
                </a:moveTo>
                <a:lnTo>
                  <a:pt x="6540" y="8564"/>
                </a:lnTo>
                <a:lnTo>
                  <a:pt x="6658" y="8564"/>
                </a:lnTo>
                <a:lnTo>
                  <a:pt x="6658" y="8486"/>
                </a:lnTo>
                <a:lnTo>
                  <a:pt x="6540" y="8486"/>
                </a:lnTo>
                <a:close/>
                <a:moveTo>
                  <a:pt x="6018" y="8407"/>
                </a:moveTo>
                <a:lnTo>
                  <a:pt x="6018" y="8486"/>
                </a:lnTo>
                <a:lnTo>
                  <a:pt x="6136" y="8486"/>
                </a:lnTo>
                <a:lnTo>
                  <a:pt x="6136" y="8407"/>
                </a:lnTo>
                <a:lnTo>
                  <a:pt x="6136" y="8407"/>
                </a:lnTo>
                <a:lnTo>
                  <a:pt x="6018" y="8407"/>
                </a:lnTo>
                <a:close/>
                <a:moveTo>
                  <a:pt x="6567" y="8368"/>
                </a:moveTo>
                <a:lnTo>
                  <a:pt x="6475" y="8368"/>
                </a:lnTo>
                <a:lnTo>
                  <a:pt x="6475" y="8473"/>
                </a:lnTo>
                <a:lnTo>
                  <a:pt x="6567" y="8473"/>
                </a:lnTo>
                <a:lnTo>
                  <a:pt x="6567" y="8368"/>
                </a:lnTo>
                <a:close/>
                <a:moveTo>
                  <a:pt x="6410" y="8486"/>
                </a:moveTo>
                <a:lnTo>
                  <a:pt x="6410" y="8564"/>
                </a:lnTo>
                <a:lnTo>
                  <a:pt x="6540" y="8564"/>
                </a:lnTo>
                <a:lnTo>
                  <a:pt x="6540" y="8486"/>
                </a:lnTo>
                <a:lnTo>
                  <a:pt x="6410" y="8486"/>
                </a:lnTo>
                <a:close/>
                <a:moveTo>
                  <a:pt x="6671" y="8486"/>
                </a:moveTo>
                <a:lnTo>
                  <a:pt x="6671" y="8564"/>
                </a:lnTo>
                <a:lnTo>
                  <a:pt x="6762" y="8564"/>
                </a:lnTo>
                <a:lnTo>
                  <a:pt x="6762" y="8564"/>
                </a:lnTo>
                <a:lnTo>
                  <a:pt x="6815" y="8486"/>
                </a:lnTo>
                <a:lnTo>
                  <a:pt x="6671" y="8486"/>
                </a:lnTo>
                <a:close/>
                <a:moveTo>
                  <a:pt x="6018" y="8316"/>
                </a:moveTo>
                <a:lnTo>
                  <a:pt x="6018" y="8394"/>
                </a:lnTo>
                <a:lnTo>
                  <a:pt x="6136" y="8394"/>
                </a:lnTo>
                <a:lnTo>
                  <a:pt x="6136" y="8316"/>
                </a:lnTo>
                <a:lnTo>
                  <a:pt x="6136" y="8316"/>
                </a:lnTo>
                <a:lnTo>
                  <a:pt x="6018" y="8316"/>
                </a:lnTo>
                <a:close/>
                <a:moveTo>
                  <a:pt x="6136" y="8042"/>
                </a:moveTo>
                <a:lnTo>
                  <a:pt x="6136" y="8042"/>
                </a:lnTo>
                <a:lnTo>
                  <a:pt x="6149" y="8042"/>
                </a:lnTo>
                <a:lnTo>
                  <a:pt x="6149" y="8042"/>
                </a:lnTo>
                <a:lnTo>
                  <a:pt x="6136" y="8042"/>
                </a:lnTo>
                <a:lnTo>
                  <a:pt x="6149" y="7963"/>
                </a:lnTo>
                <a:lnTo>
                  <a:pt x="6044" y="7963"/>
                </a:lnTo>
                <a:lnTo>
                  <a:pt x="6018" y="7963"/>
                </a:lnTo>
                <a:lnTo>
                  <a:pt x="6018" y="8042"/>
                </a:lnTo>
                <a:lnTo>
                  <a:pt x="6136" y="8042"/>
                </a:lnTo>
                <a:close/>
                <a:moveTo>
                  <a:pt x="6018" y="8225"/>
                </a:moveTo>
                <a:lnTo>
                  <a:pt x="6018" y="8316"/>
                </a:lnTo>
                <a:lnTo>
                  <a:pt x="6136" y="8303"/>
                </a:lnTo>
                <a:lnTo>
                  <a:pt x="6136" y="8225"/>
                </a:lnTo>
                <a:lnTo>
                  <a:pt x="6018" y="8225"/>
                </a:lnTo>
                <a:close/>
                <a:moveTo>
                  <a:pt x="6358" y="8473"/>
                </a:moveTo>
                <a:lnTo>
                  <a:pt x="6410" y="8486"/>
                </a:lnTo>
                <a:lnTo>
                  <a:pt x="6410" y="8473"/>
                </a:lnTo>
                <a:lnTo>
                  <a:pt x="6462" y="8473"/>
                </a:lnTo>
                <a:lnTo>
                  <a:pt x="6462" y="8368"/>
                </a:lnTo>
                <a:lnTo>
                  <a:pt x="6371" y="8368"/>
                </a:lnTo>
                <a:lnTo>
                  <a:pt x="6358" y="8473"/>
                </a:lnTo>
                <a:close/>
                <a:moveTo>
                  <a:pt x="5875" y="8433"/>
                </a:moveTo>
                <a:lnTo>
                  <a:pt x="5888" y="8486"/>
                </a:lnTo>
                <a:lnTo>
                  <a:pt x="6005" y="8486"/>
                </a:lnTo>
                <a:lnTo>
                  <a:pt x="6005" y="8486"/>
                </a:lnTo>
                <a:lnTo>
                  <a:pt x="6005" y="8407"/>
                </a:lnTo>
                <a:lnTo>
                  <a:pt x="5862" y="8407"/>
                </a:lnTo>
                <a:lnTo>
                  <a:pt x="5875" y="8433"/>
                </a:lnTo>
                <a:close/>
                <a:moveTo>
                  <a:pt x="6266" y="8042"/>
                </a:moveTo>
                <a:lnTo>
                  <a:pt x="6266" y="8133"/>
                </a:lnTo>
                <a:lnTo>
                  <a:pt x="6384" y="8133"/>
                </a:lnTo>
                <a:lnTo>
                  <a:pt x="6384" y="8042"/>
                </a:lnTo>
                <a:lnTo>
                  <a:pt x="6384" y="8042"/>
                </a:lnTo>
                <a:lnTo>
                  <a:pt x="6266" y="8042"/>
                </a:lnTo>
                <a:close/>
                <a:moveTo>
                  <a:pt x="6410" y="8577"/>
                </a:moveTo>
                <a:lnTo>
                  <a:pt x="6410" y="8668"/>
                </a:lnTo>
                <a:lnTo>
                  <a:pt x="6527" y="8668"/>
                </a:lnTo>
                <a:lnTo>
                  <a:pt x="6527" y="8577"/>
                </a:lnTo>
                <a:lnTo>
                  <a:pt x="6410" y="8577"/>
                </a:lnTo>
                <a:close/>
                <a:moveTo>
                  <a:pt x="6488" y="7781"/>
                </a:moveTo>
                <a:lnTo>
                  <a:pt x="6488" y="7911"/>
                </a:lnTo>
                <a:lnTo>
                  <a:pt x="6580" y="7924"/>
                </a:lnTo>
                <a:lnTo>
                  <a:pt x="6580" y="7807"/>
                </a:lnTo>
                <a:lnTo>
                  <a:pt x="6527" y="7781"/>
                </a:lnTo>
                <a:lnTo>
                  <a:pt x="6527" y="7781"/>
                </a:lnTo>
                <a:lnTo>
                  <a:pt x="6488" y="7781"/>
                </a:lnTo>
                <a:close/>
                <a:moveTo>
                  <a:pt x="6593" y="8107"/>
                </a:moveTo>
                <a:lnTo>
                  <a:pt x="6593" y="8251"/>
                </a:lnTo>
                <a:lnTo>
                  <a:pt x="6684" y="8238"/>
                </a:lnTo>
                <a:lnTo>
                  <a:pt x="6684" y="8120"/>
                </a:lnTo>
                <a:lnTo>
                  <a:pt x="6684" y="8120"/>
                </a:lnTo>
                <a:lnTo>
                  <a:pt x="6593" y="8107"/>
                </a:lnTo>
                <a:close/>
                <a:moveTo>
                  <a:pt x="6488" y="7963"/>
                </a:moveTo>
                <a:lnTo>
                  <a:pt x="6488" y="8055"/>
                </a:lnTo>
                <a:lnTo>
                  <a:pt x="6580" y="8068"/>
                </a:lnTo>
                <a:lnTo>
                  <a:pt x="6580" y="7937"/>
                </a:lnTo>
                <a:lnTo>
                  <a:pt x="6488" y="7911"/>
                </a:lnTo>
                <a:lnTo>
                  <a:pt x="6488" y="7963"/>
                </a:lnTo>
                <a:lnTo>
                  <a:pt x="6488" y="7963"/>
                </a:lnTo>
                <a:lnTo>
                  <a:pt x="6488" y="7963"/>
                </a:lnTo>
                <a:close/>
                <a:moveTo>
                  <a:pt x="6697" y="7872"/>
                </a:moveTo>
                <a:lnTo>
                  <a:pt x="6697" y="8238"/>
                </a:lnTo>
                <a:lnTo>
                  <a:pt x="6736" y="8238"/>
                </a:lnTo>
                <a:lnTo>
                  <a:pt x="6736" y="7990"/>
                </a:lnTo>
                <a:lnTo>
                  <a:pt x="6736" y="7990"/>
                </a:lnTo>
                <a:lnTo>
                  <a:pt x="6697" y="7872"/>
                </a:lnTo>
                <a:close/>
                <a:moveTo>
                  <a:pt x="6762" y="8264"/>
                </a:moveTo>
                <a:lnTo>
                  <a:pt x="6762" y="8433"/>
                </a:lnTo>
                <a:lnTo>
                  <a:pt x="6775" y="8460"/>
                </a:lnTo>
                <a:lnTo>
                  <a:pt x="6775" y="8473"/>
                </a:lnTo>
                <a:lnTo>
                  <a:pt x="6815" y="8473"/>
                </a:lnTo>
                <a:lnTo>
                  <a:pt x="6841" y="8446"/>
                </a:lnTo>
                <a:lnTo>
                  <a:pt x="6841" y="8446"/>
                </a:lnTo>
                <a:lnTo>
                  <a:pt x="6828" y="8277"/>
                </a:lnTo>
                <a:lnTo>
                  <a:pt x="6828" y="8264"/>
                </a:lnTo>
                <a:lnTo>
                  <a:pt x="6762" y="8264"/>
                </a:lnTo>
                <a:close/>
                <a:moveTo>
                  <a:pt x="6684" y="8264"/>
                </a:moveTo>
                <a:lnTo>
                  <a:pt x="6697" y="8473"/>
                </a:lnTo>
                <a:lnTo>
                  <a:pt x="6749" y="8473"/>
                </a:lnTo>
                <a:lnTo>
                  <a:pt x="6762" y="8433"/>
                </a:lnTo>
                <a:lnTo>
                  <a:pt x="6762" y="8407"/>
                </a:lnTo>
                <a:lnTo>
                  <a:pt x="6762" y="8264"/>
                </a:lnTo>
                <a:lnTo>
                  <a:pt x="6684" y="8264"/>
                </a:lnTo>
                <a:close/>
                <a:moveTo>
                  <a:pt x="6488" y="8068"/>
                </a:moveTo>
                <a:lnTo>
                  <a:pt x="6488" y="8251"/>
                </a:lnTo>
                <a:lnTo>
                  <a:pt x="6580" y="8251"/>
                </a:lnTo>
                <a:lnTo>
                  <a:pt x="6580" y="8081"/>
                </a:lnTo>
                <a:lnTo>
                  <a:pt x="6488" y="8068"/>
                </a:lnTo>
                <a:close/>
                <a:moveTo>
                  <a:pt x="6397" y="7950"/>
                </a:moveTo>
                <a:lnTo>
                  <a:pt x="6397" y="7963"/>
                </a:lnTo>
                <a:lnTo>
                  <a:pt x="6488" y="7963"/>
                </a:lnTo>
                <a:lnTo>
                  <a:pt x="6488" y="7781"/>
                </a:lnTo>
                <a:lnTo>
                  <a:pt x="6475" y="7781"/>
                </a:lnTo>
                <a:lnTo>
                  <a:pt x="6475" y="7781"/>
                </a:lnTo>
                <a:lnTo>
                  <a:pt x="6397" y="7794"/>
                </a:lnTo>
                <a:lnTo>
                  <a:pt x="6397" y="7950"/>
                </a:lnTo>
                <a:lnTo>
                  <a:pt x="6397" y="7950"/>
                </a:lnTo>
                <a:lnTo>
                  <a:pt x="6397" y="7950"/>
                </a:lnTo>
                <a:close/>
                <a:moveTo>
                  <a:pt x="6567" y="8264"/>
                </a:moveTo>
                <a:lnTo>
                  <a:pt x="6567" y="8473"/>
                </a:lnTo>
                <a:lnTo>
                  <a:pt x="6645" y="8473"/>
                </a:lnTo>
                <a:lnTo>
                  <a:pt x="6632" y="8264"/>
                </a:lnTo>
                <a:lnTo>
                  <a:pt x="6567" y="8264"/>
                </a:lnTo>
                <a:close/>
                <a:moveTo>
                  <a:pt x="6384" y="7963"/>
                </a:moveTo>
                <a:lnTo>
                  <a:pt x="6149" y="7963"/>
                </a:lnTo>
                <a:lnTo>
                  <a:pt x="6149" y="8029"/>
                </a:lnTo>
                <a:lnTo>
                  <a:pt x="6384" y="8029"/>
                </a:lnTo>
                <a:lnTo>
                  <a:pt x="6384" y="7963"/>
                </a:lnTo>
                <a:close/>
                <a:moveTo>
                  <a:pt x="6397" y="8251"/>
                </a:moveTo>
                <a:lnTo>
                  <a:pt x="6488" y="8251"/>
                </a:lnTo>
                <a:lnTo>
                  <a:pt x="6488" y="8042"/>
                </a:lnTo>
                <a:lnTo>
                  <a:pt x="6397" y="8042"/>
                </a:lnTo>
                <a:lnTo>
                  <a:pt x="6397" y="8251"/>
                </a:lnTo>
                <a:close/>
                <a:moveTo>
                  <a:pt x="5940" y="7950"/>
                </a:moveTo>
                <a:lnTo>
                  <a:pt x="5992" y="7950"/>
                </a:lnTo>
                <a:lnTo>
                  <a:pt x="6149" y="7950"/>
                </a:lnTo>
                <a:lnTo>
                  <a:pt x="6149" y="7833"/>
                </a:lnTo>
                <a:lnTo>
                  <a:pt x="6097" y="7833"/>
                </a:lnTo>
                <a:lnTo>
                  <a:pt x="6097" y="7833"/>
                </a:lnTo>
                <a:lnTo>
                  <a:pt x="6071" y="7833"/>
                </a:lnTo>
                <a:lnTo>
                  <a:pt x="6057" y="7833"/>
                </a:lnTo>
                <a:lnTo>
                  <a:pt x="6057" y="7833"/>
                </a:lnTo>
                <a:lnTo>
                  <a:pt x="5953" y="7898"/>
                </a:lnTo>
                <a:lnTo>
                  <a:pt x="5953" y="7898"/>
                </a:lnTo>
                <a:lnTo>
                  <a:pt x="5940" y="7911"/>
                </a:lnTo>
                <a:lnTo>
                  <a:pt x="5940" y="7950"/>
                </a:lnTo>
                <a:close/>
                <a:moveTo>
                  <a:pt x="6018" y="8055"/>
                </a:moveTo>
                <a:lnTo>
                  <a:pt x="6018" y="8211"/>
                </a:lnTo>
                <a:lnTo>
                  <a:pt x="6136" y="8211"/>
                </a:lnTo>
                <a:lnTo>
                  <a:pt x="6136" y="8211"/>
                </a:lnTo>
                <a:lnTo>
                  <a:pt x="6136" y="8133"/>
                </a:lnTo>
                <a:lnTo>
                  <a:pt x="6136" y="8133"/>
                </a:lnTo>
                <a:lnTo>
                  <a:pt x="6018" y="8133"/>
                </a:lnTo>
                <a:lnTo>
                  <a:pt x="6018" y="8133"/>
                </a:lnTo>
                <a:lnTo>
                  <a:pt x="6136" y="8133"/>
                </a:lnTo>
                <a:lnTo>
                  <a:pt x="6136" y="8055"/>
                </a:lnTo>
                <a:lnTo>
                  <a:pt x="6136" y="8055"/>
                </a:lnTo>
                <a:lnTo>
                  <a:pt x="6018" y="8055"/>
                </a:lnTo>
                <a:close/>
                <a:moveTo>
                  <a:pt x="5888" y="8264"/>
                </a:moveTo>
                <a:lnTo>
                  <a:pt x="5875" y="8316"/>
                </a:lnTo>
                <a:lnTo>
                  <a:pt x="6005" y="8316"/>
                </a:lnTo>
                <a:lnTo>
                  <a:pt x="6005" y="8316"/>
                </a:lnTo>
                <a:lnTo>
                  <a:pt x="5875" y="8316"/>
                </a:lnTo>
                <a:lnTo>
                  <a:pt x="5862" y="8394"/>
                </a:lnTo>
                <a:lnTo>
                  <a:pt x="6005" y="8394"/>
                </a:lnTo>
                <a:lnTo>
                  <a:pt x="6018" y="8225"/>
                </a:lnTo>
                <a:lnTo>
                  <a:pt x="5888" y="8225"/>
                </a:lnTo>
                <a:lnTo>
                  <a:pt x="5888" y="8264"/>
                </a:lnTo>
                <a:close/>
                <a:moveTo>
                  <a:pt x="6593" y="7807"/>
                </a:moveTo>
                <a:lnTo>
                  <a:pt x="6593" y="8094"/>
                </a:lnTo>
                <a:lnTo>
                  <a:pt x="6684" y="8107"/>
                </a:lnTo>
                <a:lnTo>
                  <a:pt x="6684" y="7859"/>
                </a:lnTo>
                <a:lnTo>
                  <a:pt x="6684" y="7846"/>
                </a:lnTo>
                <a:lnTo>
                  <a:pt x="6645" y="7833"/>
                </a:lnTo>
                <a:lnTo>
                  <a:pt x="6619" y="7807"/>
                </a:lnTo>
                <a:lnTo>
                  <a:pt x="6619" y="7807"/>
                </a:lnTo>
                <a:lnTo>
                  <a:pt x="6593" y="7807"/>
                </a:lnTo>
                <a:close/>
                <a:moveTo>
                  <a:pt x="6149" y="7820"/>
                </a:moveTo>
                <a:lnTo>
                  <a:pt x="6149" y="7950"/>
                </a:lnTo>
                <a:lnTo>
                  <a:pt x="6384" y="7950"/>
                </a:lnTo>
                <a:lnTo>
                  <a:pt x="6384" y="7794"/>
                </a:lnTo>
                <a:lnTo>
                  <a:pt x="6384" y="7781"/>
                </a:lnTo>
                <a:lnTo>
                  <a:pt x="6384" y="7781"/>
                </a:lnTo>
                <a:lnTo>
                  <a:pt x="6371" y="7781"/>
                </a:lnTo>
                <a:lnTo>
                  <a:pt x="6358" y="7781"/>
                </a:lnTo>
                <a:lnTo>
                  <a:pt x="6345" y="7781"/>
                </a:lnTo>
                <a:lnTo>
                  <a:pt x="6332" y="7781"/>
                </a:lnTo>
                <a:lnTo>
                  <a:pt x="6319" y="7781"/>
                </a:lnTo>
                <a:lnTo>
                  <a:pt x="6305" y="7781"/>
                </a:lnTo>
                <a:lnTo>
                  <a:pt x="6279" y="7781"/>
                </a:lnTo>
                <a:lnTo>
                  <a:pt x="6253" y="7794"/>
                </a:lnTo>
                <a:lnTo>
                  <a:pt x="6227" y="7794"/>
                </a:lnTo>
                <a:lnTo>
                  <a:pt x="6175" y="7807"/>
                </a:lnTo>
                <a:lnTo>
                  <a:pt x="6149" y="7820"/>
                </a:lnTo>
                <a:close/>
                <a:moveTo>
                  <a:pt x="21475" y="6123"/>
                </a:moveTo>
                <a:lnTo>
                  <a:pt x="21488" y="6123"/>
                </a:lnTo>
                <a:lnTo>
                  <a:pt x="21880" y="6932"/>
                </a:lnTo>
                <a:lnTo>
                  <a:pt x="21867" y="6932"/>
                </a:lnTo>
                <a:lnTo>
                  <a:pt x="21475" y="6123"/>
                </a:lnTo>
                <a:close/>
                <a:moveTo>
                  <a:pt x="16031" y="7050"/>
                </a:moveTo>
                <a:lnTo>
                  <a:pt x="16031" y="7050"/>
                </a:lnTo>
                <a:lnTo>
                  <a:pt x="16018" y="6305"/>
                </a:lnTo>
                <a:lnTo>
                  <a:pt x="16018" y="6305"/>
                </a:lnTo>
                <a:lnTo>
                  <a:pt x="16031" y="7050"/>
                </a:lnTo>
                <a:close/>
                <a:moveTo>
                  <a:pt x="5339" y="287"/>
                </a:moveTo>
                <a:lnTo>
                  <a:pt x="5640" y="601"/>
                </a:lnTo>
                <a:lnTo>
                  <a:pt x="4778" y="1436"/>
                </a:lnTo>
                <a:lnTo>
                  <a:pt x="5170" y="1815"/>
                </a:lnTo>
                <a:lnTo>
                  <a:pt x="5170" y="1815"/>
                </a:lnTo>
                <a:lnTo>
                  <a:pt x="4778" y="1449"/>
                </a:lnTo>
                <a:lnTo>
                  <a:pt x="4543" y="1671"/>
                </a:lnTo>
                <a:lnTo>
                  <a:pt x="5026" y="2167"/>
                </a:lnTo>
                <a:lnTo>
                  <a:pt x="5026" y="2180"/>
                </a:lnTo>
                <a:lnTo>
                  <a:pt x="4543" y="1671"/>
                </a:lnTo>
                <a:lnTo>
                  <a:pt x="4295" y="1919"/>
                </a:lnTo>
                <a:lnTo>
                  <a:pt x="4282" y="1906"/>
                </a:lnTo>
                <a:lnTo>
                  <a:pt x="4530" y="1671"/>
                </a:lnTo>
                <a:lnTo>
                  <a:pt x="4191" y="1410"/>
                </a:lnTo>
                <a:lnTo>
                  <a:pt x="4204" y="1397"/>
                </a:lnTo>
                <a:lnTo>
                  <a:pt x="4204" y="1397"/>
                </a:lnTo>
                <a:lnTo>
                  <a:pt x="4295" y="1305"/>
                </a:lnTo>
                <a:lnTo>
                  <a:pt x="4060" y="1044"/>
                </a:lnTo>
                <a:lnTo>
                  <a:pt x="4034" y="1018"/>
                </a:lnTo>
                <a:lnTo>
                  <a:pt x="3969" y="1070"/>
                </a:lnTo>
                <a:lnTo>
                  <a:pt x="3956" y="1070"/>
                </a:lnTo>
                <a:lnTo>
                  <a:pt x="4556" y="496"/>
                </a:lnTo>
                <a:lnTo>
                  <a:pt x="4556" y="496"/>
                </a:lnTo>
                <a:lnTo>
                  <a:pt x="4556" y="496"/>
                </a:lnTo>
                <a:lnTo>
                  <a:pt x="5091" y="1005"/>
                </a:lnTo>
                <a:lnTo>
                  <a:pt x="5183" y="1018"/>
                </a:lnTo>
                <a:lnTo>
                  <a:pt x="5352" y="862"/>
                </a:lnTo>
                <a:lnTo>
                  <a:pt x="5039" y="601"/>
                </a:lnTo>
                <a:lnTo>
                  <a:pt x="5039" y="601"/>
                </a:lnTo>
                <a:lnTo>
                  <a:pt x="4935" y="692"/>
                </a:lnTo>
                <a:lnTo>
                  <a:pt x="4935" y="705"/>
                </a:lnTo>
                <a:lnTo>
                  <a:pt x="4935" y="705"/>
                </a:lnTo>
                <a:lnTo>
                  <a:pt x="4883" y="653"/>
                </a:lnTo>
                <a:lnTo>
                  <a:pt x="4883" y="653"/>
                </a:lnTo>
                <a:lnTo>
                  <a:pt x="4935" y="692"/>
                </a:lnTo>
                <a:lnTo>
                  <a:pt x="5144" y="483"/>
                </a:lnTo>
                <a:lnTo>
                  <a:pt x="5144" y="496"/>
                </a:lnTo>
                <a:lnTo>
                  <a:pt x="5039" y="601"/>
                </a:lnTo>
                <a:lnTo>
                  <a:pt x="5352" y="862"/>
                </a:lnTo>
                <a:lnTo>
                  <a:pt x="5627" y="587"/>
                </a:lnTo>
                <a:lnTo>
                  <a:pt x="5457" y="418"/>
                </a:lnTo>
                <a:lnTo>
                  <a:pt x="5366" y="496"/>
                </a:lnTo>
                <a:lnTo>
                  <a:pt x="5366" y="496"/>
                </a:lnTo>
                <a:lnTo>
                  <a:pt x="5457" y="418"/>
                </a:lnTo>
                <a:lnTo>
                  <a:pt x="5339" y="287"/>
                </a:lnTo>
                <a:close/>
                <a:moveTo>
                  <a:pt x="5078" y="1018"/>
                </a:moveTo>
                <a:lnTo>
                  <a:pt x="4556" y="509"/>
                </a:lnTo>
                <a:lnTo>
                  <a:pt x="4034" y="1005"/>
                </a:lnTo>
                <a:lnTo>
                  <a:pt x="4060" y="1044"/>
                </a:lnTo>
                <a:lnTo>
                  <a:pt x="4295" y="1305"/>
                </a:lnTo>
                <a:lnTo>
                  <a:pt x="4439" y="1162"/>
                </a:lnTo>
                <a:lnTo>
                  <a:pt x="4452" y="1175"/>
                </a:lnTo>
                <a:lnTo>
                  <a:pt x="4217" y="1410"/>
                </a:lnTo>
                <a:lnTo>
                  <a:pt x="4543" y="1658"/>
                </a:lnTo>
                <a:lnTo>
                  <a:pt x="5170" y="1031"/>
                </a:lnTo>
                <a:lnTo>
                  <a:pt x="5078" y="1018"/>
                </a:lnTo>
                <a:close/>
                <a:moveTo>
                  <a:pt x="5431" y="1319"/>
                </a:moveTo>
                <a:lnTo>
                  <a:pt x="5418" y="1332"/>
                </a:lnTo>
                <a:lnTo>
                  <a:pt x="5170" y="1070"/>
                </a:lnTo>
                <a:lnTo>
                  <a:pt x="5183" y="1057"/>
                </a:lnTo>
                <a:lnTo>
                  <a:pt x="5431" y="1319"/>
                </a:lnTo>
                <a:close/>
                <a:moveTo>
                  <a:pt x="17977" y="6514"/>
                </a:moveTo>
                <a:lnTo>
                  <a:pt x="17977" y="6514"/>
                </a:lnTo>
                <a:lnTo>
                  <a:pt x="17963" y="5783"/>
                </a:lnTo>
                <a:lnTo>
                  <a:pt x="17977" y="5770"/>
                </a:lnTo>
                <a:lnTo>
                  <a:pt x="17977" y="6514"/>
                </a:lnTo>
                <a:close/>
                <a:moveTo>
                  <a:pt x="12676" y="4804"/>
                </a:moveTo>
                <a:lnTo>
                  <a:pt x="12676" y="4804"/>
                </a:lnTo>
                <a:lnTo>
                  <a:pt x="12689" y="5744"/>
                </a:lnTo>
                <a:lnTo>
                  <a:pt x="12689" y="5744"/>
                </a:lnTo>
                <a:lnTo>
                  <a:pt x="12676" y="4804"/>
                </a:lnTo>
                <a:close/>
                <a:moveTo>
                  <a:pt x="13668" y="6749"/>
                </a:moveTo>
                <a:lnTo>
                  <a:pt x="13668" y="6736"/>
                </a:lnTo>
                <a:lnTo>
                  <a:pt x="13681" y="7480"/>
                </a:lnTo>
                <a:lnTo>
                  <a:pt x="13681" y="7493"/>
                </a:lnTo>
                <a:lnTo>
                  <a:pt x="13668" y="6749"/>
                </a:lnTo>
                <a:close/>
                <a:moveTo>
                  <a:pt x="11071" y="3747"/>
                </a:moveTo>
                <a:lnTo>
                  <a:pt x="11071" y="3747"/>
                </a:lnTo>
                <a:lnTo>
                  <a:pt x="11501" y="3747"/>
                </a:lnTo>
                <a:lnTo>
                  <a:pt x="11501" y="3760"/>
                </a:lnTo>
                <a:lnTo>
                  <a:pt x="11071" y="3747"/>
                </a:lnTo>
                <a:close/>
                <a:moveTo>
                  <a:pt x="16253" y="5770"/>
                </a:moveTo>
                <a:lnTo>
                  <a:pt x="16253" y="5770"/>
                </a:lnTo>
                <a:lnTo>
                  <a:pt x="16371" y="5770"/>
                </a:lnTo>
                <a:lnTo>
                  <a:pt x="16371" y="5770"/>
                </a:lnTo>
                <a:lnTo>
                  <a:pt x="16253" y="5770"/>
                </a:lnTo>
                <a:close/>
                <a:moveTo>
                  <a:pt x="16423" y="8081"/>
                </a:moveTo>
                <a:lnTo>
                  <a:pt x="16449" y="8094"/>
                </a:lnTo>
                <a:lnTo>
                  <a:pt x="16449" y="8107"/>
                </a:lnTo>
                <a:lnTo>
                  <a:pt x="16423" y="8094"/>
                </a:lnTo>
                <a:lnTo>
                  <a:pt x="16423" y="8081"/>
                </a:lnTo>
                <a:close/>
                <a:moveTo>
                  <a:pt x="19458" y="6260"/>
                </a:moveTo>
                <a:lnTo>
                  <a:pt x="19504" y="6214"/>
                </a:lnTo>
                <a:lnTo>
                  <a:pt x="19458" y="6260"/>
                </a:lnTo>
                <a:close/>
                <a:moveTo>
                  <a:pt x="13349" y="1821"/>
                </a:moveTo>
                <a:lnTo>
                  <a:pt x="13342" y="1841"/>
                </a:lnTo>
                <a:lnTo>
                  <a:pt x="13342" y="1828"/>
                </a:lnTo>
                <a:lnTo>
                  <a:pt x="13342" y="1815"/>
                </a:lnTo>
                <a:lnTo>
                  <a:pt x="13342" y="1802"/>
                </a:lnTo>
                <a:lnTo>
                  <a:pt x="13349" y="1821"/>
                </a:lnTo>
                <a:close/>
                <a:moveTo>
                  <a:pt x="19386" y="6371"/>
                </a:moveTo>
                <a:lnTo>
                  <a:pt x="19400" y="6436"/>
                </a:lnTo>
                <a:moveTo>
                  <a:pt x="19400" y="6345"/>
                </a:moveTo>
                <a:lnTo>
                  <a:pt x="19400" y="6332"/>
                </a:lnTo>
                <a:lnTo>
                  <a:pt x="19386" y="6345"/>
                </a:lnTo>
                <a:lnTo>
                  <a:pt x="19386" y="6358"/>
                </a:lnTo>
                <a:lnTo>
                  <a:pt x="19400" y="6345"/>
                </a:lnTo>
                <a:close/>
                <a:moveTo>
                  <a:pt x="19373" y="6488"/>
                </a:moveTo>
                <a:lnTo>
                  <a:pt x="19151" y="6606"/>
                </a:lnTo>
                <a:lnTo>
                  <a:pt x="19151" y="6593"/>
                </a:lnTo>
                <a:lnTo>
                  <a:pt x="19373" y="6488"/>
                </a:lnTo>
                <a:close/>
                <a:moveTo>
                  <a:pt x="19386" y="6462"/>
                </a:moveTo>
                <a:lnTo>
                  <a:pt x="19400" y="6449"/>
                </a:lnTo>
                <a:lnTo>
                  <a:pt x="19386" y="6462"/>
                </a:lnTo>
                <a:lnTo>
                  <a:pt x="19386" y="6475"/>
                </a:lnTo>
                <a:lnTo>
                  <a:pt x="19386" y="6462"/>
                </a:lnTo>
                <a:close/>
                <a:moveTo>
                  <a:pt x="19400" y="6436"/>
                </a:moveTo>
                <a:lnTo>
                  <a:pt x="19386" y="6384"/>
                </a:lnTo>
                <a:moveTo>
                  <a:pt x="19386" y="6462"/>
                </a:moveTo>
                <a:lnTo>
                  <a:pt x="19386" y="6475"/>
                </a:lnTo>
                <a:lnTo>
                  <a:pt x="19400" y="6462"/>
                </a:lnTo>
                <a:lnTo>
                  <a:pt x="19400" y="6449"/>
                </a:lnTo>
                <a:lnTo>
                  <a:pt x="19386" y="6462"/>
                </a:lnTo>
                <a:close/>
                <a:moveTo>
                  <a:pt x="19386" y="6332"/>
                </a:moveTo>
                <a:lnTo>
                  <a:pt x="19504" y="6201"/>
                </a:lnTo>
                <a:moveTo>
                  <a:pt x="11044" y="4530"/>
                </a:moveTo>
                <a:lnTo>
                  <a:pt x="11097" y="4530"/>
                </a:lnTo>
                <a:lnTo>
                  <a:pt x="11097" y="4543"/>
                </a:lnTo>
                <a:lnTo>
                  <a:pt x="11044" y="4530"/>
                </a:lnTo>
                <a:lnTo>
                  <a:pt x="11018" y="4661"/>
                </a:lnTo>
                <a:lnTo>
                  <a:pt x="11018" y="4661"/>
                </a:lnTo>
                <a:lnTo>
                  <a:pt x="11044" y="4530"/>
                </a:lnTo>
                <a:lnTo>
                  <a:pt x="11044" y="4530"/>
                </a:lnTo>
                <a:close/>
                <a:moveTo>
                  <a:pt x="11527" y="2924"/>
                </a:moveTo>
                <a:lnTo>
                  <a:pt x="11527" y="3211"/>
                </a:lnTo>
                <a:lnTo>
                  <a:pt x="11527" y="3211"/>
                </a:lnTo>
                <a:lnTo>
                  <a:pt x="11527" y="3107"/>
                </a:lnTo>
                <a:lnTo>
                  <a:pt x="11371" y="3107"/>
                </a:lnTo>
                <a:lnTo>
                  <a:pt x="11371" y="3094"/>
                </a:lnTo>
                <a:lnTo>
                  <a:pt x="11527" y="3094"/>
                </a:lnTo>
                <a:lnTo>
                  <a:pt x="11527" y="2924"/>
                </a:lnTo>
                <a:close/>
                <a:moveTo>
                  <a:pt x="19386" y="6358"/>
                </a:moveTo>
                <a:lnTo>
                  <a:pt x="19373" y="6371"/>
                </a:lnTo>
                <a:lnTo>
                  <a:pt x="19373" y="6358"/>
                </a:lnTo>
                <a:lnTo>
                  <a:pt x="19373" y="6345"/>
                </a:lnTo>
                <a:lnTo>
                  <a:pt x="19386" y="6358"/>
                </a:lnTo>
                <a:close/>
                <a:moveTo>
                  <a:pt x="4027" y="1834"/>
                </a:moveTo>
                <a:lnTo>
                  <a:pt x="4008" y="1828"/>
                </a:lnTo>
                <a:lnTo>
                  <a:pt x="4021" y="1815"/>
                </a:lnTo>
                <a:lnTo>
                  <a:pt x="4034" y="1815"/>
                </a:lnTo>
                <a:lnTo>
                  <a:pt x="4047" y="1815"/>
                </a:lnTo>
                <a:lnTo>
                  <a:pt x="4060" y="1815"/>
                </a:lnTo>
                <a:lnTo>
                  <a:pt x="4027" y="1834"/>
                </a:lnTo>
                <a:close/>
                <a:moveTo>
                  <a:pt x="4151" y="1867"/>
                </a:moveTo>
                <a:lnTo>
                  <a:pt x="4256" y="1919"/>
                </a:lnTo>
                <a:moveTo>
                  <a:pt x="4302" y="1906"/>
                </a:moveTo>
                <a:lnTo>
                  <a:pt x="4282" y="1919"/>
                </a:lnTo>
                <a:lnTo>
                  <a:pt x="4302" y="1906"/>
                </a:lnTo>
                <a:close/>
                <a:moveTo>
                  <a:pt x="4106" y="1847"/>
                </a:moveTo>
                <a:lnTo>
                  <a:pt x="4073" y="1828"/>
                </a:lnTo>
                <a:lnTo>
                  <a:pt x="4086" y="1828"/>
                </a:lnTo>
                <a:lnTo>
                  <a:pt x="4099" y="1828"/>
                </a:lnTo>
                <a:lnTo>
                  <a:pt x="4112" y="1841"/>
                </a:lnTo>
                <a:lnTo>
                  <a:pt x="4125" y="1841"/>
                </a:lnTo>
                <a:lnTo>
                  <a:pt x="4138" y="1854"/>
                </a:lnTo>
                <a:lnTo>
                  <a:pt x="4106" y="1847"/>
                </a:lnTo>
                <a:close/>
                <a:moveTo>
                  <a:pt x="4530" y="1971"/>
                </a:moveTo>
                <a:lnTo>
                  <a:pt x="4595" y="2102"/>
                </a:lnTo>
                <a:moveTo>
                  <a:pt x="4439" y="1932"/>
                </a:moveTo>
                <a:lnTo>
                  <a:pt x="4360" y="1893"/>
                </a:lnTo>
                <a:lnTo>
                  <a:pt x="4373" y="1893"/>
                </a:lnTo>
                <a:lnTo>
                  <a:pt x="4386" y="1893"/>
                </a:lnTo>
                <a:lnTo>
                  <a:pt x="4399" y="1893"/>
                </a:lnTo>
                <a:lnTo>
                  <a:pt x="4413" y="1893"/>
                </a:lnTo>
                <a:lnTo>
                  <a:pt x="4426" y="1893"/>
                </a:lnTo>
                <a:lnTo>
                  <a:pt x="4439" y="1893"/>
                </a:lnTo>
                <a:lnTo>
                  <a:pt x="4452" y="1906"/>
                </a:lnTo>
                <a:lnTo>
                  <a:pt x="4465" y="1906"/>
                </a:lnTo>
                <a:lnTo>
                  <a:pt x="4478" y="1919"/>
                </a:lnTo>
                <a:lnTo>
                  <a:pt x="4491" y="1932"/>
                </a:lnTo>
                <a:lnTo>
                  <a:pt x="4504" y="1932"/>
                </a:lnTo>
                <a:lnTo>
                  <a:pt x="4504" y="1945"/>
                </a:lnTo>
                <a:lnTo>
                  <a:pt x="4517" y="1958"/>
                </a:lnTo>
                <a:lnTo>
                  <a:pt x="4439" y="1932"/>
                </a:lnTo>
                <a:close/>
                <a:moveTo>
                  <a:pt x="4674" y="2232"/>
                </a:moveTo>
                <a:lnTo>
                  <a:pt x="4713" y="2324"/>
                </a:lnTo>
                <a:moveTo>
                  <a:pt x="4634" y="2167"/>
                </a:moveTo>
                <a:lnTo>
                  <a:pt x="4608" y="2115"/>
                </a:lnTo>
                <a:lnTo>
                  <a:pt x="4621" y="2115"/>
                </a:lnTo>
                <a:lnTo>
                  <a:pt x="4634" y="2128"/>
                </a:lnTo>
                <a:lnTo>
                  <a:pt x="4648" y="2141"/>
                </a:lnTo>
                <a:lnTo>
                  <a:pt x="4661" y="2154"/>
                </a:lnTo>
                <a:lnTo>
                  <a:pt x="4661" y="2167"/>
                </a:lnTo>
                <a:lnTo>
                  <a:pt x="4674" y="2180"/>
                </a:lnTo>
                <a:lnTo>
                  <a:pt x="4674" y="2193"/>
                </a:lnTo>
                <a:lnTo>
                  <a:pt x="4674" y="2206"/>
                </a:lnTo>
                <a:lnTo>
                  <a:pt x="4674" y="2219"/>
                </a:lnTo>
                <a:lnTo>
                  <a:pt x="4634" y="2167"/>
                </a:lnTo>
                <a:close/>
                <a:moveTo>
                  <a:pt x="4902" y="2448"/>
                </a:moveTo>
                <a:lnTo>
                  <a:pt x="4883" y="2454"/>
                </a:lnTo>
                <a:lnTo>
                  <a:pt x="4961" y="2467"/>
                </a:lnTo>
                <a:lnTo>
                  <a:pt x="5026" y="2480"/>
                </a:lnTo>
                <a:lnTo>
                  <a:pt x="4902" y="2448"/>
                </a:lnTo>
                <a:close/>
                <a:moveTo>
                  <a:pt x="4759" y="2356"/>
                </a:moveTo>
                <a:lnTo>
                  <a:pt x="4726" y="2324"/>
                </a:lnTo>
                <a:lnTo>
                  <a:pt x="4739" y="2324"/>
                </a:lnTo>
                <a:lnTo>
                  <a:pt x="4752" y="2337"/>
                </a:lnTo>
                <a:lnTo>
                  <a:pt x="4765" y="2337"/>
                </a:lnTo>
                <a:lnTo>
                  <a:pt x="4778" y="2350"/>
                </a:lnTo>
                <a:lnTo>
                  <a:pt x="4791" y="2363"/>
                </a:lnTo>
                <a:lnTo>
                  <a:pt x="4791" y="2376"/>
                </a:lnTo>
                <a:lnTo>
                  <a:pt x="4759" y="2356"/>
                </a:lnTo>
                <a:close/>
                <a:moveTo>
                  <a:pt x="4974" y="2493"/>
                </a:moveTo>
                <a:lnTo>
                  <a:pt x="4987" y="2493"/>
                </a:lnTo>
                <a:lnTo>
                  <a:pt x="4974" y="2480"/>
                </a:lnTo>
                <a:lnTo>
                  <a:pt x="4961" y="2480"/>
                </a:lnTo>
                <a:lnTo>
                  <a:pt x="4974" y="2493"/>
                </a:lnTo>
                <a:close/>
                <a:moveTo>
                  <a:pt x="4869" y="2454"/>
                </a:moveTo>
                <a:lnTo>
                  <a:pt x="4935" y="2480"/>
                </a:lnTo>
                <a:lnTo>
                  <a:pt x="4922" y="2480"/>
                </a:lnTo>
                <a:lnTo>
                  <a:pt x="4909" y="2480"/>
                </a:lnTo>
                <a:lnTo>
                  <a:pt x="4896" y="2467"/>
                </a:lnTo>
                <a:lnTo>
                  <a:pt x="4883" y="2467"/>
                </a:lnTo>
                <a:lnTo>
                  <a:pt x="4869" y="2467"/>
                </a:lnTo>
                <a:lnTo>
                  <a:pt x="4856" y="2467"/>
                </a:lnTo>
                <a:lnTo>
                  <a:pt x="4843" y="2454"/>
                </a:lnTo>
                <a:lnTo>
                  <a:pt x="4830" y="2454"/>
                </a:lnTo>
                <a:lnTo>
                  <a:pt x="4817" y="2441"/>
                </a:lnTo>
                <a:lnTo>
                  <a:pt x="4804" y="2428"/>
                </a:lnTo>
                <a:lnTo>
                  <a:pt x="4869" y="2454"/>
                </a:lnTo>
                <a:close/>
                <a:moveTo>
                  <a:pt x="4745" y="2389"/>
                </a:moveTo>
                <a:lnTo>
                  <a:pt x="4791" y="2415"/>
                </a:lnTo>
                <a:lnTo>
                  <a:pt x="4778" y="2402"/>
                </a:lnTo>
                <a:lnTo>
                  <a:pt x="4765" y="2389"/>
                </a:lnTo>
                <a:lnTo>
                  <a:pt x="4752" y="2376"/>
                </a:lnTo>
                <a:lnTo>
                  <a:pt x="4739" y="2363"/>
                </a:lnTo>
                <a:lnTo>
                  <a:pt x="4726" y="2350"/>
                </a:lnTo>
                <a:lnTo>
                  <a:pt x="4713" y="2350"/>
                </a:lnTo>
                <a:lnTo>
                  <a:pt x="4745" y="2389"/>
                </a:lnTo>
                <a:close/>
                <a:moveTo>
                  <a:pt x="4648" y="2245"/>
                </a:moveTo>
                <a:lnTo>
                  <a:pt x="4634" y="2167"/>
                </a:lnTo>
                <a:moveTo>
                  <a:pt x="4674" y="2298"/>
                </a:moveTo>
                <a:lnTo>
                  <a:pt x="4687" y="2337"/>
                </a:lnTo>
                <a:lnTo>
                  <a:pt x="4674" y="2324"/>
                </a:lnTo>
                <a:lnTo>
                  <a:pt x="4661" y="2311"/>
                </a:lnTo>
                <a:lnTo>
                  <a:pt x="4661" y="2298"/>
                </a:lnTo>
                <a:lnTo>
                  <a:pt x="4648" y="2285"/>
                </a:lnTo>
                <a:lnTo>
                  <a:pt x="4648" y="2272"/>
                </a:lnTo>
                <a:lnTo>
                  <a:pt x="4648" y="2258"/>
                </a:lnTo>
                <a:lnTo>
                  <a:pt x="4674" y="2298"/>
                </a:lnTo>
                <a:close/>
                <a:moveTo>
                  <a:pt x="4556" y="2089"/>
                </a:moveTo>
                <a:lnTo>
                  <a:pt x="4504" y="1984"/>
                </a:lnTo>
                <a:moveTo>
                  <a:pt x="4569" y="2121"/>
                </a:moveTo>
                <a:lnTo>
                  <a:pt x="4491" y="1958"/>
                </a:lnTo>
                <a:lnTo>
                  <a:pt x="4478" y="1971"/>
                </a:lnTo>
                <a:lnTo>
                  <a:pt x="4491" y="2010"/>
                </a:lnTo>
                <a:lnTo>
                  <a:pt x="4530" y="2076"/>
                </a:lnTo>
                <a:lnTo>
                  <a:pt x="4530" y="2089"/>
                </a:lnTo>
                <a:lnTo>
                  <a:pt x="4556" y="2128"/>
                </a:lnTo>
                <a:lnTo>
                  <a:pt x="4608" y="2154"/>
                </a:lnTo>
                <a:lnTo>
                  <a:pt x="4621" y="2193"/>
                </a:lnTo>
                <a:lnTo>
                  <a:pt x="4634" y="2219"/>
                </a:lnTo>
                <a:lnTo>
                  <a:pt x="4569" y="2121"/>
                </a:lnTo>
                <a:close/>
                <a:moveTo>
                  <a:pt x="4595" y="2128"/>
                </a:moveTo>
                <a:lnTo>
                  <a:pt x="4621" y="2154"/>
                </a:lnTo>
                <a:lnTo>
                  <a:pt x="4621" y="2141"/>
                </a:lnTo>
                <a:lnTo>
                  <a:pt x="4608" y="2128"/>
                </a:lnTo>
                <a:lnTo>
                  <a:pt x="4595" y="2115"/>
                </a:lnTo>
                <a:lnTo>
                  <a:pt x="4582" y="2102"/>
                </a:lnTo>
                <a:lnTo>
                  <a:pt x="4569" y="2102"/>
                </a:lnTo>
                <a:lnTo>
                  <a:pt x="4595" y="2128"/>
                </a:lnTo>
                <a:close/>
                <a:moveTo>
                  <a:pt x="4661" y="2304"/>
                </a:moveTo>
                <a:lnTo>
                  <a:pt x="4634" y="2272"/>
                </a:lnTo>
                <a:lnTo>
                  <a:pt x="4634" y="2285"/>
                </a:lnTo>
                <a:lnTo>
                  <a:pt x="4648" y="2298"/>
                </a:lnTo>
                <a:lnTo>
                  <a:pt x="4648" y="2311"/>
                </a:lnTo>
                <a:lnTo>
                  <a:pt x="4661" y="2324"/>
                </a:lnTo>
                <a:lnTo>
                  <a:pt x="4661" y="2337"/>
                </a:lnTo>
                <a:lnTo>
                  <a:pt x="4674" y="2350"/>
                </a:lnTo>
                <a:lnTo>
                  <a:pt x="4661" y="2304"/>
                </a:lnTo>
                <a:close/>
                <a:moveTo>
                  <a:pt x="4778" y="2441"/>
                </a:moveTo>
                <a:lnTo>
                  <a:pt x="4869" y="2480"/>
                </a:lnTo>
                <a:moveTo>
                  <a:pt x="4869" y="2480"/>
                </a:moveTo>
                <a:lnTo>
                  <a:pt x="4961" y="2493"/>
                </a:lnTo>
                <a:moveTo>
                  <a:pt x="4961" y="2493"/>
                </a:moveTo>
                <a:lnTo>
                  <a:pt x="5000" y="2520"/>
                </a:lnTo>
                <a:moveTo>
                  <a:pt x="5000" y="2520"/>
                </a:moveTo>
                <a:lnTo>
                  <a:pt x="4987" y="2533"/>
                </a:lnTo>
                <a:moveTo>
                  <a:pt x="4987" y="2533"/>
                </a:moveTo>
                <a:lnTo>
                  <a:pt x="4948" y="2507"/>
                </a:lnTo>
                <a:moveTo>
                  <a:pt x="4732" y="2396"/>
                </a:moveTo>
                <a:lnTo>
                  <a:pt x="4700" y="2363"/>
                </a:lnTo>
                <a:lnTo>
                  <a:pt x="4713" y="2363"/>
                </a:lnTo>
                <a:lnTo>
                  <a:pt x="4726" y="2376"/>
                </a:lnTo>
                <a:lnTo>
                  <a:pt x="4739" y="2389"/>
                </a:lnTo>
                <a:lnTo>
                  <a:pt x="4752" y="2389"/>
                </a:lnTo>
                <a:lnTo>
                  <a:pt x="4765" y="2402"/>
                </a:lnTo>
                <a:lnTo>
                  <a:pt x="4765" y="2415"/>
                </a:lnTo>
                <a:lnTo>
                  <a:pt x="4778" y="2428"/>
                </a:lnTo>
                <a:lnTo>
                  <a:pt x="4732" y="2396"/>
                </a:lnTo>
                <a:close/>
                <a:moveTo>
                  <a:pt x="4739" y="2415"/>
                </a:moveTo>
                <a:lnTo>
                  <a:pt x="4674" y="2363"/>
                </a:lnTo>
                <a:moveTo>
                  <a:pt x="4843" y="2461"/>
                </a:moveTo>
                <a:lnTo>
                  <a:pt x="4935" y="2507"/>
                </a:lnTo>
                <a:lnTo>
                  <a:pt x="4922" y="2507"/>
                </a:lnTo>
                <a:lnTo>
                  <a:pt x="4909" y="2507"/>
                </a:lnTo>
                <a:lnTo>
                  <a:pt x="4896" y="2507"/>
                </a:lnTo>
                <a:lnTo>
                  <a:pt x="4883" y="2507"/>
                </a:lnTo>
                <a:lnTo>
                  <a:pt x="4869" y="2493"/>
                </a:lnTo>
                <a:lnTo>
                  <a:pt x="4856" y="2493"/>
                </a:lnTo>
                <a:lnTo>
                  <a:pt x="4843" y="2493"/>
                </a:lnTo>
                <a:lnTo>
                  <a:pt x="4830" y="2480"/>
                </a:lnTo>
                <a:lnTo>
                  <a:pt x="4817" y="2480"/>
                </a:lnTo>
                <a:lnTo>
                  <a:pt x="4804" y="2467"/>
                </a:lnTo>
                <a:lnTo>
                  <a:pt x="4791" y="2467"/>
                </a:lnTo>
                <a:lnTo>
                  <a:pt x="4778" y="2454"/>
                </a:lnTo>
                <a:lnTo>
                  <a:pt x="4765" y="2441"/>
                </a:lnTo>
                <a:lnTo>
                  <a:pt x="4752" y="2441"/>
                </a:lnTo>
                <a:lnTo>
                  <a:pt x="4739" y="2428"/>
                </a:lnTo>
                <a:lnTo>
                  <a:pt x="4843" y="2461"/>
                </a:lnTo>
                <a:close/>
                <a:moveTo>
                  <a:pt x="4419" y="2115"/>
                </a:moveTo>
                <a:lnTo>
                  <a:pt x="4608" y="2219"/>
                </a:lnTo>
                <a:lnTo>
                  <a:pt x="4595" y="2167"/>
                </a:lnTo>
                <a:lnTo>
                  <a:pt x="4556" y="2154"/>
                </a:lnTo>
                <a:lnTo>
                  <a:pt x="4517" y="2115"/>
                </a:lnTo>
                <a:lnTo>
                  <a:pt x="4517" y="2102"/>
                </a:lnTo>
                <a:lnTo>
                  <a:pt x="4465" y="1984"/>
                </a:lnTo>
                <a:lnTo>
                  <a:pt x="4334" y="1945"/>
                </a:lnTo>
                <a:lnTo>
                  <a:pt x="4419" y="2115"/>
                </a:lnTo>
                <a:close/>
                <a:moveTo>
                  <a:pt x="4641" y="2311"/>
                </a:moveTo>
                <a:lnTo>
                  <a:pt x="4661" y="2363"/>
                </a:lnTo>
                <a:lnTo>
                  <a:pt x="4648" y="2350"/>
                </a:lnTo>
                <a:lnTo>
                  <a:pt x="4634" y="2337"/>
                </a:lnTo>
                <a:lnTo>
                  <a:pt x="4621" y="2324"/>
                </a:lnTo>
                <a:lnTo>
                  <a:pt x="4621" y="2311"/>
                </a:lnTo>
                <a:lnTo>
                  <a:pt x="4608" y="2298"/>
                </a:lnTo>
                <a:lnTo>
                  <a:pt x="4608" y="2285"/>
                </a:lnTo>
                <a:lnTo>
                  <a:pt x="4608" y="2272"/>
                </a:lnTo>
                <a:lnTo>
                  <a:pt x="4641" y="2311"/>
                </a:lnTo>
                <a:close/>
                <a:moveTo>
                  <a:pt x="4171" y="1939"/>
                </a:moveTo>
                <a:lnTo>
                  <a:pt x="4217" y="1971"/>
                </a:lnTo>
                <a:lnTo>
                  <a:pt x="4204" y="1958"/>
                </a:lnTo>
                <a:lnTo>
                  <a:pt x="4191" y="1958"/>
                </a:lnTo>
                <a:lnTo>
                  <a:pt x="4178" y="1958"/>
                </a:lnTo>
                <a:lnTo>
                  <a:pt x="4164" y="1945"/>
                </a:lnTo>
                <a:lnTo>
                  <a:pt x="4151" y="1945"/>
                </a:lnTo>
                <a:lnTo>
                  <a:pt x="4138" y="1932"/>
                </a:lnTo>
                <a:lnTo>
                  <a:pt x="4125" y="1919"/>
                </a:lnTo>
                <a:lnTo>
                  <a:pt x="4171" y="1939"/>
                </a:lnTo>
                <a:close/>
                <a:moveTo>
                  <a:pt x="4067" y="1899"/>
                </a:moveTo>
                <a:lnTo>
                  <a:pt x="4099" y="1893"/>
                </a:lnTo>
                <a:lnTo>
                  <a:pt x="4086" y="1880"/>
                </a:lnTo>
                <a:lnTo>
                  <a:pt x="4073" y="1880"/>
                </a:lnTo>
                <a:lnTo>
                  <a:pt x="4060" y="1880"/>
                </a:lnTo>
                <a:lnTo>
                  <a:pt x="4047" y="1880"/>
                </a:lnTo>
                <a:lnTo>
                  <a:pt x="4034" y="1880"/>
                </a:lnTo>
                <a:lnTo>
                  <a:pt x="4067" y="1899"/>
                </a:lnTo>
                <a:close/>
                <a:moveTo>
                  <a:pt x="3812" y="1828"/>
                </a:moveTo>
                <a:lnTo>
                  <a:pt x="3786" y="1815"/>
                </a:lnTo>
                <a:lnTo>
                  <a:pt x="3812" y="1828"/>
                </a:lnTo>
                <a:close/>
                <a:moveTo>
                  <a:pt x="3799" y="1802"/>
                </a:moveTo>
                <a:lnTo>
                  <a:pt x="3877" y="1867"/>
                </a:lnTo>
                <a:moveTo>
                  <a:pt x="3923" y="1873"/>
                </a:moveTo>
                <a:lnTo>
                  <a:pt x="4008" y="1893"/>
                </a:lnTo>
                <a:lnTo>
                  <a:pt x="3995" y="1906"/>
                </a:lnTo>
                <a:lnTo>
                  <a:pt x="3982" y="1906"/>
                </a:lnTo>
                <a:lnTo>
                  <a:pt x="3969" y="1906"/>
                </a:lnTo>
                <a:lnTo>
                  <a:pt x="3956" y="1906"/>
                </a:lnTo>
                <a:lnTo>
                  <a:pt x="3943" y="1906"/>
                </a:lnTo>
                <a:lnTo>
                  <a:pt x="3930" y="1906"/>
                </a:lnTo>
                <a:lnTo>
                  <a:pt x="3916" y="1906"/>
                </a:lnTo>
                <a:lnTo>
                  <a:pt x="3903" y="1893"/>
                </a:lnTo>
                <a:lnTo>
                  <a:pt x="3890" y="1893"/>
                </a:lnTo>
                <a:lnTo>
                  <a:pt x="3877" y="1893"/>
                </a:lnTo>
                <a:lnTo>
                  <a:pt x="3864" y="1880"/>
                </a:lnTo>
                <a:lnTo>
                  <a:pt x="3851" y="1880"/>
                </a:lnTo>
                <a:lnTo>
                  <a:pt x="3838" y="1867"/>
                </a:lnTo>
                <a:lnTo>
                  <a:pt x="3923" y="1873"/>
                </a:lnTo>
                <a:close/>
                <a:moveTo>
                  <a:pt x="3943" y="1867"/>
                </a:moveTo>
                <a:lnTo>
                  <a:pt x="3890" y="1867"/>
                </a:lnTo>
                <a:lnTo>
                  <a:pt x="3903" y="1867"/>
                </a:lnTo>
                <a:lnTo>
                  <a:pt x="3916" y="1880"/>
                </a:lnTo>
                <a:lnTo>
                  <a:pt x="3930" y="1880"/>
                </a:lnTo>
                <a:lnTo>
                  <a:pt x="3943" y="1880"/>
                </a:lnTo>
                <a:lnTo>
                  <a:pt x="3956" y="1880"/>
                </a:lnTo>
                <a:lnTo>
                  <a:pt x="3969" y="1880"/>
                </a:lnTo>
                <a:lnTo>
                  <a:pt x="3982" y="1880"/>
                </a:lnTo>
                <a:lnTo>
                  <a:pt x="3995" y="1867"/>
                </a:lnTo>
                <a:lnTo>
                  <a:pt x="3943" y="1867"/>
                </a:lnTo>
                <a:close/>
                <a:moveTo>
                  <a:pt x="4067" y="1886"/>
                </a:moveTo>
                <a:lnTo>
                  <a:pt x="4021" y="1867"/>
                </a:lnTo>
                <a:lnTo>
                  <a:pt x="4034" y="1867"/>
                </a:lnTo>
                <a:lnTo>
                  <a:pt x="4047" y="1867"/>
                </a:lnTo>
                <a:lnTo>
                  <a:pt x="4060" y="1867"/>
                </a:lnTo>
                <a:lnTo>
                  <a:pt x="4073" y="1867"/>
                </a:lnTo>
                <a:lnTo>
                  <a:pt x="4086" y="1867"/>
                </a:lnTo>
                <a:lnTo>
                  <a:pt x="4099" y="1880"/>
                </a:lnTo>
                <a:lnTo>
                  <a:pt x="4112" y="1880"/>
                </a:lnTo>
                <a:lnTo>
                  <a:pt x="4125" y="1893"/>
                </a:lnTo>
                <a:lnTo>
                  <a:pt x="4067" y="1886"/>
                </a:lnTo>
                <a:close/>
                <a:moveTo>
                  <a:pt x="4243" y="1945"/>
                </a:moveTo>
                <a:lnTo>
                  <a:pt x="4256" y="1932"/>
                </a:lnTo>
                <a:moveTo>
                  <a:pt x="4184" y="1926"/>
                </a:moveTo>
                <a:lnTo>
                  <a:pt x="4138" y="1919"/>
                </a:lnTo>
                <a:lnTo>
                  <a:pt x="4151" y="1919"/>
                </a:lnTo>
                <a:lnTo>
                  <a:pt x="4164" y="1932"/>
                </a:lnTo>
                <a:lnTo>
                  <a:pt x="4178" y="1932"/>
                </a:lnTo>
                <a:lnTo>
                  <a:pt x="4191" y="1945"/>
                </a:lnTo>
                <a:lnTo>
                  <a:pt x="4204" y="1945"/>
                </a:lnTo>
                <a:lnTo>
                  <a:pt x="4217" y="1945"/>
                </a:lnTo>
                <a:lnTo>
                  <a:pt x="4230" y="1945"/>
                </a:lnTo>
                <a:lnTo>
                  <a:pt x="4184" y="1926"/>
                </a:lnTo>
                <a:close/>
                <a:moveTo>
                  <a:pt x="4184" y="1899"/>
                </a:moveTo>
                <a:lnTo>
                  <a:pt x="4243" y="1932"/>
                </a:lnTo>
                <a:lnTo>
                  <a:pt x="4230" y="1932"/>
                </a:lnTo>
                <a:lnTo>
                  <a:pt x="4217" y="1932"/>
                </a:lnTo>
                <a:lnTo>
                  <a:pt x="4204" y="1919"/>
                </a:lnTo>
                <a:lnTo>
                  <a:pt x="4191" y="1919"/>
                </a:lnTo>
                <a:lnTo>
                  <a:pt x="4178" y="1906"/>
                </a:lnTo>
                <a:lnTo>
                  <a:pt x="4164" y="1906"/>
                </a:lnTo>
                <a:lnTo>
                  <a:pt x="4151" y="1893"/>
                </a:lnTo>
                <a:lnTo>
                  <a:pt x="4138" y="1893"/>
                </a:lnTo>
                <a:lnTo>
                  <a:pt x="4125" y="1880"/>
                </a:lnTo>
                <a:lnTo>
                  <a:pt x="4184" y="1899"/>
                </a:lnTo>
                <a:close/>
                <a:moveTo>
                  <a:pt x="3995" y="1854"/>
                </a:moveTo>
                <a:lnTo>
                  <a:pt x="3943" y="1867"/>
                </a:lnTo>
                <a:moveTo>
                  <a:pt x="4054" y="1860"/>
                </a:moveTo>
                <a:lnTo>
                  <a:pt x="4099" y="1854"/>
                </a:lnTo>
                <a:lnTo>
                  <a:pt x="4086" y="1854"/>
                </a:lnTo>
                <a:lnTo>
                  <a:pt x="4073" y="1841"/>
                </a:lnTo>
                <a:lnTo>
                  <a:pt x="4060" y="1841"/>
                </a:lnTo>
                <a:lnTo>
                  <a:pt x="4047" y="1841"/>
                </a:lnTo>
                <a:lnTo>
                  <a:pt x="4034" y="1841"/>
                </a:lnTo>
                <a:lnTo>
                  <a:pt x="4021" y="1841"/>
                </a:lnTo>
                <a:lnTo>
                  <a:pt x="4008" y="1841"/>
                </a:lnTo>
                <a:lnTo>
                  <a:pt x="4054" y="1860"/>
                </a:lnTo>
                <a:close/>
                <a:moveTo>
                  <a:pt x="3838" y="1795"/>
                </a:moveTo>
                <a:lnTo>
                  <a:pt x="3812" y="1789"/>
                </a:lnTo>
                <a:lnTo>
                  <a:pt x="3838" y="1795"/>
                </a:lnTo>
                <a:close/>
                <a:moveTo>
                  <a:pt x="3897" y="1841"/>
                </a:moveTo>
                <a:lnTo>
                  <a:pt x="3930" y="1867"/>
                </a:lnTo>
                <a:lnTo>
                  <a:pt x="3916" y="1867"/>
                </a:lnTo>
                <a:lnTo>
                  <a:pt x="3903" y="1854"/>
                </a:lnTo>
                <a:lnTo>
                  <a:pt x="3890" y="1854"/>
                </a:lnTo>
                <a:lnTo>
                  <a:pt x="3877" y="1841"/>
                </a:lnTo>
                <a:lnTo>
                  <a:pt x="3864" y="1841"/>
                </a:lnTo>
                <a:lnTo>
                  <a:pt x="3851" y="1828"/>
                </a:lnTo>
                <a:lnTo>
                  <a:pt x="3897" y="1841"/>
                </a:lnTo>
                <a:close/>
                <a:moveTo>
                  <a:pt x="3871" y="1815"/>
                </a:moveTo>
                <a:lnTo>
                  <a:pt x="3825" y="1789"/>
                </a:lnTo>
                <a:lnTo>
                  <a:pt x="3838" y="1802"/>
                </a:lnTo>
                <a:lnTo>
                  <a:pt x="3851" y="1815"/>
                </a:lnTo>
                <a:lnTo>
                  <a:pt x="3864" y="1828"/>
                </a:lnTo>
                <a:lnTo>
                  <a:pt x="3877" y="1828"/>
                </a:lnTo>
                <a:lnTo>
                  <a:pt x="3890" y="1841"/>
                </a:lnTo>
                <a:lnTo>
                  <a:pt x="3903" y="1854"/>
                </a:lnTo>
                <a:lnTo>
                  <a:pt x="3871" y="1815"/>
                </a:lnTo>
                <a:close/>
                <a:moveTo>
                  <a:pt x="18342" y="8407"/>
                </a:moveTo>
                <a:lnTo>
                  <a:pt x="18342" y="8420"/>
                </a:lnTo>
                <a:lnTo>
                  <a:pt x="18316" y="8538"/>
                </a:lnTo>
                <a:lnTo>
                  <a:pt x="18394" y="8486"/>
                </a:lnTo>
                <a:lnTo>
                  <a:pt x="18407" y="8499"/>
                </a:lnTo>
                <a:lnTo>
                  <a:pt x="18159" y="8629"/>
                </a:lnTo>
                <a:lnTo>
                  <a:pt x="18159" y="9164"/>
                </a:lnTo>
                <a:lnTo>
                  <a:pt x="18159" y="9164"/>
                </a:lnTo>
                <a:lnTo>
                  <a:pt x="18146" y="8616"/>
                </a:lnTo>
                <a:lnTo>
                  <a:pt x="18146" y="8616"/>
                </a:lnTo>
                <a:lnTo>
                  <a:pt x="18146" y="8616"/>
                </a:lnTo>
                <a:lnTo>
                  <a:pt x="18303" y="8538"/>
                </a:lnTo>
                <a:lnTo>
                  <a:pt x="18329" y="8407"/>
                </a:lnTo>
                <a:lnTo>
                  <a:pt x="18329" y="8407"/>
                </a:lnTo>
                <a:lnTo>
                  <a:pt x="18342" y="8407"/>
                </a:lnTo>
                <a:close/>
                <a:moveTo>
                  <a:pt x="18016" y="7676"/>
                </a:moveTo>
                <a:lnTo>
                  <a:pt x="18016" y="7676"/>
                </a:lnTo>
                <a:lnTo>
                  <a:pt x="18577" y="7428"/>
                </a:lnTo>
                <a:lnTo>
                  <a:pt x="18577" y="7428"/>
                </a:lnTo>
                <a:lnTo>
                  <a:pt x="18016" y="7676"/>
                </a:lnTo>
                <a:close/>
                <a:moveTo>
                  <a:pt x="13799" y="1253"/>
                </a:moveTo>
                <a:lnTo>
                  <a:pt x="13773" y="1227"/>
                </a:lnTo>
                <a:lnTo>
                  <a:pt x="13747" y="1240"/>
                </a:lnTo>
                <a:lnTo>
                  <a:pt x="13708" y="1240"/>
                </a:lnTo>
                <a:lnTo>
                  <a:pt x="13695" y="1227"/>
                </a:lnTo>
                <a:lnTo>
                  <a:pt x="13721" y="1227"/>
                </a:lnTo>
                <a:lnTo>
                  <a:pt x="13747" y="1227"/>
                </a:lnTo>
                <a:lnTo>
                  <a:pt x="13773" y="1214"/>
                </a:lnTo>
                <a:lnTo>
                  <a:pt x="13799" y="1214"/>
                </a:lnTo>
                <a:lnTo>
                  <a:pt x="13825" y="1188"/>
                </a:lnTo>
                <a:lnTo>
                  <a:pt x="13825" y="1227"/>
                </a:lnTo>
                <a:lnTo>
                  <a:pt x="13799" y="1253"/>
                </a:lnTo>
                <a:close/>
                <a:moveTo>
                  <a:pt x="11084" y="1762"/>
                </a:moveTo>
                <a:lnTo>
                  <a:pt x="11084" y="1736"/>
                </a:lnTo>
                <a:lnTo>
                  <a:pt x="11097" y="1736"/>
                </a:lnTo>
                <a:lnTo>
                  <a:pt x="11097" y="1762"/>
                </a:lnTo>
                <a:lnTo>
                  <a:pt x="11097" y="2089"/>
                </a:lnTo>
                <a:lnTo>
                  <a:pt x="11084" y="2089"/>
                </a:lnTo>
                <a:lnTo>
                  <a:pt x="11084" y="1762"/>
                </a:lnTo>
                <a:close/>
                <a:moveTo>
                  <a:pt x="21841" y="3930"/>
                </a:moveTo>
                <a:lnTo>
                  <a:pt x="22807" y="3916"/>
                </a:lnTo>
                <a:lnTo>
                  <a:pt x="22807" y="3930"/>
                </a:lnTo>
                <a:lnTo>
                  <a:pt x="21841" y="3943"/>
                </a:lnTo>
                <a:lnTo>
                  <a:pt x="21841" y="3930"/>
                </a:lnTo>
                <a:close/>
                <a:moveTo>
                  <a:pt x="16319" y="4765"/>
                </a:moveTo>
                <a:lnTo>
                  <a:pt x="16306" y="4765"/>
                </a:lnTo>
                <a:lnTo>
                  <a:pt x="16306" y="4034"/>
                </a:lnTo>
                <a:lnTo>
                  <a:pt x="16319" y="4034"/>
                </a:lnTo>
                <a:lnTo>
                  <a:pt x="16319" y="4765"/>
                </a:lnTo>
                <a:close/>
                <a:moveTo>
                  <a:pt x="5065" y="10157"/>
                </a:moveTo>
                <a:lnTo>
                  <a:pt x="5065" y="10144"/>
                </a:lnTo>
                <a:lnTo>
                  <a:pt x="5078" y="10144"/>
                </a:lnTo>
                <a:lnTo>
                  <a:pt x="5118" y="10157"/>
                </a:lnTo>
                <a:lnTo>
                  <a:pt x="5144" y="10170"/>
                </a:lnTo>
                <a:lnTo>
                  <a:pt x="5170" y="10170"/>
                </a:lnTo>
                <a:lnTo>
                  <a:pt x="5196" y="10170"/>
                </a:lnTo>
                <a:lnTo>
                  <a:pt x="5196" y="10183"/>
                </a:lnTo>
                <a:lnTo>
                  <a:pt x="5196" y="10183"/>
                </a:lnTo>
                <a:lnTo>
                  <a:pt x="5183" y="10183"/>
                </a:lnTo>
                <a:lnTo>
                  <a:pt x="5170" y="10183"/>
                </a:lnTo>
                <a:lnTo>
                  <a:pt x="5157" y="10170"/>
                </a:lnTo>
                <a:lnTo>
                  <a:pt x="5118" y="10170"/>
                </a:lnTo>
                <a:lnTo>
                  <a:pt x="5091" y="10157"/>
                </a:lnTo>
                <a:lnTo>
                  <a:pt x="5065" y="10157"/>
                </a:lnTo>
                <a:close/>
                <a:moveTo>
                  <a:pt x="18277" y="6527"/>
                </a:moveTo>
                <a:lnTo>
                  <a:pt x="18277" y="6501"/>
                </a:lnTo>
                <a:lnTo>
                  <a:pt x="18564" y="6501"/>
                </a:lnTo>
                <a:lnTo>
                  <a:pt x="18564" y="6527"/>
                </a:lnTo>
                <a:lnTo>
                  <a:pt x="18277" y="6527"/>
                </a:lnTo>
                <a:close/>
                <a:moveTo>
                  <a:pt x="12963" y="7350"/>
                </a:moveTo>
                <a:lnTo>
                  <a:pt x="12702" y="7337"/>
                </a:lnTo>
                <a:lnTo>
                  <a:pt x="12702" y="7324"/>
                </a:lnTo>
                <a:lnTo>
                  <a:pt x="12963" y="7337"/>
                </a:lnTo>
                <a:lnTo>
                  <a:pt x="12963" y="7350"/>
                </a:lnTo>
                <a:close/>
                <a:moveTo>
                  <a:pt x="7245" y="3995"/>
                </a:moveTo>
                <a:lnTo>
                  <a:pt x="7245" y="3995"/>
                </a:lnTo>
                <a:lnTo>
                  <a:pt x="7193" y="3734"/>
                </a:lnTo>
                <a:lnTo>
                  <a:pt x="7141" y="3695"/>
                </a:lnTo>
                <a:lnTo>
                  <a:pt x="7089" y="3564"/>
                </a:lnTo>
                <a:lnTo>
                  <a:pt x="7063" y="3538"/>
                </a:lnTo>
                <a:lnTo>
                  <a:pt x="6997" y="3538"/>
                </a:lnTo>
                <a:lnTo>
                  <a:pt x="6932" y="3525"/>
                </a:lnTo>
                <a:lnTo>
                  <a:pt x="6854" y="3499"/>
                </a:lnTo>
                <a:lnTo>
                  <a:pt x="6684" y="3368"/>
                </a:lnTo>
                <a:lnTo>
                  <a:pt x="6684" y="3368"/>
                </a:lnTo>
                <a:lnTo>
                  <a:pt x="6815" y="3460"/>
                </a:lnTo>
                <a:lnTo>
                  <a:pt x="6867" y="3499"/>
                </a:lnTo>
                <a:lnTo>
                  <a:pt x="6932" y="3512"/>
                </a:lnTo>
                <a:lnTo>
                  <a:pt x="6997" y="3525"/>
                </a:lnTo>
                <a:lnTo>
                  <a:pt x="7063" y="3538"/>
                </a:lnTo>
                <a:lnTo>
                  <a:pt x="7089" y="3551"/>
                </a:lnTo>
                <a:lnTo>
                  <a:pt x="7115" y="3603"/>
                </a:lnTo>
                <a:lnTo>
                  <a:pt x="7141" y="3681"/>
                </a:lnTo>
                <a:lnTo>
                  <a:pt x="7193" y="3721"/>
                </a:lnTo>
                <a:lnTo>
                  <a:pt x="7245" y="3995"/>
                </a:lnTo>
                <a:close/>
                <a:moveTo>
                  <a:pt x="13681" y="6749"/>
                </a:moveTo>
                <a:lnTo>
                  <a:pt x="13668" y="6749"/>
                </a:lnTo>
                <a:lnTo>
                  <a:pt x="13655" y="5718"/>
                </a:lnTo>
                <a:lnTo>
                  <a:pt x="13668" y="5718"/>
                </a:lnTo>
                <a:lnTo>
                  <a:pt x="13681" y="6749"/>
                </a:lnTo>
                <a:close/>
                <a:moveTo>
                  <a:pt x="18316" y="8525"/>
                </a:moveTo>
                <a:lnTo>
                  <a:pt x="18303" y="8538"/>
                </a:lnTo>
                <a:lnTo>
                  <a:pt x="18146" y="8616"/>
                </a:lnTo>
                <a:lnTo>
                  <a:pt x="18146" y="8616"/>
                </a:lnTo>
                <a:lnTo>
                  <a:pt x="18146" y="8629"/>
                </a:lnTo>
                <a:lnTo>
                  <a:pt x="18146" y="8629"/>
                </a:lnTo>
                <a:lnTo>
                  <a:pt x="18146" y="8616"/>
                </a:lnTo>
                <a:lnTo>
                  <a:pt x="18146" y="8603"/>
                </a:lnTo>
                <a:lnTo>
                  <a:pt x="18185" y="8590"/>
                </a:lnTo>
                <a:lnTo>
                  <a:pt x="18225" y="8564"/>
                </a:lnTo>
                <a:lnTo>
                  <a:pt x="18290" y="8525"/>
                </a:lnTo>
                <a:lnTo>
                  <a:pt x="18303" y="8525"/>
                </a:lnTo>
                <a:lnTo>
                  <a:pt x="18316" y="8525"/>
                </a:lnTo>
                <a:close/>
                <a:moveTo>
                  <a:pt x="5574" y="8825"/>
                </a:moveTo>
                <a:lnTo>
                  <a:pt x="5574" y="8838"/>
                </a:lnTo>
                <a:lnTo>
                  <a:pt x="5418" y="8838"/>
                </a:lnTo>
                <a:lnTo>
                  <a:pt x="5418" y="8851"/>
                </a:lnTo>
                <a:lnTo>
                  <a:pt x="5666" y="8851"/>
                </a:lnTo>
                <a:lnTo>
                  <a:pt x="5666" y="8851"/>
                </a:lnTo>
                <a:lnTo>
                  <a:pt x="5418" y="8851"/>
                </a:lnTo>
                <a:lnTo>
                  <a:pt x="5418" y="8903"/>
                </a:lnTo>
                <a:lnTo>
                  <a:pt x="5666" y="8903"/>
                </a:lnTo>
                <a:lnTo>
                  <a:pt x="5666" y="8903"/>
                </a:lnTo>
                <a:lnTo>
                  <a:pt x="5418" y="8903"/>
                </a:lnTo>
                <a:lnTo>
                  <a:pt x="5405" y="8943"/>
                </a:lnTo>
                <a:lnTo>
                  <a:pt x="5666" y="8943"/>
                </a:lnTo>
                <a:lnTo>
                  <a:pt x="5666" y="8943"/>
                </a:lnTo>
                <a:lnTo>
                  <a:pt x="5405" y="8943"/>
                </a:lnTo>
                <a:lnTo>
                  <a:pt x="5405" y="8956"/>
                </a:lnTo>
                <a:lnTo>
                  <a:pt x="5405" y="8995"/>
                </a:lnTo>
                <a:lnTo>
                  <a:pt x="5666" y="8995"/>
                </a:lnTo>
                <a:lnTo>
                  <a:pt x="5666" y="8995"/>
                </a:lnTo>
                <a:lnTo>
                  <a:pt x="5405" y="8995"/>
                </a:lnTo>
                <a:lnTo>
                  <a:pt x="5405" y="9034"/>
                </a:lnTo>
                <a:lnTo>
                  <a:pt x="5666" y="9034"/>
                </a:lnTo>
                <a:lnTo>
                  <a:pt x="5666" y="9034"/>
                </a:lnTo>
                <a:lnTo>
                  <a:pt x="5405" y="9047"/>
                </a:lnTo>
                <a:lnTo>
                  <a:pt x="5405" y="9086"/>
                </a:lnTo>
                <a:lnTo>
                  <a:pt x="5666" y="9086"/>
                </a:lnTo>
                <a:lnTo>
                  <a:pt x="5666" y="9086"/>
                </a:lnTo>
                <a:lnTo>
                  <a:pt x="5405" y="9086"/>
                </a:lnTo>
                <a:lnTo>
                  <a:pt x="5405" y="9125"/>
                </a:lnTo>
                <a:lnTo>
                  <a:pt x="5666" y="9125"/>
                </a:lnTo>
                <a:lnTo>
                  <a:pt x="5666" y="9138"/>
                </a:lnTo>
                <a:lnTo>
                  <a:pt x="5405" y="9125"/>
                </a:lnTo>
                <a:lnTo>
                  <a:pt x="5392" y="9151"/>
                </a:lnTo>
                <a:lnTo>
                  <a:pt x="5392" y="9178"/>
                </a:lnTo>
                <a:lnTo>
                  <a:pt x="5666" y="9178"/>
                </a:lnTo>
                <a:lnTo>
                  <a:pt x="5666" y="9178"/>
                </a:lnTo>
                <a:lnTo>
                  <a:pt x="5392" y="9178"/>
                </a:lnTo>
                <a:lnTo>
                  <a:pt x="5392" y="9178"/>
                </a:lnTo>
                <a:lnTo>
                  <a:pt x="5379" y="9178"/>
                </a:lnTo>
                <a:lnTo>
                  <a:pt x="5392" y="9125"/>
                </a:lnTo>
                <a:lnTo>
                  <a:pt x="5144" y="9125"/>
                </a:lnTo>
                <a:lnTo>
                  <a:pt x="5144" y="9125"/>
                </a:lnTo>
                <a:lnTo>
                  <a:pt x="5392" y="9125"/>
                </a:lnTo>
                <a:lnTo>
                  <a:pt x="5392" y="9086"/>
                </a:lnTo>
                <a:lnTo>
                  <a:pt x="5196" y="9086"/>
                </a:lnTo>
                <a:lnTo>
                  <a:pt x="5196" y="9073"/>
                </a:lnTo>
                <a:lnTo>
                  <a:pt x="5392" y="9086"/>
                </a:lnTo>
                <a:lnTo>
                  <a:pt x="5392" y="9073"/>
                </a:lnTo>
                <a:lnTo>
                  <a:pt x="5392" y="9034"/>
                </a:lnTo>
                <a:lnTo>
                  <a:pt x="5222" y="9034"/>
                </a:lnTo>
                <a:lnTo>
                  <a:pt x="5222" y="9034"/>
                </a:lnTo>
                <a:lnTo>
                  <a:pt x="5235" y="8982"/>
                </a:lnTo>
                <a:lnTo>
                  <a:pt x="5091" y="8982"/>
                </a:lnTo>
                <a:lnTo>
                  <a:pt x="5091" y="8982"/>
                </a:lnTo>
                <a:lnTo>
                  <a:pt x="5235" y="8982"/>
                </a:lnTo>
                <a:lnTo>
                  <a:pt x="5235" y="8982"/>
                </a:lnTo>
                <a:lnTo>
                  <a:pt x="5235" y="8982"/>
                </a:lnTo>
                <a:lnTo>
                  <a:pt x="5300" y="8982"/>
                </a:lnTo>
                <a:lnTo>
                  <a:pt x="5300" y="8943"/>
                </a:lnTo>
                <a:lnTo>
                  <a:pt x="5091" y="8943"/>
                </a:lnTo>
                <a:lnTo>
                  <a:pt x="5091" y="8943"/>
                </a:lnTo>
                <a:lnTo>
                  <a:pt x="5405" y="8943"/>
                </a:lnTo>
                <a:lnTo>
                  <a:pt x="5405" y="8903"/>
                </a:lnTo>
                <a:lnTo>
                  <a:pt x="5104" y="8903"/>
                </a:lnTo>
                <a:lnTo>
                  <a:pt x="5104" y="8890"/>
                </a:lnTo>
                <a:lnTo>
                  <a:pt x="5405" y="8890"/>
                </a:lnTo>
                <a:lnTo>
                  <a:pt x="5405" y="8851"/>
                </a:lnTo>
                <a:lnTo>
                  <a:pt x="5248" y="8851"/>
                </a:lnTo>
                <a:lnTo>
                  <a:pt x="5248" y="8851"/>
                </a:lnTo>
                <a:lnTo>
                  <a:pt x="5065" y="8851"/>
                </a:lnTo>
                <a:lnTo>
                  <a:pt x="5065" y="8851"/>
                </a:lnTo>
                <a:lnTo>
                  <a:pt x="5248" y="8851"/>
                </a:lnTo>
                <a:lnTo>
                  <a:pt x="5248" y="8851"/>
                </a:lnTo>
                <a:lnTo>
                  <a:pt x="5405" y="8851"/>
                </a:lnTo>
                <a:lnTo>
                  <a:pt x="5418" y="8838"/>
                </a:lnTo>
                <a:lnTo>
                  <a:pt x="5418" y="8838"/>
                </a:lnTo>
                <a:lnTo>
                  <a:pt x="5352" y="8825"/>
                </a:lnTo>
                <a:lnTo>
                  <a:pt x="5352" y="8825"/>
                </a:lnTo>
                <a:lnTo>
                  <a:pt x="5248" y="8825"/>
                </a:lnTo>
                <a:lnTo>
                  <a:pt x="5065" y="8825"/>
                </a:lnTo>
                <a:lnTo>
                  <a:pt x="5065" y="8825"/>
                </a:lnTo>
                <a:lnTo>
                  <a:pt x="5248" y="8825"/>
                </a:lnTo>
                <a:lnTo>
                  <a:pt x="5248" y="8825"/>
                </a:lnTo>
                <a:lnTo>
                  <a:pt x="5248" y="8825"/>
                </a:lnTo>
                <a:lnTo>
                  <a:pt x="5352" y="8825"/>
                </a:lnTo>
                <a:lnTo>
                  <a:pt x="5418" y="8825"/>
                </a:lnTo>
                <a:lnTo>
                  <a:pt x="5418" y="8825"/>
                </a:lnTo>
                <a:lnTo>
                  <a:pt x="5574" y="8825"/>
                </a:lnTo>
                <a:close/>
                <a:moveTo>
                  <a:pt x="5405" y="8995"/>
                </a:moveTo>
                <a:lnTo>
                  <a:pt x="5235" y="8995"/>
                </a:lnTo>
                <a:lnTo>
                  <a:pt x="5222" y="9034"/>
                </a:lnTo>
                <a:lnTo>
                  <a:pt x="5392" y="9034"/>
                </a:lnTo>
                <a:lnTo>
                  <a:pt x="5405" y="8995"/>
                </a:lnTo>
                <a:close/>
                <a:moveTo>
                  <a:pt x="5300" y="8943"/>
                </a:moveTo>
                <a:lnTo>
                  <a:pt x="5300" y="8982"/>
                </a:lnTo>
                <a:lnTo>
                  <a:pt x="5405" y="8995"/>
                </a:lnTo>
                <a:lnTo>
                  <a:pt x="5405" y="8943"/>
                </a:lnTo>
                <a:lnTo>
                  <a:pt x="5300" y="8943"/>
                </a:lnTo>
                <a:close/>
                <a:moveTo>
                  <a:pt x="5209" y="8551"/>
                </a:moveTo>
                <a:lnTo>
                  <a:pt x="5209" y="8825"/>
                </a:lnTo>
                <a:lnTo>
                  <a:pt x="5248" y="8825"/>
                </a:lnTo>
                <a:lnTo>
                  <a:pt x="5248" y="8564"/>
                </a:lnTo>
                <a:lnTo>
                  <a:pt x="5248" y="8564"/>
                </a:lnTo>
                <a:lnTo>
                  <a:pt x="5248" y="8825"/>
                </a:lnTo>
                <a:lnTo>
                  <a:pt x="5287" y="8825"/>
                </a:lnTo>
                <a:lnTo>
                  <a:pt x="5300" y="8577"/>
                </a:lnTo>
                <a:lnTo>
                  <a:pt x="5300" y="8577"/>
                </a:lnTo>
                <a:lnTo>
                  <a:pt x="5300" y="8825"/>
                </a:lnTo>
                <a:lnTo>
                  <a:pt x="5339" y="8825"/>
                </a:lnTo>
                <a:lnTo>
                  <a:pt x="5339" y="8590"/>
                </a:lnTo>
                <a:lnTo>
                  <a:pt x="5352" y="8590"/>
                </a:lnTo>
                <a:lnTo>
                  <a:pt x="5339" y="8825"/>
                </a:lnTo>
                <a:lnTo>
                  <a:pt x="5392" y="8825"/>
                </a:lnTo>
                <a:lnTo>
                  <a:pt x="5392" y="8603"/>
                </a:lnTo>
                <a:lnTo>
                  <a:pt x="5392" y="8603"/>
                </a:lnTo>
                <a:lnTo>
                  <a:pt x="5392" y="8825"/>
                </a:lnTo>
                <a:lnTo>
                  <a:pt x="5431" y="8825"/>
                </a:lnTo>
                <a:lnTo>
                  <a:pt x="5431" y="8603"/>
                </a:lnTo>
                <a:lnTo>
                  <a:pt x="5431" y="8603"/>
                </a:lnTo>
                <a:lnTo>
                  <a:pt x="5431" y="8825"/>
                </a:lnTo>
                <a:lnTo>
                  <a:pt x="5483" y="8825"/>
                </a:lnTo>
                <a:lnTo>
                  <a:pt x="5483" y="8642"/>
                </a:lnTo>
                <a:lnTo>
                  <a:pt x="5483" y="8642"/>
                </a:lnTo>
                <a:lnTo>
                  <a:pt x="5483" y="8825"/>
                </a:lnTo>
                <a:lnTo>
                  <a:pt x="5522" y="8825"/>
                </a:lnTo>
                <a:lnTo>
                  <a:pt x="5522" y="8695"/>
                </a:lnTo>
                <a:lnTo>
                  <a:pt x="5522" y="8695"/>
                </a:lnTo>
                <a:lnTo>
                  <a:pt x="5522" y="8825"/>
                </a:lnTo>
                <a:lnTo>
                  <a:pt x="5574" y="8825"/>
                </a:lnTo>
                <a:lnTo>
                  <a:pt x="5574" y="8747"/>
                </a:lnTo>
                <a:lnTo>
                  <a:pt x="5574" y="8747"/>
                </a:lnTo>
                <a:lnTo>
                  <a:pt x="5574" y="8825"/>
                </a:lnTo>
                <a:lnTo>
                  <a:pt x="5614" y="8825"/>
                </a:lnTo>
                <a:lnTo>
                  <a:pt x="5614" y="8786"/>
                </a:lnTo>
                <a:lnTo>
                  <a:pt x="5614" y="8786"/>
                </a:lnTo>
                <a:lnTo>
                  <a:pt x="5614" y="8825"/>
                </a:lnTo>
                <a:lnTo>
                  <a:pt x="5666" y="8825"/>
                </a:lnTo>
                <a:lnTo>
                  <a:pt x="5666" y="8825"/>
                </a:lnTo>
                <a:lnTo>
                  <a:pt x="5574" y="8825"/>
                </a:lnTo>
                <a:lnTo>
                  <a:pt x="5574" y="8825"/>
                </a:lnTo>
                <a:lnTo>
                  <a:pt x="5574" y="8825"/>
                </a:lnTo>
                <a:lnTo>
                  <a:pt x="5522" y="8825"/>
                </a:lnTo>
                <a:lnTo>
                  <a:pt x="5522" y="8825"/>
                </a:lnTo>
                <a:lnTo>
                  <a:pt x="5522" y="8825"/>
                </a:lnTo>
                <a:lnTo>
                  <a:pt x="5483" y="8825"/>
                </a:lnTo>
                <a:lnTo>
                  <a:pt x="5483" y="8825"/>
                </a:lnTo>
                <a:lnTo>
                  <a:pt x="5209" y="8825"/>
                </a:lnTo>
                <a:lnTo>
                  <a:pt x="5118" y="8825"/>
                </a:lnTo>
                <a:lnTo>
                  <a:pt x="5118" y="8825"/>
                </a:lnTo>
                <a:lnTo>
                  <a:pt x="5196" y="8825"/>
                </a:lnTo>
                <a:lnTo>
                  <a:pt x="5209" y="8551"/>
                </a:lnTo>
                <a:close/>
                <a:moveTo>
                  <a:pt x="18159" y="8943"/>
                </a:moveTo>
                <a:lnTo>
                  <a:pt x="18159" y="8930"/>
                </a:lnTo>
                <a:lnTo>
                  <a:pt x="18538" y="8747"/>
                </a:lnTo>
                <a:lnTo>
                  <a:pt x="18538" y="8747"/>
                </a:lnTo>
                <a:lnTo>
                  <a:pt x="18159" y="8943"/>
                </a:lnTo>
                <a:close/>
                <a:moveTo>
                  <a:pt x="12611" y="8486"/>
                </a:moveTo>
                <a:lnTo>
                  <a:pt x="12611" y="8486"/>
                </a:lnTo>
                <a:lnTo>
                  <a:pt x="12624" y="8473"/>
                </a:lnTo>
                <a:lnTo>
                  <a:pt x="12663" y="8446"/>
                </a:lnTo>
                <a:lnTo>
                  <a:pt x="12663" y="8446"/>
                </a:lnTo>
                <a:lnTo>
                  <a:pt x="12637" y="8473"/>
                </a:lnTo>
                <a:lnTo>
                  <a:pt x="12624" y="8486"/>
                </a:lnTo>
                <a:lnTo>
                  <a:pt x="12611" y="8486"/>
                </a:lnTo>
                <a:close/>
                <a:moveTo>
                  <a:pt x="17193" y="8120"/>
                </a:moveTo>
                <a:lnTo>
                  <a:pt x="17193" y="8198"/>
                </a:lnTo>
                <a:lnTo>
                  <a:pt x="17180" y="8198"/>
                </a:lnTo>
                <a:lnTo>
                  <a:pt x="17180" y="8120"/>
                </a:lnTo>
                <a:lnTo>
                  <a:pt x="17193" y="8120"/>
                </a:lnTo>
                <a:close/>
                <a:moveTo>
                  <a:pt x="12559" y="1136"/>
                </a:moveTo>
                <a:lnTo>
                  <a:pt x="12559" y="1123"/>
                </a:lnTo>
                <a:lnTo>
                  <a:pt x="12689" y="1110"/>
                </a:lnTo>
                <a:lnTo>
                  <a:pt x="12689" y="1136"/>
                </a:lnTo>
                <a:lnTo>
                  <a:pt x="12559" y="1136"/>
                </a:lnTo>
                <a:close/>
                <a:moveTo>
                  <a:pt x="3616" y="8642"/>
                </a:moveTo>
                <a:lnTo>
                  <a:pt x="3603" y="8642"/>
                </a:lnTo>
                <a:moveTo>
                  <a:pt x="3956" y="1847"/>
                </a:moveTo>
                <a:lnTo>
                  <a:pt x="3930" y="1854"/>
                </a:lnTo>
                <a:lnTo>
                  <a:pt x="3943" y="1854"/>
                </a:lnTo>
                <a:lnTo>
                  <a:pt x="3956" y="1854"/>
                </a:lnTo>
                <a:lnTo>
                  <a:pt x="3969" y="1854"/>
                </a:lnTo>
                <a:lnTo>
                  <a:pt x="3982" y="1841"/>
                </a:lnTo>
                <a:lnTo>
                  <a:pt x="3956" y="1847"/>
                </a:lnTo>
                <a:close/>
                <a:moveTo>
                  <a:pt x="3577" y="8544"/>
                </a:moveTo>
                <a:lnTo>
                  <a:pt x="3577" y="8525"/>
                </a:lnTo>
                <a:lnTo>
                  <a:pt x="3577" y="8525"/>
                </a:lnTo>
                <a:lnTo>
                  <a:pt x="3577" y="8544"/>
                </a:lnTo>
                <a:close/>
                <a:moveTo>
                  <a:pt x="3590" y="8597"/>
                </a:moveTo>
                <a:lnTo>
                  <a:pt x="3590" y="8642"/>
                </a:lnTo>
                <a:lnTo>
                  <a:pt x="3577" y="8629"/>
                </a:lnTo>
                <a:lnTo>
                  <a:pt x="3577" y="8616"/>
                </a:lnTo>
                <a:lnTo>
                  <a:pt x="3564" y="8603"/>
                </a:lnTo>
                <a:lnTo>
                  <a:pt x="3564" y="8590"/>
                </a:lnTo>
                <a:lnTo>
                  <a:pt x="3564" y="8577"/>
                </a:lnTo>
                <a:lnTo>
                  <a:pt x="3564" y="8564"/>
                </a:lnTo>
                <a:lnTo>
                  <a:pt x="3590" y="8597"/>
                </a:lnTo>
                <a:close/>
                <a:moveTo>
                  <a:pt x="13668" y="6279"/>
                </a:moveTo>
                <a:lnTo>
                  <a:pt x="13668" y="6266"/>
                </a:lnTo>
                <a:lnTo>
                  <a:pt x="13956" y="6266"/>
                </a:lnTo>
                <a:lnTo>
                  <a:pt x="13956" y="6279"/>
                </a:lnTo>
                <a:lnTo>
                  <a:pt x="13668" y="6279"/>
                </a:lnTo>
                <a:close/>
                <a:moveTo>
                  <a:pt x="7428" y="7010"/>
                </a:moveTo>
                <a:lnTo>
                  <a:pt x="7272" y="7219"/>
                </a:lnTo>
                <a:lnTo>
                  <a:pt x="7272" y="7219"/>
                </a:lnTo>
                <a:lnTo>
                  <a:pt x="7415" y="6997"/>
                </a:lnTo>
                <a:lnTo>
                  <a:pt x="7428" y="7010"/>
                </a:lnTo>
                <a:close/>
                <a:moveTo>
                  <a:pt x="11201" y="927"/>
                </a:moveTo>
                <a:lnTo>
                  <a:pt x="11201" y="901"/>
                </a:lnTo>
                <a:lnTo>
                  <a:pt x="11279" y="914"/>
                </a:lnTo>
                <a:lnTo>
                  <a:pt x="11488" y="1018"/>
                </a:lnTo>
                <a:lnTo>
                  <a:pt x="11475" y="1031"/>
                </a:lnTo>
                <a:lnTo>
                  <a:pt x="11279" y="927"/>
                </a:lnTo>
                <a:lnTo>
                  <a:pt x="11201" y="927"/>
                </a:lnTo>
                <a:close/>
                <a:moveTo>
                  <a:pt x="21710" y="5927"/>
                </a:moveTo>
                <a:lnTo>
                  <a:pt x="21697" y="5927"/>
                </a:lnTo>
                <a:lnTo>
                  <a:pt x="21684" y="5196"/>
                </a:lnTo>
                <a:lnTo>
                  <a:pt x="21697" y="5196"/>
                </a:lnTo>
                <a:lnTo>
                  <a:pt x="21710" y="5927"/>
                </a:lnTo>
                <a:close/>
                <a:moveTo>
                  <a:pt x="13029" y="6436"/>
                </a:moveTo>
                <a:lnTo>
                  <a:pt x="13029" y="6436"/>
                </a:lnTo>
                <a:lnTo>
                  <a:pt x="13499" y="6423"/>
                </a:lnTo>
                <a:lnTo>
                  <a:pt x="13512" y="6436"/>
                </a:lnTo>
                <a:lnTo>
                  <a:pt x="13029" y="6436"/>
                </a:lnTo>
                <a:close/>
                <a:moveTo>
                  <a:pt x="7376" y="4856"/>
                </a:moveTo>
                <a:lnTo>
                  <a:pt x="7376" y="4843"/>
                </a:lnTo>
                <a:lnTo>
                  <a:pt x="7950" y="5222"/>
                </a:lnTo>
                <a:lnTo>
                  <a:pt x="7950" y="5235"/>
                </a:lnTo>
                <a:lnTo>
                  <a:pt x="7376" y="4856"/>
                </a:lnTo>
                <a:close/>
                <a:moveTo>
                  <a:pt x="11071" y="2402"/>
                </a:moveTo>
                <a:lnTo>
                  <a:pt x="11044" y="2402"/>
                </a:lnTo>
                <a:lnTo>
                  <a:pt x="11018" y="2402"/>
                </a:lnTo>
                <a:lnTo>
                  <a:pt x="10888" y="2402"/>
                </a:lnTo>
                <a:lnTo>
                  <a:pt x="10875" y="2402"/>
                </a:lnTo>
                <a:lnTo>
                  <a:pt x="10849" y="2350"/>
                </a:lnTo>
                <a:lnTo>
                  <a:pt x="10822" y="2311"/>
                </a:lnTo>
                <a:lnTo>
                  <a:pt x="10770" y="2272"/>
                </a:lnTo>
                <a:lnTo>
                  <a:pt x="10757" y="2258"/>
                </a:lnTo>
                <a:lnTo>
                  <a:pt x="10731" y="2232"/>
                </a:lnTo>
                <a:lnTo>
                  <a:pt x="10718" y="2232"/>
                </a:lnTo>
                <a:lnTo>
                  <a:pt x="10705" y="2219"/>
                </a:lnTo>
                <a:lnTo>
                  <a:pt x="10705" y="2206"/>
                </a:lnTo>
                <a:lnTo>
                  <a:pt x="10640" y="2128"/>
                </a:lnTo>
                <a:lnTo>
                  <a:pt x="10574" y="2076"/>
                </a:lnTo>
                <a:lnTo>
                  <a:pt x="10522" y="2050"/>
                </a:lnTo>
                <a:lnTo>
                  <a:pt x="10483" y="2050"/>
                </a:lnTo>
                <a:lnTo>
                  <a:pt x="10444" y="2050"/>
                </a:lnTo>
                <a:lnTo>
                  <a:pt x="10444" y="2050"/>
                </a:lnTo>
                <a:lnTo>
                  <a:pt x="10483" y="2037"/>
                </a:lnTo>
                <a:lnTo>
                  <a:pt x="10522" y="2050"/>
                </a:lnTo>
                <a:lnTo>
                  <a:pt x="10548" y="2063"/>
                </a:lnTo>
                <a:lnTo>
                  <a:pt x="10640" y="2115"/>
                </a:lnTo>
                <a:lnTo>
                  <a:pt x="10679" y="2167"/>
                </a:lnTo>
                <a:lnTo>
                  <a:pt x="10718" y="2219"/>
                </a:lnTo>
                <a:lnTo>
                  <a:pt x="10718" y="2219"/>
                </a:lnTo>
                <a:lnTo>
                  <a:pt x="10718" y="2206"/>
                </a:lnTo>
                <a:lnTo>
                  <a:pt x="10718" y="2206"/>
                </a:lnTo>
                <a:lnTo>
                  <a:pt x="10718" y="2219"/>
                </a:lnTo>
                <a:lnTo>
                  <a:pt x="10744" y="2245"/>
                </a:lnTo>
                <a:lnTo>
                  <a:pt x="10783" y="2272"/>
                </a:lnTo>
                <a:lnTo>
                  <a:pt x="10836" y="2311"/>
                </a:lnTo>
                <a:lnTo>
                  <a:pt x="10875" y="2402"/>
                </a:lnTo>
                <a:lnTo>
                  <a:pt x="10888" y="2402"/>
                </a:lnTo>
                <a:lnTo>
                  <a:pt x="11018" y="2402"/>
                </a:lnTo>
                <a:lnTo>
                  <a:pt x="11044" y="2389"/>
                </a:lnTo>
                <a:lnTo>
                  <a:pt x="11071" y="2389"/>
                </a:lnTo>
                <a:lnTo>
                  <a:pt x="11071" y="2402"/>
                </a:lnTo>
                <a:close/>
                <a:moveTo>
                  <a:pt x="8003" y="2376"/>
                </a:moveTo>
                <a:lnTo>
                  <a:pt x="7650" y="2376"/>
                </a:lnTo>
                <a:lnTo>
                  <a:pt x="7507" y="2272"/>
                </a:lnTo>
                <a:lnTo>
                  <a:pt x="7507" y="2258"/>
                </a:lnTo>
                <a:lnTo>
                  <a:pt x="7650" y="2350"/>
                </a:lnTo>
                <a:lnTo>
                  <a:pt x="10196" y="2376"/>
                </a:lnTo>
                <a:lnTo>
                  <a:pt x="10196" y="2402"/>
                </a:lnTo>
                <a:lnTo>
                  <a:pt x="10157" y="2402"/>
                </a:lnTo>
                <a:lnTo>
                  <a:pt x="10144" y="2611"/>
                </a:lnTo>
                <a:lnTo>
                  <a:pt x="10144" y="2611"/>
                </a:lnTo>
                <a:lnTo>
                  <a:pt x="10144" y="2611"/>
                </a:lnTo>
                <a:lnTo>
                  <a:pt x="10144" y="2611"/>
                </a:lnTo>
                <a:lnTo>
                  <a:pt x="10144" y="2702"/>
                </a:lnTo>
                <a:lnTo>
                  <a:pt x="10131" y="2702"/>
                </a:lnTo>
                <a:lnTo>
                  <a:pt x="10144" y="2611"/>
                </a:lnTo>
                <a:lnTo>
                  <a:pt x="9765" y="2611"/>
                </a:lnTo>
                <a:lnTo>
                  <a:pt x="9765" y="2637"/>
                </a:lnTo>
                <a:lnTo>
                  <a:pt x="9765" y="2637"/>
                </a:lnTo>
                <a:lnTo>
                  <a:pt x="9752" y="2885"/>
                </a:lnTo>
                <a:lnTo>
                  <a:pt x="9896" y="2885"/>
                </a:lnTo>
                <a:lnTo>
                  <a:pt x="9896" y="2885"/>
                </a:lnTo>
                <a:lnTo>
                  <a:pt x="9752" y="2885"/>
                </a:lnTo>
                <a:lnTo>
                  <a:pt x="9752" y="2937"/>
                </a:lnTo>
                <a:lnTo>
                  <a:pt x="9739" y="2937"/>
                </a:lnTo>
                <a:lnTo>
                  <a:pt x="9752" y="2611"/>
                </a:lnTo>
                <a:lnTo>
                  <a:pt x="9752" y="2611"/>
                </a:lnTo>
                <a:lnTo>
                  <a:pt x="9752" y="2533"/>
                </a:lnTo>
                <a:lnTo>
                  <a:pt x="9321" y="2520"/>
                </a:lnTo>
                <a:lnTo>
                  <a:pt x="9321" y="2585"/>
                </a:lnTo>
                <a:lnTo>
                  <a:pt x="9321" y="2598"/>
                </a:lnTo>
                <a:lnTo>
                  <a:pt x="9321" y="2598"/>
                </a:lnTo>
                <a:lnTo>
                  <a:pt x="9321" y="2598"/>
                </a:lnTo>
                <a:lnTo>
                  <a:pt x="9321" y="2598"/>
                </a:lnTo>
                <a:lnTo>
                  <a:pt x="8890" y="2585"/>
                </a:lnTo>
                <a:lnTo>
                  <a:pt x="8890" y="2807"/>
                </a:lnTo>
                <a:lnTo>
                  <a:pt x="8982" y="2807"/>
                </a:lnTo>
                <a:lnTo>
                  <a:pt x="8982" y="2624"/>
                </a:lnTo>
                <a:lnTo>
                  <a:pt x="8982" y="2624"/>
                </a:lnTo>
                <a:lnTo>
                  <a:pt x="8982" y="2807"/>
                </a:lnTo>
                <a:lnTo>
                  <a:pt x="9308" y="2820"/>
                </a:lnTo>
                <a:lnTo>
                  <a:pt x="9308" y="2820"/>
                </a:lnTo>
                <a:lnTo>
                  <a:pt x="9125" y="2820"/>
                </a:lnTo>
                <a:lnTo>
                  <a:pt x="9151" y="3081"/>
                </a:lnTo>
                <a:lnTo>
                  <a:pt x="9151" y="3081"/>
                </a:lnTo>
                <a:lnTo>
                  <a:pt x="9138" y="3081"/>
                </a:lnTo>
                <a:lnTo>
                  <a:pt x="9138" y="3081"/>
                </a:lnTo>
                <a:lnTo>
                  <a:pt x="9060" y="3081"/>
                </a:lnTo>
                <a:lnTo>
                  <a:pt x="9060" y="3211"/>
                </a:lnTo>
                <a:lnTo>
                  <a:pt x="9047" y="3211"/>
                </a:lnTo>
                <a:lnTo>
                  <a:pt x="9047" y="3094"/>
                </a:lnTo>
                <a:lnTo>
                  <a:pt x="8721" y="3146"/>
                </a:lnTo>
                <a:lnTo>
                  <a:pt x="8825" y="3225"/>
                </a:lnTo>
                <a:lnTo>
                  <a:pt x="8760" y="3303"/>
                </a:lnTo>
                <a:lnTo>
                  <a:pt x="8734" y="3290"/>
                </a:lnTo>
                <a:lnTo>
                  <a:pt x="8773" y="3225"/>
                </a:lnTo>
                <a:lnTo>
                  <a:pt x="8316" y="2872"/>
                </a:lnTo>
                <a:lnTo>
                  <a:pt x="8225" y="3003"/>
                </a:lnTo>
                <a:lnTo>
                  <a:pt x="8251" y="3029"/>
                </a:lnTo>
                <a:lnTo>
                  <a:pt x="8264" y="3042"/>
                </a:lnTo>
                <a:lnTo>
                  <a:pt x="8264" y="3042"/>
                </a:lnTo>
                <a:lnTo>
                  <a:pt x="8198" y="3107"/>
                </a:lnTo>
                <a:lnTo>
                  <a:pt x="8185" y="3107"/>
                </a:lnTo>
                <a:lnTo>
                  <a:pt x="8238" y="3042"/>
                </a:lnTo>
                <a:lnTo>
                  <a:pt x="8212" y="3016"/>
                </a:lnTo>
                <a:lnTo>
                  <a:pt x="8303" y="2872"/>
                </a:lnTo>
                <a:lnTo>
                  <a:pt x="8120" y="2742"/>
                </a:lnTo>
                <a:lnTo>
                  <a:pt x="8016" y="2898"/>
                </a:lnTo>
                <a:lnTo>
                  <a:pt x="7950" y="2990"/>
                </a:lnTo>
                <a:lnTo>
                  <a:pt x="7937" y="2977"/>
                </a:lnTo>
                <a:lnTo>
                  <a:pt x="7990" y="2885"/>
                </a:lnTo>
                <a:lnTo>
                  <a:pt x="7676" y="2663"/>
                </a:lnTo>
                <a:lnTo>
                  <a:pt x="7480" y="2950"/>
                </a:lnTo>
                <a:lnTo>
                  <a:pt x="7467" y="2937"/>
                </a:lnTo>
                <a:lnTo>
                  <a:pt x="7794" y="2467"/>
                </a:lnTo>
                <a:lnTo>
                  <a:pt x="7794" y="2480"/>
                </a:lnTo>
                <a:lnTo>
                  <a:pt x="7676" y="2650"/>
                </a:lnTo>
                <a:lnTo>
                  <a:pt x="8003" y="2885"/>
                </a:lnTo>
                <a:lnTo>
                  <a:pt x="8120" y="2702"/>
                </a:lnTo>
                <a:lnTo>
                  <a:pt x="8146" y="2728"/>
                </a:lnTo>
                <a:lnTo>
                  <a:pt x="8159" y="2598"/>
                </a:lnTo>
                <a:lnTo>
                  <a:pt x="8159" y="2572"/>
                </a:lnTo>
                <a:lnTo>
                  <a:pt x="8003" y="2572"/>
                </a:lnTo>
                <a:lnTo>
                  <a:pt x="8003" y="2637"/>
                </a:lnTo>
                <a:lnTo>
                  <a:pt x="8003" y="2637"/>
                </a:lnTo>
                <a:lnTo>
                  <a:pt x="8003" y="2376"/>
                </a:lnTo>
                <a:lnTo>
                  <a:pt x="8016" y="2376"/>
                </a:lnTo>
                <a:lnTo>
                  <a:pt x="8003" y="2572"/>
                </a:lnTo>
                <a:lnTo>
                  <a:pt x="8159" y="2572"/>
                </a:lnTo>
                <a:lnTo>
                  <a:pt x="8159" y="2467"/>
                </a:lnTo>
                <a:lnTo>
                  <a:pt x="8120" y="2467"/>
                </a:lnTo>
                <a:lnTo>
                  <a:pt x="8120" y="2454"/>
                </a:lnTo>
                <a:lnTo>
                  <a:pt x="8159" y="2454"/>
                </a:lnTo>
                <a:lnTo>
                  <a:pt x="8159" y="2376"/>
                </a:lnTo>
                <a:lnTo>
                  <a:pt x="8003" y="2376"/>
                </a:lnTo>
                <a:close/>
                <a:moveTo>
                  <a:pt x="8616" y="2480"/>
                </a:moveTo>
                <a:lnTo>
                  <a:pt x="8616" y="2480"/>
                </a:lnTo>
                <a:lnTo>
                  <a:pt x="8616" y="2585"/>
                </a:lnTo>
                <a:lnTo>
                  <a:pt x="8747" y="2585"/>
                </a:lnTo>
                <a:lnTo>
                  <a:pt x="8747" y="2533"/>
                </a:lnTo>
                <a:lnTo>
                  <a:pt x="8655" y="2533"/>
                </a:lnTo>
                <a:lnTo>
                  <a:pt x="8616" y="2480"/>
                </a:lnTo>
                <a:lnTo>
                  <a:pt x="8616" y="2480"/>
                </a:lnTo>
                <a:lnTo>
                  <a:pt x="8616" y="2480"/>
                </a:lnTo>
                <a:lnTo>
                  <a:pt x="8616" y="2480"/>
                </a:lnTo>
                <a:close/>
                <a:moveTo>
                  <a:pt x="8473" y="2467"/>
                </a:moveTo>
                <a:lnTo>
                  <a:pt x="8603" y="2467"/>
                </a:lnTo>
                <a:lnTo>
                  <a:pt x="8603" y="2389"/>
                </a:lnTo>
                <a:lnTo>
                  <a:pt x="8473" y="2376"/>
                </a:lnTo>
                <a:lnTo>
                  <a:pt x="8473" y="2467"/>
                </a:lnTo>
                <a:close/>
                <a:moveTo>
                  <a:pt x="8473" y="2572"/>
                </a:moveTo>
                <a:lnTo>
                  <a:pt x="8603" y="2585"/>
                </a:lnTo>
                <a:lnTo>
                  <a:pt x="8603" y="2480"/>
                </a:lnTo>
                <a:lnTo>
                  <a:pt x="8473" y="2480"/>
                </a:lnTo>
                <a:lnTo>
                  <a:pt x="8473" y="2572"/>
                </a:lnTo>
                <a:close/>
                <a:moveTo>
                  <a:pt x="8316" y="2572"/>
                </a:moveTo>
                <a:lnTo>
                  <a:pt x="8460" y="2572"/>
                </a:lnTo>
                <a:lnTo>
                  <a:pt x="8460" y="2480"/>
                </a:lnTo>
                <a:lnTo>
                  <a:pt x="8316" y="2467"/>
                </a:lnTo>
                <a:lnTo>
                  <a:pt x="8316" y="2572"/>
                </a:lnTo>
                <a:close/>
                <a:moveTo>
                  <a:pt x="8159" y="2572"/>
                </a:moveTo>
                <a:lnTo>
                  <a:pt x="8316" y="2572"/>
                </a:lnTo>
                <a:lnTo>
                  <a:pt x="8316" y="2467"/>
                </a:lnTo>
                <a:lnTo>
                  <a:pt x="8159" y="2467"/>
                </a:lnTo>
                <a:lnTo>
                  <a:pt x="8159" y="2572"/>
                </a:lnTo>
                <a:close/>
                <a:moveTo>
                  <a:pt x="8616" y="2389"/>
                </a:moveTo>
                <a:lnTo>
                  <a:pt x="8616" y="2467"/>
                </a:lnTo>
                <a:lnTo>
                  <a:pt x="8616" y="2467"/>
                </a:lnTo>
                <a:lnTo>
                  <a:pt x="8616" y="2480"/>
                </a:lnTo>
                <a:lnTo>
                  <a:pt x="8616" y="2480"/>
                </a:lnTo>
                <a:lnTo>
                  <a:pt x="8655" y="2533"/>
                </a:lnTo>
                <a:lnTo>
                  <a:pt x="8747" y="2533"/>
                </a:lnTo>
                <a:lnTo>
                  <a:pt x="8747" y="2389"/>
                </a:lnTo>
                <a:lnTo>
                  <a:pt x="8616" y="2389"/>
                </a:lnTo>
                <a:close/>
                <a:moveTo>
                  <a:pt x="10052" y="2611"/>
                </a:moveTo>
                <a:lnTo>
                  <a:pt x="10144" y="2611"/>
                </a:lnTo>
                <a:lnTo>
                  <a:pt x="10144" y="2402"/>
                </a:lnTo>
                <a:lnTo>
                  <a:pt x="10052" y="2402"/>
                </a:lnTo>
                <a:lnTo>
                  <a:pt x="10052" y="2611"/>
                </a:lnTo>
                <a:close/>
                <a:moveTo>
                  <a:pt x="8603" y="3068"/>
                </a:moveTo>
                <a:lnTo>
                  <a:pt x="8708" y="3146"/>
                </a:lnTo>
                <a:lnTo>
                  <a:pt x="9047" y="3094"/>
                </a:lnTo>
                <a:lnTo>
                  <a:pt x="9047" y="3081"/>
                </a:lnTo>
                <a:lnTo>
                  <a:pt x="8603" y="3068"/>
                </a:lnTo>
                <a:close/>
                <a:moveTo>
                  <a:pt x="8316" y="2376"/>
                </a:moveTo>
                <a:lnTo>
                  <a:pt x="8316" y="2376"/>
                </a:lnTo>
                <a:lnTo>
                  <a:pt x="8316" y="2467"/>
                </a:lnTo>
                <a:lnTo>
                  <a:pt x="8460" y="2467"/>
                </a:lnTo>
                <a:lnTo>
                  <a:pt x="8460" y="2376"/>
                </a:lnTo>
                <a:lnTo>
                  <a:pt x="8316" y="2376"/>
                </a:lnTo>
                <a:lnTo>
                  <a:pt x="8159" y="2376"/>
                </a:lnTo>
                <a:lnTo>
                  <a:pt x="8159" y="2454"/>
                </a:lnTo>
                <a:lnTo>
                  <a:pt x="8316" y="2467"/>
                </a:lnTo>
                <a:lnTo>
                  <a:pt x="8316" y="2376"/>
                </a:lnTo>
                <a:close/>
                <a:moveTo>
                  <a:pt x="8747" y="2389"/>
                </a:moveTo>
                <a:lnTo>
                  <a:pt x="8747" y="2585"/>
                </a:lnTo>
                <a:lnTo>
                  <a:pt x="8877" y="2585"/>
                </a:lnTo>
                <a:lnTo>
                  <a:pt x="8877" y="2389"/>
                </a:lnTo>
                <a:lnTo>
                  <a:pt x="8747" y="2389"/>
                </a:lnTo>
                <a:close/>
                <a:moveTo>
                  <a:pt x="9765" y="2402"/>
                </a:moveTo>
                <a:lnTo>
                  <a:pt x="9765" y="2598"/>
                </a:lnTo>
                <a:lnTo>
                  <a:pt x="9896" y="2598"/>
                </a:lnTo>
                <a:lnTo>
                  <a:pt x="9909" y="2402"/>
                </a:lnTo>
                <a:lnTo>
                  <a:pt x="9765" y="2402"/>
                </a:lnTo>
                <a:close/>
                <a:moveTo>
                  <a:pt x="9909" y="2598"/>
                </a:moveTo>
                <a:lnTo>
                  <a:pt x="10052" y="2611"/>
                </a:lnTo>
                <a:lnTo>
                  <a:pt x="10052" y="2402"/>
                </a:lnTo>
                <a:lnTo>
                  <a:pt x="9909" y="2402"/>
                </a:lnTo>
                <a:lnTo>
                  <a:pt x="9909" y="2598"/>
                </a:lnTo>
                <a:close/>
                <a:moveTo>
                  <a:pt x="8473" y="2794"/>
                </a:moveTo>
                <a:lnTo>
                  <a:pt x="8603" y="2807"/>
                </a:lnTo>
                <a:lnTo>
                  <a:pt x="8603" y="2585"/>
                </a:lnTo>
                <a:lnTo>
                  <a:pt x="8473" y="2585"/>
                </a:lnTo>
                <a:lnTo>
                  <a:pt x="8473" y="2794"/>
                </a:lnTo>
                <a:close/>
                <a:moveTo>
                  <a:pt x="9321" y="2507"/>
                </a:moveTo>
                <a:lnTo>
                  <a:pt x="9752" y="2520"/>
                </a:lnTo>
                <a:lnTo>
                  <a:pt x="9752" y="2402"/>
                </a:lnTo>
                <a:lnTo>
                  <a:pt x="9321" y="2389"/>
                </a:lnTo>
                <a:lnTo>
                  <a:pt x="9321" y="2507"/>
                </a:lnTo>
                <a:close/>
                <a:moveTo>
                  <a:pt x="8603" y="2807"/>
                </a:moveTo>
                <a:lnTo>
                  <a:pt x="8877" y="2807"/>
                </a:lnTo>
                <a:lnTo>
                  <a:pt x="8877" y="2585"/>
                </a:lnTo>
                <a:lnTo>
                  <a:pt x="8616" y="2585"/>
                </a:lnTo>
                <a:lnTo>
                  <a:pt x="8603" y="2807"/>
                </a:lnTo>
                <a:close/>
                <a:moveTo>
                  <a:pt x="8890" y="2585"/>
                </a:moveTo>
                <a:lnTo>
                  <a:pt x="9034" y="2585"/>
                </a:lnTo>
                <a:lnTo>
                  <a:pt x="9321" y="2585"/>
                </a:lnTo>
                <a:lnTo>
                  <a:pt x="9321" y="2389"/>
                </a:lnTo>
                <a:lnTo>
                  <a:pt x="9178" y="2389"/>
                </a:lnTo>
                <a:lnTo>
                  <a:pt x="9178" y="2572"/>
                </a:lnTo>
                <a:lnTo>
                  <a:pt x="9178" y="2572"/>
                </a:lnTo>
                <a:lnTo>
                  <a:pt x="9178" y="2389"/>
                </a:lnTo>
                <a:lnTo>
                  <a:pt x="9034" y="2389"/>
                </a:lnTo>
                <a:lnTo>
                  <a:pt x="9034" y="2585"/>
                </a:lnTo>
                <a:lnTo>
                  <a:pt x="9034" y="2585"/>
                </a:lnTo>
                <a:lnTo>
                  <a:pt x="9034" y="2389"/>
                </a:lnTo>
                <a:lnTo>
                  <a:pt x="8890" y="2389"/>
                </a:lnTo>
                <a:lnTo>
                  <a:pt x="8890" y="2585"/>
                </a:lnTo>
                <a:close/>
                <a:moveTo>
                  <a:pt x="9125" y="2820"/>
                </a:moveTo>
                <a:lnTo>
                  <a:pt x="8342" y="2807"/>
                </a:lnTo>
                <a:lnTo>
                  <a:pt x="8342" y="2794"/>
                </a:lnTo>
                <a:lnTo>
                  <a:pt x="8460" y="2794"/>
                </a:lnTo>
                <a:lnTo>
                  <a:pt x="8460" y="2585"/>
                </a:lnTo>
                <a:lnTo>
                  <a:pt x="8159" y="2572"/>
                </a:lnTo>
                <a:lnTo>
                  <a:pt x="8159" y="2598"/>
                </a:lnTo>
                <a:lnTo>
                  <a:pt x="8159" y="2742"/>
                </a:lnTo>
                <a:lnTo>
                  <a:pt x="8551" y="3016"/>
                </a:lnTo>
                <a:lnTo>
                  <a:pt x="8538" y="2833"/>
                </a:lnTo>
                <a:lnTo>
                  <a:pt x="8551" y="2833"/>
                </a:lnTo>
                <a:lnTo>
                  <a:pt x="8551" y="3029"/>
                </a:lnTo>
                <a:lnTo>
                  <a:pt x="8590" y="3055"/>
                </a:lnTo>
                <a:lnTo>
                  <a:pt x="8982" y="3068"/>
                </a:lnTo>
                <a:lnTo>
                  <a:pt x="8982" y="2859"/>
                </a:lnTo>
                <a:lnTo>
                  <a:pt x="8995" y="2859"/>
                </a:lnTo>
                <a:lnTo>
                  <a:pt x="8995" y="3068"/>
                </a:lnTo>
                <a:lnTo>
                  <a:pt x="9138" y="3068"/>
                </a:lnTo>
                <a:lnTo>
                  <a:pt x="9125" y="2820"/>
                </a:lnTo>
                <a:close/>
                <a:moveTo>
                  <a:pt x="9765" y="3303"/>
                </a:moveTo>
                <a:lnTo>
                  <a:pt x="9765" y="3290"/>
                </a:lnTo>
                <a:lnTo>
                  <a:pt x="9883" y="3290"/>
                </a:lnTo>
                <a:lnTo>
                  <a:pt x="9896" y="3081"/>
                </a:lnTo>
                <a:lnTo>
                  <a:pt x="9896" y="3081"/>
                </a:lnTo>
                <a:lnTo>
                  <a:pt x="9883" y="3290"/>
                </a:lnTo>
                <a:lnTo>
                  <a:pt x="9961" y="3290"/>
                </a:lnTo>
                <a:lnTo>
                  <a:pt x="9961" y="3081"/>
                </a:lnTo>
                <a:lnTo>
                  <a:pt x="9974" y="3081"/>
                </a:lnTo>
                <a:lnTo>
                  <a:pt x="9961" y="3290"/>
                </a:lnTo>
                <a:lnTo>
                  <a:pt x="10078" y="3290"/>
                </a:lnTo>
                <a:lnTo>
                  <a:pt x="10078" y="3094"/>
                </a:lnTo>
                <a:lnTo>
                  <a:pt x="10078" y="3094"/>
                </a:lnTo>
                <a:lnTo>
                  <a:pt x="10078" y="3290"/>
                </a:lnTo>
                <a:lnTo>
                  <a:pt x="10183" y="3290"/>
                </a:lnTo>
                <a:lnTo>
                  <a:pt x="10183" y="3094"/>
                </a:lnTo>
                <a:lnTo>
                  <a:pt x="10196" y="3094"/>
                </a:lnTo>
                <a:lnTo>
                  <a:pt x="10196" y="3290"/>
                </a:lnTo>
                <a:lnTo>
                  <a:pt x="10209" y="3290"/>
                </a:lnTo>
                <a:lnTo>
                  <a:pt x="10209" y="3303"/>
                </a:lnTo>
                <a:lnTo>
                  <a:pt x="10157" y="3303"/>
                </a:lnTo>
                <a:lnTo>
                  <a:pt x="10157" y="3564"/>
                </a:lnTo>
                <a:lnTo>
                  <a:pt x="10248" y="3564"/>
                </a:lnTo>
                <a:lnTo>
                  <a:pt x="10248" y="3342"/>
                </a:lnTo>
                <a:lnTo>
                  <a:pt x="10261" y="3342"/>
                </a:lnTo>
                <a:lnTo>
                  <a:pt x="10248" y="3564"/>
                </a:lnTo>
                <a:lnTo>
                  <a:pt x="10353" y="3564"/>
                </a:lnTo>
                <a:lnTo>
                  <a:pt x="10353" y="3564"/>
                </a:lnTo>
                <a:lnTo>
                  <a:pt x="10248" y="3564"/>
                </a:lnTo>
                <a:lnTo>
                  <a:pt x="10248" y="3812"/>
                </a:lnTo>
                <a:lnTo>
                  <a:pt x="10274" y="3812"/>
                </a:lnTo>
                <a:lnTo>
                  <a:pt x="10274" y="3825"/>
                </a:lnTo>
                <a:lnTo>
                  <a:pt x="10248" y="3825"/>
                </a:lnTo>
                <a:lnTo>
                  <a:pt x="10248" y="3903"/>
                </a:lnTo>
                <a:lnTo>
                  <a:pt x="10248" y="3903"/>
                </a:lnTo>
                <a:lnTo>
                  <a:pt x="10248" y="3825"/>
                </a:lnTo>
                <a:lnTo>
                  <a:pt x="9726" y="3812"/>
                </a:lnTo>
                <a:lnTo>
                  <a:pt x="9713" y="4021"/>
                </a:lnTo>
                <a:lnTo>
                  <a:pt x="9700" y="4021"/>
                </a:lnTo>
                <a:lnTo>
                  <a:pt x="9700" y="4021"/>
                </a:lnTo>
                <a:lnTo>
                  <a:pt x="9217" y="3903"/>
                </a:lnTo>
                <a:lnTo>
                  <a:pt x="9217" y="3903"/>
                </a:lnTo>
                <a:lnTo>
                  <a:pt x="9230" y="3290"/>
                </a:lnTo>
                <a:lnTo>
                  <a:pt x="8864" y="3277"/>
                </a:lnTo>
                <a:lnTo>
                  <a:pt x="8864" y="3264"/>
                </a:lnTo>
                <a:lnTo>
                  <a:pt x="9295" y="3277"/>
                </a:lnTo>
                <a:lnTo>
                  <a:pt x="9295" y="3290"/>
                </a:lnTo>
                <a:lnTo>
                  <a:pt x="9243" y="3290"/>
                </a:lnTo>
                <a:lnTo>
                  <a:pt x="9230" y="3903"/>
                </a:lnTo>
                <a:lnTo>
                  <a:pt x="9347" y="3930"/>
                </a:lnTo>
                <a:lnTo>
                  <a:pt x="9360" y="3433"/>
                </a:lnTo>
                <a:lnTo>
                  <a:pt x="9373" y="3433"/>
                </a:lnTo>
                <a:lnTo>
                  <a:pt x="9347" y="3930"/>
                </a:lnTo>
                <a:lnTo>
                  <a:pt x="9700" y="4008"/>
                </a:lnTo>
                <a:lnTo>
                  <a:pt x="9726" y="3616"/>
                </a:lnTo>
                <a:lnTo>
                  <a:pt x="9517" y="3603"/>
                </a:lnTo>
                <a:lnTo>
                  <a:pt x="9517" y="3603"/>
                </a:lnTo>
                <a:lnTo>
                  <a:pt x="9608" y="3603"/>
                </a:lnTo>
                <a:lnTo>
                  <a:pt x="9621" y="3407"/>
                </a:lnTo>
                <a:lnTo>
                  <a:pt x="9621" y="3407"/>
                </a:lnTo>
                <a:lnTo>
                  <a:pt x="9608" y="3603"/>
                </a:lnTo>
                <a:lnTo>
                  <a:pt x="9726" y="3603"/>
                </a:lnTo>
                <a:lnTo>
                  <a:pt x="9726" y="3460"/>
                </a:lnTo>
                <a:lnTo>
                  <a:pt x="9739" y="3460"/>
                </a:lnTo>
                <a:lnTo>
                  <a:pt x="9739" y="3551"/>
                </a:lnTo>
                <a:lnTo>
                  <a:pt x="9843" y="3551"/>
                </a:lnTo>
                <a:lnTo>
                  <a:pt x="9843" y="3303"/>
                </a:lnTo>
                <a:lnTo>
                  <a:pt x="9765" y="3303"/>
                </a:lnTo>
                <a:close/>
                <a:moveTo>
                  <a:pt x="10052" y="3303"/>
                </a:moveTo>
                <a:lnTo>
                  <a:pt x="10052" y="3564"/>
                </a:lnTo>
                <a:lnTo>
                  <a:pt x="10144" y="3564"/>
                </a:lnTo>
                <a:lnTo>
                  <a:pt x="10144" y="3303"/>
                </a:lnTo>
                <a:lnTo>
                  <a:pt x="10052" y="3303"/>
                </a:lnTo>
                <a:close/>
                <a:moveTo>
                  <a:pt x="9948" y="3303"/>
                </a:moveTo>
                <a:lnTo>
                  <a:pt x="9961" y="3303"/>
                </a:lnTo>
                <a:lnTo>
                  <a:pt x="9961" y="3551"/>
                </a:lnTo>
                <a:lnTo>
                  <a:pt x="10052" y="3564"/>
                </a:lnTo>
                <a:lnTo>
                  <a:pt x="10052" y="3303"/>
                </a:lnTo>
                <a:lnTo>
                  <a:pt x="9961" y="3303"/>
                </a:lnTo>
                <a:lnTo>
                  <a:pt x="9843" y="3303"/>
                </a:lnTo>
                <a:lnTo>
                  <a:pt x="9843" y="3551"/>
                </a:lnTo>
                <a:lnTo>
                  <a:pt x="9948" y="3551"/>
                </a:lnTo>
                <a:lnTo>
                  <a:pt x="9948" y="3303"/>
                </a:lnTo>
                <a:close/>
                <a:moveTo>
                  <a:pt x="9739" y="3564"/>
                </a:moveTo>
                <a:lnTo>
                  <a:pt x="9726" y="3812"/>
                </a:lnTo>
                <a:lnTo>
                  <a:pt x="10248" y="3812"/>
                </a:lnTo>
                <a:lnTo>
                  <a:pt x="10248" y="3564"/>
                </a:lnTo>
                <a:lnTo>
                  <a:pt x="10157" y="3564"/>
                </a:lnTo>
                <a:lnTo>
                  <a:pt x="10157" y="3799"/>
                </a:lnTo>
                <a:lnTo>
                  <a:pt x="10144" y="3799"/>
                </a:lnTo>
                <a:lnTo>
                  <a:pt x="10144" y="3564"/>
                </a:lnTo>
                <a:lnTo>
                  <a:pt x="10052" y="3564"/>
                </a:lnTo>
                <a:lnTo>
                  <a:pt x="10052" y="3812"/>
                </a:lnTo>
                <a:lnTo>
                  <a:pt x="10052" y="3812"/>
                </a:lnTo>
                <a:lnTo>
                  <a:pt x="10052" y="3564"/>
                </a:lnTo>
                <a:lnTo>
                  <a:pt x="9961" y="3564"/>
                </a:lnTo>
                <a:lnTo>
                  <a:pt x="9961" y="3812"/>
                </a:lnTo>
                <a:lnTo>
                  <a:pt x="9948" y="3812"/>
                </a:lnTo>
                <a:lnTo>
                  <a:pt x="9948" y="3564"/>
                </a:lnTo>
                <a:lnTo>
                  <a:pt x="9843" y="3564"/>
                </a:lnTo>
                <a:lnTo>
                  <a:pt x="9843" y="3786"/>
                </a:lnTo>
                <a:lnTo>
                  <a:pt x="9843" y="3786"/>
                </a:lnTo>
                <a:lnTo>
                  <a:pt x="9843" y="3564"/>
                </a:lnTo>
                <a:lnTo>
                  <a:pt x="9739" y="3564"/>
                </a:lnTo>
                <a:close/>
                <a:moveTo>
                  <a:pt x="10183" y="3068"/>
                </a:moveTo>
                <a:lnTo>
                  <a:pt x="10183" y="2990"/>
                </a:lnTo>
                <a:lnTo>
                  <a:pt x="10078" y="2990"/>
                </a:lnTo>
                <a:lnTo>
                  <a:pt x="10078" y="2977"/>
                </a:lnTo>
                <a:lnTo>
                  <a:pt x="10183" y="2990"/>
                </a:lnTo>
                <a:lnTo>
                  <a:pt x="10196" y="2402"/>
                </a:lnTo>
                <a:lnTo>
                  <a:pt x="10196" y="2389"/>
                </a:lnTo>
                <a:lnTo>
                  <a:pt x="10209" y="2389"/>
                </a:lnTo>
                <a:lnTo>
                  <a:pt x="10196" y="2689"/>
                </a:lnTo>
                <a:lnTo>
                  <a:pt x="10770" y="2689"/>
                </a:lnTo>
                <a:lnTo>
                  <a:pt x="10770" y="2702"/>
                </a:lnTo>
                <a:lnTo>
                  <a:pt x="10496" y="2702"/>
                </a:lnTo>
                <a:lnTo>
                  <a:pt x="10496" y="2807"/>
                </a:lnTo>
                <a:lnTo>
                  <a:pt x="10731" y="2807"/>
                </a:lnTo>
                <a:lnTo>
                  <a:pt x="10731" y="2820"/>
                </a:lnTo>
                <a:lnTo>
                  <a:pt x="10496" y="2807"/>
                </a:lnTo>
                <a:lnTo>
                  <a:pt x="10496" y="2898"/>
                </a:lnTo>
                <a:lnTo>
                  <a:pt x="10770" y="2898"/>
                </a:lnTo>
                <a:lnTo>
                  <a:pt x="10783" y="2702"/>
                </a:lnTo>
                <a:lnTo>
                  <a:pt x="10796" y="2702"/>
                </a:lnTo>
                <a:lnTo>
                  <a:pt x="10783" y="2898"/>
                </a:lnTo>
                <a:lnTo>
                  <a:pt x="10979" y="2911"/>
                </a:lnTo>
                <a:lnTo>
                  <a:pt x="11057" y="2911"/>
                </a:lnTo>
                <a:lnTo>
                  <a:pt x="11057" y="2715"/>
                </a:lnTo>
                <a:lnTo>
                  <a:pt x="11071" y="2715"/>
                </a:lnTo>
                <a:lnTo>
                  <a:pt x="11071" y="3081"/>
                </a:lnTo>
                <a:lnTo>
                  <a:pt x="11071" y="3094"/>
                </a:lnTo>
                <a:lnTo>
                  <a:pt x="10979" y="3094"/>
                </a:lnTo>
                <a:lnTo>
                  <a:pt x="10979" y="3251"/>
                </a:lnTo>
                <a:lnTo>
                  <a:pt x="10966" y="3251"/>
                </a:lnTo>
                <a:lnTo>
                  <a:pt x="10979" y="3094"/>
                </a:lnTo>
                <a:lnTo>
                  <a:pt x="10496" y="3081"/>
                </a:lnTo>
                <a:lnTo>
                  <a:pt x="10483" y="3225"/>
                </a:lnTo>
                <a:lnTo>
                  <a:pt x="10483" y="3225"/>
                </a:lnTo>
                <a:lnTo>
                  <a:pt x="10483" y="3081"/>
                </a:lnTo>
                <a:lnTo>
                  <a:pt x="9752" y="3068"/>
                </a:lnTo>
                <a:lnTo>
                  <a:pt x="9752" y="3055"/>
                </a:lnTo>
                <a:lnTo>
                  <a:pt x="9896" y="3055"/>
                </a:lnTo>
                <a:lnTo>
                  <a:pt x="9896" y="2950"/>
                </a:lnTo>
                <a:lnTo>
                  <a:pt x="9896" y="2950"/>
                </a:lnTo>
                <a:lnTo>
                  <a:pt x="9896" y="3055"/>
                </a:lnTo>
                <a:lnTo>
                  <a:pt x="10183" y="3068"/>
                </a:lnTo>
                <a:lnTo>
                  <a:pt x="10483" y="3068"/>
                </a:lnTo>
                <a:lnTo>
                  <a:pt x="10483" y="2807"/>
                </a:lnTo>
                <a:lnTo>
                  <a:pt x="10196" y="2807"/>
                </a:lnTo>
                <a:lnTo>
                  <a:pt x="10196" y="3068"/>
                </a:lnTo>
                <a:lnTo>
                  <a:pt x="10183" y="3068"/>
                </a:lnTo>
                <a:close/>
                <a:moveTo>
                  <a:pt x="10992" y="2911"/>
                </a:moveTo>
                <a:lnTo>
                  <a:pt x="10979" y="3081"/>
                </a:lnTo>
                <a:lnTo>
                  <a:pt x="11057" y="3081"/>
                </a:lnTo>
                <a:lnTo>
                  <a:pt x="11057" y="2911"/>
                </a:lnTo>
                <a:lnTo>
                  <a:pt x="10992" y="2911"/>
                </a:lnTo>
                <a:close/>
                <a:moveTo>
                  <a:pt x="10196" y="2794"/>
                </a:moveTo>
                <a:lnTo>
                  <a:pt x="10483" y="2807"/>
                </a:lnTo>
                <a:lnTo>
                  <a:pt x="10483" y="2702"/>
                </a:lnTo>
                <a:lnTo>
                  <a:pt x="10196" y="2702"/>
                </a:lnTo>
                <a:lnTo>
                  <a:pt x="10196" y="2794"/>
                </a:lnTo>
                <a:close/>
                <a:moveTo>
                  <a:pt x="10783" y="2911"/>
                </a:moveTo>
                <a:lnTo>
                  <a:pt x="10783" y="3081"/>
                </a:lnTo>
                <a:lnTo>
                  <a:pt x="10979" y="3081"/>
                </a:lnTo>
                <a:lnTo>
                  <a:pt x="10979" y="2911"/>
                </a:lnTo>
                <a:lnTo>
                  <a:pt x="10783" y="2911"/>
                </a:lnTo>
                <a:close/>
                <a:moveTo>
                  <a:pt x="10496" y="3068"/>
                </a:moveTo>
                <a:lnTo>
                  <a:pt x="10770" y="3081"/>
                </a:lnTo>
                <a:lnTo>
                  <a:pt x="10770" y="2911"/>
                </a:lnTo>
                <a:lnTo>
                  <a:pt x="10496" y="2898"/>
                </a:lnTo>
                <a:lnTo>
                  <a:pt x="10496" y="3068"/>
                </a:lnTo>
                <a:close/>
                <a:moveTo>
                  <a:pt x="10039" y="4021"/>
                </a:moveTo>
                <a:lnTo>
                  <a:pt x="10039" y="3825"/>
                </a:lnTo>
                <a:lnTo>
                  <a:pt x="10052" y="3825"/>
                </a:lnTo>
                <a:lnTo>
                  <a:pt x="10052" y="4021"/>
                </a:lnTo>
                <a:lnTo>
                  <a:pt x="10039" y="4021"/>
                </a:lnTo>
                <a:close/>
                <a:moveTo>
                  <a:pt x="9948" y="3969"/>
                </a:moveTo>
                <a:lnTo>
                  <a:pt x="9948" y="3825"/>
                </a:lnTo>
                <a:lnTo>
                  <a:pt x="9961" y="3825"/>
                </a:lnTo>
                <a:lnTo>
                  <a:pt x="9948" y="3969"/>
                </a:lnTo>
                <a:close/>
                <a:moveTo>
                  <a:pt x="9595" y="3916"/>
                </a:moveTo>
                <a:lnTo>
                  <a:pt x="9608" y="3616"/>
                </a:lnTo>
                <a:lnTo>
                  <a:pt x="9608" y="3616"/>
                </a:lnTo>
                <a:lnTo>
                  <a:pt x="9595" y="3916"/>
                </a:lnTo>
                <a:close/>
                <a:moveTo>
                  <a:pt x="10144" y="3956"/>
                </a:moveTo>
                <a:lnTo>
                  <a:pt x="10144" y="3877"/>
                </a:lnTo>
                <a:lnTo>
                  <a:pt x="10144" y="3877"/>
                </a:lnTo>
                <a:lnTo>
                  <a:pt x="10144" y="3956"/>
                </a:lnTo>
                <a:close/>
                <a:moveTo>
                  <a:pt x="9843" y="3995"/>
                </a:moveTo>
                <a:lnTo>
                  <a:pt x="9843" y="3838"/>
                </a:lnTo>
                <a:lnTo>
                  <a:pt x="9843" y="3838"/>
                </a:lnTo>
                <a:lnTo>
                  <a:pt x="9843" y="3995"/>
                </a:lnTo>
                <a:close/>
                <a:moveTo>
                  <a:pt x="9739" y="3433"/>
                </a:moveTo>
                <a:lnTo>
                  <a:pt x="9739" y="3407"/>
                </a:lnTo>
                <a:lnTo>
                  <a:pt x="9739" y="3407"/>
                </a:lnTo>
                <a:lnTo>
                  <a:pt x="9739" y="3433"/>
                </a:lnTo>
                <a:close/>
                <a:moveTo>
                  <a:pt x="19008" y="8786"/>
                </a:moveTo>
                <a:lnTo>
                  <a:pt x="19556" y="8525"/>
                </a:lnTo>
                <a:lnTo>
                  <a:pt x="19948" y="8355"/>
                </a:lnTo>
                <a:lnTo>
                  <a:pt x="20353" y="8133"/>
                </a:lnTo>
                <a:lnTo>
                  <a:pt x="20862" y="7885"/>
                </a:lnTo>
                <a:lnTo>
                  <a:pt x="21175" y="7728"/>
                </a:lnTo>
                <a:lnTo>
                  <a:pt x="21227" y="7689"/>
                </a:lnTo>
                <a:lnTo>
                  <a:pt x="21240" y="7663"/>
                </a:lnTo>
                <a:lnTo>
                  <a:pt x="21253" y="7676"/>
                </a:lnTo>
                <a:lnTo>
                  <a:pt x="21240" y="7715"/>
                </a:lnTo>
                <a:lnTo>
                  <a:pt x="21201" y="7742"/>
                </a:lnTo>
                <a:lnTo>
                  <a:pt x="20875" y="7911"/>
                </a:lnTo>
                <a:lnTo>
                  <a:pt x="20979" y="8107"/>
                </a:lnTo>
                <a:lnTo>
                  <a:pt x="21136" y="8394"/>
                </a:lnTo>
                <a:lnTo>
                  <a:pt x="21332" y="8721"/>
                </a:lnTo>
                <a:lnTo>
                  <a:pt x="21358" y="8773"/>
                </a:lnTo>
                <a:lnTo>
                  <a:pt x="21332" y="8786"/>
                </a:lnTo>
                <a:lnTo>
                  <a:pt x="21306" y="8734"/>
                </a:lnTo>
                <a:lnTo>
                  <a:pt x="21110" y="8407"/>
                </a:lnTo>
                <a:lnTo>
                  <a:pt x="20953" y="8120"/>
                </a:lnTo>
                <a:lnTo>
                  <a:pt x="20953" y="8107"/>
                </a:lnTo>
                <a:lnTo>
                  <a:pt x="20849" y="7924"/>
                </a:lnTo>
                <a:lnTo>
                  <a:pt x="19034" y="8825"/>
                </a:lnTo>
                <a:lnTo>
                  <a:pt x="19008" y="8786"/>
                </a:lnTo>
                <a:close/>
                <a:moveTo>
                  <a:pt x="21436" y="5196"/>
                </a:moveTo>
                <a:lnTo>
                  <a:pt x="21697" y="5183"/>
                </a:lnTo>
                <a:lnTo>
                  <a:pt x="21684" y="4373"/>
                </a:lnTo>
                <a:lnTo>
                  <a:pt x="21697" y="4373"/>
                </a:lnTo>
                <a:lnTo>
                  <a:pt x="21710" y="5183"/>
                </a:lnTo>
                <a:lnTo>
                  <a:pt x="21958" y="5183"/>
                </a:lnTo>
                <a:lnTo>
                  <a:pt x="21945" y="4373"/>
                </a:lnTo>
                <a:lnTo>
                  <a:pt x="21841" y="4373"/>
                </a:lnTo>
                <a:lnTo>
                  <a:pt x="21841" y="4360"/>
                </a:lnTo>
                <a:lnTo>
                  <a:pt x="21945" y="4360"/>
                </a:lnTo>
                <a:lnTo>
                  <a:pt x="22115" y="4360"/>
                </a:lnTo>
                <a:lnTo>
                  <a:pt x="22102" y="3943"/>
                </a:lnTo>
                <a:lnTo>
                  <a:pt x="22128" y="3943"/>
                </a:lnTo>
                <a:lnTo>
                  <a:pt x="22128" y="4360"/>
                </a:lnTo>
                <a:lnTo>
                  <a:pt x="22402" y="4360"/>
                </a:lnTo>
                <a:lnTo>
                  <a:pt x="22676" y="4347"/>
                </a:lnTo>
                <a:lnTo>
                  <a:pt x="23512" y="4347"/>
                </a:lnTo>
                <a:lnTo>
                  <a:pt x="23642" y="4347"/>
                </a:lnTo>
                <a:lnTo>
                  <a:pt x="23629" y="3916"/>
                </a:lnTo>
                <a:lnTo>
                  <a:pt x="23655" y="3916"/>
                </a:lnTo>
                <a:lnTo>
                  <a:pt x="23655" y="4347"/>
                </a:lnTo>
                <a:lnTo>
                  <a:pt x="23916" y="4347"/>
                </a:lnTo>
                <a:lnTo>
                  <a:pt x="23916" y="4347"/>
                </a:lnTo>
                <a:lnTo>
                  <a:pt x="23734" y="4360"/>
                </a:lnTo>
                <a:lnTo>
                  <a:pt x="23512" y="4360"/>
                </a:lnTo>
                <a:lnTo>
                  <a:pt x="22493" y="4373"/>
                </a:lnTo>
                <a:lnTo>
                  <a:pt x="22507" y="5052"/>
                </a:lnTo>
                <a:lnTo>
                  <a:pt x="22663" y="5039"/>
                </a:lnTo>
                <a:lnTo>
                  <a:pt x="22663" y="5052"/>
                </a:lnTo>
                <a:lnTo>
                  <a:pt x="22507" y="5065"/>
                </a:lnTo>
                <a:lnTo>
                  <a:pt x="22507" y="5574"/>
                </a:lnTo>
                <a:lnTo>
                  <a:pt x="22493" y="5587"/>
                </a:lnTo>
                <a:lnTo>
                  <a:pt x="22493" y="5065"/>
                </a:lnTo>
                <a:lnTo>
                  <a:pt x="22232" y="5078"/>
                </a:lnTo>
                <a:lnTo>
                  <a:pt x="22245" y="5313"/>
                </a:lnTo>
                <a:lnTo>
                  <a:pt x="22232" y="5313"/>
                </a:lnTo>
                <a:lnTo>
                  <a:pt x="22219" y="5078"/>
                </a:lnTo>
                <a:lnTo>
                  <a:pt x="21971" y="5091"/>
                </a:lnTo>
                <a:lnTo>
                  <a:pt x="21971" y="5196"/>
                </a:lnTo>
                <a:lnTo>
                  <a:pt x="21958" y="5196"/>
                </a:lnTo>
                <a:lnTo>
                  <a:pt x="21971" y="5561"/>
                </a:lnTo>
                <a:lnTo>
                  <a:pt x="21958" y="5561"/>
                </a:lnTo>
                <a:lnTo>
                  <a:pt x="21945" y="5196"/>
                </a:lnTo>
                <a:lnTo>
                  <a:pt x="21684" y="5196"/>
                </a:lnTo>
                <a:lnTo>
                  <a:pt x="21436" y="5209"/>
                </a:lnTo>
                <a:lnTo>
                  <a:pt x="21436" y="5274"/>
                </a:lnTo>
                <a:lnTo>
                  <a:pt x="21175" y="5274"/>
                </a:lnTo>
                <a:lnTo>
                  <a:pt x="20940" y="5274"/>
                </a:lnTo>
                <a:lnTo>
                  <a:pt x="20940" y="5366"/>
                </a:lnTo>
                <a:lnTo>
                  <a:pt x="20940" y="5849"/>
                </a:lnTo>
                <a:lnTo>
                  <a:pt x="20979" y="6240"/>
                </a:lnTo>
                <a:lnTo>
                  <a:pt x="20953" y="6240"/>
                </a:lnTo>
                <a:lnTo>
                  <a:pt x="20914" y="5849"/>
                </a:lnTo>
                <a:lnTo>
                  <a:pt x="20927" y="5379"/>
                </a:lnTo>
                <a:lnTo>
                  <a:pt x="20522" y="5379"/>
                </a:lnTo>
                <a:lnTo>
                  <a:pt x="20548" y="6305"/>
                </a:lnTo>
                <a:lnTo>
                  <a:pt x="20548" y="6436"/>
                </a:lnTo>
                <a:lnTo>
                  <a:pt x="20522" y="6449"/>
                </a:lnTo>
                <a:lnTo>
                  <a:pt x="20509" y="5366"/>
                </a:lnTo>
                <a:lnTo>
                  <a:pt x="20914" y="5366"/>
                </a:lnTo>
                <a:lnTo>
                  <a:pt x="20927" y="4386"/>
                </a:lnTo>
                <a:lnTo>
                  <a:pt x="20940" y="4386"/>
                </a:lnTo>
                <a:lnTo>
                  <a:pt x="20940" y="4504"/>
                </a:lnTo>
                <a:lnTo>
                  <a:pt x="20940" y="5248"/>
                </a:lnTo>
                <a:lnTo>
                  <a:pt x="21162" y="5248"/>
                </a:lnTo>
                <a:lnTo>
                  <a:pt x="21175" y="4386"/>
                </a:lnTo>
                <a:lnTo>
                  <a:pt x="21188" y="4386"/>
                </a:lnTo>
                <a:lnTo>
                  <a:pt x="21175" y="5248"/>
                </a:lnTo>
                <a:lnTo>
                  <a:pt x="21201" y="5248"/>
                </a:lnTo>
                <a:lnTo>
                  <a:pt x="21423" y="5248"/>
                </a:lnTo>
                <a:lnTo>
                  <a:pt x="21423" y="5196"/>
                </a:lnTo>
                <a:lnTo>
                  <a:pt x="21436" y="5196"/>
                </a:lnTo>
                <a:close/>
                <a:moveTo>
                  <a:pt x="21945" y="4373"/>
                </a:moveTo>
                <a:lnTo>
                  <a:pt x="21958" y="5065"/>
                </a:lnTo>
                <a:lnTo>
                  <a:pt x="22219" y="5052"/>
                </a:lnTo>
                <a:lnTo>
                  <a:pt x="22206" y="4373"/>
                </a:lnTo>
                <a:lnTo>
                  <a:pt x="21945" y="4373"/>
                </a:lnTo>
                <a:close/>
                <a:moveTo>
                  <a:pt x="22206" y="4373"/>
                </a:moveTo>
                <a:lnTo>
                  <a:pt x="22232" y="5052"/>
                </a:lnTo>
                <a:lnTo>
                  <a:pt x="22493" y="5052"/>
                </a:lnTo>
                <a:lnTo>
                  <a:pt x="22480" y="4373"/>
                </a:lnTo>
                <a:lnTo>
                  <a:pt x="22206" y="4373"/>
                </a:lnTo>
                <a:close/>
                <a:moveTo>
                  <a:pt x="21423" y="4386"/>
                </a:moveTo>
                <a:lnTo>
                  <a:pt x="21436" y="5196"/>
                </a:lnTo>
                <a:lnTo>
                  <a:pt x="21423" y="5196"/>
                </a:lnTo>
                <a:lnTo>
                  <a:pt x="21410" y="4386"/>
                </a:lnTo>
                <a:lnTo>
                  <a:pt x="21423" y="4386"/>
                </a:lnTo>
                <a:close/>
                <a:moveTo>
                  <a:pt x="23499" y="4360"/>
                </a:moveTo>
                <a:lnTo>
                  <a:pt x="23512" y="4360"/>
                </a:lnTo>
                <a:lnTo>
                  <a:pt x="23512" y="4752"/>
                </a:lnTo>
                <a:lnTo>
                  <a:pt x="23499" y="4765"/>
                </a:lnTo>
                <a:lnTo>
                  <a:pt x="23499" y="4360"/>
                </a:lnTo>
                <a:close/>
                <a:moveTo>
                  <a:pt x="23721" y="4360"/>
                </a:moveTo>
                <a:lnTo>
                  <a:pt x="23734" y="4360"/>
                </a:lnTo>
                <a:lnTo>
                  <a:pt x="23734" y="4739"/>
                </a:lnTo>
                <a:lnTo>
                  <a:pt x="23721" y="4739"/>
                </a:lnTo>
                <a:lnTo>
                  <a:pt x="23721" y="4360"/>
                </a:lnTo>
                <a:close/>
                <a:moveTo>
                  <a:pt x="22402" y="4360"/>
                </a:moveTo>
                <a:lnTo>
                  <a:pt x="22389" y="4360"/>
                </a:lnTo>
                <a:lnTo>
                  <a:pt x="22389" y="3943"/>
                </a:lnTo>
                <a:lnTo>
                  <a:pt x="22402" y="3943"/>
                </a:lnTo>
                <a:lnTo>
                  <a:pt x="22402" y="4360"/>
                </a:lnTo>
                <a:close/>
                <a:moveTo>
                  <a:pt x="22676" y="4347"/>
                </a:moveTo>
                <a:lnTo>
                  <a:pt x="22663" y="4347"/>
                </a:lnTo>
                <a:lnTo>
                  <a:pt x="22663" y="3930"/>
                </a:lnTo>
                <a:lnTo>
                  <a:pt x="22676" y="3930"/>
                </a:lnTo>
                <a:lnTo>
                  <a:pt x="22676" y="4347"/>
                </a:lnTo>
                <a:close/>
                <a:moveTo>
                  <a:pt x="19621" y="6880"/>
                </a:moveTo>
                <a:lnTo>
                  <a:pt x="19739" y="6815"/>
                </a:lnTo>
                <a:lnTo>
                  <a:pt x="19739" y="6815"/>
                </a:lnTo>
                <a:lnTo>
                  <a:pt x="19621" y="6880"/>
                </a:lnTo>
                <a:close/>
                <a:moveTo>
                  <a:pt x="15248" y="1279"/>
                </a:moveTo>
                <a:lnTo>
                  <a:pt x="15248" y="1279"/>
                </a:lnTo>
                <a:lnTo>
                  <a:pt x="15548" y="1501"/>
                </a:lnTo>
                <a:lnTo>
                  <a:pt x="15548" y="1514"/>
                </a:lnTo>
                <a:lnTo>
                  <a:pt x="15248" y="1279"/>
                </a:lnTo>
                <a:close/>
                <a:moveTo>
                  <a:pt x="10405" y="2363"/>
                </a:moveTo>
                <a:lnTo>
                  <a:pt x="10405" y="2363"/>
                </a:lnTo>
                <a:lnTo>
                  <a:pt x="10509" y="2363"/>
                </a:lnTo>
                <a:lnTo>
                  <a:pt x="10509" y="2376"/>
                </a:lnTo>
                <a:lnTo>
                  <a:pt x="10405" y="2363"/>
                </a:lnTo>
                <a:close/>
                <a:moveTo>
                  <a:pt x="12428" y="2624"/>
                </a:moveTo>
                <a:lnTo>
                  <a:pt x="12663" y="2650"/>
                </a:lnTo>
                <a:lnTo>
                  <a:pt x="12663" y="2663"/>
                </a:lnTo>
                <a:lnTo>
                  <a:pt x="12428" y="2650"/>
                </a:lnTo>
                <a:lnTo>
                  <a:pt x="12428" y="2624"/>
                </a:lnTo>
                <a:close/>
                <a:moveTo>
                  <a:pt x="11436" y="4804"/>
                </a:moveTo>
                <a:lnTo>
                  <a:pt x="11449" y="4804"/>
                </a:lnTo>
                <a:lnTo>
                  <a:pt x="11423" y="4935"/>
                </a:lnTo>
                <a:lnTo>
                  <a:pt x="11423" y="4922"/>
                </a:lnTo>
                <a:lnTo>
                  <a:pt x="11436" y="4804"/>
                </a:lnTo>
                <a:close/>
                <a:moveTo>
                  <a:pt x="18799" y="7937"/>
                </a:moveTo>
                <a:lnTo>
                  <a:pt x="18812" y="7937"/>
                </a:lnTo>
                <a:lnTo>
                  <a:pt x="18799" y="7937"/>
                </a:lnTo>
                <a:lnTo>
                  <a:pt x="18799" y="7950"/>
                </a:lnTo>
                <a:lnTo>
                  <a:pt x="18799" y="7950"/>
                </a:lnTo>
                <a:lnTo>
                  <a:pt x="18799" y="7963"/>
                </a:lnTo>
                <a:lnTo>
                  <a:pt x="18812" y="7976"/>
                </a:lnTo>
                <a:lnTo>
                  <a:pt x="18812" y="7990"/>
                </a:lnTo>
                <a:lnTo>
                  <a:pt x="18812" y="7990"/>
                </a:lnTo>
                <a:lnTo>
                  <a:pt x="18812" y="7990"/>
                </a:lnTo>
                <a:lnTo>
                  <a:pt x="18812" y="7990"/>
                </a:lnTo>
                <a:lnTo>
                  <a:pt x="18812" y="7990"/>
                </a:lnTo>
                <a:lnTo>
                  <a:pt x="18812" y="7976"/>
                </a:lnTo>
                <a:lnTo>
                  <a:pt x="18799" y="7963"/>
                </a:lnTo>
                <a:lnTo>
                  <a:pt x="18799" y="7950"/>
                </a:lnTo>
                <a:lnTo>
                  <a:pt x="18799" y="7950"/>
                </a:lnTo>
                <a:lnTo>
                  <a:pt x="18799" y="7937"/>
                </a:lnTo>
                <a:close/>
                <a:moveTo>
                  <a:pt x="13042" y="2010"/>
                </a:moveTo>
                <a:lnTo>
                  <a:pt x="13081" y="2024"/>
                </a:lnTo>
                <a:lnTo>
                  <a:pt x="13159" y="1984"/>
                </a:lnTo>
                <a:lnTo>
                  <a:pt x="13290" y="1893"/>
                </a:lnTo>
                <a:lnTo>
                  <a:pt x="13316" y="1775"/>
                </a:lnTo>
                <a:lnTo>
                  <a:pt x="13329" y="1789"/>
                </a:lnTo>
                <a:lnTo>
                  <a:pt x="13303" y="1906"/>
                </a:lnTo>
                <a:lnTo>
                  <a:pt x="13159" y="1997"/>
                </a:lnTo>
                <a:lnTo>
                  <a:pt x="13081" y="2024"/>
                </a:lnTo>
                <a:lnTo>
                  <a:pt x="13029" y="2024"/>
                </a:lnTo>
                <a:lnTo>
                  <a:pt x="13042" y="2010"/>
                </a:lnTo>
                <a:close/>
                <a:moveTo>
                  <a:pt x="11319" y="2167"/>
                </a:moveTo>
                <a:lnTo>
                  <a:pt x="11306" y="2167"/>
                </a:lnTo>
                <a:lnTo>
                  <a:pt x="11306" y="2167"/>
                </a:lnTo>
                <a:lnTo>
                  <a:pt x="11306" y="2128"/>
                </a:lnTo>
                <a:lnTo>
                  <a:pt x="11306" y="2128"/>
                </a:lnTo>
                <a:lnTo>
                  <a:pt x="11306" y="2102"/>
                </a:lnTo>
                <a:lnTo>
                  <a:pt x="11306" y="1893"/>
                </a:lnTo>
                <a:lnTo>
                  <a:pt x="11306" y="1893"/>
                </a:lnTo>
                <a:lnTo>
                  <a:pt x="11306" y="1488"/>
                </a:lnTo>
                <a:lnTo>
                  <a:pt x="11319" y="1488"/>
                </a:lnTo>
                <a:lnTo>
                  <a:pt x="11319" y="2167"/>
                </a:lnTo>
                <a:close/>
                <a:moveTo>
                  <a:pt x="7415" y="7324"/>
                </a:moveTo>
                <a:lnTo>
                  <a:pt x="7415" y="7324"/>
                </a:lnTo>
                <a:lnTo>
                  <a:pt x="7272" y="7507"/>
                </a:lnTo>
                <a:lnTo>
                  <a:pt x="7272" y="7507"/>
                </a:lnTo>
                <a:lnTo>
                  <a:pt x="7415" y="7324"/>
                </a:lnTo>
                <a:close/>
                <a:moveTo>
                  <a:pt x="5091" y="26"/>
                </a:moveTo>
                <a:lnTo>
                  <a:pt x="5235" y="183"/>
                </a:lnTo>
                <a:lnTo>
                  <a:pt x="5235" y="183"/>
                </a:lnTo>
                <a:lnTo>
                  <a:pt x="5091" y="39"/>
                </a:lnTo>
                <a:lnTo>
                  <a:pt x="5091" y="26"/>
                </a:lnTo>
                <a:close/>
                <a:moveTo>
                  <a:pt x="8499" y="4713"/>
                </a:moveTo>
                <a:lnTo>
                  <a:pt x="8355" y="4634"/>
                </a:lnTo>
                <a:lnTo>
                  <a:pt x="8368" y="4621"/>
                </a:lnTo>
                <a:lnTo>
                  <a:pt x="8355" y="4621"/>
                </a:lnTo>
                <a:lnTo>
                  <a:pt x="8394" y="4556"/>
                </a:lnTo>
                <a:lnTo>
                  <a:pt x="8538" y="4648"/>
                </a:lnTo>
                <a:lnTo>
                  <a:pt x="8499" y="4713"/>
                </a:lnTo>
                <a:close/>
                <a:moveTo>
                  <a:pt x="22324" y="6410"/>
                </a:moveTo>
                <a:lnTo>
                  <a:pt x="22337" y="6397"/>
                </a:lnTo>
                <a:lnTo>
                  <a:pt x="22546" y="6775"/>
                </a:lnTo>
                <a:lnTo>
                  <a:pt x="22533" y="6775"/>
                </a:lnTo>
                <a:lnTo>
                  <a:pt x="22324" y="6410"/>
                </a:lnTo>
                <a:close/>
                <a:moveTo>
                  <a:pt x="18538" y="5574"/>
                </a:moveTo>
                <a:lnTo>
                  <a:pt x="18551" y="5574"/>
                </a:lnTo>
                <a:lnTo>
                  <a:pt x="18564" y="6945"/>
                </a:lnTo>
                <a:lnTo>
                  <a:pt x="18551" y="6945"/>
                </a:lnTo>
                <a:lnTo>
                  <a:pt x="18538" y="5574"/>
                </a:lnTo>
                <a:close/>
                <a:moveTo>
                  <a:pt x="8107" y="6593"/>
                </a:moveTo>
                <a:lnTo>
                  <a:pt x="8329" y="6802"/>
                </a:lnTo>
                <a:lnTo>
                  <a:pt x="8329" y="6802"/>
                </a:lnTo>
                <a:lnTo>
                  <a:pt x="8107" y="6593"/>
                </a:lnTo>
                <a:close/>
                <a:moveTo>
                  <a:pt x="11188" y="6488"/>
                </a:moveTo>
                <a:lnTo>
                  <a:pt x="11175" y="6475"/>
                </a:lnTo>
                <a:lnTo>
                  <a:pt x="11188" y="6384"/>
                </a:lnTo>
                <a:lnTo>
                  <a:pt x="11201" y="6384"/>
                </a:lnTo>
                <a:lnTo>
                  <a:pt x="11188" y="6488"/>
                </a:lnTo>
                <a:close/>
                <a:moveTo>
                  <a:pt x="16841" y="8133"/>
                </a:moveTo>
                <a:lnTo>
                  <a:pt x="16841" y="8133"/>
                </a:lnTo>
                <a:lnTo>
                  <a:pt x="16841" y="7990"/>
                </a:lnTo>
                <a:lnTo>
                  <a:pt x="16841" y="7990"/>
                </a:lnTo>
                <a:lnTo>
                  <a:pt x="16841" y="8133"/>
                </a:lnTo>
                <a:close/>
                <a:moveTo>
                  <a:pt x="4700" y="9987"/>
                </a:moveTo>
                <a:lnTo>
                  <a:pt x="4687" y="9987"/>
                </a:lnTo>
                <a:lnTo>
                  <a:pt x="4674" y="9961"/>
                </a:lnTo>
                <a:lnTo>
                  <a:pt x="4674" y="9948"/>
                </a:lnTo>
                <a:lnTo>
                  <a:pt x="4674" y="9935"/>
                </a:lnTo>
                <a:lnTo>
                  <a:pt x="4687" y="9961"/>
                </a:lnTo>
                <a:lnTo>
                  <a:pt x="4700" y="9987"/>
                </a:lnTo>
                <a:lnTo>
                  <a:pt x="4700" y="9987"/>
                </a:lnTo>
                <a:close/>
                <a:moveTo>
                  <a:pt x="13016" y="6567"/>
                </a:moveTo>
                <a:lnTo>
                  <a:pt x="13029" y="6567"/>
                </a:lnTo>
                <a:lnTo>
                  <a:pt x="13042" y="6893"/>
                </a:lnTo>
                <a:lnTo>
                  <a:pt x="13029" y="6893"/>
                </a:lnTo>
                <a:lnTo>
                  <a:pt x="13016" y="6567"/>
                </a:lnTo>
                <a:close/>
                <a:moveTo>
                  <a:pt x="14634" y="4687"/>
                </a:moveTo>
                <a:lnTo>
                  <a:pt x="14621" y="4687"/>
                </a:lnTo>
                <a:lnTo>
                  <a:pt x="14621" y="4360"/>
                </a:lnTo>
                <a:lnTo>
                  <a:pt x="14634" y="4360"/>
                </a:lnTo>
                <a:lnTo>
                  <a:pt x="14634" y="4687"/>
                </a:lnTo>
                <a:close/>
                <a:moveTo>
                  <a:pt x="17402" y="6188"/>
                </a:moveTo>
                <a:lnTo>
                  <a:pt x="17402" y="5992"/>
                </a:lnTo>
                <a:lnTo>
                  <a:pt x="17415" y="5992"/>
                </a:lnTo>
                <a:lnTo>
                  <a:pt x="17415" y="6188"/>
                </a:lnTo>
                <a:lnTo>
                  <a:pt x="17402" y="6188"/>
                </a:lnTo>
                <a:close/>
                <a:moveTo>
                  <a:pt x="11527" y="2572"/>
                </a:moveTo>
                <a:lnTo>
                  <a:pt x="11527" y="2702"/>
                </a:lnTo>
                <a:lnTo>
                  <a:pt x="11527" y="2702"/>
                </a:lnTo>
                <a:lnTo>
                  <a:pt x="11527" y="2572"/>
                </a:lnTo>
                <a:close/>
                <a:moveTo>
                  <a:pt x="13016" y="4791"/>
                </a:moveTo>
                <a:lnTo>
                  <a:pt x="13029" y="6071"/>
                </a:lnTo>
                <a:lnTo>
                  <a:pt x="13016" y="6084"/>
                </a:lnTo>
                <a:lnTo>
                  <a:pt x="13003" y="4791"/>
                </a:lnTo>
                <a:lnTo>
                  <a:pt x="13016" y="4791"/>
                </a:lnTo>
                <a:close/>
                <a:moveTo>
                  <a:pt x="13655" y="4778"/>
                </a:moveTo>
                <a:lnTo>
                  <a:pt x="14243" y="4778"/>
                </a:lnTo>
                <a:lnTo>
                  <a:pt x="14243" y="4778"/>
                </a:lnTo>
                <a:lnTo>
                  <a:pt x="13655" y="4791"/>
                </a:lnTo>
                <a:lnTo>
                  <a:pt x="13655" y="4778"/>
                </a:lnTo>
                <a:close/>
                <a:moveTo>
                  <a:pt x="17702" y="7232"/>
                </a:moveTo>
                <a:lnTo>
                  <a:pt x="17702" y="7272"/>
                </a:lnTo>
                <a:lnTo>
                  <a:pt x="17689" y="7272"/>
                </a:lnTo>
                <a:lnTo>
                  <a:pt x="17689" y="7272"/>
                </a:lnTo>
                <a:lnTo>
                  <a:pt x="17689" y="7311"/>
                </a:lnTo>
                <a:lnTo>
                  <a:pt x="17689" y="7376"/>
                </a:lnTo>
                <a:lnTo>
                  <a:pt x="17689" y="7389"/>
                </a:lnTo>
                <a:lnTo>
                  <a:pt x="17702" y="7389"/>
                </a:lnTo>
                <a:lnTo>
                  <a:pt x="17755" y="7402"/>
                </a:lnTo>
                <a:lnTo>
                  <a:pt x="17859" y="7441"/>
                </a:lnTo>
                <a:lnTo>
                  <a:pt x="17911" y="7467"/>
                </a:lnTo>
                <a:lnTo>
                  <a:pt x="17950" y="7480"/>
                </a:lnTo>
                <a:lnTo>
                  <a:pt x="17977" y="7480"/>
                </a:lnTo>
                <a:lnTo>
                  <a:pt x="18003" y="7493"/>
                </a:lnTo>
                <a:lnTo>
                  <a:pt x="18016" y="7507"/>
                </a:lnTo>
                <a:lnTo>
                  <a:pt x="18055" y="7507"/>
                </a:lnTo>
                <a:lnTo>
                  <a:pt x="18081" y="7520"/>
                </a:lnTo>
                <a:lnTo>
                  <a:pt x="18107" y="7533"/>
                </a:lnTo>
                <a:lnTo>
                  <a:pt x="18120" y="7533"/>
                </a:lnTo>
                <a:lnTo>
                  <a:pt x="18133" y="7546"/>
                </a:lnTo>
                <a:lnTo>
                  <a:pt x="18133" y="7559"/>
                </a:lnTo>
                <a:lnTo>
                  <a:pt x="18133" y="7559"/>
                </a:lnTo>
                <a:lnTo>
                  <a:pt x="18133" y="7559"/>
                </a:lnTo>
                <a:lnTo>
                  <a:pt x="18120" y="7546"/>
                </a:lnTo>
                <a:lnTo>
                  <a:pt x="18107" y="7546"/>
                </a:lnTo>
                <a:lnTo>
                  <a:pt x="18094" y="7533"/>
                </a:lnTo>
                <a:lnTo>
                  <a:pt x="18094" y="7533"/>
                </a:lnTo>
                <a:lnTo>
                  <a:pt x="18016" y="7507"/>
                </a:lnTo>
                <a:lnTo>
                  <a:pt x="18003" y="7507"/>
                </a:lnTo>
                <a:lnTo>
                  <a:pt x="17977" y="7493"/>
                </a:lnTo>
                <a:lnTo>
                  <a:pt x="17950" y="7480"/>
                </a:lnTo>
                <a:lnTo>
                  <a:pt x="17950" y="7480"/>
                </a:lnTo>
                <a:lnTo>
                  <a:pt x="17924" y="7467"/>
                </a:lnTo>
                <a:lnTo>
                  <a:pt x="17898" y="7467"/>
                </a:lnTo>
                <a:lnTo>
                  <a:pt x="17898" y="7467"/>
                </a:lnTo>
                <a:lnTo>
                  <a:pt x="17885" y="7454"/>
                </a:lnTo>
                <a:lnTo>
                  <a:pt x="17807" y="7428"/>
                </a:lnTo>
                <a:lnTo>
                  <a:pt x="17728" y="7402"/>
                </a:lnTo>
                <a:lnTo>
                  <a:pt x="17702" y="7389"/>
                </a:lnTo>
                <a:lnTo>
                  <a:pt x="17689" y="7389"/>
                </a:lnTo>
                <a:lnTo>
                  <a:pt x="17689" y="7376"/>
                </a:lnTo>
                <a:lnTo>
                  <a:pt x="17689" y="7363"/>
                </a:lnTo>
                <a:lnTo>
                  <a:pt x="17689" y="7337"/>
                </a:lnTo>
                <a:lnTo>
                  <a:pt x="17689" y="7285"/>
                </a:lnTo>
                <a:lnTo>
                  <a:pt x="17689" y="7258"/>
                </a:lnTo>
                <a:lnTo>
                  <a:pt x="17689" y="7258"/>
                </a:lnTo>
                <a:lnTo>
                  <a:pt x="17689" y="7272"/>
                </a:lnTo>
                <a:lnTo>
                  <a:pt x="17689" y="7258"/>
                </a:lnTo>
                <a:lnTo>
                  <a:pt x="17689" y="7219"/>
                </a:lnTo>
                <a:lnTo>
                  <a:pt x="17702" y="7219"/>
                </a:lnTo>
                <a:lnTo>
                  <a:pt x="17702" y="7232"/>
                </a:lnTo>
                <a:close/>
                <a:moveTo>
                  <a:pt x="20065" y="8564"/>
                </a:moveTo>
                <a:lnTo>
                  <a:pt x="20953" y="8107"/>
                </a:lnTo>
                <a:lnTo>
                  <a:pt x="20953" y="8120"/>
                </a:lnTo>
                <a:lnTo>
                  <a:pt x="20418" y="8394"/>
                </a:lnTo>
                <a:lnTo>
                  <a:pt x="20561" y="8642"/>
                </a:lnTo>
                <a:lnTo>
                  <a:pt x="20561" y="8668"/>
                </a:lnTo>
                <a:lnTo>
                  <a:pt x="20405" y="8407"/>
                </a:lnTo>
                <a:lnTo>
                  <a:pt x="20078" y="8577"/>
                </a:lnTo>
                <a:lnTo>
                  <a:pt x="20065" y="8564"/>
                </a:lnTo>
                <a:close/>
                <a:moveTo>
                  <a:pt x="13159" y="8016"/>
                </a:moveTo>
                <a:lnTo>
                  <a:pt x="13159" y="8016"/>
                </a:lnTo>
                <a:lnTo>
                  <a:pt x="13238" y="7937"/>
                </a:lnTo>
                <a:lnTo>
                  <a:pt x="13238" y="7950"/>
                </a:lnTo>
                <a:lnTo>
                  <a:pt x="13159" y="8016"/>
                </a:lnTo>
                <a:close/>
                <a:moveTo>
                  <a:pt x="11906" y="1645"/>
                </a:moveTo>
                <a:lnTo>
                  <a:pt x="12063" y="1645"/>
                </a:lnTo>
                <a:lnTo>
                  <a:pt x="12063" y="1658"/>
                </a:lnTo>
                <a:lnTo>
                  <a:pt x="11906" y="1658"/>
                </a:lnTo>
                <a:lnTo>
                  <a:pt x="11906" y="1645"/>
                </a:lnTo>
                <a:close/>
                <a:moveTo>
                  <a:pt x="16593" y="3786"/>
                </a:moveTo>
                <a:lnTo>
                  <a:pt x="16593" y="3786"/>
                </a:lnTo>
                <a:lnTo>
                  <a:pt x="17363" y="3773"/>
                </a:lnTo>
                <a:lnTo>
                  <a:pt x="17363" y="3773"/>
                </a:lnTo>
                <a:lnTo>
                  <a:pt x="16593" y="3786"/>
                </a:lnTo>
                <a:close/>
                <a:moveTo>
                  <a:pt x="23616" y="6253"/>
                </a:moveTo>
                <a:lnTo>
                  <a:pt x="22154" y="6971"/>
                </a:lnTo>
                <a:lnTo>
                  <a:pt x="22141" y="6958"/>
                </a:lnTo>
                <a:lnTo>
                  <a:pt x="23616" y="6240"/>
                </a:lnTo>
                <a:lnTo>
                  <a:pt x="23864" y="6018"/>
                </a:lnTo>
                <a:lnTo>
                  <a:pt x="23877" y="6031"/>
                </a:lnTo>
                <a:lnTo>
                  <a:pt x="23616" y="6253"/>
                </a:lnTo>
                <a:close/>
                <a:moveTo>
                  <a:pt x="18277" y="6527"/>
                </a:moveTo>
                <a:lnTo>
                  <a:pt x="18277" y="6997"/>
                </a:lnTo>
                <a:lnTo>
                  <a:pt x="18264" y="6997"/>
                </a:lnTo>
                <a:lnTo>
                  <a:pt x="18264" y="6527"/>
                </a:lnTo>
                <a:lnTo>
                  <a:pt x="18277" y="6527"/>
                </a:lnTo>
                <a:close/>
                <a:moveTo>
                  <a:pt x="23916" y="6005"/>
                </a:moveTo>
                <a:lnTo>
                  <a:pt x="23930" y="6005"/>
                </a:lnTo>
                <a:lnTo>
                  <a:pt x="24191" y="6475"/>
                </a:lnTo>
                <a:lnTo>
                  <a:pt x="24178" y="6488"/>
                </a:lnTo>
                <a:lnTo>
                  <a:pt x="23916" y="6005"/>
                </a:lnTo>
                <a:close/>
                <a:moveTo>
                  <a:pt x="15666" y="6240"/>
                </a:moveTo>
                <a:lnTo>
                  <a:pt x="15666" y="6240"/>
                </a:lnTo>
                <a:lnTo>
                  <a:pt x="16005" y="6227"/>
                </a:lnTo>
                <a:lnTo>
                  <a:pt x="16005" y="6240"/>
                </a:lnTo>
                <a:lnTo>
                  <a:pt x="15666" y="6240"/>
                </a:lnTo>
                <a:close/>
                <a:moveTo>
                  <a:pt x="13668" y="5718"/>
                </a:moveTo>
                <a:lnTo>
                  <a:pt x="14243" y="5718"/>
                </a:lnTo>
                <a:lnTo>
                  <a:pt x="14243" y="5718"/>
                </a:lnTo>
                <a:lnTo>
                  <a:pt x="13668" y="5731"/>
                </a:lnTo>
                <a:lnTo>
                  <a:pt x="13668" y="5718"/>
                </a:lnTo>
                <a:close/>
                <a:moveTo>
                  <a:pt x="13016" y="6071"/>
                </a:moveTo>
                <a:lnTo>
                  <a:pt x="12389" y="6084"/>
                </a:lnTo>
                <a:lnTo>
                  <a:pt x="12389" y="6071"/>
                </a:lnTo>
                <a:lnTo>
                  <a:pt x="13016" y="6057"/>
                </a:lnTo>
                <a:lnTo>
                  <a:pt x="13016" y="6071"/>
                </a:lnTo>
                <a:close/>
                <a:moveTo>
                  <a:pt x="14896" y="7467"/>
                </a:moveTo>
                <a:lnTo>
                  <a:pt x="14869" y="6788"/>
                </a:lnTo>
                <a:lnTo>
                  <a:pt x="14869" y="6788"/>
                </a:lnTo>
                <a:lnTo>
                  <a:pt x="14896" y="7467"/>
                </a:lnTo>
                <a:close/>
                <a:moveTo>
                  <a:pt x="17742" y="8081"/>
                </a:moveTo>
                <a:lnTo>
                  <a:pt x="17728" y="8081"/>
                </a:lnTo>
                <a:lnTo>
                  <a:pt x="17728" y="7898"/>
                </a:lnTo>
                <a:lnTo>
                  <a:pt x="17742" y="7898"/>
                </a:lnTo>
                <a:lnTo>
                  <a:pt x="17742" y="8081"/>
                </a:lnTo>
                <a:close/>
                <a:moveTo>
                  <a:pt x="13473" y="2402"/>
                </a:moveTo>
                <a:lnTo>
                  <a:pt x="12663" y="2402"/>
                </a:lnTo>
                <a:lnTo>
                  <a:pt x="12663" y="2389"/>
                </a:lnTo>
                <a:lnTo>
                  <a:pt x="13473" y="2389"/>
                </a:lnTo>
                <a:lnTo>
                  <a:pt x="13473" y="2402"/>
                </a:lnTo>
                <a:close/>
                <a:moveTo>
                  <a:pt x="19739" y="6815"/>
                </a:moveTo>
                <a:lnTo>
                  <a:pt x="19726" y="6802"/>
                </a:lnTo>
                <a:lnTo>
                  <a:pt x="20026" y="6684"/>
                </a:lnTo>
                <a:lnTo>
                  <a:pt x="20183" y="6606"/>
                </a:lnTo>
                <a:lnTo>
                  <a:pt x="20196" y="6606"/>
                </a:lnTo>
                <a:lnTo>
                  <a:pt x="20522" y="6449"/>
                </a:lnTo>
                <a:lnTo>
                  <a:pt x="20548" y="6436"/>
                </a:lnTo>
                <a:lnTo>
                  <a:pt x="20953" y="6240"/>
                </a:lnTo>
                <a:lnTo>
                  <a:pt x="20979" y="6240"/>
                </a:lnTo>
                <a:lnTo>
                  <a:pt x="21136" y="6162"/>
                </a:lnTo>
                <a:lnTo>
                  <a:pt x="21162" y="6162"/>
                </a:lnTo>
                <a:lnTo>
                  <a:pt x="21188" y="6149"/>
                </a:lnTo>
                <a:lnTo>
                  <a:pt x="21201" y="6149"/>
                </a:lnTo>
                <a:lnTo>
                  <a:pt x="21449" y="6044"/>
                </a:lnTo>
                <a:lnTo>
                  <a:pt x="21462" y="6031"/>
                </a:lnTo>
                <a:lnTo>
                  <a:pt x="21697" y="5927"/>
                </a:lnTo>
                <a:lnTo>
                  <a:pt x="21710" y="5927"/>
                </a:lnTo>
                <a:lnTo>
                  <a:pt x="22245" y="5692"/>
                </a:lnTo>
                <a:lnTo>
                  <a:pt x="22363" y="5653"/>
                </a:lnTo>
                <a:lnTo>
                  <a:pt x="22493" y="5587"/>
                </a:lnTo>
                <a:lnTo>
                  <a:pt x="22507" y="5574"/>
                </a:lnTo>
                <a:lnTo>
                  <a:pt x="22676" y="5496"/>
                </a:lnTo>
                <a:lnTo>
                  <a:pt x="22820" y="5431"/>
                </a:lnTo>
                <a:lnTo>
                  <a:pt x="22846" y="5431"/>
                </a:lnTo>
                <a:lnTo>
                  <a:pt x="22963" y="5379"/>
                </a:lnTo>
                <a:lnTo>
                  <a:pt x="22977" y="5392"/>
                </a:lnTo>
                <a:lnTo>
                  <a:pt x="23146" y="5313"/>
                </a:lnTo>
                <a:lnTo>
                  <a:pt x="23159" y="5313"/>
                </a:lnTo>
                <a:lnTo>
                  <a:pt x="23499" y="5170"/>
                </a:lnTo>
                <a:lnTo>
                  <a:pt x="23525" y="5209"/>
                </a:lnTo>
                <a:lnTo>
                  <a:pt x="23512" y="5222"/>
                </a:lnTo>
                <a:lnTo>
                  <a:pt x="23212" y="5352"/>
                </a:lnTo>
                <a:lnTo>
                  <a:pt x="23185" y="5366"/>
                </a:lnTo>
                <a:lnTo>
                  <a:pt x="23016" y="5444"/>
                </a:lnTo>
                <a:lnTo>
                  <a:pt x="22898" y="5483"/>
                </a:lnTo>
                <a:lnTo>
                  <a:pt x="22885" y="5483"/>
                </a:lnTo>
                <a:lnTo>
                  <a:pt x="22624" y="5627"/>
                </a:lnTo>
                <a:lnTo>
                  <a:pt x="22611" y="5627"/>
                </a:lnTo>
                <a:lnTo>
                  <a:pt x="22337" y="5731"/>
                </a:lnTo>
                <a:lnTo>
                  <a:pt x="22324" y="5744"/>
                </a:lnTo>
                <a:lnTo>
                  <a:pt x="22037" y="5875"/>
                </a:lnTo>
                <a:lnTo>
                  <a:pt x="22037" y="5875"/>
                </a:lnTo>
                <a:lnTo>
                  <a:pt x="21775" y="5992"/>
                </a:lnTo>
                <a:lnTo>
                  <a:pt x="21762" y="5992"/>
                </a:lnTo>
                <a:lnTo>
                  <a:pt x="21488" y="6123"/>
                </a:lnTo>
                <a:lnTo>
                  <a:pt x="21475" y="6123"/>
                </a:lnTo>
                <a:lnTo>
                  <a:pt x="21175" y="6253"/>
                </a:lnTo>
                <a:lnTo>
                  <a:pt x="21162" y="6266"/>
                </a:lnTo>
                <a:lnTo>
                  <a:pt x="20992" y="6345"/>
                </a:lnTo>
                <a:lnTo>
                  <a:pt x="20888" y="6384"/>
                </a:lnTo>
                <a:lnTo>
                  <a:pt x="20849" y="6397"/>
                </a:lnTo>
                <a:lnTo>
                  <a:pt x="20836" y="6410"/>
                </a:lnTo>
                <a:lnTo>
                  <a:pt x="20601" y="6514"/>
                </a:lnTo>
                <a:lnTo>
                  <a:pt x="20470" y="6567"/>
                </a:lnTo>
                <a:lnTo>
                  <a:pt x="20444" y="6580"/>
                </a:lnTo>
                <a:lnTo>
                  <a:pt x="20157" y="6710"/>
                </a:lnTo>
                <a:lnTo>
                  <a:pt x="20144" y="6710"/>
                </a:lnTo>
                <a:lnTo>
                  <a:pt x="20052" y="6762"/>
                </a:lnTo>
                <a:lnTo>
                  <a:pt x="20026" y="6723"/>
                </a:lnTo>
                <a:lnTo>
                  <a:pt x="19961" y="6749"/>
                </a:lnTo>
                <a:lnTo>
                  <a:pt x="19974" y="6802"/>
                </a:lnTo>
                <a:lnTo>
                  <a:pt x="19883" y="6854"/>
                </a:lnTo>
                <a:lnTo>
                  <a:pt x="19765" y="6906"/>
                </a:lnTo>
                <a:lnTo>
                  <a:pt x="19739" y="6815"/>
                </a:lnTo>
                <a:close/>
                <a:moveTo>
                  <a:pt x="17768" y="9230"/>
                </a:moveTo>
                <a:lnTo>
                  <a:pt x="17768" y="9230"/>
                </a:lnTo>
                <a:lnTo>
                  <a:pt x="17768" y="9125"/>
                </a:lnTo>
                <a:lnTo>
                  <a:pt x="17768" y="9125"/>
                </a:lnTo>
                <a:lnTo>
                  <a:pt x="17768" y="9230"/>
                </a:lnTo>
                <a:close/>
                <a:moveTo>
                  <a:pt x="17363" y="7963"/>
                </a:moveTo>
                <a:lnTo>
                  <a:pt x="17363" y="7963"/>
                </a:lnTo>
                <a:lnTo>
                  <a:pt x="17376" y="8094"/>
                </a:lnTo>
                <a:lnTo>
                  <a:pt x="17363" y="8094"/>
                </a:lnTo>
                <a:lnTo>
                  <a:pt x="17363" y="7963"/>
                </a:lnTo>
                <a:close/>
                <a:moveTo>
                  <a:pt x="13525" y="1266"/>
                </a:moveTo>
                <a:lnTo>
                  <a:pt x="13512" y="1266"/>
                </a:lnTo>
                <a:lnTo>
                  <a:pt x="13525" y="1214"/>
                </a:lnTo>
                <a:lnTo>
                  <a:pt x="13538" y="1201"/>
                </a:lnTo>
                <a:lnTo>
                  <a:pt x="13551" y="1188"/>
                </a:lnTo>
                <a:lnTo>
                  <a:pt x="13551" y="1175"/>
                </a:lnTo>
                <a:lnTo>
                  <a:pt x="13551" y="1175"/>
                </a:lnTo>
                <a:lnTo>
                  <a:pt x="13486" y="1175"/>
                </a:lnTo>
                <a:lnTo>
                  <a:pt x="13473" y="1162"/>
                </a:lnTo>
                <a:lnTo>
                  <a:pt x="13486" y="1162"/>
                </a:lnTo>
                <a:lnTo>
                  <a:pt x="13551" y="1162"/>
                </a:lnTo>
                <a:lnTo>
                  <a:pt x="13564" y="1175"/>
                </a:lnTo>
                <a:lnTo>
                  <a:pt x="13564" y="1175"/>
                </a:lnTo>
                <a:lnTo>
                  <a:pt x="13564" y="1188"/>
                </a:lnTo>
                <a:lnTo>
                  <a:pt x="13538" y="1201"/>
                </a:lnTo>
                <a:lnTo>
                  <a:pt x="13525" y="1214"/>
                </a:lnTo>
                <a:lnTo>
                  <a:pt x="13525" y="1266"/>
                </a:lnTo>
                <a:close/>
                <a:moveTo>
                  <a:pt x="13956" y="927"/>
                </a:moveTo>
                <a:lnTo>
                  <a:pt x="13956" y="940"/>
                </a:lnTo>
                <a:moveTo>
                  <a:pt x="13956" y="940"/>
                </a:moveTo>
                <a:lnTo>
                  <a:pt x="13890" y="940"/>
                </a:lnTo>
                <a:moveTo>
                  <a:pt x="13890" y="940"/>
                </a:moveTo>
                <a:lnTo>
                  <a:pt x="13864" y="940"/>
                </a:lnTo>
                <a:moveTo>
                  <a:pt x="13864" y="940"/>
                </a:moveTo>
                <a:lnTo>
                  <a:pt x="13825" y="953"/>
                </a:lnTo>
                <a:moveTo>
                  <a:pt x="3597" y="8590"/>
                </a:moveTo>
                <a:lnTo>
                  <a:pt x="3577" y="8551"/>
                </a:lnTo>
                <a:lnTo>
                  <a:pt x="3577" y="8564"/>
                </a:lnTo>
                <a:lnTo>
                  <a:pt x="3577" y="8577"/>
                </a:lnTo>
                <a:lnTo>
                  <a:pt x="3577" y="8590"/>
                </a:lnTo>
                <a:lnTo>
                  <a:pt x="3590" y="8603"/>
                </a:lnTo>
                <a:lnTo>
                  <a:pt x="3590" y="8616"/>
                </a:lnTo>
                <a:lnTo>
                  <a:pt x="3603" y="8629"/>
                </a:lnTo>
                <a:lnTo>
                  <a:pt x="3603" y="8642"/>
                </a:lnTo>
                <a:lnTo>
                  <a:pt x="3597" y="8590"/>
                </a:lnTo>
                <a:close/>
                <a:moveTo>
                  <a:pt x="13773" y="979"/>
                </a:moveTo>
                <a:lnTo>
                  <a:pt x="13760" y="966"/>
                </a:lnTo>
                <a:moveTo>
                  <a:pt x="13799" y="966"/>
                </a:moveTo>
                <a:lnTo>
                  <a:pt x="13812" y="953"/>
                </a:lnTo>
                <a:lnTo>
                  <a:pt x="13799" y="953"/>
                </a:lnTo>
                <a:lnTo>
                  <a:pt x="13786" y="966"/>
                </a:lnTo>
                <a:lnTo>
                  <a:pt x="13773" y="966"/>
                </a:lnTo>
                <a:lnTo>
                  <a:pt x="13799" y="966"/>
                </a:lnTo>
                <a:close/>
                <a:moveTo>
                  <a:pt x="13812" y="940"/>
                </a:moveTo>
                <a:lnTo>
                  <a:pt x="13864" y="940"/>
                </a:lnTo>
                <a:moveTo>
                  <a:pt x="13864" y="940"/>
                </a:moveTo>
                <a:lnTo>
                  <a:pt x="13916" y="940"/>
                </a:lnTo>
                <a:moveTo>
                  <a:pt x="13936" y="933"/>
                </a:moveTo>
                <a:lnTo>
                  <a:pt x="13943" y="927"/>
                </a:lnTo>
                <a:lnTo>
                  <a:pt x="13936" y="933"/>
                </a:lnTo>
                <a:close/>
                <a:moveTo>
                  <a:pt x="18538" y="8695"/>
                </a:moveTo>
                <a:lnTo>
                  <a:pt x="18538" y="8695"/>
                </a:lnTo>
                <a:lnTo>
                  <a:pt x="18473" y="8577"/>
                </a:lnTo>
                <a:lnTo>
                  <a:pt x="18473" y="8577"/>
                </a:lnTo>
                <a:lnTo>
                  <a:pt x="18538" y="8695"/>
                </a:lnTo>
                <a:close/>
                <a:moveTo>
                  <a:pt x="14530" y="1279"/>
                </a:moveTo>
                <a:lnTo>
                  <a:pt x="14752" y="1397"/>
                </a:lnTo>
                <a:lnTo>
                  <a:pt x="14752" y="1397"/>
                </a:lnTo>
                <a:lnTo>
                  <a:pt x="14530" y="1292"/>
                </a:lnTo>
                <a:lnTo>
                  <a:pt x="14530" y="1279"/>
                </a:lnTo>
                <a:close/>
                <a:moveTo>
                  <a:pt x="12585" y="8551"/>
                </a:moveTo>
                <a:lnTo>
                  <a:pt x="12507" y="8590"/>
                </a:lnTo>
                <a:moveTo>
                  <a:pt x="12507" y="8590"/>
                </a:moveTo>
                <a:lnTo>
                  <a:pt x="12493" y="8590"/>
                </a:lnTo>
                <a:moveTo>
                  <a:pt x="12493" y="8590"/>
                </a:moveTo>
                <a:lnTo>
                  <a:pt x="12585" y="8551"/>
                </a:lnTo>
                <a:moveTo>
                  <a:pt x="12585" y="8551"/>
                </a:moveTo>
                <a:lnTo>
                  <a:pt x="12585" y="8551"/>
                </a:lnTo>
                <a:moveTo>
                  <a:pt x="13512" y="6436"/>
                </a:moveTo>
                <a:lnTo>
                  <a:pt x="13499" y="6436"/>
                </a:lnTo>
                <a:lnTo>
                  <a:pt x="13499" y="6149"/>
                </a:lnTo>
                <a:lnTo>
                  <a:pt x="13499" y="6149"/>
                </a:lnTo>
                <a:lnTo>
                  <a:pt x="13512" y="6436"/>
                </a:lnTo>
                <a:close/>
                <a:moveTo>
                  <a:pt x="15535" y="2454"/>
                </a:moveTo>
                <a:lnTo>
                  <a:pt x="15548" y="2454"/>
                </a:lnTo>
                <a:lnTo>
                  <a:pt x="15561" y="3198"/>
                </a:lnTo>
                <a:lnTo>
                  <a:pt x="15548" y="3198"/>
                </a:lnTo>
                <a:lnTo>
                  <a:pt x="15535" y="2454"/>
                </a:lnTo>
                <a:close/>
                <a:moveTo>
                  <a:pt x="13812" y="6110"/>
                </a:moveTo>
                <a:lnTo>
                  <a:pt x="13825" y="6632"/>
                </a:lnTo>
                <a:lnTo>
                  <a:pt x="13812" y="6632"/>
                </a:lnTo>
                <a:lnTo>
                  <a:pt x="13812" y="6110"/>
                </a:lnTo>
                <a:close/>
                <a:moveTo>
                  <a:pt x="7611" y="6136"/>
                </a:moveTo>
                <a:lnTo>
                  <a:pt x="7598" y="6136"/>
                </a:lnTo>
                <a:lnTo>
                  <a:pt x="8146" y="5300"/>
                </a:lnTo>
                <a:lnTo>
                  <a:pt x="8159" y="5300"/>
                </a:lnTo>
                <a:lnTo>
                  <a:pt x="7611" y="6136"/>
                </a:lnTo>
                <a:close/>
                <a:moveTo>
                  <a:pt x="18120" y="7572"/>
                </a:moveTo>
                <a:lnTo>
                  <a:pt x="18133" y="7585"/>
                </a:lnTo>
                <a:lnTo>
                  <a:pt x="18146" y="7585"/>
                </a:lnTo>
                <a:lnTo>
                  <a:pt x="18159" y="7585"/>
                </a:lnTo>
                <a:lnTo>
                  <a:pt x="18185" y="7572"/>
                </a:lnTo>
                <a:lnTo>
                  <a:pt x="18264" y="7533"/>
                </a:lnTo>
                <a:lnTo>
                  <a:pt x="18564" y="7402"/>
                </a:lnTo>
                <a:lnTo>
                  <a:pt x="18577" y="7402"/>
                </a:lnTo>
                <a:lnTo>
                  <a:pt x="18590" y="7402"/>
                </a:lnTo>
                <a:lnTo>
                  <a:pt x="18590" y="7415"/>
                </a:lnTo>
                <a:lnTo>
                  <a:pt x="18825" y="7898"/>
                </a:lnTo>
                <a:lnTo>
                  <a:pt x="18825" y="7911"/>
                </a:lnTo>
                <a:lnTo>
                  <a:pt x="18825" y="7911"/>
                </a:lnTo>
                <a:lnTo>
                  <a:pt x="18812" y="7924"/>
                </a:lnTo>
                <a:lnTo>
                  <a:pt x="18812" y="7924"/>
                </a:lnTo>
                <a:lnTo>
                  <a:pt x="18799" y="7937"/>
                </a:lnTo>
                <a:lnTo>
                  <a:pt x="18799" y="7937"/>
                </a:lnTo>
                <a:lnTo>
                  <a:pt x="18786" y="7950"/>
                </a:lnTo>
                <a:lnTo>
                  <a:pt x="18799" y="7963"/>
                </a:lnTo>
                <a:lnTo>
                  <a:pt x="18799" y="7976"/>
                </a:lnTo>
                <a:lnTo>
                  <a:pt x="18825" y="8016"/>
                </a:lnTo>
                <a:lnTo>
                  <a:pt x="18825" y="8029"/>
                </a:lnTo>
                <a:lnTo>
                  <a:pt x="18825" y="8042"/>
                </a:lnTo>
                <a:lnTo>
                  <a:pt x="18825" y="8042"/>
                </a:lnTo>
                <a:lnTo>
                  <a:pt x="18799" y="8055"/>
                </a:lnTo>
                <a:lnTo>
                  <a:pt x="18642" y="8133"/>
                </a:lnTo>
                <a:lnTo>
                  <a:pt x="18446" y="8238"/>
                </a:lnTo>
                <a:lnTo>
                  <a:pt x="18446" y="8238"/>
                </a:lnTo>
                <a:lnTo>
                  <a:pt x="18655" y="8133"/>
                </a:lnTo>
                <a:lnTo>
                  <a:pt x="18799" y="8055"/>
                </a:lnTo>
                <a:lnTo>
                  <a:pt x="18812" y="8042"/>
                </a:lnTo>
                <a:lnTo>
                  <a:pt x="18812" y="8042"/>
                </a:lnTo>
                <a:lnTo>
                  <a:pt x="18825" y="8029"/>
                </a:lnTo>
                <a:lnTo>
                  <a:pt x="18812" y="8016"/>
                </a:lnTo>
                <a:lnTo>
                  <a:pt x="18799" y="7990"/>
                </a:lnTo>
                <a:lnTo>
                  <a:pt x="18799" y="7963"/>
                </a:lnTo>
                <a:lnTo>
                  <a:pt x="18786" y="7963"/>
                </a:lnTo>
                <a:lnTo>
                  <a:pt x="18786" y="7950"/>
                </a:lnTo>
                <a:lnTo>
                  <a:pt x="18786" y="7937"/>
                </a:lnTo>
                <a:lnTo>
                  <a:pt x="18786" y="7924"/>
                </a:lnTo>
                <a:lnTo>
                  <a:pt x="18799" y="7924"/>
                </a:lnTo>
                <a:lnTo>
                  <a:pt x="18812" y="7924"/>
                </a:lnTo>
                <a:lnTo>
                  <a:pt x="18825" y="7911"/>
                </a:lnTo>
                <a:lnTo>
                  <a:pt x="18825" y="7898"/>
                </a:lnTo>
                <a:lnTo>
                  <a:pt x="18812" y="7898"/>
                </a:lnTo>
                <a:lnTo>
                  <a:pt x="18812" y="7885"/>
                </a:lnTo>
                <a:lnTo>
                  <a:pt x="18786" y="7820"/>
                </a:lnTo>
                <a:lnTo>
                  <a:pt x="18760" y="7768"/>
                </a:lnTo>
                <a:lnTo>
                  <a:pt x="18734" y="7715"/>
                </a:lnTo>
                <a:lnTo>
                  <a:pt x="18708" y="7650"/>
                </a:lnTo>
                <a:lnTo>
                  <a:pt x="18668" y="7572"/>
                </a:lnTo>
                <a:lnTo>
                  <a:pt x="18603" y="7454"/>
                </a:lnTo>
                <a:lnTo>
                  <a:pt x="18590" y="7415"/>
                </a:lnTo>
                <a:lnTo>
                  <a:pt x="18577" y="7402"/>
                </a:lnTo>
                <a:lnTo>
                  <a:pt x="18577" y="7402"/>
                </a:lnTo>
                <a:lnTo>
                  <a:pt x="18538" y="7428"/>
                </a:lnTo>
                <a:lnTo>
                  <a:pt x="18433" y="7467"/>
                </a:lnTo>
                <a:lnTo>
                  <a:pt x="18185" y="7572"/>
                </a:lnTo>
                <a:lnTo>
                  <a:pt x="18159" y="7585"/>
                </a:lnTo>
                <a:lnTo>
                  <a:pt x="18146" y="7585"/>
                </a:lnTo>
                <a:lnTo>
                  <a:pt x="18146" y="7585"/>
                </a:lnTo>
                <a:lnTo>
                  <a:pt x="18133" y="7585"/>
                </a:lnTo>
                <a:lnTo>
                  <a:pt x="18120" y="7598"/>
                </a:lnTo>
                <a:lnTo>
                  <a:pt x="18107" y="7572"/>
                </a:lnTo>
                <a:lnTo>
                  <a:pt x="18120" y="7572"/>
                </a:lnTo>
                <a:close/>
                <a:moveTo>
                  <a:pt x="10209" y="2298"/>
                </a:moveTo>
                <a:lnTo>
                  <a:pt x="10209" y="2285"/>
                </a:lnTo>
                <a:lnTo>
                  <a:pt x="10509" y="2298"/>
                </a:lnTo>
                <a:lnTo>
                  <a:pt x="10509" y="2298"/>
                </a:lnTo>
                <a:lnTo>
                  <a:pt x="10209" y="2298"/>
                </a:lnTo>
                <a:close/>
                <a:moveTo>
                  <a:pt x="19713" y="5561"/>
                </a:moveTo>
                <a:lnTo>
                  <a:pt x="19726" y="5561"/>
                </a:lnTo>
                <a:lnTo>
                  <a:pt x="19726" y="6554"/>
                </a:lnTo>
                <a:lnTo>
                  <a:pt x="19543" y="6645"/>
                </a:lnTo>
                <a:lnTo>
                  <a:pt x="19530" y="6632"/>
                </a:lnTo>
                <a:lnTo>
                  <a:pt x="19713" y="6554"/>
                </a:lnTo>
                <a:lnTo>
                  <a:pt x="19713" y="5561"/>
                </a:lnTo>
                <a:close/>
                <a:moveTo>
                  <a:pt x="8916" y="6018"/>
                </a:moveTo>
                <a:lnTo>
                  <a:pt x="8590" y="5809"/>
                </a:lnTo>
                <a:lnTo>
                  <a:pt x="8590" y="5809"/>
                </a:lnTo>
                <a:lnTo>
                  <a:pt x="8916" y="6018"/>
                </a:lnTo>
                <a:close/>
                <a:moveTo>
                  <a:pt x="6110" y="2285"/>
                </a:moveTo>
                <a:lnTo>
                  <a:pt x="6279" y="1997"/>
                </a:lnTo>
                <a:lnTo>
                  <a:pt x="6279" y="1997"/>
                </a:lnTo>
                <a:lnTo>
                  <a:pt x="6292" y="1984"/>
                </a:lnTo>
                <a:lnTo>
                  <a:pt x="6345" y="1919"/>
                </a:lnTo>
                <a:lnTo>
                  <a:pt x="6345" y="1919"/>
                </a:lnTo>
                <a:lnTo>
                  <a:pt x="6292" y="1997"/>
                </a:lnTo>
                <a:lnTo>
                  <a:pt x="6527" y="2154"/>
                </a:lnTo>
                <a:lnTo>
                  <a:pt x="6527" y="2154"/>
                </a:lnTo>
                <a:lnTo>
                  <a:pt x="7193" y="2611"/>
                </a:lnTo>
                <a:lnTo>
                  <a:pt x="6958" y="2963"/>
                </a:lnTo>
                <a:lnTo>
                  <a:pt x="6958" y="2977"/>
                </a:lnTo>
                <a:lnTo>
                  <a:pt x="6540" y="3577"/>
                </a:lnTo>
                <a:lnTo>
                  <a:pt x="6110" y="4230"/>
                </a:lnTo>
                <a:lnTo>
                  <a:pt x="6097" y="4230"/>
                </a:lnTo>
                <a:lnTo>
                  <a:pt x="6514" y="3590"/>
                </a:lnTo>
                <a:lnTo>
                  <a:pt x="5875" y="3146"/>
                </a:lnTo>
                <a:lnTo>
                  <a:pt x="5862" y="3133"/>
                </a:lnTo>
                <a:lnTo>
                  <a:pt x="5862" y="3133"/>
                </a:lnTo>
                <a:lnTo>
                  <a:pt x="5653" y="3003"/>
                </a:lnTo>
                <a:lnTo>
                  <a:pt x="5457" y="3303"/>
                </a:lnTo>
                <a:lnTo>
                  <a:pt x="5444" y="3290"/>
                </a:lnTo>
                <a:lnTo>
                  <a:pt x="5757" y="2807"/>
                </a:lnTo>
                <a:lnTo>
                  <a:pt x="5561" y="2755"/>
                </a:lnTo>
                <a:lnTo>
                  <a:pt x="5457" y="2676"/>
                </a:lnTo>
                <a:lnTo>
                  <a:pt x="5444" y="2676"/>
                </a:lnTo>
                <a:lnTo>
                  <a:pt x="5078" y="2415"/>
                </a:lnTo>
                <a:lnTo>
                  <a:pt x="5078" y="2402"/>
                </a:lnTo>
                <a:lnTo>
                  <a:pt x="5248" y="2520"/>
                </a:lnTo>
                <a:lnTo>
                  <a:pt x="5248" y="2520"/>
                </a:lnTo>
                <a:lnTo>
                  <a:pt x="5444" y="2663"/>
                </a:lnTo>
                <a:lnTo>
                  <a:pt x="5496" y="2689"/>
                </a:lnTo>
                <a:lnTo>
                  <a:pt x="5561" y="2742"/>
                </a:lnTo>
                <a:lnTo>
                  <a:pt x="5757" y="2794"/>
                </a:lnTo>
                <a:lnTo>
                  <a:pt x="5966" y="2493"/>
                </a:lnTo>
                <a:lnTo>
                  <a:pt x="5966" y="2480"/>
                </a:lnTo>
                <a:lnTo>
                  <a:pt x="5966" y="2480"/>
                </a:lnTo>
                <a:lnTo>
                  <a:pt x="6110" y="2285"/>
                </a:lnTo>
                <a:lnTo>
                  <a:pt x="6123" y="2298"/>
                </a:lnTo>
                <a:lnTo>
                  <a:pt x="5992" y="2493"/>
                </a:lnTo>
                <a:lnTo>
                  <a:pt x="6175" y="2624"/>
                </a:lnTo>
                <a:lnTo>
                  <a:pt x="6488" y="2141"/>
                </a:lnTo>
                <a:lnTo>
                  <a:pt x="6292" y="2010"/>
                </a:lnTo>
                <a:lnTo>
                  <a:pt x="6123" y="2285"/>
                </a:lnTo>
                <a:lnTo>
                  <a:pt x="6110" y="2285"/>
                </a:lnTo>
                <a:close/>
                <a:moveTo>
                  <a:pt x="6319" y="3433"/>
                </a:moveTo>
                <a:lnTo>
                  <a:pt x="6514" y="3564"/>
                </a:lnTo>
                <a:lnTo>
                  <a:pt x="6671" y="3355"/>
                </a:lnTo>
                <a:lnTo>
                  <a:pt x="6462" y="3225"/>
                </a:lnTo>
                <a:lnTo>
                  <a:pt x="6319" y="3433"/>
                </a:lnTo>
                <a:close/>
                <a:moveTo>
                  <a:pt x="6005" y="2924"/>
                </a:moveTo>
                <a:lnTo>
                  <a:pt x="5875" y="3133"/>
                </a:lnTo>
                <a:lnTo>
                  <a:pt x="6097" y="3277"/>
                </a:lnTo>
                <a:lnTo>
                  <a:pt x="6227" y="3068"/>
                </a:lnTo>
                <a:lnTo>
                  <a:pt x="6031" y="2937"/>
                </a:lnTo>
                <a:lnTo>
                  <a:pt x="6005" y="2924"/>
                </a:lnTo>
                <a:close/>
                <a:moveTo>
                  <a:pt x="6462" y="3211"/>
                </a:moveTo>
                <a:lnTo>
                  <a:pt x="6671" y="3355"/>
                </a:lnTo>
                <a:lnTo>
                  <a:pt x="6932" y="2977"/>
                </a:lnTo>
                <a:lnTo>
                  <a:pt x="6736" y="2833"/>
                </a:lnTo>
                <a:lnTo>
                  <a:pt x="6462" y="3211"/>
                </a:lnTo>
                <a:close/>
                <a:moveTo>
                  <a:pt x="5875" y="3120"/>
                </a:moveTo>
                <a:lnTo>
                  <a:pt x="6005" y="2911"/>
                </a:lnTo>
                <a:lnTo>
                  <a:pt x="6175" y="2650"/>
                </a:lnTo>
                <a:lnTo>
                  <a:pt x="5979" y="2507"/>
                </a:lnTo>
                <a:lnTo>
                  <a:pt x="5783" y="2794"/>
                </a:lnTo>
                <a:lnTo>
                  <a:pt x="5888" y="2833"/>
                </a:lnTo>
                <a:lnTo>
                  <a:pt x="6005" y="2911"/>
                </a:lnTo>
                <a:lnTo>
                  <a:pt x="6005" y="2911"/>
                </a:lnTo>
                <a:lnTo>
                  <a:pt x="5875" y="2846"/>
                </a:lnTo>
                <a:lnTo>
                  <a:pt x="5770" y="2807"/>
                </a:lnTo>
                <a:lnTo>
                  <a:pt x="5666" y="2990"/>
                </a:lnTo>
                <a:lnTo>
                  <a:pt x="5875" y="3120"/>
                </a:lnTo>
                <a:close/>
                <a:moveTo>
                  <a:pt x="6527" y="2663"/>
                </a:moveTo>
                <a:lnTo>
                  <a:pt x="6945" y="2950"/>
                </a:lnTo>
                <a:lnTo>
                  <a:pt x="7180" y="2611"/>
                </a:lnTo>
                <a:lnTo>
                  <a:pt x="6736" y="2324"/>
                </a:lnTo>
                <a:lnTo>
                  <a:pt x="6527" y="2663"/>
                </a:lnTo>
                <a:close/>
                <a:moveTo>
                  <a:pt x="6488" y="2650"/>
                </a:moveTo>
                <a:lnTo>
                  <a:pt x="6488" y="2650"/>
                </a:lnTo>
                <a:lnTo>
                  <a:pt x="6488" y="2650"/>
                </a:lnTo>
                <a:lnTo>
                  <a:pt x="6514" y="2676"/>
                </a:lnTo>
                <a:lnTo>
                  <a:pt x="6423" y="2794"/>
                </a:lnTo>
                <a:lnTo>
                  <a:pt x="6423" y="2807"/>
                </a:lnTo>
                <a:lnTo>
                  <a:pt x="6188" y="2650"/>
                </a:lnTo>
                <a:lnTo>
                  <a:pt x="6018" y="2911"/>
                </a:lnTo>
                <a:lnTo>
                  <a:pt x="6071" y="2950"/>
                </a:lnTo>
                <a:lnTo>
                  <a:pt x="6240" y="3055"/>
                </a:lnTo>
                <a:lnTo>
                  <a:pt x="6358" y="2872"/>
                </a:lnTo>
                <a:lnTo>
                  <a:pt x="6358" y="2885"/>
                </a:lnTo>
                <a:lnTo>
                  <a:pt x="6097" y="3290"/>
                </a:lnTo>
                <a:lnTo>
                  <a:pt x="6305" y="3420"/>
                </a:lnTo>
                <a:lnTo>
                  <a:pt x="6723" y="2820"/>
                </a:lnTo>
                <a:lnTo>
                  <a:pt x="6514" y="2676"/>
                </a:lnTo>
                <a:lnTo>
                  <a:pt x="6514" y="2676"/>
                </a:lnTo>
                <a:lnTo>
                  <a:pt x="6488" y="2650"/>
                </a:lnTo>
                <a:lnTo>
                  <a:pt x="6710" y="2298"/>
                </a:lnTo>
                <a:lnTo>
                  <a:pt x="6514" y="2167"/>
                </a:lnTo>
                <a:lnTo>
                  <a:pt x="6201" y="2637"/>
                </a:lnTo>
                <a:lnTo>
                  <a:pt x="6397" y="2768"/>
                </a:lnTo>
                <a:lnTo>
                  <a:pt x="6488" y="2650"/>
                </a:lnTo>
                <a:close/>
                <a:moveTo>
                  <a:pt x="7193" y="2611"/>
                </a:moveTo>
                <a:lnTo>
                  <a:pt x="7180" y="2598"/>
                </a:lnTo>
                <a:lnTo>
                  <a:pt x="7324" y="2415"/>
                </a:lnTo>
                <a:lnTo>
                  <a:pt x="7285" y="2389"/>
                </a:lnTo>
                <a:lnTo>
                  <a:pt x="7311" y="2350"/>
                </a:lnTo>
                <a:lnTo>
                  <a:pt x="7010" y="2141"/>
                </a:lnTo>
                <a:lnTo>
                  <a:pt x="7024" y="2128"/>
                </a:lnTo>
                <a:lnTo>
                  <a:pt x="7311" y="2337"/>
                </a:lnTo>
                <a:lnTo>
                  <a:pt x="7467" y="2115"/>
                </a:lnTo>
                <a:lnTo>
                  <a:pt x="7480" y="2128"/>
                </a:lnTo>
                <a:lnTo>
                  <a:pt x="7311" y="2389"/>
                </a:lnTo>
                <a:lnTo>
                  <a:pt x="7324" y="2402"/>
                </a:lnTo>
                <a:lnTo>
                  <a:pt x="7324" y="2402"/>
                </a:lnTo>
                <a:lnTo>
                  <a:pt x="7337" y="2402"/>
                </a:lnTo>
                <a:lnTo>
                  <a:pt x="7324" y="2415"/>
                </a:lnTo>
                <a:lnTo>
                  <a:pt x="7324" y="2415"/>
                </a:lnTo>
                <a:lnTo>
                  <a:pt x="7193" y="2611"/>
                </a:lnTo>
                <a:close/>
                <a:moveTo>
                  <a:pt x="7102" y="8003"/>
                </a:moveTo>
                <a:lnTo>
                  <a:pt x="7102" y="7872"/>
                </a:lnTo>
                <a:lnTo>
                  <a:pt x="7115" y="7872"/>
                </a:lnTo>
                <a:lnTo>
                  <a:pt x="7115" y="8003"/>
                </a:lnTo>
                <a:lnTo>
                  <a:pt x="7102" y="8003"/>
                </a:lnTo>
                <a:close/>
                <a:moveTo>
                  <a:pt x="6540" y="4308"/>
                </a:moveTo>
                <a:lnTo>
                  <a:pt x="6540" y="4308"/>
                </a:lnTo>
                <a:lnTo>
                  <a:pt x="6893" y="4530"/>
                </a:lnTo>
                <a:lnTo>
                  <a:pt x="6880" y="4543"/>
                </a:lnTo>
                <a:lnTo>
                  <a:pt x="6540" y="4308"/>
                </a:lnTo>
                <a:close/>
                <a:moveTo>
                  <a:pt x="10653" y="5026"/>
                </a:moveTo>
                <a:lnTo>
                  <a:pt x="10653" y="5026"/>
                </a:lnTo>
                <a:lnTo>
                  <a:pt x="10914" y="5065"/>
                </a:lnTo>
                <a:lnTo>
                  <a:pt x="10914" y="5065"/>
                </a:lnTo>
                <a:lnTo>
                  <a:pt x="10653" y="5026"/>
                </a:lnTo>
                <a:close/>
                <a:moveTo>
                  <a:pt x="12977" y="6984"/>
                </a:moveTo>
                <a:lnTo>
                  <a:pt x="12990" y="8094"/>
                </a:lnTo>
                <a:lnTo>
                  <a:pt x="12990" y="8120"/>
                </a:lnTo>
                <a:lnTo>
                  <a:pt x="12990" y="8120"/>
                </a:lnTo>
                <a:lnTo>
                  <a:pt x="13003" y="8120"/>
                </a:lnTo>
                <a:lnTo>
                  <a:pt x="12872" y="8238"/>
                </a:lnTo>
                <a:lnTo>
                  <a:pt x="12872" y="8238"/>
                </a:lnTo>
                <a:lnTo>
                  <a:pt x="12820" y="8277"/>
                </a:lnTo>
                <a:lnTo>
                  <a:pt x="12807" y="8264"/>
                </a:lnTo>
                <a:lnTo>
                  <a:pt x="12977" y="8107"/>
                </a:lnTo>
                <a:lnTo>
                  <a:pt x="12977" y="8094"/>
                </a:lnTo>
                <a:lnTo>
                  <a:pt x="12963" y="6997"/>
                </a:lnTo>
                <a:lnTo>
                  <a:pt x="12702" y="6997"/>
                </a:lnTo>
                <a:lnTo>
                  <a:pt x="12702" y="6984"/>
                </a:lnTo>
                <a:lnTo>
                  <a:pt x="12977" y="6984"/>
                </a:lnTo>
                <a:close/>
                <a:moveTo>
                  <a:pt x="19256" y="7924"/>
                </a:moveTo>
                <a:lnTo>
                  <a:pt x="19256" y="7924"/>
                </a:lnTo>
                <a:lnTo>
                  <a:pt x="19648" y="7715"/>
                </a:lnTo>
                <a:lnTo>
                  <a:pt x="19648" y="7728"/>
                </a:lnTo>
                <a:lnTo>
                  <a:pt x="19256" y="7924"/>
                </a:lnTo>
                <a:close/>
                <a:moveTo>
                  <a:pt x="13486" y="2833"/>
                </a:moveTo>
                <a:lnTo>
                  <a:pt x="13473" y="2833"/>
                </a:lnTo>
                <a:lnTo>
                  <a:pt x="13473" y="2572"/>
                </a:lnTo>
                <a:lnTo>
                  <a:pt x="13486" y="2572"/>
                </a:lnTo>
                <a:lnTo>
                  <a:pt x="13486" y="2833"/>
                </a:lnTo>
                <a:close/>
                <a:moveTo>
                  <a:pt x="8460" y="7024"/>
                </a:moveTo>
                <a:lnTo>
                  <a:pt x="8368" y="7232"/>
                </a:lnTo>
                <a:lnTo>
                  <a:pt x="8551" y="7298"/>
                </a:lnTo>
                <a:lnTo>
                  <a:pt x="8551" y="7311"/>
                </a:lnTo>
                <a:lnTo>
                  <a:pt x="8368" y="7232"/>
                </a:lnTo>
                <a:lnTo>
                  <a:pt x="8212" y="7559"/>
                </a:lnTo>
                <a:lnTo>
                  <a:pt x="8355" y="7585"/>
                </a:lnTo>
                <a:lnTo>
                  <a:pt x="8355" y="7585"/>
                </a:lnTo>
                <a:lnTo>
                  <a:pt x="8394" y="7585"/>
                </a:lnTo>
                <a:lnTo>
                  <a:pt x="8460" y="7611"/>
                </a:lnTo>
                <a:lnTo>
                  <a:pt x="8551" y="7402"/>
                </a:lnTo>
                <a:lnTo>
                  <a:pt x="8564" y="7415"/>
                </a:lnTo>
                <a:lnTo>
                  <a:pt x="8486" y="7611"/>
                </a:lnTo>
                <a:lnTo>
                  <a:pt x="8616" y="7650"/>
                </a:lnTo>
                <a:lnTo>
                  <a:pt x="8616" y="7663"/>
                </a:lnTo>
                <a:lnTo>
                  <a:pt x="8394" y="7585"/>
                </a:lnTo>
                <a:lnTo>
                  <a:pt x="8355" y="7585"/>
                </a:lnTo>
                <a:lnTo>
                  <a:pt x="8212" y="7559"/>
                </a:lnTo>
                <a:lnTo>
                  <a:pt x="8212" y="7546"/>
                </a:lnTo>
                <a:lnTo>
                  <a:pt x="8368" y="7232"/>
                </a:lnTo>
                <a:lnTo>
                  <a:pt x="8355" y="7232"/>
                </a:lnTo>
                <a:lnTo>
                  <a:pt x="8368" y="7219"/>
                </a:lnTo>
                <a:lnTo>
                  <a:pt x="8368" y="7219"/>
                </a:lnTo>
                <a:lnTo>
                  <a:pt x="8460" y="7024"/>
                </a:lnTo>
                <a:close/>
                <a:moveTo>
                  <a:pt x="16123" y="3172"/>
                </a:moveTo>
                <a:lnTo>
                  <a:pt x="16123" y="3159"/>
                </a:lnTo>
                <a:lnTo>
                  <a:pt x="16488" y="3159"/>
                </a:lnTo>
                <a:lnTo>
                  <a:pt x="16488" y="3172"/>
                </a:lnTo>
                <a:lnTo>
                  <a:pt x="16123" y="3172"/>
                </a:lnTo>
                <a:close/>
                <a:moveTo>
                  <a:pt x="17037" y="6214"/>
                </a:moveTo>
                <a:lnTo>
                  <a:pt x="17037" y="6201"/>
                </a:lnTo>
                <a:lnTo>
                  <a:pt x="17324" y="6201"/>
                </a:lnTo>
                <a:lnTo>
                  <a:pt x="17324" y="6201"/>
                </a:lnTo>
                <a:lnTo>
                  <a:pt x="17037" y="6214"/>
                </a:lnTo>
                <a:close/>
                <a:moveTo>
                  <a:pt x="5052" y="10144"/>
                </a:moveTo>
                <a:lnTo>
                  <a:pt x="5026" y="10144"/>
                </a:lnTo>
                <a:lnTo>
                  <a:pt x="5013" y="10131"/>
                </a:lnTo>
                <a:lnTo>
                  <a:pt x="4987" y="10118"/>
                </a:lnTo>
                <a:lnTo>
                  <a:pt x="4961" y="10118"/>
                </a:lnTo>
                <a:lnTo>
                  <a:pt x="4935" y="10104"/>
                </a:lnTo>
                <a:lnTo>
                  <a:pt x="4948" y="10104"/>
                </a:lnTo>
                <a:lnTo>
                  <a:pt x="5013" y="10131"/>
                </a:lnTo>
                <a:lnTo>
                  <a:pt x="5026" y="10131"/>
                </a:lnTo>
                <a:lnTo>
                  <a:pt x="5052" y="10144"/>
                </a:lnTo>
                <a:close/>
                <a:moveTo>
                  <a:pt x="12689" y="5274"/>
                </a:moveTo>
                <a:lnTo>
                  <a:pt x="12689" y="5261"/>
                </a:lnTo>
                <a:lnTo>
                  <a:pt x="13003" y="5261"/>
                </a:lnTo>
                <a:lnTo>
                  <a:pt x="13003" y="5274"/>
                </a:lnTo>
                <a:lnTo>
                  <a:pt x="12689" y="5274"/>
                </a:lnTo>
                <a:close/>
                <a:moveTo>
                  <a:pt x="14347" y="4778"/>
                </a:moveTo>
                <a:lnTo>
                  <a:pt x="14347" y="4700"/>
                </a:lnTo>
                <a:lnTo>
                  <a:pt x="14347" y="4700"/>
                </a:lnTo>
                <a:lnTo>
                  <a:pt x="14360" y="4778"/>
                </a:lnTo>
                <a:lnTo>
                  <a:pt x="14347" y="4778"/>
                </a:lnTo>
                <a:close/>
                <a:moveTo>
                  <a:pt x="5822" y="1593"/>
                </a:moveTo>
                <a:lnTo>
                  <a:pt x="5809" y="1580"/>
                </a:lnTo>
                <a:lnTo>
                  <a:pt x="5953" y="1423"/>
                </a:lnTo>
                <a:lnTo>
                  <a:pt x="5979" y="1436"/>
                </a:lnTo>
                <a:lnTo>
                  <a:pt x="5822" y="1593"/>
                </a:lnTo>
                <a:close/>
                <a:moveTo>
                  <a:pt x="19478" y="5561"/>
                </a:moveTo>
                <a:lnTo>
                  <a:pt x="19491" y="5561"/>
                </a:lnTo>
                <a:lnTo>
                  <a:pt x="19543" y="6645"/>
                </a:lnTo>
                <a:lnTo>
                  <a:pt x="19530" y="6645"/>
                </a:lnTo>
                <a:lnTo>
                  <a:pt x="19478" y="5561"/>
                </a:lnTo>
                <a:close/>
                <a:moveTo>
                  <a:pt x="20144" y="6710"/>
                </a:moveTo>
                <a:lnTo>
                  <a:pt x="20157" y="6710"/>
                </a:lnTo>
                <a:lnTo>
                  <a:pt x="20666" y="7715"/>
                </a:lnTo>
                <a:lnTo>
                  <a:pt x="20653" y="7715"/>
                </a:lnTo>
                <a:lnTo>
                  <a:pt x="20144" y="6710"/>
                </a:lnTo>
                <a:close/>
                <a:moveTo>
                  <a:pt x="16449" y="8120"/>
                </a:moveTo>
                <a:lnTo>
                  <a:pt x="16462" y="8107"/>
                </a:lnTo>
                <a:lnTo>
                  <a:pt x="16462" y="8107"/>
                </a:lnTo>
                <a:lnTo>
                  <a:pt x="16449" y="8120"/>
                </a:lnTo>
                <a:close/>
                <a:moveTo>
                  <a:pt x="5065" y="9621"/>
                </a:moveTo>
                <a:lnTo>
                  <a:pt x="5078" y="9621"/>
                </a:lnTo>
                <a:lnTo>
                  <a:pt x="5078" y="9700"/>
                </a:lnTo>
                <a:lnTo>
                  <a:pt x="5078" y="9817"/>
                </a:lnTo>
                <a:lnTo>
                  <a:pt x="5078" y="9869"/>
                </a:lnTo>
                <a:lnTo>
                  <a:pt x="5078" y="9935"/>
                </a:lnTo>
                <a:lnTo>
                  <a:pt x="5078" y="9948"/>
                </a:lnTo>
                <a:lnTo>
                  <a:pt x="5078" y="9987"/>
                </a:lnTo>
                <a:lnTo>
                  <a:pt x="5078" y="10013"/>
                </a:lnTo>
                <a:lnTo>
                  <a:pt x="5078" y="10026"/>
                </a:lnTo>
                <a:lnTo>
                  <a:pt x="5078" y="10039"/>
                </a:lnTo>
                <a:lnTo>
                  <a:pt x="5078" y="10039"/>
                </a:lnTo>
                <a:lnTo>
                  <a:pt x="5078" y="10052"/>
                </a:lnTo>
                <a:lnTo>
                  <a:pt x="5078" y="10091"/>
                </a:lnTo>
                <a:lnTo>
                  <a:pt x="5065" y="10131"/>
                </a:lnTo>
                <a:lnTo>
                  <a:pt x="5078" y="10144"/>
                </a:lnTo>
                <a:lnTo>
                  <a:pt x="5065" y="10144"/>
                </a:lnTo>
                <a:lnTo>
                  <a:pt x="5065" y="10144"/>
                </a:lnTo>
                <a:lnTo>
                  <a:pt x="5065" y="10131"/>
                </a:lnTo>
                <a:lnTo>
                  <a:pt x="5065" y="10091"/>
                </a:lnTo>
                <a:lnTo>
                  <a:pt x="5065" y="10052"/>
                </a:lnTo>
                <a:lnTo>
                  <a:pt x="5065" y="9974"/>
                </a:lnTo>
                <a:lnTo>
                  <a:pt x="5065" y="9896"/>
                </a:lnTo>
                <a:lnTo>
                  <a:pt x="5065" y="9778"/>
                </a:lnTo>
                <a:lnTo>
                  <a:pt x="5065" y="9726"/>
                </a:lnTo>
                <a:lnTo>
                  <a:pt x="5065" y="9674"/>
                </a:lnTo>
                <a:lnTo>
                  <a:pt x="5065" y="9621"/>
                </a:lnTo>
                <a:close/>
                <a:moveTo>
                  <a:pt x="23081" y="6527"/>
                </a:moveTo>
                <a:lnTo>
                  <a:pt x="23094" y="6540"/>
                </a:lnTo>
                <a:lnTo>
                  <a:pt x="22846" y="6658"/>
                </a:lnTo>
                <a:lnTo>
                  <a:pt x="22846" y="6658"/>
                </a:lnTo>
                <a:lnTo>
                  <a:pt x="23081" y="6527"/>
                </a:lnTo>
                <a:close/>
                <a:moveTo>
                  <a:pt x="11188" y="7963"/>
                </a:moveTo>
                <a:lnTo>
                  <a:pt x="11214" y="8029"/>
                </a:lnTo>
                <a:lnTo>
                  <a:pt x="11227" y="8055"/>
                </a:lnTo>
                <a:lnTo>
                  <a:pt x="11266" y="8094"/>
                </a:lnTo>
                <a:lnTo>
                  <a:pt x="11292" y="8133"/>
                </a:lnTo>
                <a:lnTo>
                  <a:pt x="11319" y="8146"/>
                </a:lnTo>
                <a:lnTo>
                  <a:pt x="11319" y="8159"/>
                </a:lnTo>
                <a:lnTo>
                  <a:pt x="11292" y="8133"/>
                </a:lnTo>
                <a:lnTo>
                  <a:pt x="11240" y="8068"/>
                </a:lnTo>
                <a:lnTo>
                  <a:pt x="11214" y="8029"/>
                </a:lnTo>
                <a:lnTo>
                  <a:pt x="11201" y="7990"/>
                </a:lnTo>
                <a:lnTo>
                  <a:pt x="11188" y="7963"/>
                </a:lnTo>
                <a:close/>
                <a:moveTo>
                  <a:pt x="12507" y="2115"/>
                </a:moveTo>
                <a:lnTo>
                  <a:pt x="12507" y="2285"/>
                </a:lnTo>
                <a:lnTo>
                  <a:pt x="12493" y="2285"/>
                </a:lnTo>
                <a:lnTo>
                  <a:pt x="12493" y="2115"/>
                </a:lnTo>
                <a:lnTo>
                  <a:pt x="12507" y="2115"/>
                </a:lnTo>
                <a:close/>
                <a:moveTo>
                  <a:pt x="22820" y="6619"/>
                </a:moveTo>
                <a:lnTo>
                  <a:pt x="22807" y="6619"/>
                </a:lnTo>
                <a:lnTo>
                  <a:pt x="22324" y="5744"/>
                </a:lnTo>
                <a:lnTo>
                  <a:pt x="22337" y="5731"/>
                </a:lnTo>
                <a:lnTo>
                  <a:pt x="22572" y="6149"/>
                </a:lnTo>
                <a:lnTo>
                  <a:pt x="22820" y="6619"/>
                </a:lnTo>
                <a:close/>
                <a:moveTo>
                  <a:pt x="23368" y="6332"/>
                </a:moveTo>
                <a:lnTo>
                  <a:pt x="23355" y="6345"/>
                </a:lnTo>
                <a:lnTo>
                  <a:pt x="22885" y="5483"/>
                </a:lnTo>
                <a:lnTo>
                  <a:pt x="22898" y="5483"/>
                </a:lnTo>
                <a:lnTo>
                  <a:pt x="23368" y="6332"/>
                </a:lnTo>
                <a:close/>
                <a:moveTo>
                  <a:pt x="23094" y="6475"/>
                </a:moveTo>
                <a:lnTo>
                  <a:pt x="23081" y="6488"/>
                </a:lnTo>
                <a:lnTo>
                  <a:pt x="23003" y="6332"/>
                </a:lnTo>
                <a:lnTo>
                  <a:pt x="22611" y="5627"/>
                </a:lnTo>
                <a:lnTo>
                  <a:pt x="22624" y="5627"/>
                </a:lnTo>
                <a:lnTo>
                  <a:pt x="23029" y="6332"/>
                </a:lnTo>
                <a:lnTo>
                  <a:pt x="23094" y="6475"/>
                </a:lnTo>
                <a:close/>
                <a:moveTo>
                  <a:pt x="17546" y="4856"/>
                </a:moveTo>
                <a:lnTo>
                  <a:pt x="17546" y="4856"/>
                </a:lnTo>
                <a:lnTo>
                  <a:pt x="17533" y="4752"/>
                </a:lnTo>
                <a:lnTo>
                  <a:pt x="17546" y="4752"/>
                </a:lnTo>
                <a:lnTo>
                  <a:pt x="17546" y="4856"/>
                </a:lnTo>
                <a:close/>
                <a:moveTo>
                  <a:pt x="5326" y="2572"/>
                </a:moveTo>
                <a:lnTo>
                  <a:pt x="5313" y="2559"/>
                </a:lnTo>
                <a:lnTo>
                  <a:pt x="5483" y="2363"/>
                </a:lnTo>
                <a:lnTo>
                  <a:pt x="5483" y="2258"/>
                </a:lnTo>
                <a:lnTo>
                  <a:pt x="5601" y="2154"/>
                </a:lnTo>
                <a:lnTo>
                  <a:pt x="5601" y="2154"/>
                </a:lnTo>
                <a:lnTo>
                  <a:pt x="5483" y="2258"/>
                </a:lnTo>
                <a:lnTo>
                  <a:pt x="5496" y="2363"/>
                </a:lnTo>
                <a:lnTo>
                  <a:pt x="5326" y="2572"/>
                </a:lnTo>
                <a:close/>
                <a:moveTo>
                  <a:pt x="10692" y="2010"/>
                </a:moveTo>
                <a:lnTo>
                  <a:pt x="10692" y="1997"/>
                </a:lnTo>
                <a:lnTo>
                  <a:pt x="10731" y="1997"/>
                </a:lnTo>
                <a:lnTo>
                  <a:pt x="10757" y="1971"/>
                </a:lnTo>
                <a:lnTo>
                  <a:pt x="10796" y="1984"/>
                </a:lnTo>
                <a:lnTo>
                  <a:pt x="10783" y="2010"/>
                </a:lnTo>
                <a:lnTo>
                  <a:pt x="10862" y="2024"/>
                </a:lnTo>
                <a:lnTo>
                  <a:pt x="10849" y="2050"/>
                </a:lnTo>
                <a:lnTo>
                  <a:pt x="10875" y="2063"/>
                </a:lnTo>
                <a:lnTo>
                  <a:pt x="10940" y="2076"/>
                </a:lnTo>
                <a:lnTo>
                  <a:pt x="11018" y="2076"/>
                </a:lnTo>
                <a:lnTo>
                  <a:pt x="11044" y="2076"/>
                </a:lnTo>
                <a:lnTo>
                  <a:pt x="11044" y="2089"/>
                </a:lnTo>
                <a:lnTo>
                  <a:pt x="11018" y="2089"/>
                </a:lnTo>
                <a:lnTo>
                  <a:pt x="11005" y="2089"/>
                </a:lnTo>
                <a:lnTo>
                  <a:pt x="10914" y="2089"/>
                </a:lnTo>
                <a:lnTo>
                  <a:pt x="10849" y="2076"/>
                </a:lnTo>
                <a:lnTo>
                  <a:pt x="10836" y="2037"/>
                </a:lnTo>
                <a:lnTo>
                  <a:pt x="10783" y="2024"/>
                </a:lnTo>
                <a:lnTo>
                  <a:pt x="10770" y="1984"/>
                </a:lnTo>
                <a:lnTo>
                  <a:pt x="10757" y="1984"/>
                </a:lnTo>
                <a:lnTo>
                  <a:pt x="10731" y="2010"/>
                </a:lnTo>
                <a:lnTo>
                  <a:pt x="10692" y="2010"/>
                </a:lnTo>
                <a:close/>
                <a:moveTo>
                  <a:pt x="3903" y="2285"/>
                </a:moveTo>
                <a:lnTo>
                  <a:pt x="3890" y="2285"/>
                </a:lnTo>
                <a:lnTo>
                  <a:pt x="4151" y="2037"/>
                </a:lnTo>
                <a:lnTo>
                  <a:pt x="4151" y="2050"/>
                </a:lnTo>
                <a:lnTo>
                  <a:pt x="3903" y="2285"/>
                </a:lnTo>
                <a:close/>
                <a:moveTo>
                  <a:pt x="10287" y="5300"/>
                </a:moveTo>
                <a:lnTo>
                  <a:pt x="10274" y="5300"/>
                </a:lnTo>
                <a:lnTo>
                  <a:pt x="10326" y="4961"/>
                </a:lnTo>
                <a:lnTo>
                  <a:pt x="10339" y="4974"/>
                </a:lnTo>
                <a:lnTo>
                  <a:pt x="10287" y="5300"/>
                </a:lnTo>
                <a:close/>
                <a:moveTo>
                  <a:pt x="6567" y="8681"/>
                </a:moveTo>
                <a:lnTo>
                  <a:pt x="6671" y="8681"/>
                </a:lnTo>
                <a:lnTo>
                  <a:pt x="6671" y="8825"/>
                </a:lnTo>
                <a:lnTo>
                  <a:pt x="6684" y="8930"/>
                </a:lnTo>
                <a:lnTo>
                  <a:pt x="6684" y="8982"/>
                </a:lnTo>
                <a:lnTo>
                  <a:pt x="6684" y="9047"/>
                </a:lnTo>
                <a:lnTo>
                  <a:pt x="6684" y="9086"/>
                </a:lnTo>
                <a:lnTo>
                  <a:pt x="6684" y="9086"/>
                </a:lnTo>
                <a:lnTo>
                  <a:pt x="6684" y="9086"/>
                </a:lnTo>
                <a:lnTo>
                  <a:pt x="6540" y="9099"/>
                </a:lnTo>
                <a:lnTo>
                  <a:pt x="6527" y="9073"/>
                </a:lnTo>
                <a:lnTo>
                  <a:pt x="6540" y="9073"/>
                </a:lnTo>
                <a:lnTo>
                  <a:pt x="6540" y="9073"/>
                </a:lnTo>
                <a:lnTo>
                  <a:pt x="6540" y="9060"/>
                </a:lnTo>
                <a:lnTo>
                  <a:pt x="6554" y="9060"/>
                </a:lnTo>
                <a:lnTo>
                  <a:pt x="6554" y="9060"/>
                </a:lnTo>
                <a:lnTo>
                  <a:pt x="6567" y="9060"/>
                </a:lnTo>
                <a:lnTo>
                  <a:pt x="6567" y="9060"/>
                </a:lnTo>
                <a:lnTo>
                  <a:pt x="6567" y="9047"/>
                </a:lnTo>
                <a:lnTo>
                  <a:pt x="6567" y="9047"/>
                </a:lnTo>
                <a:lnTo>
                  <a:pt x="6567" y="9047"/>
                </a:lnTo>
                <a:lnTo>
                  <a:pt x="6567" y="9047"/>
                </a:lnTo>
                <a:lnTo>
                  <a:pt x="6567" y="9047"/>
                </a:lnTo>
                <a:lnTo>
                  <a:pt x="6567" y="9034"/>
                </a:lnTo>
                <a:lnTo>
                  <a:pt x="6567" y="9021"/>
                </a:lnTo>
                <a:lnTo>
                  <a:pt x="6567" y="9021"/>
                </a:lnTo>
                <a:lnTo>
                  <a:pt x="6567" y="9008"/>
                </a:lnTo>
                <a:lnTo>
                  <a:pt x="6567" y="9008"/>
                </a:lnTo>
                <a:lnTo>
                  <a:pt x="6554" y="8995"/>
                </a:lnTo>
                <a:lnTo>
                  <a:pt x="6554" y="8995"/>
                </a:lnTo>
                <a:lnTo>
                  <a:pt x="6554" y="8995"/>
                </a:lnTo>
                <a:lnTo>
                  <a:pt x="6554" y="8982"/>
                </a:lnTo>
                <a:lnTo>
                  <a:pt x="6554" y="8982"/>
                </a:lnTo>
                <a:lnTo>
                  <a:pt x="6554" y="8982"/>
                </a:lnTo>
                <a:lnTo>
                  <a:pt x="6554" y="8969"/>
                </a:lnTo>
                <a:lnTo>
                  <a:pt x="6554" y="8956"/>
                </a:lnTo>
                <a:lnTo>
                  <a:pt x="6554" y="8956"/>
                </a:lnTo>
                <a:lnTo>
                  <a:pt x="6554" y="8956"/>
                </a:lnTo>
                <a:lnTo>
                  <a:pt x="6554" y="8943"/>
                </a:lnTo>
                <a:lnTo>
                  <a:pt x="6540" y="8930"/>
                </a:lnTo>
                <a:lnTo>
                  <a:pt x="6514" y="8916"/>
                </a:lnTo>
                <a:lnTo>
                  <a:pt x="6514" y="8916"/>
                </a:lnTo>
                <a:lnTo>
                  <a:pt x="6501" y="8903"/>
                </a:lnTo>
                <a:lnTo>
                  <a:pt x="6488" y="8890"/>
                </a:lnTo>
                <a:lnTo>
                  <a:pt x="6475" y="8890"/>
                </a:lnTo>
                <a:lnTo>
                  <a:pt x="6475" y="8890"/>
                </a:lnTo>
                <a:lnTo>
                  <a:pt x="6462" y="8890"/>
                </a:lnTo>
                <a:lnTo>
                  <a:pt x="6436" y="8877"/>
                </a:lnTo>
                <a:lnTo>
                  <a:pt x="6436" y="8877"/>
                </a:lnTo>
                <a:lnTo>
                  <a:pt x="6423" y="8864"/>
                </a:lnTo>
                <a:lnTo>
                  <a:pt x="6423" y="8864"/>
                </a:lnTo>
                <a:lnTo>
                  <a:pt x="6410" y="8864"/>
                </a:lnTo>
                <a:lnTo>
                  <a:pt x="6410" y="8864"/>
                </a:lnTo>
                <a:lnTo>
                  <a:pt x="6410" y="8864"/>
                </a:lnTo>
                <a:lnTo>
                  <a:pt x="6410" y="8864"/>
                </a:lnTo>
                <a:lnTo>
                  <a:pt x="6410" y="8864"/>
                </a:lnTo>
                <a:lnTo>
                  <a:pt x="6410" y="8864"/>
                </a:lnTo>
                <a:lnTo>
                  <a:pt x="6384" y="8864"/>
                </a:lnTo>
                <a:lnTo>
                  <a:pt x="6371" y="8864"/>
                </a:lnTo>
                <a:lnTo>
                  <a:pt x="6371" y="8864"/>
                </a:lnTo>
                <a:lnTo>
                  <a:pt x="6358" y="8864"/>
                </a:lnTo>
                <a:lnTo>
                  <a:pt x="6358" y="8864"/>
                </a:lnTo>
                <a:lnTo>
                  <a:pt x="6319" y="8864"/>
                </a:lnTo>
                <a:lnTo>
                  <a:pt x="6305" y="8877"/>
                </a:lnTo>
                <a:lnTo>
                  <a:pt x="6292" y="8877"/>
                </a:lnTo>
                <a:lnTo>
                  <a:pt x="6292" y="8877"/>
                </a:lnTo>
                <a:lnTo>
                  <a:pt x="6279" y="8877"/>
                </a:lnTo>
                <a:lnTo>
                  <a:pt x="6279" y="8877"/>
                </a:lnTo>
                <a:lnTo>
                  <a:pt x="6279" y="8877"/>
                </a:lnTo>
                <a:lnTo>
                  <a:pt x="6279" y="8877"/>
                </a:lnTo>
                <a:lnTo>
                  <a:pt x="6279" y="8877"/>
                </a:lnTo>
                <a:lnTo>
                  <a:pt x="6279" y="8877"/>
                </a:lnTo>
                <a:lnTo>
                  <a:pt x="6279" y="8877"/>
                </a:lnTo>
                <a:lnTo>
                  <a:pt x="6279" y="8877"/>
                </a:lnTo>
                <a:lnTo>
                  <a:pt x="6279" y="8877"/>
                </a:lnTo>
                <a:lnTo>
                  <a:pt x="6266" y="8825"/>
                </a:lnTo>
                <a:lnTo>
                  <a:pt x="6266" y="8812"/>
                </a:lnTo>
                <a:lnTo>
                  <a:pt x="6266" y="8812"/>
                </a:lnTo>
                <a:lnTo>
                  <a:pt x="6266" y="8812"/>
                </a:lnTo>
                <a:lnTo>
                  <a:pt x="6266" y="8812"/>
                </a:lnTo>
                <a:lnTo>
                  <a:pt x="6266" y="8812"/>
                </a:lnTo>
                <a:lnTo>
                  <a:pt x="6266" y="8812"/>
                </a:lnTo>
                <a:lnTo>
                  <a:pt x="6279" y="8747"/>
                </a:lnTo>
                <a:lnTo>
                  <a:pt x="6292" y="8695"/>
                </a:lnTo>
                <a:lnTo>
                  <a:pt x="6292" y="8695"/>
                </a:lnTo>
                <a:lnTo>
                  <a:pt x="6475" y="8695"/>
                </a:lnTo>
                <a:lnTo>
                  <a:pt x="6475" y="8695"/>
                </a:lnTo>
                <a:lnTo>
                  <a:pt x="6488" y="8695"/>
                </a:lnTo>
                <a:lnTo>
                  <a:pt x="6567" y="8681"/>
                </a:lnTo>
                <a:close/>
                <a:moveTo>
                  <a:pt x="6384" y="8812"/>
                </a:moveTo>
                <a:lnTo>
                  <a:pt x="6423" y="8812"/>
                </a:lnTo>
                <a:lnTo>
                  <a:pt x="6436" y="8695"/>
                </a:lnTo>
                <a:lnTo>
                  <a:pt x="6384" y="8695"/>
                </a:lnTo>
                <a:lnTo>
                  <a:pt x="6384" y="8812"/>
                </a:lnTo>
                <a:close/>
                <a:moveTo>
                  <a:pt x="6619" y="8982"/>
                </a:moveTo>
                <a:lnTo>
                  <a:pt x="6619" y="9086"/>
                </a:lnTo>
                <a:lnTo>
                  <a:pt x="6684" y="9086"/>
                </a:lnTo>
                <a:lnTo>
                  <a:pt x="6684" y="9073"/>
                </a:lnTo>
                <a:lnTo>
                  <a:pt x="6684" y="9047"/>
                </a:lnTo>
                <a:lnTo>
                  <a:pt x="6671" y="8982"/>
                </a:lnTo>
                <a:lnTo>
                  <a:pt x="6671" y="8982"/>
                </a:lnTo>
                <a:lnTo>
                  <a:pt x="6671" y="8982"/>
                </a:lnTo>
                <a:lnTo>
                  <a:pt x="6619" y="8982"/>
                </a:lnTo>
                <a:close/>
                <a:moveTo>
                  <a:pt x="6540" y="9086"/>
                </a:moveTo>
                <a:lnTo>
                  <a:pt x="6540" y="9099"/>
                </a:lnTo>
                <a:lnTo>
                  <a:pt x="6619" y="9086"/>
                </a:lnTo>
                <a:lnTo>
                  <a:pt x="6619" y="8982"/>
                </a:lnTo>
                <a:lnTo>
                  <a:pt x="6567" y="8982"/>
                </a:lnTo>
                <a:lnTo>
                  <a:pt x="6567" y="8982"/>
                </a:lnTo>
                <a:lnTo>
                  <a:pt x="6567" y="9021"/>
                </a:lnTo>
                <a:lnTo>
                  <a:pt x="6567" y="9047"/>
                </a:lnTo>
                <a:lnTo>
                  <a:pt x="6567" y="9060"/>
                </a:lnTo>
                <a:lnTo>
                  <a:pt x="6540" y="9073"/>
                </a:lnTo>
                <a:lnTo>
                  <a:pt x="6540" y="9086"/>
                </a:lnTo>
                <a:close/>
                <a:moveTo>
                  <a:pt x="6567" y="8825"/>
                </a:moveTo>
                <a:lnTo>
                  <a:pt x="6567" y="8969"/>
                </a:lnTo>
                <a:lnTo>
                  <a:pt x="6619" y="8969"/>
                </a:lnTo>
                <a:lnTo>
                  <a:pt x="6619" y="8825"/>
                </a:lnTo>
                <a:lnTo>
                  <a:pt x="6567" y="8825"/>
                </a:lnTo>
                <a:close/>
                <a:moveTo>
                  <a:pt x="6671" y="8982"/>
                </a:moveTo>
                <a:lnTo>
                  <a:pt x="6671" y="8969"/>
                </a:lnTo>
                <a:lnTo>
                  <a:pt x="6671" y="8969"/>
                </a:lnTo>
                <a:lnTo>
                  <a:pt x="6671" y="8956"/>
                </a:lnTo>
                <a:lnTo>
                  <a:pt x="6671" y="8930"/>
                </a:lnTo>
                <a:lnTo>
                  <a:pt x="6671" y="8877"/>
                </a:lnTo>
                <a:lnTo>
                  <a:pt x="6671" y="8825"/>
                </a:lnTo>
                <a:lnTo>
                  <a:pt x="6619" y="8825"/>
                </a:lnTo>
                <a:lnTo>
                  <a:pt x="6619" y="8969"/>
                </a:lnTo>
                <a:lnTo>
                  <a:pt x="6671" y="8969"/>
                </a:lnTo>
                <a:lnTo>
                  <a:pt x="6671" y="8969"/>
                </a:lnTo>
                <a:lnTo>
                  <a:pt x="6567" y="8969"/>
                </a:lnTo>
                <a:lnTo>
                  <a:pt x="6567" y="8982"/>
                </a:lnTo>
                <a:lnTo>
                  <a:pt x="6567" y="8982"/>
                </a:lnTo>
                <a:lnTo>
                  <a:pt x="6671" y="8982"/>
                </a:lnTo>
                <a:close/>
                <a:moveTo>
                  <a:pt x="6410" y="8864"/>
                </a:moveTo>
                <a:lnTo>
                  <a:pt x="6423" y="8864"/>
                </a:lnTo>
                <a:lnTo>
                  <a:pt x="6462" y="8877"/>
                </a:lnTo>
                <a:lnTo>
                  <a:pt x="6462" y="8877"/>
                </a:lnTo>
                <a:lnTo>
                  <a:pt x="6475" y="8695"/>
                </a:lnTo>
                <a:lnTo>
                  <a:pt x="6436" y="8695"/>
                </a:lnTo>
                <a:lnTo>
                  <a:pt x="6436" y="8812"/>
                </a:lnTo>
                <a:lnTo>
                  <a:pt x="6384" y="8812"/>
                </a:lnTo>
                <a:lnTo>
                  <a:pt x="6371" y="8864"/>
                </a:lnTo>
                <a:lnTo>
                  <a:pt x="6371" y="8864"/>
                </a:lnTo>
                <a:lnTo>
                  <a:pt x="6410" y="8864"/>
                </a:lnTo>
                <a:close/>
                <a:moveTo>
                  <a:pt x="6580" y="8681"/>
                </a:moveTo>
                <a:lnTo>
                  <a:pt x="6567" y="8825"/>
                </a:lnTo>
                <a:lnTo>
                  <a:pt x="6671" y="8825"/>
                </a:lnTo>
                <a:lnTo>
                  <a:pt x="6658" y="8681"/>
                </a:lnTo>
                <a:lnTo>
                  <a:pt x="6580" y="8681"/>
                </a:lnTo>
                <a:lnTo>
                  <a:pt x="6580" y="8681"/>
                </a:lnTo>
                <a:close/>
                <a:moveTo>
                  <a:pt x="6279" y="8864"/>
                </a:moveTo>
                <a:lnTo>
                  <a:pt x="6279" y="8877"/>
                </a:lnTo>
                <a:lnTo>
                  <a:pt x="6292" y="8877"/>
                </a:lnTo>
                <a:lnTo>
                  <a:pt x="6319" y="8864"/>
                </a:lnTo>
                <a:lnTo>
                  <a:pt x="6358" y="8851"/>
                </a:lnTo>
                <a:lnTo>
                  <a:pt x="6371" y="8864"/>
                </a:lnTo>
                <a:lnTo>
                  <a:pt x="6384" y="8695"/>
                </a:lnTo>
                <a:lnTo>
                  <a:pt x="6305" y="8695"/>
                </a:lnTo>
                <a:lnTo>
                  <a:pt x="6292" y="8708"/>
                </a:lnTo>
                <a:lnTo>
                  <a:pt x="6292" y="8721"/>
                </a:lnTo>
                <a:lnTo>
                  <a:pt x="6292" y="8734"/>
                </a:lnTo>
                <a:lnTo>
                  <a:pt x="6279" y="8760"/>
                </a:lnTo>
                <a:lnTo>
                  <a:pt x="6266" y="8799"/>
                </a:lnTo>
                <a:lnTo>
                  <a:pt x="6266" y="8812"/>
                </a:lnTo>
                <a:lnTo>
                  <a:pt x="6266" y="8825"/>
                </a:lnTo>
                <a:lnTo>
                  <a:pt x="6279" y="8864"/>
                </a:lnTo>
                <a:close/>
                <a:moveTo>
                  <a:pt x="6567" y="8825"/>
                </a:moveTo>
                <a:lnTo>
                  <a:pt x="6567" y="8681"/>
                </a:lnTo>
                <a:lnTo>
                  <a:pt x="6488" y="8695"/>
                </a:lnTo>
                <a:lnTo>
                  <a:pt x="6475" y="8877"/>
                </a:lnTo>
                <a:lnTo>
                  <a:pt x="6475" y="8877"/>
                </a:lnTo>
                <a:lnTo>
                  <a:pt x="6475" y="8877"/>
                </a:lnTo>
                <a:lnTo>
                  <a:pt x="6501" y="8890"/>
                </a:lnTo>
                <a:lnTo>
                  <a:pt x="6527" y="8930"/>
                </a:lnTo>
                <a:lnTo>
                  <a:pt x="6554" y="8943"/>
                </a:lnTo>
                <a:lnTo>
                  <a:pt x="6567" y="8956"/>
                </a:lnTo>
                <a:lnTo>
                  <a:pt x="6567" y="8825"/>
                </a:lnTo>
                <a:close/>
                <a:moveTo>
                  <a:pt x="7937" y="4478"/>
                </a:moveTo>
                <a:lnTo>
                  <a:pt x="7937" y="4491"/>
                </a:lnTo>
                <a:lnTo>
                  <a:pt x="7807" y="4426"/>
                </a:lnTo>
                <a:lnTo>
                  <a:pt x="7728" y="4360"/>
                </a:lnTo>
                <a:lnTo>
                  <a:pt x="7702" y="4347"/>
                </a:lnTo>
                <a:lnTo>
                  <a:pt x="7598" y="4308"/>
                </a:lnTo>
                <a:lnTo>
                  <a:pt x="7598" y="4295"/>
                </a:lnTo>
                <a:lnTo>
                  <a:pt x="7702" y="4347"/>
                </a:lnTo>
                <a:lnTo>
                  <a:pt x="7728" y="4347"/>
                </a:lnTo>
                <a:lnTo>
                  <a:pt x="7820" y="4413"/>
                </a:lnTo>
                <a:lnTo>
                  <a:pt x="7937" y="4478"/>
                </a:lnTo>
                <a:close/>
                <a:moveTo>
                  <a:pt x="19556" y="8525"/>
                </a:moveTo>
                <a:lnTo>
                  <a:pt x="18890" y="7232"/>
                </a:lnTo>
                <a:lnTo>
                  <a:pt x="18890" y="7219"/>
                </a:lnTo>
                <a:lnTo>
                  <a:pt x="19556" y="8525"/>
                </a:lnTo>
                <a:close/>
                <a:moveTo>
                  <a:pt x="13995" y="7298"/>
                </a:moveTo>
                <a:lnTo>
                  <a:pt x="14021" y="7781"/>
                </a:lnTo>
                <a:lnTo>
                  <a:pt x="14008" y="7781"/>
                </a:lnTo>
                <a:lnTo>
                  <a:pt x="13982" y="7298"/>
                </a:lnTo>
                <a:lnTo>
                  <a:pt x="13995" y="7298"/>
                </a:lnTo>
                <a:close/>
                <a:moveTo>
                  <a:pt x="22846" y="5431"/>
                </a:moveTo>
                <a:lnTo>
                  <a:pt x="22820" y="5431"/>
                </a:lnTo>
                <a:lnTo>
                  <a:pt x="22833" y="4778"/>
                </a:lnTo>
                <a:lnTo>
                  <a:pt x="22781" y="4778"/>
                </a:lnTo>
                <a:lnTo>
                  <a:pt x="22781" y="4726"/>
                </a:lnTo>
                <a:lnTo>
                  <a:pt x="22794" y="4726"/>
                </a:lnTo>
                <a:lnTo>
                  <a:pt x="22794" y="4765"/>
                </a:lnTo>
                <a:lnTo>
                  <a:pt x="23029" y="4765"/>
                </a:lnTo>
                <a:lnTo>
                  <a:pt x="23029" y="4778"/>
                </a:lnTo>
                <a:lnTo>
                  <a:pt x="22846" y="4778"/>
                </a:lnTo>
                <a:lnTo>
                  <a:pt x="22846" y="5431"/>
                </a:lnTo>
                <a:close/>
                <a:moveTo>
                  <a:pt x="6893" y="4517"/>
                </a:moveTo>
                <a:lnTo>
                  <a:pt x="7376" y="4843"/>
                </a:lnTo>
                <a:lnTo>
                  <a:pt x="7219" y="5078"/>
                </a:lnTo>
                <a:lnTo>
                  <a:pt x="7206" y="5091"/>
                </a:lnTo>
                <a:lnTo>
                  <a:pt x="7206" y="5078"/>
                </a:lnTo>
                <a:lnTo>
                  <a:pt x="7363" y="4843"/>
                </a:lnTo>
                <a:lnTo>
                  <a:pt x="6893" y="4530"/>
                </a:lnTo>
                <a:lnTo>
                  <a:pt x="6880" y="4517"/>
                </a:lnTo>
                <a:lnTo>
                  <a:pt x="6893" y="4517"/>
                </a:lnTo>
                <a:close/>
                <a:moveTo>
                  <a:pt x="13029" y="6110"/>
                </a:moveTo>
                <a:lnTo>
                  <a:pt x="13029" y="6097"/>
                </a:lnTo>
                <a:lnTo>
                  <a:pt x="13655" y="6097"/>
                </a:lnTo>
                <a:lnTo>
                  <a:pt x="13655" y="6097"/>
                </a:lnTo>
                <a:lnTo>
                  <a:pt x="13029" y="6110"/>
                </a:lnTo>
                <a:close/>
                <a:moveTo>
                  <a:pt x="18212" y="9191"/>
                </a:moveTo>
                <a:lnTo>
                  <a:pt x="18212" y="9178"/>
                </a:lnTo>
                <a:lnTo>
                  <a:pt x="18681" y="8956"/>
                </a:lnTo>
                <a:lnTo>
                  <a:pt x="18681" y="8969"/>
                </a:lnTo>
                <a:lnTo>
                  <a:pt x="18212" y="9191"/>
                </a:lnTo>
                <a:close/>
                <a:moveTo>
                  <a:pt x="12781" y="8290"/>
                </a:moveTo>
                <a:lnTo>
                  <a:pt x="12794" y="8303"/>
                </a:lnTo>
                <a:lnTo>
                  <a:pt x="12794" y="8303"/>
                </a:lnTo>
                <a:lnTo>
                  <a:pt x="12807" y="8316"/>
                </a:lnTo>
                <a:lnTo>
                  <a:pt x="12715" y="8394"/>
                </a:lnTo>
                <a:lnTo>
                  <a:pt x="12702" y="8381"/>
                </a:lnTo>
                <a:lnTo>
                  <a:pt x="12572" y="8499"/>
                </a:lnTo>
                <a:lnTo>
                  <a:pt x="12520" y="8538"/>
                </a:lnTo>
                <a:lnTo>
                  <a:pt x="12507" y="8525"/>
                </a:lnTo>
                <a:lnTo>
                  <a:pt x="12559" y="8486"/>
                </a:lnTo>
                <a:lnTo>
                  <a:pt x="12559" y="8486"/>
                </a:lnTo>
                <a:lnTo>
                  <a:pt x="12781" y="8290"/>
                </a:lnTo>
                <a:close/>
                <a:moveTo>
                  <a:pt x="17768" y="8864"/>
                </a:moveTo>
                <a:lnTo>
                  <a:pt x="17755" y="8864"/>
                </a:lnTo>
                <a:lnTo>
                  <a:pt x="17755" y="8655"/>
                </a:lnTo>
                <a:lnTo>
                  <a:pt x="17768" y="8655"/>
                </a:lnTo>
                <a:lnTo>
                  <a:pt x="17768" y="8864"/>
                </a:lnTo>
                <a:close/>
                <a:moveTo>
                  <a:pt x="17454" y="8198"/>
                </a:moveTo>
                <a:lnTo>
                  <a:pt x="17454" y="8133"/>
                </a:lnTo>
                <a:lnTo>
                  <a:pt x="17467" y="8133"/>
                </a:lnTo>
                <a:lnTo>
                  <a:pt x="17467" y="8198"/>
                </a:lnTo>
                <a:lnTo>
                  <a:pt x="17454" y="8198"/>
                </a:lnTo>
                <a:close/>
                <a:moveTo>
                  <a:pt x="13786" y="953"/>
                </a:moveTo>
                <a:lnTo>
                  <a:pt x="13773" y="953"/>
                </a:lnTo>
                <a:lnTo>
                  <a:pt x="13786" y="953"/>
                </a:lnTo>
                <a:lnTo>
                  <a:pt x="13799" y="940"/>
                </a:lnTo>
                <a:lnTo>
                  <a:pt x="13786" y="953"/>
                </a:lnTo>
                <a:close/>
                <a:moveTo>
                  <a:pt x="13577" y="1534"/>
                </a:moveTo>
                <a:lnTo>
                  <a:pt x="13538" y="1554"/>
                </a:lnTo>
                <a:lnTo>
                  <a:pt x="13551" y="1540"/>
                </a:lnTo>
                <a:lnTo>
                  <a:pt x="13564" y="1527"/>
                </a:lnTo>
                <a:lnTo>
                  <a:pt x="13577" y="1514"/>
                </a:lnTo>
                <a:lnTo>
                  <a:pt x="13590" y="1514"/>
                </a:lnTo>
                <a:lnTo>
                  <a:pt x="13603" y="1501"/>
                </a:lnTo>
                <a:lnTo>
                  <a:pt x="13616" y="1501"/>
                </a:lnTo>
                <a:lnTo>
                  <a:pt x="13577" y="1534"/>
                </a:lnTo>
                <a:close/>
                <a:moveTo>
                  <a:pt x="13649" y="1593"/>
                </a:moveTo>
                <a:lnTo>
                  <a:pt x="13655" y="1593"/>
                </a:lnTo>
                <a:lnTo>
                  <a:pt x="13649" y="1593"/>
                </a:lnTo>
                <a:close/>
                <a:moveTo>
                  <a:pt x="13642" y="1547"/>
                </a:moveTo>
                <a:lnTo>
                  <a:pt x="13642" y="1514"/>
                </a:lnTo>
                <a:lnTo>
                  <a:pt x="13642" y="1527"/>
                </a:lnTo>
                <a:lnTo>
                  <a:pt x="13655" y="1540"/>
                </a:lnTo>
                <a:lnTo>
                  <a:pt x="13655" y="1554"/>
                </a:lnTo>
                <a:lnTo>
                  <a:pt x="13655" y="1567"/>
                </a:lnTo>
                <a:lnTo>
                  <a:pt x="13655" y="1580"/>
                </a:lnTo>
                <a:lnTo>
                  <a:pt x="13642" y="1547"/>
                </a:lnTo>
                <a:close/>
                <a:moveTo>
                  <a:pt x="13636" y="1554"/>
                </a:moveTo>
                <a:lnTo>
                  <a:pt x="13642" y="1580"/>
                </a:lnTo>
                <a:lnTo>
                  <a:pt x="13642" y="1567"/>
                </a:lnTo>
                <a:lnTo>
                  <a:pt x="13642" y="1554"/>
                </a:lnTo>
                <a:lnTo>
                  <a:pt x="13642" y="1540"/>
                </a:lnTo>
                <a:lnTo>
                  <a:pt x="13629" y="1527"/>
                </a:lnTo>
                <a:lnTo>
                  <a:pt x="13636" y="1554"/>
                </a:lnTo>
                <a:close/>
                <a:moveTo>
                  <a:pt x="13525" y="1567"/>
                </a:moveTo>
                <a:lnTo>
                  <a:pt x="13525" y="1567"/>
                </a:lnTo>
                <a:moveTo>
                  <a:pt x="9530" y="2611"/>
                </a:moveTo>
                <a:lnTo>
                  <a:pt x="9543" y="2611"/>
                </a:lnTo>
                <a:lnTo>
                  <a:pt x="9543" y="2807"/>
                </a:lnTo>
                <a:lnTo>
                  <a:pt x="9530" y="2807"/>
                </a:lnTo>
                <a:lnTo>
                  <a:pt x="9530" y="2611"/>
                </a:lnTo>
                <a:close/>
                <a:moveTo>
                  <a:pt x="13185" y="6762"/>
                </a:moveTo>
                <a:lnTo>
                  <a:pt x="13185" y="6762"/>
                </a:lnTo>
                <a:lnTo>
                  <a:pt x="13185" y="6384"/>
                </a:lnTo>
                <a:lnTo>
                  <a:pt x="13185" y="6384"/>
                </a:lnTo>
                <a:lnTo>
                  <a:pt x="13185" y="6762"/>
                </a:lnTo>
                <a:close/>
                <a:moveTo>
                  <a:pt x="4034" y="8838"/>
                </a:moveTo>
                <a:lnTo>
                  <a:pt x="4034" y="8838"/>
                </a:lnTo>
                <a:lnTo>
                  <a:pt x="4034" y="8825"/>
                </a:lnTo>
                <a:lnTo>
                  <a:pt x="3995" y="8799"/>
                </a:lnTo>
                <a:lnTo>
                  <a:pt x="3982" y="8786"/>
                </a:lnTo>
                <a:lnTo>
                  <a:pt x="3956" y="8773"/>
                </a:lnTo>
                <a:lnTo>
                  <a:pt x="3943" y="8760"/>
                </a:lnTo>
                <a:lnTo>
                  <a:pt x="3903" y="8734"/>
                </a:lnTo>
                <a:lnTo>
                  <a:pt x="3877" y="8721"/>
                </a:lnTo>
                <a:lnTo>
                  <a:pt x="3864" y="8708"/>
                </a:lnTo>
                <a:lnTo>
                  <a:pt x="3838" y="8708"/>
                </a:lnTo>
                <a:lnTo>
                  <a:pt x="3838" y="8708"/>
                </a:lnTo>
                <a:lnTo>
                  <a:pt x="3890" y="8708"/>
                </a:lnTo>
                <a:lnTo>
                  <a:pt x="3890" y="8721"/>
                </a:lnTo>
                <a:lnTo>
                  <a:pt x="3903" y="8721"/>
                </a:lnTo>
                <a:lnTo>
                  <a:pt x="3930" y="8747"/>
                </a:lnTo>
                <a:lnTo>
                  <a:pt x="3943" y="8747"/>
                </a:lnTo>
                <a:lnTo>
                  <a:pt x="3969" y="8773"/>
                </a:lnTo>
                <a:lnTo>
                  <a:pt x="4008" y="8799"/>
                </a:lnTo>
                <a:lnTo>
                  <a:pt x="4047" y="8825"/>
                </a:lnTo>
                <a:lnTo>
                  <a:pt x="4086" y="8838"/>
                </a:lnTo>
                <a:lnTo>
                  <a:pt x="4073" y="8838"/>
                </a:lnTo>
                <a:lnTo>
                  <a:pt x="4060" y="8838"/>
                </a:lnTo>
                <a:lnTo>
                  <a:pt x="4047" y="8838"/>
                </a:lnTo>
                <a:lnTo>
                  <a:pt x="4047" y="8838"/>
                </a:lnTo>
                <a:lnTo>
                  <a:pt x="4034" y="8838"/>
                </a:lnTo>
                <a:close/>
                <a:moveTo>
                  <a:pt x="14648" y="1175"/>
                </a:moveTo>
                <a:lnTo>
                  <a:pt x="14817" y="1266"/>
                </a:lnTo>
                <a:lnTo>
                  <a:pt x="14817" y="1266"/>
                </a:lnTo>
                <a:lnTo>
                  <a:pt x="14648" y="1175"/>
                </a:lnTo>
                <a:close/>
                <a:moveTo>
                  <a:pt x="12859" y="8277"/>
                </a:moveTo>
                <a:lnTo>
                  <a:pt x="12859" y="8264"/>
                </a:lnTo>
                <a:lnTo>
                  <a:pt x="12898" y="8238"/>
                </a:lnTo>
                <a:lnTo>
                  <a:pt x="12898" y="8251"/>
                </a:lnTo>
                <a:lnTo>
                  <a:pt x="12859" y="8277"/>
                </a:lnTo>
                <a:close/>
                <a:moveTo>
                  <a:pt x="19151" y="6606"/>
                </a:moveTo>
                <a:lnTo>
                  <a:pt x="19073" y="6645"/>
                </a:lnTo>
                <a:lnTo>
                  <a:pt x="18825" y="6580"/>
                </a:lnTo>
                <a:lnTo>
                  <a:pt x="18825" y="6567"/>
                </a:lnTo>
                <a:lnTo>
                  <a:pt x="19073" y="6645"/>
                </a:lnTo>
                <a:lnTo>
                  <a:pt x="19138" y="6593"/>
                </a:lnTo>
                <a:lnTo>
                  <a:pt x="19151" y="6593"/>
                </a:lnTo>
                <a:lnTo>
                  <a:pt x="19151" y="6606"/>
                </a:lnTo>
                <a:close/>
                <a:moveTo>
                  <a:pt x="19204" y="7846"/>
                </a:moveTo>
                <a:lnTo>
                  <a:pt x="18864" y="8016"/>
                </a:lnTo>
                <a:lnTo>
                  <a:pt x="18864" y="8003"/>
                </a:lnTo>
                <a:lnTo>
                  <a:pt x="19204" y="7833"/>
                </a:lnTo>
                <a:lnTo>
                  <a:pt x="19204" y="7846"/>
                </a:lnTo>
                <a:close/>
                <a:moveTo>
                  <a:pt x="7389" y="3799"/>
                </a:moveTo>
                <a:lnTo>
                  <a:pt x="7402" y="3799"/>
                </a:lnTo>
                <a:lnTo>
                  <a:pt x="7781" y="4047"/>
                </a:lnTo>
                <a:lnTo>
                  <a:pt x="7781" y="4060"/>
                </a:lnTo>
                <a:lnTo>
                  <a:pt x="7389" y="3799"/>
                </a:lnTo>
                <a:close/>
                <a:moveTo>
                  <a:pt x="19713" y="6867"/>
                </a:moveTo>
                <a:lnTo>
                  <a:pt x="19713" y="6880"/>
                </a:lnTo>
                <a:lnTo>
                  <a:pt x="18995" y="7193"/>
                </a:lnTo>
                <a:lnTo>
                  <a:pt x="18995" y="7180"/>
                </a:lnTo>
                <a:lnTo>
                  <a:pt x="19713" y="6867"/>
                </a:lnTo>
                <a:close/>
                <a:moveTo>
                  <a:pt x="15496" y="7428"/>
                </a:moveTo>
                <a:lnTo>
                  <a:pt x="15496" y="6319"/>
                </a:lnTo>
                <a:lnTo>
                  <a:pt x="15509" y="6319"/>
                </a:lnTo>
                <a:lnTo>
                  <a:pt x="15509" y="7428"/>
                </a:lnTo>
                <a:lnTo>
                  <a:pt x="15496" y="7428"/>
                </a:lnTo>
                <a:close/>
                <a:moveTo>
                  <a:pt x="13388" y="770"/>
                </a:moveTo>
                <a:lnTo>
                  <a:pt x="13394" y="731"/>
                </a:lnTo>
                <a:lnTo>
                  <a:pt x="13388" y="770"/>
                </a:lnTo>
                <a:close/>
                <a:moveTo>
                  <a:pt x="13394" y="809"/>
                </a:moveTo>
                <a:lnTo>
                  <a:pt x="13407" y="835"/>
                </a:lnTo>
                <a:moveTo>
                  <a:pt x="13407" y="835"/>
                </a:moveTo>
                <a:lnTo>
                  <a:pt x="13433" y="835"/>
                </a:lnTo>
                <a:moveTo>
                  <a:pt x="13433" y="835"/>
                </a:moveTo>
                <a:lnTo>
                  <a:pt x="13446" y="901"/>
                </a:lnTo>
                <a:moveTo>
                  <a:pt x="13446" y="901"/>
                </a:moveTo>
                <a:lnTo>
                  <a:pt x="13460" y="927"/>
                </a:lnTo>
                <a:moveTo>
                  <a:pt x="13460" y="927"/>
                </a:moveTo>
                <a:lnTo>
                  <a:pt x="13433" y="914"/>
                </a:lnTo>
                <a:moveTo>
                  <a:pt x="13433" y="914"/>
                </a:moveTo>
                <a:lnTo>
                  <a:pt x="13433" y="862"/>
                </a:lnTo>
                <a:moveTo>
                  <a:pt x="13433" y="862"/>
                </a:moveTo>
                <a:lnTo>
                  <a:pt x="13420" y="835"/>
                </a:lnTo>
                <a:moveTo>
                  <a:pt x="13577" y="1540"/>
                </a:moveTo>
                <a:lnTo>
                  <a:pt x="13616" y="1514"/>
                </a:lnTo>
                <a:lnTo>
                  <a:pt x="13603" y="1514"/>
                </a:lnTo>
                <a:lnTo>
                  <a:pt x="13590" y="1514"/>
                </a:lnTo>
                <a:lnTo>
                  <a:pt x="13577" y="1514"/>
                </a:lnTo>
                <a:lnTo>
                  <a:pt x="13564" y="1527"/>
                </a:lnTo>
                <a:lnTo>
                  <a:pt x="13551" y="1540"/>
                </a:lnTo>
                <a:lnTo>
                  <a:pt x="13538" y="1554"/>
                </a:lnTo>
                <a:lnTo>
                  <a:pt x="13577" y="1540"/>
                </a:lnTo>
                <a:close/>
                <a:moveTo>
                  <a:pt x="13381" y="777"/>
                </a:moveTo>
                <a:lnTo>
                  <a:pt x="13381" y="731"/>
                </a:lnTo>
                <a:lnTo>
                  <a:pt x="13381" y="777"/>
                </a:lnTo>
                <a:close/>
                <a:moveTo>
                  <a:pt x="8329" y="3185"/>
                </a:moveTo>
                <a:lnTo>
                  <a:pt x="8460" y="3211"/>
                </a:lnTo>
                <a:lnTo>
                  <a:pt x="8590" y="3211"/>
                </a:lnTo>
                <a:lnTo>
                  <a:pt x="8616" y="3211"/>
                </a:lnTo>
                <a:lnTo>
                  <a:pt x="8655" y="3238"/>
                </a:lnTo>
                <a:lnTo>
                  <a:pt x="8747" y="3316"/>
                </a:lnTo>
                <a:lnTo>
                  <a:pt x="8734" y="3316"/>
                </a:lnTo>
                <a:lnTo>
                  <a:pt x="8760" y="3329"/>
                </a:lnTo>
                <a:lnTo>
                  <a:pt x="8773" y="3342"/>
                </a:lnTo>
                <a:lnTo>
                  <a:pt x="8773" y="3342"/>
                </a:lnTo>
                <a:lnTo>
                  <a:pt x="8786" y="3342"/>
                </a:lnTo>
                <a:lnTo>
                  <a:pt x="8786" y="3355"/>
                </a:lnTo>
                <a:lnTo>
                  <a:pt x="8799" y="3355"/>
                </a:lnTo>
                <a:lnTo>
                  <a:pt x="8799" y="3355"/>
                </a:lnTo>
                <a:lnTo>
                  <a:pt x="8969" y="3460"/>
                </a:lnTo>
                <a:lnTo>
                  <a:pt x="8982" y="3473"/>
                </a:lnTo>
                <a:lnTo>
                  <a:pt x="8982" y="3486"/>
                </a:lnTo>
                <a:lnTo>
                  <a:pt x="8982" y="3512"/>
                </a:lnTo>
                <a:lnTo>
                  <a:pt x="8969" y="3525"/>
                </a:lnTo>
                <a:lnTo>
                  <a:pt x="8943" y="3538"/>
                </a:lnTo>
                <a:lnTo>
                  <a:pt x="8903" y="3551"/>
                </a:lnTo>
                <a:lnTo>
                  <a:pt x="8890" y="3538"/>
                </a:lnTo>
                <a:lnTo>
                  <a:pt x="8890" y="3525"/>
                </a:lnTo>
                <a:lnTo>
                  <a:pt x="8877" y="3538"/>
                </a:lnTo>
                <a:lnTo>
                  <a:pt x="8877" y="3525"/>
                </a:lnTo>
                <a:lnTo>
                  <a:pt x="8877" y="3499"/>
                </a:lnTo>
                <a:lnTo>
                  <a:pt x="8812" y="3460"/>
                </a:lnTo>
                <a:lnTo>
                  <a:pt x="8695" y="3381"/>
                </a:lnTo>
                <a:lnTo>
                  <a:pt x="8708" y="3381"/>
                </a:lnTo>
                <a:lnTo>
                  <a:pt x="8812" y="3446"/>
                </a:lnTo>
                <a:lnTo>
                  <a:pt x="8851" y="3433"/>
                </a:lnTo>
                <a:lnTo>
                  <a:pt x="8864" y="3420"/>
                </a:lnTo>
                <a:lnTo>
                  <a:pt x="8838" y="3394"/>
                </a:lnTo>
                <a:lnTo>
                  <a:pt x="8799" y="3381"/>
                </a:lnTo>
                <a:lnTo>
                  <a:pt x="8760" y="3342"/>
                </a:lnTo>
                <a:lnTo>
                  <a:pt x="8734" y="3342"/>
                </a:lnTo>
                <a:lnTo>
                  <a:pt x="8721" y="3368"/>
                </a:lnTo>
                <a:lnTo>
                  <a:pt x="8721" y="3355"/>
                </a:lnTo>
                <a:lnTo>
                  <a:pt x="8708" y="3355"/>
                </a:lnTo>
                <a:lnTo>
                  <a:pt x="8681" y="3329"/>
                </a:lnTo>
                <a:lnTo>
                  <a:pt x="8616" y="3277"/>
                </a:lnTo>
                <a:lnTo>
                  <a:pt x="8577" y="3264"/>
                </a:lnTo>
                <a:lnTo>
                  <a:pt x="8381" y="3277"/>
                </a:lnTo>
                <a:lnTo>
                  <a:pt x="8303" y="3225"/>
                </a:lnTo>
                <a:lnTo>
                  <a:pt x="8290" y="3225"/>
                </a:lnTo>
                <a:lnTo>
                  <a:pt x="8133" y="3120"/>
                </a:lnTo>
                <a:lnTo>
                  <a:pt x="8094" y="3107"/>
                </a:lnTo>
                <a:lnTo>
                  <a:pt x="8003" y="3068"/>
                </a:lnTo>
                <a:lnTo>
                  <a:pt x="7977" y="3029"/>
                </a:lnTo>
                <a:lnTo>
                  <a:pt x="7924" y="3016"/>
                </a:lnTo>
                <a:lnTo>
                  <a:pt x="7898" y="3003"/>
                </a:lnTo>
                <a:lnTo>
                  <a:pt x="7820" y="3016"/>
                </a:lnTo>
                <a:lnTo>
                  <a:pt x="7781" y="3016"/>
                </a:lnTo>
                <a:lnTo>
                  <a:pt x="7768" y="3016"/>
                </a:lnTo>
                <a:lnTo>
                  <a:pt x="7768" y="3029"/>
                </a:lnTo>
                <a:lnTo>
                  <a:pt x="7598" y="3042"/>
                </a:lnTo>
                <a:lnTo>
                  <a:pt x="7480" y="2950"/>
                </a:lnTo>
                <a:lnTo>
                  <a:pt x="7480" y="2937"/>
                </a:lnTo>
                <a:lnTo>
                  <a:pt x="7598" y="3029"/>
                </a:lnTo>
                <a:lnTo>
                  <a:pt x="7715" y="3016"/>
                </a:lnTo>
                <a:lnTo>
                  <a:pt x="7755" y="2990"/>
                </a:lnTo>
                <a:lnTo>
                  <a:pt x="7820" y="2977"/>
                </a:lnTo>
                <a:lnTo>
                  <a:pt x="7898" y="2977"/>
                </a:lnTo>
                <a:lnTo>
                  <a:pt x="7937" y="2977"/>
                </a:lnTo>
                <a:lnTo>
                  <a:pt x="7950" y="2990"/>
                </a:lnTo>
                <a:lnTo>
                  <a:pt x="8016" y="3016"/>
                </a:lnTo>
                <a:lnTo>
                  <a:pt x="8068" y="3042"/>
                </a:lnTo>
                <a:lnTo>
                  <a:pt x="8172" y="3094"/>
                </a:lnTo>
                <a:lnTo>
                  <a:pt x="8185" y="3107"/>
                </a:lnTo>
                <a:lnTo>
                  <a:pt x="8198" y="3107"/>
                </a:lnTo>
                <a:lnTo>
                  <a:pt x="8212" y="3094"/>
                </a:lnTo>
                <a:lnTo>
                  <a:pt x="8290" y="3146"/>
                </a:lnTo>
                <a:lnTo>
                  <a:pt x="8303" y="3172"/>
                </a:lnTo>
                <a:lnTo>
                  <a:pt x="8329" y="3185"/>
                </a:lnTo>
                <a:close/>
                <a:moveTo>
                  <a:pt x="11084" y="6945"/>
                </a:moveTo>
                <a:lnTo>
                  <a:pt x="11084" y="6945"/>
                </a:lnTo>
                <a:lnTo>
                  <a:pt x="11084" y="6971"/>
                </a:lnTo>
                <a:lnTo>
                  <a:pt x="11071" y="7050"/>
                </a:lnTo>
                <a:lnTo>
                  <a:pt x="11071" y="7076"/>
                </a:lnTo>
                <a:lnTo>
                  <a:pt x="11057" y="7115"/>
                </a:lnTo>
                <a:lnTo>
                  <a:pt x="11057" y="7154"/>
                </a:lnTo>
                <a:lnTo>
                  <a:pt x="11057" y="7180"/>
                </a:lnTo>
                <a:lnTo>
                  <a:pt x="11044" y="7219"/>
                </a:lnTo>
                <a:lnTo>
                  <a:pt x="11044" y="7245"/>
                </a:lnTo>
                <a:lnTo>
                  <a:pt x="11044" y="7272"/>
                </a:lnTo>
                <a:lnTo>
                  <a:pt x="11044" y="7311"/>
                </a:lnTo>
                <a:lnTo>
                  <a:pt x="11057" y="7337"/>
                </a:lnTo>
                <a:lnTo>
                  <a:pt x="11057" y="7363"/>
                </a:lnTo>
                <a:lnTo>
                  <a:pt x="11071" y="7402"/>
                </a:lnTo>
                <a:lnTo>
                  <a:pt x="11084" y="7428"/>
                </a:lnTo>
                <a:lnTo>
                  <a:pt x="11071" y="7428"/>
                </a:lnTo>
                <a:lnTo>
                  <a:pt x="11071" y="7428"/>
                </a:lnTo>
                <a:lnTo>
                  <a:pt x="11071" y="7402"/>
                </a:lnTo>
                <a:lnTo>
                  <a:pt x="11057" y="7389"/>
                </a:lnTo>
                <a:lnTo>
                  <a:pt x="11057" y="7376"/>
                </a:lnTo>
                <a:lnTo>
                  <a:pt x="11044" y="7350"/>
                </a:lnTo>
                <a:lnTo>
                  <a:pt x="11044" y="7311"/>
                </a:lnTo>
                <a:lnTo>
                  <a:pt x="11044" y="7272"/>
                </a:lnTo>
                <a:lnTo>
                  <a:pt x="11044" y="7258"/>
                </a:lnTo>
                <a:lnTo>
                  <a:pt x="11031" y="7245"/>
                </a:lnTo>
                <a:lnTo>
                  <a:pt x="11044" y="7180"/>
                </a:lnTo>
                <a:lnTo>
                  <a:pt x="11057" y="7141"/>
                </a:lnTo>
                <a:lnTo>
                  <a:pt x="11057" y="7089"/>
                </a:lnTo>
                <a:lnTo>
                  <a:pt x="11071" y="7050"/>
                </a:lnTo>
                <a:lnTo>
                  <a:pt x="11084" y="6945"/>
                </a:lnTo>
                <a:close/>
                <a:moveTo>
                  <a:pt x="16044" y="6749"/>
                </a:moveTo>
                <a:lnTo>
                  <a:pt x="16044" y="6749"/>
                </a:lnTo>
                <a:lnTo>
                  <a:pt x="16175" y="6749"/>
                </a:lnTo>
                <a:lnTo>
                  <a:pt x="16175" y="6749"/>
                </a:lnTo>
                <a:lnTo>
                  <a:pt x="16044" y="6749"/>
                </a:lnTo>
                <a:close/>
                <a:moveTo>
                  <a:pt x="16501" y="3172"/>
                </a:moveTo>
                <a:lnTo>
                  <a:pt x="16501" y="3159"/>
                </a:lnTo>
                <a:lnTo>
                  <a:pt x="16749" y="3159"/>
                </a:lnTo>
                <a:lnTo>
                  <a:pt x="16749" y="3172"/>
                </a:lnTo>
                <a:lnTo>
                  <a:pt x="16501" y="3172"/>
                </a:lnTo>
                <a:close/>
                <a:moveTo>
                  <a:pt x="13381" y="8407"/>
                </a:moveTo>
                <a:lnTo>
                  <a:pt x="13381" y="8407"/>
                </a:lnTo>
                <a:lnTo>
                  <a:pt x="13995" y="8316"/>
                </a:lnTo>
                <a:lnTo>
                  <a:pt x="13995" y="8329"/>
                </a:lnTo>
                <a:lnTo>
                  <a:pt x="13381" y="8407"/>
                </a:lnTo>
                <a:close/>
                <a:moveTo>
                  <a:pt x="6684" y="9099"/>
                </a:moveTo>
                <a:lnTo>
                  <a:pt x="6723" y="9269"/>
                </a:lnTo>
                <a:lnTo>
                  <a:pt x="6723" y="9269"/>
                </a:lnTo>
                <a:lnTo>
                  <a:pt x="6723" y="9269"/>
                </a:lnTo>
                <a:lnTo>
                  <a:pt x="6789" y="9373"/>
                </a:lnTo>
                <a:lnTo>
                  <a:pt x="6789" y="9373"/>
                </a:lnTo>
                <a:lnTo>
                  <a:pt x="6802" y="9386"/>
                </a:lnTo>
                <a:lnTo>
                  <a:pt x="6802" y="9386"/>
                </a:lnTo>
                <a:lnTo>
                  <a:pt x="6802" y="9386"/>
                </a:lnTo>
                <a:lnTo>
                  <a:pt x="6906" y="9478"/>
                </a:lnTo>
                <a:lnTo>
                  <a:pt x="6906" y="9478"/>
                </a:lnTo>
                <a:lnTo>
                  <a:pt x="6906" y="9739"/>
                </a:lnTo>
                <a:lnTo>
                  <a:pt x="6945" y="9713"/>
                </a:lnTo>
                <a:lnTo>
                  <a:pt x="6971" y="9687"/>
                </a:lnTo>
                <a:lnTo>
                  <a:pt x="6997" y="9674"/>
                </a:lnTo>
                <a:lnTo>
                  <a:pt x="6997" y="9674"/>
                </a:lnTo>
                <a:lnTo>
                  <a:pt x="6958" y="9700"/>
                </a:lnTo>
                <a:lnTo>
                  <a:pt x="6906" y="9739"/>
                </a:lnTo>
                <a:lnTo>
                  <a:pt x="6906" y="9739"/>
                </a:lnTo>
                <a:lnTo>
                  <a:pt x="6867" y="9765"/>
                </a:lnTo>
                <a:lnTo>
                  <a:pt x="6828" y="9791"/>
                </a:lnTo>
                <a:lnTo>
                  <a:pt x="6802" y="9804"/>
                </a:lnTo>
                <a:lnTo>
                  <a:pt x="6762" y="9830"/>
                </a:lnTo>
                <a:lnTo>
                  <a:pt x="6749" y="9830"/>
                </a:lnTo>
                <a:lnTo>
                  <a:pt x="6697" y="9804"/>
                </a:lnTo>
                <a:lnTo>
                  <a:pt x="6671" y="9791"/>
                </a:lnTo>
                <a:lnTo>
                  <a:pt x="6645" y="9778"/>
                </a:lnTo>
                <a:lnTo>
                  <a:pt x="6632" y="9765"/>
                </a:lnTo>
                <a:lnTo>
                  <a:pt x="6554" y="9713"/>
                </a:lnTo>
                <a:lnTo>
                  <a:pt x="6488" y="9700"/>
                </a:lnTo>
                <a:lnTo>
                  <a:pt x="6488" y="9700"/>
                </a:lnTo>
                <a:lnTo>
                  <a:pt x="6475" y="9700"/>
                </a:lnTo>
                <a:lnTo>
                  <a:pt x="6462" y="9700"/>
                </a:lnTo>
                <a:lnTo>
                  <a:pt x="6449" y="9700"/>
                </a:lnTo>
                <a:lnTo>
                  <a:pt x="6436" y="9700"/>
                </a:lnTo>
                <a:lnTo>
                  <a:pt x="6423" y="9700"/>
                </a:lnTo>
                <a:lnTo>
                  <a:pt x="6397" y="9713"/>
                </a:lnTo>
                <a:lnTo>
                  <a:pt x="6371" y="9726"/>
                </a:lnTo>
                <a:lnTo>
                  <a:pt x="6345" y="9726"/>
                </a:lnTo>
                <a:lnTo>
                  <a:pt x="6305" y="9739"/>
                </a:lnTo>
                <a:lnTo>
                  <a:pt x="6292" y="9765"/>
                </a:lnTo>
                <a:lnTo>
                  <a:pt x="6279" y="9778"/>
                </a:lnTo>
                <a:lnTo>
                  <a:pt x="6201" y="9804"/>
                </a:lnTo>
                <a:lnTo>
                  <a:pt x="6188" y="9804"/>
                </a:lnTo>
                <a:lnTo>
                  <a:pt x="6188" y="9804"/>
                </a:lnTo>
                <a:lnTo>
                  <a:pt x="6188" y="9804"/>
                </a:lnTo>
                <a:lnTo>
                  <a:pt x="6188" y="9791"/>
                </a:lnTo>
                <a:lnTo>
                  <a:pt x="6188" y="9726"/>
                </a:lnTo>
                <a:lnTo>
                  <a:pt x="6188" y="9674"/>
                </a:lnTo>
                <a:lnTo>
                  <a:pt x="6188" y="9608"/>
                </a:lnTo>
                <a:lnTo>
                  <a:pt x="6188" y="9582"/>
                </a:lnTo>
                <a:lnTo>
                  <a:pt x="6188" y="9504"/>
                </a:lnTo>
                <a:lnTo>
                  <a:pt x="6188" y="9478"/>
                </a:lnTo>
                <a:lnTo>
                  <a:pt x="6606" y="9478"/>
                </a:lnTo>
                <a:lnTo>
                  <a:pt x="6606" y="9478"/>
                </a:lnTo>
                <a:lnTo>
                  <a:pt x="6606" y="9543"/>
                </a:lnTo>
                <a:lnTo>
                  <a:pt x="6606" y="9543"/>
                </a:lnTo>
                <a:lnTo>
                  <a:pt x="6802" y="9543"/>
                </a:lnTo>
                <a:lnTo>
                  <a:pt x="6802" y="9543"/>
                </a:lnTo>
                <a:lnTo>
                  <a:pt x="6606" y="9543"/>
                </a:lnTo>
                <a:lnTo>
                  <a:pt x="6606" y="9543"/>
                </a:lnTo>
                <a:lnTo>
                  <a:pt x="6606" y="9543"/>
                </a:lnTo>
                <a:lnTo>
                  <a:pt x="6606" y="9530"/>
                </a:lnTo>
                <a:lnTo>
                  <a:pt x="6606" y="9530"/>
                </a:lnTo>
                <a:lnTo>
                  <a:pt x="6606" y="9478"/>
                </a:lnTo>
                <a:lnTo>
                  <a:pt x="6697" y="9478"/>
                </a:lnTo>
                <a:lnTo>
                  <a:pt x="6697" y="9269"/>
                </a:lnTo>
                <a:lnTo>
                  <a:pt x="6606" y="9269"/>
                </a:lnTo>
                <a:lnTo>
                  <a:pt x="6606" y="9465"/>
                </a:lnTo>
                <a:lnTo>
                  <a:pt x="6593" y="9465"/>
                </a:lnTo>
                <a:lnTo>
                  <a:pt x="6514" y="9465"/>
                </a:lnTo>
                <a:lnTo>
                  <a:pt x="6501" y="9465"/>
                </a:lnTo>
                <a:lnTo>
                  <a:pt x="6397" y="9478"/>
                </a:lnTo>
                <a:lnTo>
                  <a:pt x="6397" y="9478"/>
                </a:lnTo>
                <a:lnTo>
                  <a:pt x="6397" y="9478"/>
                </a:lnTo>
                <a:lnTo>
                  <a:pt x="6292" y="9478"/>
                </a:lnTo>
                <a:lnTo>
                  <a:pt x="6201" y="9478"/>
                </a:lnTo>
                <a:lnTo>
                  <a:pt x="6201" y="9478"/>
                </a:lnTo>
                <a:lnTo>
                  <a:pt x="6188" y="9465"/>
                </a:lnTo>
                <a:lnTo>
                  <a:pt x="6188" y="9439"/>
                </a:lnTo>
                <a:lnTo>
                  <a:pt x="6188" y="9386"/>
                </a:lnTo>
                <a:lnTo>
                  <a:pt x="6188" y="9373"/>
                </a:lnTo>
                <a:lnTo>
                  <a:pt x="6188" y="9373"/>
                </a:lnTo>
                <a:lnTo>
                  <a:pt x="6188" y="9360"/>
                </a:lnTo>
                <a:lnTo>
                  <a:pt x="6188" y="9360"/>
                </a:lnTo>
                <a:lnTo>
                  <a:pt x="6188" y="9386"/>
                </a:lnTo>
                <a:lnTo>
                  <a:pt x="6201" y="9452"/>
                </a:lnTo>
                <a:lnTo>
                  <a:pt x="6201" y="9465"/>
                </a:lnTo>
                <a:lnTo>
                  <a:pt x="6201" y="9478"/>
                </a:lnTo>
                <a:lnTo>
                  <a:pt x="6292" y="9465"/>
                </a:lnTo>
                <a:lnTo>
                  <a:pt x="6292" y="9308"/>
                </a:lnTo>
                <a:lnTo>
                  <a:pt x="6214" y="9321"/>
                </a:lnTo>
                <a:lnTo>
                  <a:pt x="6214" y="9308"/>
                </a:lnTo>
                <a:lnTo>
                  <a:pt x="6292" y="9308"/>
                </a:lnTo>
                <a:lnTo>
                  <a:pt x="6292" y="9125"/>
                </a:lnTo>
                <a:lnTo>
                  <a:pt x="6201" y="9125"/>
                </a:lnTo>
                <a:lnTo>
                  <a:pt x="6201" y="9125"/>
                </a:lnTo>
                <a:lnTo>
                  <a:pt x="6292" y="9125"/>
                </a:lnTo>
                <a:lnTo>
                  <a:pt x="6292" y="9112"/>
                </a:lnTo>
                <a:lnTo>
                  <a:pt x="6292" y="9125"/>
                </a:lnTo>
                <a:lnTo>
                  <a:pt x="6292" y="9125"/>
                </a:lnTo>
                <a:lnTo>
                  <a:pt x="6292" y="9334"/>
                </a:lnTo>
                <a:lnTo>
                  <a:pt x="6397" y="9334"/>
                </a:lnTo>
                <a:lnTo>
                  <a:pt x="6397" y="9112"/>
                </a:lnTo>
                <a:lnTo>
                  <a:pt x="6292" y="9125"/>
                </a:lnTo>
                <a:lnTo>
                  <a:pt x="6292" y="9125"/>
                </a:lnTo>
                <a:lnTo>
                  <a:pt x="6684" y="9099"/>
                </a:lnTo>
                <a:close/>
                <a:moveTo>
                  <a:pt x="6606" y="9687"/>
                </a:moveTo>
                <a:lnTo>
                  <a:pt x="6606" y="9661"/>
                </a:lnTo>
                <a:lnTo>
                  <a:pt x="6606" y="9661"/>
                </a:lnTo>
                <a:lnTo>
                  <a:pt x="6606" y="9648"/>
                </a:lnTo>
                <a:lnTo>
                  <a:pt x="6606" y="9621"/>
                </a:lnTo>
                <a:lnTo>
                  <a:pt x="6501" y="9621"/>
                </a:lnTo>
                <a:lnTo>
                  <a:pt x="6292" y="9621"/>
                </a:lnTo>
                <a:lnTo>
                  <a:pt x="6292" y="9648"/>
                </a:lnTo>
                <a:lnTo>
                  <a:pt x="6292" y="9713"/>
                </a:lnTo>
                <a:lnTo>
                  <a:pt x="6292" y="9739"/>
                </a:lnTo>
                <a:lnTo>
                  <a:pt x="6292" y="9739"/>
                </a:lnTo>
                <a:lnTo>
                  <a:pt x="6292" y="9739"/>
                </a:lnTo>
                <a:lnTo>
                  <a:pt x="6292" y="9739"/>
                </a:lnTo>
                <a:lnTo>
                  <a:pt x="6292" y="9687"/>
                </a:lnTo>
                <a:lnTo>
                  <a:pt x="6292" y="9634"/>
                </a:lnTo>
                <a:lnTo>
                  <a:pt x="6292" y="9634"/>
                </a:lnTo>
                <a:lnTo>
                  <a:pt x="6188" y="9634"/>
                </a:lnTo>
                <a:lnTo>
                  <a:pt x="6201" y="9674"/>
                </a:lnTo>
                <a:lnTo>
                  <a:pt x="6188" y="9713"/>
                </a:lnTo>
                <a:lnTo>
                  <a:pt x="6201" y="9791"/>
                </a:lnTo>
                <a:lnTo>
                  <a:pt x="6201" y="9791"/>
                </a:lnTo>
                <a:lnTo>
                  <a:pt x="6201" y="9791"/>
                </a:lnTo>
                <a:lnTo>
                  <a:pt x="6227" y="9791"/>
                </a:lnTo>
                <a:lnTo>
                  <a:pt x="6279" y="9778"/>
                </a:lnTo>
                <a:lnTo>
                  <a:pt x="6292" y="9752"/>
                </a:lnTo>
                <a:lnTo>
                  <a:pt x="6305" y="9739"/>
                </a:lnTo>
                <a:lnTo>
                  <a:pt x="6319" y="9739"/>
                </a:lnTo>
                <a:lnTo>
                  <a:pt x="6332" y="9726"/>
                </a:lnTo>
                <a:lnTo>
                  <a:pt x="6371" y="9713"/>
                </a:lnTo>
                <a:lnTo>
                  <a:pt x="6384" y="9713"/>
                </a:lnTo>
                <a:lnTo>
                  <a:pt x="6397" y="9700"/>
                </a:lnTo>
                <a:lnTo>
                  <a:pt x="6423" y="9687"/>
                </a:lnTo>
                <a:lnTo>
                  <a:pt x="6436" y="9687"/>
                </a:lnTo>
                <a:lnTo>
                  <a:pt x="6436" y="9687"/>
                </a:lnTo>
                <a:lnTo>
                  <a:pt x="6462" y="9687"/>
                </a:lnTo>
                <a:lnTo>
                  <a:pt x="6475" y="9687"/>
                </a:lnTo>
                <a:lnTo>
                  <a:pt x="6488" y="9687"/>
                </a:lnTo>
                <a:lnTo>
                  <a:pt x="6501" y="9687"/>
                </a:lnTo>
                <a:lnTo>
                  <a:pt x="6514" y="9700"/>
                </a:lnTo>
                <a:lnTo>
                  <a:pt x="6540" y="9700"/>
                </a:lnTo>
                <a:lnTo>
                  <a:pt x="6554" y="9713"/>
                </a:lnTo>
                <a:lnTo>
                  <a:pt x="6567" y="9713"/>
                </a:lnTo>
                <a:lnTo>
                  <a:pt x="6593" y="9726"/>
                </a:lnTo>
                <a:lnTo>
                  <a:pt x="6606" y="9739"/>
                </a:lnTo>
                <a:lnTo>
                  <a:pt x="6606" y="9726"/>
                </a:lnTo>
                <a:lnTo>
                  <a:pt x="6606" y="9687"/>
                </a:lnTo>
                <a:close/>
                <a:moveTo>
                  <a:pt x="6710" y="9713"/>
                </a:moveTo>
                <a:lnTo>
                  <a:pt x="6710" y="9804"/>
                </a:lnTo>
                <a:lnTo>
                  <a:pt x="6749" y="9830"/>
                </a:lnTo>
                <a:lnTo>
                  <a:pt x="6762" y="9830"/>
                </a:lnTo>
                <a:lnTo>
                  <a:pt x="6762" y="9830"/>
                </a:lnTo>
                <a:lnTo>
                  <a:pt x="6775" y="9817"/>
                </a:lnTo>
                <a:lnTo>
                  <a:pt x="6802" y="9804"/>
                </a:lnTo>
                <a:lnTo>
                  <a:pt x="6815" y="9804"/>
                </a:lnTo>
                <a:lnTo>
                  <a:pt x="6841" y="9778"/>
                </a:lnTo>
                <a:lnTo>
                  <a:pt x="6880" y="9752"/>
                </a:lnTo>
                <a:lnTo>
                  <a:pt x="6906" y="9739"/>
                </a:lnTo>
                <a:lnTo>
                  <a:pt x="6906" y="9739"/>
                </a:lnTo>
                <a:lnTo>
                  <a:pt x="6906" y="9674"/>
                </a:lnTo>
                <a:lnTo>
                  <a:pt x="6815" y="9674"/>
                </a:lnTo>
                <a:lnTo>
                  <a:pt x="6815" y="9700"/>
                </a:lnTo>
                <a:lnTo>
                  <a:pt x="6710" y="9713"/>
                </a:lnTo>
                <a:close/>
                <a:moveTo>
                  <a:pt x="6593" y="9308"/>
                </a:moveTo>
                <a:lnTo>
                  <a:pt x="6593" y="9099"/>
                </a:lnTo>
                <a:lnTo>
                  <a:pt x="6501" y="9112"/>
                </a:lnTo>
                <a:lnTo>
                  <a:pt x="6501" y="9308"/>
                </a:lnTo>
                <a:lnTo>
                  <a:pt x="6593" y="9308"/>
                </a:lnTo>
                <a:close/>
                <a:moveTo>
                  <a:pt x="6501" y="9308"/>
                </a:moveTo>
                <a:lnTo>
                  <a:pt x="6488" y="9112"/>
                </a:lnTo>
                <a:lnTo>
                  <a:pt x="6397" y="9112"/>
                </a:lnTo>
                <a:lnTo>
                  <a:pt x="6397" y="9308"/>
                </a:lnTo>
                <a:lnTo>
                  <a:pt x="6501" y="9308"/>
                </a:lnTo>
                <a:close/>
                <a:moveTo>
                  <a:pt x="6501" y="9543"/>
                </a:moveTo>
                <a:lnTo>
                  <a:pt x="6397" y="9543"/>
                </a:lnTo>
                <a:lnTo>
                  <a:pt x="6397" y="9543"/>
                </a:lnTo>
                <a:lnTo>
                  <a:pt x="6397" y="9543"/>
                </a:lnTo>
                <a:lnTo>
                  <a:pt x="6397" y="9530"/>
                </a:lnTo>
                <a:lnTo>
                  <a:pt x="6292" y="9530"/>
                </a:lnTo>
                <a:lnTo>
                  <a:pt x="6292" y="9543"/>
                </a:lnTo>
                <a:lnTo>
                  <a:pt x="6292" y="9608"/>
                </a:lnTo>
                <a:lnTo>
                  <a:pt x="6292" y="9621"/>
                </a:lnTo>
                <a:lnTo>
                  <a:pt x="6501" y="9621"/>
                </a:lnTo>
                <a:lnTo>
                  <a:pt x="6501" y="9621"/>
                </a:lnTo>
                <a:lnTo>
                  <a:pt x="6501" y="9621"/>
                </a:lnTo>
                <a:lnTo>
                  <a:pt x="6501" y="9543"/>
                </a:lnTo>
                <a:close/>
                <a:moveTo>
                  <a:pt x="6802" y="9504"/>
                </a:moveTo>
                <a:lnTo>
                  <a:pt x="6815" y="9674"/>
                </a:lnTo>
                <a:lnTo>
                  <a:pt x="6906" y="9674"/>
                </a:lnTo>
                <a:lnTo>
                  <a:pt x="6906" y="9504"/>
                </a:lnTo>
                <a:lnTo>
                  <a:pt x="6802" y="9504"/>
                </a:lnTo>
                <a:close/>
                <a:moveTo>
                  <a:pt x="6697" y="9269"/>
                </a:moveTo>
                <a:lnTo>
                  <a:pt x="6710" y="9491"/>
                </a:lnTo>
                <a:lnTo>
                  <a:pt x="6802" y="9491"/>
                </a:lnTo>
                <a:lnTo>
                  <a:pt x="6802" y="9386"/>
                </a:lnTo>
                <a:lnTo>
                  <a:pt x="6789" y="9373"/>
                </a:lnTo>
                <a:lnTo>
                  <a:pt x="6723" y="9269"/>
                </a:lnTo>
                <a:lnTo>
                  <a:pt x="6697" y="9269"/>
                </a:lnTo>
                <a:close/>
                <a:moveTo>
                  <a:pt x="6606" y="9099"/>
                </a:moveTo>
                <a:lnTo>
                  <a:pt x="6606" y="9269"/>
                </a:lnTo>
                <a:lnTo>
                  <a:pt x="6723" y="9269"/>
                </a:lnTo>
                <a:lnTo>
                  <a:pt x="6684" y="9099"/>
                </a:lnTo>
                <a:lnTo>
                  <a:pt x="6606" y="9099"/>
                </a:lnTo>
                <a:close/>
                <a:moveTo>
                  <a:pt x="6501" y="9465"/>
                </a:moveTo>
                <a:lnTo>
                  <a:pt x="6501" y="9308"/>
                </a:lnTo>
                <a:lnTo>
                  <a:pt x="6397" y="9321"/>
                </a:lnTo>
                <a:lnTo>
                  <a:pt x="6397" y="9465"/>
                </a:lnTo>
                <a:lnTo>
                  <a:pt x="6501" y="9465"/>
                </a:lnTo>
                <a:close/>
                <a:moveTo>
                  <a:pt x="6802" y="9700"/>
                </a:moveTo>
                <a:lnTo>
                  <a:pt x="6802" y="9543"/>
                </a:lnTo>
                <a:lnTo>
                  <a:pt x="6710" y="9543"/>
                </a:lnTo>
                <a:lnTo>
                  <a:pt x="6710" y="9713"/>
                </a:lnTo>
                <a:lnTo>
                  <a:pt x="6802" y="9700"/>
                </a:lnTo>
                <a:close/>
                <a:moveTo>
                  <a:pt x="6593" y="9308"/>
                </a:moveTo>
                <a:lnTo>
                  <a:pt x="6501" y="9308"/>
                </a:lnTo>
                <a:lnTo>
                  <a:pt x="6514" y="9465"/>
                </a:lnTo>
                <a:lnTo>
                  <a:pt x="6606" y="9465"/>
                </a:lnTo>
                <a:lnTo>
                  <a:pt x="6593" y="9308"/>
                </a:lnTo>
                <a:close/>
                <a:moveTo>
                  <a:pt x="6397" y="9465"/>
                </a:moveTo>
                <a:lnTo>
                  <a:pt x="6397" y="9334"/>
                </a:lnTo>
                <a:lnTo>
                  <a:pt x="6292" y="9334"/>
                </a:lnTo>
                <a:lnTo>
                  <a:pt x="6292" y="9465"/>
                </a:lnTo>
                <a:lnTo>
                  <a:pt x="6397" y="9465"/>
                </a:lnTo>
                <a:close/>
                <a:moveTo>
                  <a:pt x="6292" y="9621"/>
                </a:moveTo>
                <a:lnTo>
                  <a:pt x="6292" y="9608"/>
                </a:lnTo>
                <a:lnTo>
                  <a:pt x="6292" y="9491"/>
                </a:lnTo>
                <a:lnTo>
                  <a:pt x="6201" y="9491"/>
                </a:lnTo>
                <a:lnTo>
                  <a:pt x="6201" y="9504"/>
                </a:lnTo>
                <a:lnTo>
                  <a:pt x="6201" y="9556"/>
                </a:lnTo>
                <a:lnTo>
                  <a:pt x="6188" y="9621"/>
                </a:lnTo>
                <a:lnTo>
                  <a:pt x="6188" y="9621"/>
                </a:lnTo>
                <a:lnTo>
                  <a:pt x="6292" y="9621"/>
                </a:lnTo>
                <a:close/>
                <a:moveTo>
                  <a:pt x="6697" y="9804"/>
                </a:moveTo>
                <a:lnTo>
                  <a:pt x="6710" y="9648"/>
                </a:lnTo>
                <a:lnTo>
                  <a:pt x="6606" y="9661"/>
                </a:lnTo>
                <a:lnTo>
                  <a:pt x="6606" y="9713"/>
                </a:lnTo>
                <a:lnTo>
                  <a:pt x="6606" y="9739"/>
                </a:lnTo>
                <a:lnTo>
                  <a:pt x="6606" y="9739"/>
                </a:lnTo>
                <a:lnTo>
                  <a:pt x="6632" y="9752"/>
                </a:lnTo>
                <a:lnTo>
                  <a:pt x="6645" y="9765"/>
                </a:lnTo>
                <a:lnTo>
                  <a:pt x="6658" y="9778"/>
                </a:lnTo>
                <a:lnTo>
                  <a:pt x="6671" y="9778"/>
                </a:lnTo>
                <a:lnTo>
                  <a:pt x="6684" y="9791"/>
                </a:lnTo>
                <a:lnTo>
                  <a:pt x="6697" y="9804"/>
                </a:lnTo>
                <a:close/>
                <a:moveTo>
                  <a:pt x="6710" y="9543"/>
                </a:moveTo>
                <a:lnTo>
                  <a:pt x="6606" y="9543"/>
                </a:lnTo>
                <a:lnTo>
                  <a:pt x="6606" y="9543"/>
                </a:lnTo>
                <a:lnTo>
                  <a:pt x="6606" y="9595"/>
                </a:lnTo>
                <a:lnTo>
                  <a:pt x="6606" y="9648"/>
                </a:lnTo>
                <a:lnTo>
                  <a:pt x="6710" y="9648"/>
                </a:lnTo>
                <a:lnTo>
                  <a:pt x="6710" y="9543"/>
                </a:lnTo>
                <a:close/>
                <a:moveTo>
                  <a:pt x="6710" y="9491"/>
                </a:moveTo>
                <a:lnTo>
                  <a:pt x="6710" y="9491"/>
                </a:lnTo>
                <a:lnTo>
                  <a:pt x="6710" y="9491"/>
                </a:lnTo>
                <a:lnTo>
                  <a:pt x="6710" y="9478"/>
                </a:lnTo>
                <a:lnTo>
                  <a:pt x="6606" y="9478"/>
                </a:lnTo>
                <a:lnTo>
                  <a:pt x="6606" y="9530"/>
                </a:lnTo>
                <a:lnTo>
                  <a:pt x="6802" y="9530"/>
                </a:lnTo>
                <a:lnTo>
                  <a:pt x="6802" y="9491"/>
                </a:lnTo>
                <a:lnTo>
                  <a:pt x="6710" y="9491"/>
                </a:lnTo>
                <a:close/>
                <a:moveTo>
                  <a:pt x="6501" y="9491"/>
                </a:moveTo>
                <a:lnTo>
                  <a:pt x="6501" y="9621"/>
                </a:lnTo>
                <a:lnTo>
                  <a:pt x="6554" y="9621"/>
                </a:lnTo>
                <a:lnTo>
                  <a:pt x="6554" y="9478"/>
                </a:lnTo>
                <a:lnTo>
                  <a:pt x="6501" y="9491"/>
                </a:lnTo>
                <a:close/>
                <a:moveTo>
                  <a:pt x="6802" y="9386"/>
                </a:moveTo>
                <a:lnTo>
                  <a:pt x="6802" y="9504"/>
                </a:lnTo>
                <a:lnTo>
                  <a:pt x="6906" y="9504"/>
                </a:lnTo>
                <a:lnTo>
                  <a:pt x="6906" y="9478"/>
                </a:lnTo>
                <a:lnTo>
                  <a:pt x="6802" y="9386"/>
                </a:lnTo>
                <a:close/>
                <a:moveTo>
                  <a:pt x="6554" y="9478"/>
                </a:moveTo>
                <a:lnTo>
                  <a:pt x="6567" y="9621"/>
                </a:lnTo>
                <a:lnTo>
                  <a:pt x="6606" y="9608"/>
                </a:lnTo>
                <a:lnTo>
                  <a:pt x="6606" y="9478"/>
                </a:lnTo>
                <a:lnTo>
                  <a:pt x="6554" y="9478"/>
                </a:lnTo>
                <a:close/>
                <a:moveTo>
                  <a:pt x="6397" y="9491"/>
                </a:moveTo>
                <a:lnTo>
                  <a:pt x="6397" y="9530"/>
                </a:lnTo>
                <a:lnTo>
                  <a:pt x="6501" y="9530"/>
                </a:lnTo>
                <a:lnTo>
                  <a:pt x="6501" y="9491"/>
                </a:lnTo>
                <a:lnTo>
                  <a:pt x="6397" y="9491"/>
                </a:lnTo>
                <a:close/>
                <a:moveTo>
                  <a:pt x="6292" y="9491"/>
                </a:moveTo>
                <a:lnTo>
                  <a:pt x="6292" y="9530"/>
                </a:lnTo>
                <a:lnTo>
                  <a:pt x="6397" y="9530"/>
                </a:lnTo>
                <a:lnTo>
                  <a:pt x="6397" y="9491"/>
                </a:lnTo>
                <a:lnTo>
                  <a:pt x="6292" y="9491"/>
                </a:lnTo>
                <a:close/>
                <a:moveTo>
                  <a:pt x="12859" y="7493"/>
                </a:moveTo>
                <a:lnTo>
                  <a:pt x="12846" y="7493"/>
                </a:lnTo>
                <a:lnTo>
                  <a:pt x="12846" y="7389"/>
                </a:lnTo>
                <a:lnTo>
                  <a:pt x="12859" y="7389"/>
                </a:lnTo>
                <a:lnTo>
                  <a:pt x="12859" y="7493"/>
                </a:lnTo>
                <a:close/>
                <a:moveTo>
                  <a:pt x="4778" y="10026"/>
                </a:moveTo>
                <a:lnTo>
                  <a:pt x="4778" y="10026"/>
                </a:lnTo>
                <a:lnTo>
                  <a:pt x="4791" y="10026"/>
                </a:lnTo>
                <a:lnTo>
                  <a:pt x="4843" y="10052"/>
                </a:lnTo>
                <a:lnTo>
                  <a:pt x="4869" y="10078"/>
                </a:lnTo>
                <a:lnTo>
                  <a:pt x="4896" y="10091"/>
                </a:lnTo>
                <a:lnTo>
                  <a:pt x="4922" y="10091"/>
                </a:lnTo>
                <a:lnTo>
                  <a:pt x="4922" y="10104"/>
                </a:lnTo>
                <a:lnTo>
                  <a:pt x="4922" y="10091"/>
                </a:lnTo>
                <a:lnTo>
                  <a:pt x="4896" y="10091"/>
                </a:lnTo>
                <a:lnTo>
                  <a:pt x="4869" y="10078"/>
                </a:lnTo>
                <a:lnTo>
                  <a:pt x="4830" y="10065"/>
                </a:lnTo>
                <a:lnTo>
                  <a:pt x="4804" y="10052"/>
                </a:lnTo>
                <a:lnTo>
                  <a:pt x="4778" y="10026"/>
                </a:lnTo>
                <a:close/>
                <a:moveTo>
                  <a:pt x="11057" y="3512"/>
                </a:moveTo>
                <a:lnTo>
                  <a:pt x="11044" y="3812"/>
                </a:lnTo>
                <a:lnTo>
                  <a:pt x="11044" y="3812"/>
                </a:lnTo>
                <a:lnTo>
                  <a:pt x="11044" y="3499"/>
                </a:lnTo>
                <a:lnTo>
                  <a:pt x="11057" y="3512"/>
                </a:lnTo>
                <a:close/>
                <a:moveTo>
                  <a:pt x="13146" y="7507"/>
                </a:moveTo>
                <a:lnTo>
                  <a:pt x="13146" y="7520"/>
                </a:lnTo>
                <a:lnTo>
                  <a:pt x="13016" y="7520"/>
                </a:lnTo>
                <a:lnTo>
                  <a:pt x="13016" y="7520"/>
                </a:lnTo>
                <a:lnTo>
                  <a:pt x="13146" y="7507"/>
                </a:lnTo>
                <a:close/>
                <a:moveTo>
                  <a:pt x="8629" y="7272"/>
                </a:moveTo>
                <a:lnTo>
                  <a:pt x="8616" y="7258"/>
                </a:lnTo>
                <a:lnTo>
                  <a:pt x="8695" y="7115"/>
                </a:lnTo>
                <a:lnTo>
                  <a:pt x="8695" y="7115"/>
                </a:lnTo>
                <a:lnTo>
                  <a:pt x="8629" y="7272"/>
                </a:lnTo>
                <a:close/>
                <a:moveTo>
                  <a:pt x="11488" y="4178"/>
                </a:moveTo>
                <a:lnTo>
                  <a:pt x="11527" y="3890"/>
                </a:lnTo>
                <a:lnTo>
                  <a:pt x="11540" y="3890"/>
                </a:lnTo>
                <a:lnTo>
                  <a:pt x="11501" y="4178"/>
                </a:lnTo>
                <a:lnTo>
                  <a:pt x="11488" y="4178"/>
                </a:lnTo>
                <a:close/>
                <a:moveTo>
                  <a:pt x="18564" y="7415"/>
                </a:moveTo>
                <a:lnTo>
                  <a:pt x="18577" y="7415"/>
                </a:lnTo>
                <a:lnTo>
                  <a:pt x="18721" y="7728"/>
                </a:lnTo>
                <a:lnTo>
                  <a:pt x="18721" y="7742"/>
                </a:lnTo>
                <a:lnTo>
                  <a:pt x="18564" y="7415"/>
                </a:lnTo>
                <a:close/>
                <a:moveTo>
                  <a:pt x="14021" y="1084"/>
                </a:moveTo>
                <a:lnTo>
                  <a:pt x="14021" y="1123"/>
                </a:lnTo>
                <a:moveTo>
                  <a:pt x="14021" y="1123"/>
                </a:moveTo>
                <a:lnTo>
                  <a:pt x="14034" y="1136"/>
                </a:lnTo>
                <a:moveTo>
                  <a:pt x="14034" y="1136"/>
                </a:moveTo>
                <a:lnTo>
                  <a:pt x="14099" y="1123"/>
                </a:lnTo>
                <a:moveTo>
                  <a:pt x="13401" y="829"/>
                </a:moveTo>
                <a:lnTo>
                  <a:pt x="13407" y="835"/>
                </a:lnTo>
                <a:lnTo>
                  <a:pt x="13394" y="835"/>
                </a:lnTo>
                <a:lnTo>
                  <a:pt x="13401" y="829"/>
                </a:lnTo>
                <a:close/>
                <a:moveTo>
                  <a:pt x="14230" y="1110"/>
                </a:moveTo>
                <a:lnTo>
                  <a:pt x="14243" y="1110"/>
                </a:lnTo>
                <a:lnTo>
                  <a:pt x="14243" y="1123"/>
                </a:lnTo>
                <a:lnTo>
                  <a:pt x="14230" y="1110"/>
                </a:lnTo>
                <a:close/>
                <a:moveTo>
                  <a:pt x="14165" y="1116"/>
                </a:moveTo>
                <a:lnTo>
                  <a:pt x="14112" y="1123"/>
                </a:lnTo>
                <a:lnTo>
                  <a:pt x="14125" y="1123"/>
                </a:lnTo>
                <a:lnTo>
                  <a:pt x="14138" y="1110"/>
                </a:lnTo>
                <a:lnTo>
                  <a:pt x="14151" y="1110"/>
                </a:lnTo>
                <a:lnTo>
                  <a:pt x="14165" y="1110"/>
                </a:lnTo>
                <a:lnTo>
                  <a:pt x="14178" y="1110"/>
                </a:lnTo>
                <a:lnTo>
                  <a:pt x="14191" y="1110"/>
                </a:lnTo>
                <a:lnTo>
                  <a:pt x="14204" y="1110"/>
                </a:lnTo>
                <a:lnTo>
                  <a:pt x="14217" y="1110"/>
                </a:lnTo>
                <a:lnTo>
                  <a:pt x="14165" y="1116"/>
                </a:lnTo>
                <a:close/>
                <a:moveTo>
                  <a:pt x="14151" y="1123"/>
                </a:moveTo>
                <a:lnTo>
                  <a:pt x="14217" y="1110"/>
                </a:lnTo>
                <a:lnTo>
                  <a:pt x="14204" y="1110"/>
                </a:lnTo>
                <a:lnTo>
                  <a:pt x="14191" y="1110"/>
                </a:lnTo>
                <a:lnTo>
                  <a:pt x="14178" y="1110"/>
                </a:lnTo>
                <a:lnTo>
                  <a:pt x="14165" y="1110"/>
                </a:lnTo>
                <a:lnTo>
                  <a:pt x="14151" y="1110"/>
                </a:lnTo>
                <a:lnTo>
                  <a:pt x="14138" y="1110"/>
                </a:lnTo>
                <a:lnTo>
                  <a:pt x="14125" y="1123"/>
                </a:lnTo>
                <a:lnTo>
                  <a:pt x="14112" y="1123"/>
                </a:lnTo>
                <a:lnTo>
                  <a:pt x="14099" y="1123"/>
                </a:lnTo>
                <a:lnTo>
                  <a:pt x="14086" y="1136"/>
                </a:lnTo>
                <a:lnTo>
                  <a:pt x="14151" y="1123"/>
                </a:lnTo>
                <a:close/>
                <a:moveTo>
                  <a:pt x="14040" y="1136"/>
                </a:moveTo>
                <a:lnTo>
                  <a:pt x="14060" y="1149"/>
                </a:lnTo>
                <a:lnTo>
                  <a:pt x="14047" y="1149"/>
                </a:lnTo>
                <a:lnTo>
                  <a:pt x="14034" y="1149"/>
                </a:lnTo>
                <a:lnTo>
                  <a:pt x="14021" y="1149"/>
                </a:lnTo>
                <a:lnTo>
                  <a:pt x="14040" y="1136"/>
                </a:lnTo>
                <a:close/>
                <a:moveTo>
                  <a:pt x="14008" y="1084"/>
                </a:moveTo>
                <a:lnTo>
                  <a:pt x="13969" y="1084"/>
                </a:lnTo>
                <a:moveTo>
                  <a:pt x="13969" y="1084"/>
                </a:moveTo>
                <a:lnTo>
                  <a:pt x="13903" y="1097"/>
                </a:lnTo>
                <a:moveTo>
                  <a:pt x="14008" y="1110"/>
                </a:moveTo>
                <a:lnTo>
                  <a:pt x="14008" y="1123"/>
                </a:lnTo>
                <a:lnTo>
                  <a:pt x="14008" y="1110"/>
                </a:lnTo>
                <a:close/>
                <a:moveTo>
                  <a:pt x="13812" y="1162"/>
                </a:moveTo>
                <a:lnTo>
                  <a:pt x="13812" y="1162"/>
                </a:lnTo>
                <a:moveTo>
                  <a:pt x="13858" y="1129"/>
                </a:moveTo>
                <a:lnTo>
                  <a:pt x="13890" y="1110"/>
                </a:lnTo>
                <a:lnTo>
                  <a:pt x="13877" y="1123"/>
                </a:lnTo>
                <a:lnTo>
                  <a:pt x="13864" y="1123"/>
                </a:lnTo>
                <a:lnTo>
                  <a:pt x="13851" y="1136"/>
                </a:lnTo>
                <a:lnTo>
                  <a:pt x="13838" y="1149"/>
                </a:lnTo>
                <a:lnTo>
                  <a:pt x="13825" y="1162"/>
                </a:lnTo>
                <a:lnTo>
                  <a:pt x="13858" y="1129"/>
                </a:lnTo>
                <a:close/>
                <a:moveTo>
                  <a:pt x="13747" y="1214"/>
                </a:moveTo>
                <a:lnTo>
                  <a:pt x="13695" y="1214"/>
                </a:lnTo>
                <a:moveTo>
                  <a:pt x="13779" y="1188"/>
                </a:moveTo>
                <a:lnTo>
                  <a:pt x="13812" y="1175"/>
                </a:lnTo>
                <a:lnTo>
                  <a:pt x="13799" y="1188"/>
                </a:lnTo>
                <a:lnTo>
                  <a:pt x="13786" y="1201"/>
                </a:lnTo>
                <a:lnTo>
                  <a:pt x="13773" y="1214"/>
                </a:lnTo>
                <a:lnTo>
                  <a:pt x="13760" y="1214"/>
                </a:lnTo>
                <a:lnTo>
                  <a:pt x="13779" y="1188"/>
                </a:lnTo>
                <a:close/>
                <a:moveTo>
                  <a:pt x="13668" y="1149"/>
                </a:moveTo>
                <a:lnTo>
                  <a:pt x="13668" y="1136"/>
                </a:lnTo>
                <a:lnTo>
                  <a:pt x="13668" y="1149"/>
                </a:lnTo>
                <a:close/>
                <a:moveTo>
                  <a:pt x="13675" y="1188"/>
                </a:moveTo>
                <a:lnTo>
                  <a:pt x="13681" y="1214"/>
                </a:lnTo>
                <a:lnTo>
                  <a:pt x="13668" y="1201"/>
                </a:lnTo>
                <a:lnTo>
                  <a:pt x="13668" y="1188"/>
                </a:lnTo>
                <a:lnTo>
                  <a:pt x="13655" y="1175"/>
                </a:lnTo>
                <a:lnTo>
                  <a:pt x="13675" y="1188"/>
                </a:lnTo>
                <a:close/>
                <a:moveTo>
                  <a:pt x="13681" y="1188"/>
                </a:moveTo>
                <a:lnTo>
                  <a:pt x="13708" y="1214"/>
                </a:lnTo>
                <a:moveTo>
                  <a:pt x="13708" y="1214"/>
                </a:moveTo>
                <a:lnTo>
                  <a:pt x="13773" y="1214"/>
                </a:lnTo>
                <a:moveTo>
                  <a:pt x="13773" y="1214"/>
                </a:moveTo>
                <a:lnTo>
                  <a:pt x="13773" y="1201"/>
                </a:lnTo>
                <a:moveTo>
                  <a:pt x="13773" y="1201"/>
                </a:moveTo>
                <a:lnTo>
                  <a:pt x="13799" y="1162"/>
                </a:lnTo>
                <a:moveTo>
                  <a:pt x="13681" y="1162"/>
                </a:moveTo>
                <a:lnTo>
                  <a:pt x="13668" y="1149"/>
                </a:lnTo>
                <a:lnTo>
                  <a:pt x="13668" y="1162"/>
                </a:lnTo>
                <a:lnTo>
                  <a:pt x="13668" y="1175"/>
                </a:lnTo>
                <a:lnTo>
                  <a:pt x="13681" y="1162"/>
                </a:lnTo>
                <a:close/>
                <a:moveTo>
                  <a:pt x="13903" y="1097"/>
                </a:moveTo>
                <a:lnTo>
                  <a:pt x="13956" y="1084"/>
                </a:lnTo>
                <a:moveTo>
                  <a:pt x="13956" y="1084"/>
                </a:moveTo>
                <a:lnTo>
                  <a:pt x="13969" y="1070"/>
                </a:lnTo>
                <a:moveTo>
                  <a:pt x="13851" y="1129"/>
                </a:moveTo>
                <a:lnTo>
                  <a:pt x="13812" y="1149"/>
                </a:lnTo>
                <a:lnTo>
                  <a:pt x="13825" y="1136"/>
                </a:lnTo>
                <a:lnTo>
                  <a:pt x="13838" y="1123"/>
                </a:lnTo>
                <a:lnTo>
                  <a:pt x="13851" y="1123"/>
                </a:lnTo>
                <a:lnTo>
                  <a:pt x="13864" y="1110"/>
                </a:lnTo>
                <a:lnTo>
                  <a:pt x="13877" y="1110"/>
                </a:lnTo>
                <a:lnTo>
                  <a:pt x="13890" y="1097"/>
                </a:lnTo>
                <a:lnTo>
                  <a:pt x="13851" y="1129"/>
                </a:lnTo>
                <a:close/>
                <a:moveTo>
                  <a:pt x="23251" y="6488"/>
                </a:moveTo>
                <a:lnTo>
                  <a:pt x="23486" y="6358"/>
                </a:lnTo>
                <a:lnTo>
                  <a:pt x="23499" y="6371"/>
                </a:lnTo>
                <a:lnTo>
                  <a:pt x="23251" y="6488"/>
                </a:lnTo>
                <a:close/>
                <a:moveTo>
                  <a:pt x="17402" y="4869"/>
                </a:moveTo>
                <a:lnTo>
                  <a:pt x="17402" y="4713"/>
                </a:lnTo>
                <a:lnTo>
                  <a:pt x="17415" y="4713"/>
                </a:lnTo>
                <a:lnTo>
                  <a:pt x="17415" y="4869"/>
                </a:lnTo>
                <a:lnTo>
                  <a:pt x="17402" y="4869"/>
                </a:lnTo>
                <a:close/>
                <a:moveTo>
                  <a:pt x="13" y="7128"/>
                </a:moveTo>
                <a:lnTo>
                  <a:pt x="0" y="7102"/>
                </a:lnTo>
                <a:lnTo>
                  <a:pt x="26" y="7102"/>
                </a:lnTo>
                <a:lnTo>
                  <a:pt x="39" y="7102"/>
                </a:lnTo>
                <a:lnTo>
                  <a:pt x="52" y="7102"/>
                </a:lnTo>
                <a:lnTo>
                  <a:pt x="65" y="7089"/>
                </a:lnTo>
                <a:lnTo>
                  <a:pt x="78" y="7089"/>
                </a:lnTo>
                <a:lnTo>
                  <a:pt x="91" y="7076"/>
                </a:lnTo>
                <a:lnTo>
                  <a:pt x="157" y="7024"/>
                </a:lnTo>
                <a:lnTo>
                  <a:pt x="157" y="7037"/>
                </a:lnTo>
                <a:lnTo>
                  <a:pt x="170" y="7050"/>
                </a:lnTo>
                <a:lnTo>
                  <a:pt x="183" y="7050"/>
                </a:lnTo>
                <a:lnTo>
                  <a:pt x="196" y="7050"/>
                </a:lnTo>
                <a:lnTo>
                  <a:pt x="209" y="7050"/>
                </a:lnTo>
                <a:lnTo>
                  <a:pt x="222" y="7050"/>
                </a:lnTo>
                <a:lnTo>
                  <a:pt x="235" y="7037"/>
                </a:lnTo>
                <a:lnTo>
                  <a:pt x="274" y="6997"/>
                </a:lnTo>
                <a:lnTo>
                  <a:pt x="287" y="6997"/>
                </a:lnTo>
                <a:lnTo>
                  <a:pt x="339" y="6971"/>
                </a:lnTo>
                <a:lnTo>
                  <a:pt x="352" y="6958"/>
                </a:lnTo>
                <a:lnTo>
                  <a:pt x="379" y="6919"/>
                </a:lnTo>
                <a:lnTo>
                  <a:pt x="392" y="6893"/>
                </a:lnTo>
                <a:lnTo>
                  <a:pt x="470" y="6893"/>
                </a:lnTo>
                <a:lnTo>
                  <a:pt x="496" y="6893"/>
                </a:lnTo>
                <a:lnTo>
                  <a:pt x="522" y="6880"/>
                </a:lnTo>
                <a:lnTo>
                  <a:pt x="548" y="6880"/>
                </a:lnTo>
                <a:lnTo>
                  <a:pt x="601" y="6867"/>
                </a:lnTo>
                <a:lnTo>
                  <a:pt x="614" y="6854"/>
                </a:lnTo>
                <a:lnTo>
                  <a:pt x="679" y="6828"/>
                </a:lnTo>
                <a:lnTo>
                  <a:pt x="666" y="6854"/>
                </a:lnTo>
                <a:lnTo>
                  <a:pt x="627" y="6867"/>
                </a:lnTo>
                <a:lnTo>
                  <a:pt x="601" y="6867"/>
                </a:lnTo>
                <a:lnTo>
                  <a:pt x="548" y="6880"/>
                </a:lnTo>
                <a:lnTo>
                  <a:pt x="509" y="6906"/>
                </a:lnTo>
                <a:lnTo>
                  <a:pt x="483" y="6919"/>
                </a:lnTo>
                <a:lnTo>
                  <a:pt x="444" y="6932"/>
                </a:lnTo>
                <a:lnTo>
                  <a:pt x="431" y="6932"/>
                </a:lnTo>
                <a:lnTo>
                  <a:pt x="431" y="6945"/>
                </a:lnTo>
                <a:lnTo>
                  <a:pt x="457" y="6945"/>
                </a:lnTo>
                <a:lnTo>
                  <a:pt x="496" y="6932"/>
                </a:lnTo>
                <a:lnTo>
                  <a:pt x="548" y="6906"/>
                </a:lnTo>
                <a:lnTo>
                  <a:pt x="614" y="6880"/>
                </a:lnTo>
                <a:lnTo>
                  <a:pt x="640" y="6867"/>
                </a:lnTo>
                <a:lnTo>
                  <a:pt x="666" y="6854"/>
                </a:lnTo>
                <a:lnTo>
                  <a:pt x="666" y="6880"/>
                </a:lnTo>
                <a:lnTo>
                  <a:pt x="718" y="6867"/>
                </a:lnTo>
                <a:lnTo>
                  <a:pt x="744" y="6867"/>
                </a:lnTo>
                <a:lnTo>
                  <a:pt x="770" y="6854"/>
                </a:lnTo>
                <a:lnTo>
                  <a:pt x="796" y="6854"/>
                </a:lnTo>
                <a:lnTo>
                  <a:pt x="822" y="6828"/>
                </a:lnTo>
                <a:lnTo>
                  <a:pt x="809" y="6854"/>
                </a:lnTo>
                <a:lnTo>
                  <a:pt x="783" y="6880"/>
                </a:lnTo>
                <a:lnTo>
                  <a:pt x="757" y="6893"/>
                </a:lnTo>
                <a:lnTo>
                  <a:pt x="718" y="6906"/>
                </a:lnTo>
                <a:lnTo>
                  <a:pt x="666" y="6919"/>
                </a:lnTo>
                <a:lnTo>
                  <a:pt x="640" y="6932"/>
                </a:lnTo>
                <a:lnTo>
                  <a:pt x="614" y="6932"/>
                </a:lnTo>
                <a:lnTo>
                  <a:pt x="587" y="6958"/>
                </a:lnTo>
                <a:lnTo>
                  <a:pt x="535" y="6984"/>
                </a:lnTo>
                <a:lnTo>
                  <a:pt x="496" y="6997"/>
                </a:lnTo>
                <a:lnTo>
                  <a:pt x="405" y="7010"/>
                </a:lnTo>
                <a:lnTo>
                  <a:pt x="379" y="7010"/>
                </a:lnTo>
                <a:lnTo>
                  <a:pt x="313" y="7037"/>
                </a:lnTo>
                <a:lnTo>
                  <a:pt x="300" y="7024"/>
                </a:lnTo>
                <a:lnTo>
                  <a:pt x="287" y="7037"/>
                </a:lnTo>
                <a:lnTo>
                  <a:pt x="222" y="7050"/>
                </a:lnTo>
                <a:lnTo>
                  <a:pt x="183" y="7063"/>
                </a:lnTo>
                <a:lnTo>
                  <a:pt x="13" y="7128"/>
                </a:lnTo>
                <a:close/>
                <a:moveTo>
                  <a:pt x="5170" y="10196"/>
                </a:moveTo>
                <a:lnTo>
                  <a:pt x="5170" y="10183"/>
                </a:lnTo>
                <a:lnTo>
                  <a:pt x="5196" y="10183"/>
                </a:lnTo>
                <a:lnTo>
                  <a:pt x="5235" y="10183"/>
                </a:lnTo>
                <a:lnTo>
                  <a:pt x="5261" y="10183"/>
                </a:lnTo>
                <a:lnTo>
                  <a:pt x="5287" y="10183"/>
                </a:lnTo>
                <a:lnTo>
                  <a:pt x="5300" y="10170"/>
                </a:lnTo>
                <a:lnTo>
                  <a:pt x="5326" y="10170"/>
                </a:lnTo>
                <a:lnTo>
                  <a:pt x="5326" y="10157"/>
                </a:lnTo>
                <a:lnTo>
                  <a:pt x="5339" y="10131"/>
                </a:lnTo>
                <a:lnTo>
                  <a:pt x="5339" y="10118"/>
                </a:lnTo>
                <a:lnTo>
                  <a:pt x="5352" y="10104"/>
                </a:lnTo>
                <a:lnTo>
                  <a:pt x="5352" y="10091"/>
                </a:lnTo>
                <a:lnTo>
                  <a:pt x="5366" y="10091"/>
                </a:lnTo>
                <a:lnTo>
                  <a:pt x="5366" y="10104"/>
                </a:lnTo>
                <a:lnTo>
                  <a:pt x="5366" y="10104"/>
                </a:lnTo>
                <a:lnTo>
                  <a:pt x="5366" y="10131"/>
                </a:lnTo>
                <a:lnTo>
                  <a:pt x="5352" y="10131"/>
                </a:lnTo>
                <a:lnTo>
                  <a:pt x="5339" y="10144"/>
                </a:lnTo>
                <a:lnTo>
                  <a:pt x="5339" y="10157"/>
                </a:lnTo>
                <a:lnTo>
                  <a:pt x="5326" y="10170"/>
                </a:lnTo>
                <a:lnTo>
                  <a:pt x="5326" y="10170"/>
                </a:lnTo>
                <a:lnTo>
                  <a:pt x="5313" y="10183"/>
                </a:lnTo>
                <a:lnTo>
                  <a:pt x="5313" y="10183"/>
                </a:lnTo>
                <a:lnTo>
                  <a:pt x="5300" y="10183"/>
                </a:lnTo>
                <a:lnTo>
                  <a:pt x="5274" y="10196"/>
                </a:lnTo>
                <a:lnTo>
                  <a:pt x="5261" y="10196"/>
                </a:lnTo>
                <a:lnTo>
                  <a:pt x="5248" y="10196"/>
                </a:lnTo>
                <a:lnTo>
                  <a:pt x="5222" y="10196"/>
                </a:lnTo>
                <a:lnTo>
                  <a:pt x="5209" y="10196"/>
                </a:lnTo>
                <a:lnTo>
                  <a:pt x="5170" y="10196"/>
                </a:lnTo>
                <a:close/>
                <a:moveTo>
                  <a:pt x="16319" y="4465"/>
                </a:moveTo>
                <a:lnTo>
                  <a:pt x="16319" y="4452"/>
                </a:lnTo>
                <a:lnTo>
                  <a:pt x="16710" y="4465"/>
                </a:lnTo>
                <a:lnTo>
                  <a:pt x="16710" y="4478"/>
                </a:lnTo>
                <a:lnTo>
                  <a:pt x="16319" y="4465"/>
                </a:lnTo>
                <a:close/>
                <a:moveTo>
                  <a:pt x="7572" y="4308"/>
                </a:moveTo>
                <a:lnTo>
                  <a:pt x="7376" y="4217"/>
                </a:lnTo>
                <a:lnTo>
                  <a:pt x="7258" y="4008"/>
                </a:lnTo>
                <a:lnTo>
                  <a:pt x="7258" y="3995"/>
                </a:lnTo>
                <a:lnTo>
                  <a:pt x="7389" y="4217"/>
                </a:lnTo>
                <a:lnTo>
                  <a:pt x="7572" y="4295"/>
                </a:lnTo>
                <a:lnTo>
                  <a:pt x="7572" y="4308"/>
                </a:lnTo>
                <a:close/>
                <a:moveTo>
                  <a:pt x="18890" y="7245"/>
                </a:moveTo>
                <a:lnTo>
                  <a:pt x="18146" y="7572"/>
                </a:lnTo>
                <a:lnTo>
                  <a:pt x="18133" y="7572"/>
                </a:lnTo>
                <a:lnTo>
                  <a:pt x="18133" y="7559"/>
                </a:lnTo>
                <a:lnTo>
                  <a:pt x="18146" y="7559"/>
                </a:lnTo>
                <a:lnTo>
                  <a:pt x="18890" y="7219"/>
                </a:lnTo>
                <a:lnTo>
                  <a:pt x="18890" y="7245"/>
                </a:lnTo>
                <a:close/>
                <a:moveTo>
                  <a:pt x="5170" y="10183"/>
                </a:moveTo>
                <a:lnTo>
                  <a:pt x="5157" y="10183"/>
                </a:lnTo>
                <a:lnTo>
                  <a:pt x="5157" y="10183"/>
                </a:lnTo>
                <a:lnTo>
                  <a:pt x="5144" y="10183"/>
                </a:lnTo>
                <a:lnTo>
                  <a:pt x="5118" y="10183"/>
                </a:lnTo>
                <a:lnTo>
                  <a:pt x="5091" y="10170"/>
                </a:lnTo>
                <a:lnTo>
                  <a:pt x="5065" y="10157"/>
                </a:lnTo>
                <a:lnTo>
                  <a:pt x="5039" y="10157"/>
                </a:lnTo>
                <a:lnTo>
                  <a:pt x="5039" y="10157"/>
                </a:lnTo>
                <a:lnTo>
                  <a:pt x="5000" y="10144"/>
                </a:lnTo>
                <a:lnTo>
                  <a:pt x="4961" y="10131"/>
                </a:lnTo>
                <a:lnTo>
                  <a:pt x="4935" y="10118"/>
                </a:lnTo>
                <a:lnTo>
                  <a:pt x="4922" y="10118"/>
                </a:lnTo>
                <a:lnTo>
                  <a:pt x="4896" y="10104"/>
                </a:lnTo>
                <a:lnTo>
                  <a:pt x="4869" y="10091"/>
                </a:lnTo>
                <a:lnTo>
                  <a:pt x="4856" y="10078"/>
                </a:lnTo>
                <a:lnTo>
                  <a:pt x="4830" y="10065"/>
                </a:lnTo>
                <a:lnTo>
                  <a:pt x="4804" y="10052"/>
                </a:lnTo>
                <a:lnTo>
                  <a:pt x="4778" y="10039"/>
                </a:lnTo>
                <a:lnTo>
                  <a:pt x="4752" y="10026"/>
                </a:lnTo>
                <a:lnTo>
                  <a:pt x="4726" y="10026"/>
                </a:lnTo>
                <a:lnTo>
                  <a:pt x="4726" y="10013"/>
                </a:lnTo>
                <a:lnTo>
                  <a:pt x="4700" y="10000"/>
                </a:lnTo>
                <a:lnTo>
                  <a:pt x="4674" y="10000"/>
                </a:lnTo>
                <a:lnTo>
                  <a:pt x="4674" y="9987"/>
                </a:lnTo>
                <a:lnTo>
                  <a:pt x="4674" y="9974"/>
                </a:lnTo>
                <a:lnTo>
                  <a:pt x="4661" y="9961"/>
                </a:lnTo>
                <a:lnTo>
                  <a:pt x="4661" y="9948"/>
                </a:lnTo>
                <a:lnTo>
                  <a:pt x="4648" y="9935"/>
                </a:lnTo>
                <a:lnTo>
                  <a:pt x="4648" y="9935"/>
                </a:lnTo>
                <a:lnTo>
                  <a:pt x="4648" y="9922"/>
                </a:lnTo>
                <a:lnTo>
                  <a:pt x="4648" y="9922"/>
                </a:lnTo>
                <a:lnTo>
                  <a:pt x="4634" y="9922"/>
                </a:lnTo>
                <a:lnTo>
                  <a:pt x="4634" y="9909"/>
                </a:lnTo>
                <a:lnTo>
                  <a:pt x="4621" y="9909"/>
                </a:lnTo>
                <a:lnTo>
                  <a:pt x="4608" y="9882"/>
                </a:lnTo>
                <a:lnTo>
                  <a:pt x="4595" y="9869"/>
                </a:lnTo>
                <a:lnTo>
                  <a:pt x="4595" y="9856"/>
                </a:lnTo>
                <a:lnTo>
                  <a:pt x="4582" y="9856"/>
                </a:lnTo>
                <a:lnTo>
                  <a:pt x="4582" y="9830"/>
                </a:lnTo>
                <a:lnTo>
                  <a:pt x="4582" y="9830"/>
                </a:lnTo>
                <a:lnTo>
                  <a:pt x="4569" y="9817"/>
                </a:lnTo>
                <a:lnTo>
                  <a:pt x="4556" y="9804"/>
                </a:lnTo>
                <a:lnTo>
                  <a:pt x="4556" y="9778"/>
                </a:lnTo>
                <a:lnTo>
                  <a:pt x="4543" y="9765"/>
                </a:lnTo>
                <a:lnTo>
                  <a:pt x="4543" y="9752"/>
                </a:lnTo>
                <a:lnTo>
                  <a:pt x="4543" y="9739"/>
                </a:lnTo>
                <a:lnTo>
                  <a:pt x="4530" y="9739"/>
                </a:lnTo>
                <a:lnTo>
                  <a:pt x="4517" y="9713"/>
                </a:lnTo>
                <a:lnTo>
                  <a:pt x="4517" y="9713"/>
                </a:lnTo>
                <a:lnTo>
                  <a:pt x="4504" y="9700"/>
                </a:lnTo>
                <a:lnTo>
                  <a:pt x="4504" y="9700"/>
                </a:lnTo>
                <a:lnTo>
                  <a:pt x="4491" y="9687"/>
                </a:lnTo>
                <a:lnTo>
                  <a:pt x="4478" y="9687"/>
                </a:lnTo>
                <a:lnTo>
                  <a:pt x="4465" y="9687"/>
                </a:lnTo>
                <a:lnTo>
                  <a:pt x="4478" y="9674"/>
                </a:lnTo>
                <a:lnTo>
                  <a:pt x="4478" y="9674"/>
                </a:lnTo>
                <a:lnTo>
                  <a:pt x="4478" y="9674"/>
                </a:lnTo>
                <a:lnTo>
                  <a:pt x="4491" y="9687"/>
                </a:lnTo>
                <a:lnTo>
                  <a:pt x="4504" y="9687"/>
                </a:lnTo>
                <a:lnTo>
                  <a:pt x="4517" y="9700"/>
                </a:lnTo>
                <a:lnTo>
                  <a:pt x="4517" y="9700"/>
                </a:lnTo>
                <a:lnTo>
                  <a:pt x="4530" y="9713"/>
                </a:lnTo>
                <a:lnTo>
                  <a:pt x="4530" y="9713"/>
                </a:lnTo>
                <a:lnTo>
                  <a:pt x="4543" y="9726"/>
                </a:lnTo>
                <a:lnTo>
                  <a:pt x="4543" y="9752"/>
                </a:lnTo>
                <a:lnTo>
                  <a:pt x="4556" y="9765"/>
                </a:lnTo>
                <a:lnTo>
                  <a:pt x="4556" y="9778"/>
                </a:lnTo>
                <a:lnTo>
                  <a:pt x="4569" y="9778"/>
                </a:lnTo>
                <a:lnTo>
                  <a:pt x="4569" y="9791"/>
                </a:lnTo>
                <a:lnTo>
                  <a:pt x="4569" y="9791"/>
                </a:lnTo>
                <a:lnTo>
                  <a:pt x="4569" y="9804"/>
                </a:lnTo>
                <a:lnTo>
                  <a:pt x="4582" y="9817"/>
                </a:lnTo>
                <a:lnTo>
                  <a:pt x="4582" y="9830"/>
                </a:lnTo>
                <a:lnTo>
                  <a:pt x="4582" y="9830"/>
                </a:lnTo>
                <a:lnTo>
                  <a:pt x="4595" y="9843"/>
                </a:lnTo>
                <a:lnTo>
                  <a:pt x="4595" y="9856"/>
                </a:lnTo>
                <a:lnTo>
                  <a:pt x="4608" y="9882"/>
                </a:lnTo>
                <a:lnTo>
                  <a:pt x="4634" y="9909"/>
                </a:lnTo>
                <a:lnTo>
                  <a:pt x="4661" y="9935"/>
                </a:lnTo>
                <a:lnTo>
                  <a:pt x="4661" y="9948"/>
                </a:lnTo>
                <a:lnTo>
                  <a:pt x="4687" y="9974"/>
                </a:lnTo>
                <a:lnTo>
                  <a:pt x="4687" y="9987"/>
                </a:lnTo>
                <a:lnTo>
                  <a:pt x="4700" y="9987"/>
                </a:lnTo>
                <a:lnTo>
                  <a:pt x="4700" y="10000"/>
                </a:lnTo>
                <a:lnTo>
                  <a:pt x="4726" y="10013"/>
                </a:lnTo>
                <a:lnTo>
                  <a:pt x="4739" y="10013"/>
                </a:lnTo>
                <a:lnTo>
                  <a:pt x="4752" y="10026"/>
                </a:lnTo>
                <a:lnTo>
                  <a:pt x="4778" y="10039"/>
                </a:lnTo>
                <a:lnTo>
                  <a:pt x="4830" y="10065"/>
                </a:lnTo>
                <a:lnTo>
                  <a:pt x="4869" y="10078"/>
                </a:lnTo>
                <a:lnTo>
                  <a:pt x="4922" y="10104"/>
                </a:lnTo>
                <a:lnTo>
                  <a:pt x="4974" y="10118"/>
                </a:lnTo>
                <a:lnTo>
                  <a:pt x="5000" y="10131"/>
                </a:lnTo>
                <a:lnTo>
                  <a:pt x="5039" y="10144"/>
                </a:lnTo>
                <a:lnTo>
                  <a:pt x="5052" y="10144"/>
                </a:lnTo>
                <a:lnTo>
                  <a:pt x="5078" y="10157"/>
                </a:lnTo>
                <a:lnTo>
                  <a:pt x="5104" y="10170"/>
                </a:lnTo>
                <a:lnTo>
                  <a:pt x="5144" y="10170"/>
                </a:lnTo>
                <a:lnTo>
                  <a:pt x="5144" y="10170"/>
                </a:lnTo>
                <a:lnTo>
                  <a:pt x="5157" y="10183"/>
                </a:lnTo>
                <a:lnTo>
                  <a:pt x="5170" y="10183"/>
                </a:lnTo>
                <a:close/>
                <a:moveTo>
                  <a:pt x="15809" y="8055"/>
                </a:moveTo>
                <a:lnTo>
                  <a:pt x="15901" y="8055"/>
                </a:lnTo>
                <a:lnTo>
                  <a:pt x="15940" y="8068"/>
                </a:lnTo>
                <a:lnTo>
                  <a:pt x="16044" y="8068"/>
                </a:lnTo>
                <a:lnTo>
                  <a:pt x="16214" y="8055"/>
                </a:lnTo>
                <a:lnTo>
                  <a:pt x="16606" y="7963"/>
                </a:lnTo>
                <a:lnTo>
                  <a:pt x="16606" y="8003"/>
                </a:lnTo>
                <a:lnTo>
                  <a:pt x="16880" y="7924"/>
                </a:lnTo>
                <a:lnTo>
                  <a:pt x="16880" y="7898"/>
                </a:lnTo>
                <a:lnTo>
                  <a:pt x="17702" y="7702"/>
                </a:lnTo>
                <a:lnTo>
                  <a:pt x="17715" y="7728"/>
                </a:lnTo>
                <a:lnTo>
                  <a:pt x="17820" y="7702"/>
                </a:lnTo>
                <a:lnTo>
                  <a:pt x="18107" y="7585"/>
                </a:lnTo>
                <a:lnTo>
                  <a:pt x="18120" y="7611"/>
                </a:lnTo>
                <a:lnTo>
                  <a:pt x="17846" y="7728"/>
                </a:lnTo>
                <a:lnTo>
                  <a:pt x="17742" y="7768"/>
                </a:lnTo>
                <a:lnTo>
                  <a:pt x="17337" y="7846"/>
                </a:lnTo>
                <a:lnTo>
                  <a:pt x="17272" y="7859"/>
                </a:lnTo>
                <a:lnTo>
                  <a:pt x="16606" y="8029"/>
                </a:lnTo>
                <a:lnTo>
                  <a:pt x="16423" y="8081"/>
                </a:lnTo>
                <a:lnTo>
                  <a:pt x="16201" y="8094"/>
                </a:lnTo>
                <a:lnTo>
                  <a:pt x="15927" y="8146"/>
                </a:lnTo>
                <a:lnTo>
                  <a:pt x="15796" y="8133"/>
                </a:lnTo>
                <a:lnTo>
                  <a:pt x="15809" y="8055"/>
                </a:lnTo>
                <a:close/>
                <a:moveTo>
                  <a:pt x="13460" y="1397"/>
                </a:moveTo>
                <a:lnTo>
                  <a:pt x="13473" y="1397"/>
                </a:lnTo>
                <a:lnTo>
                  <a:pt x="13473" y="1514"/>
                </a:lnTo>
                <a:lnTo>
                  <a:pt x="13460" y="1514"/>
                </a:lnTo>
                <a:lnTo>
                  <a:pt x="13460" y="1397"/>
                </a:lnTo>
                <a:close/>
                <a:moveTo>
                  <a:pt x="7742" y="7572"/>
                </a:moveTo>
                <a:lnTo>
                  <a:pt x="7755" y="7572"/>
                </a:lnTo>
                <a:lnTo>
                  <a:pt x="7742" y="7768"/>
                </a:lnTo>
                <a:lnTo>
                  <a:pt x="7768" y="7807"/>
                </a:lnTo>
                <a:lnTo>
                  <a:pt x="7768" y="7937"/>
                </a:lnTo>
                <a:lnTo>
                  <a:pt x="7768" y="7937"/>
                </a:lnTo>
                <a:lnTo>
                  <a:pt x="7768" y="7937"/>
                </a:lnTo>
                <a:lnTo>
                  <a:pt x="7598" y="8068"/>
                </a:lnTo>
                <a:lnTo>
                  <a:pt x="7585" y="8068"/>
                </a:lnTo>
                <a:lnTo>
                  <a:pt x="7755" y="7924"/>
                </a:lnTo>
                <a:lnTo>
                  <a:pt x="7768" y="7846"/>
                </a:lnTo>
                <a:lnTo>
                  <a:pt x="7728" y="7768"/>
                </a:lnTo>
                <a:lnTo>
                  <a:pt x="7742" y="7572"/>
                </a:lnTo>
                <a:close/>
                <a:moveTo>
                  <a:pt x="14648" y="1227"/>
                </a:moveTo>
                <a:lnTo>
                  <a:pt x="14739" y="1279"/>
                </a:lnTo>
                <a:lnTo>
                  <a:pt x="14739" y="1279"/>
                </a:lnTo>
                <a:lnTo>
                  <a:pt x="14648" y="1227"/>
                </a:lnTo>
                <a:close/>
                <a:moveTo>
                  <a:pt x="13668" y="6436"/>
                </a:moveTo>
                <a:lnTo>
                  <a:pt x="13668" y="6436"/>
                </a:lnTo>
                <a:lnTo>
                  <a:pt x="13956" y="6436"/>
                </a:lnTo>
                <a:lnTo>
                  <a:pt x="13956" y="6436"/>
                </a:lnTo>
                <a:lnTo>
                  <a:pt x="13668" y="6436"/>
                </a:lnTo>
                <a:close/>
                <a:moveTo>
                  <a:pt x="13029" y="6762"/>
                </a:moveTo>
                <a:lnTo>
                  <a:pt x="13029" y="6749"/>
                </a:lnTo>
                <a:lnTo>
                  <a:pt x="13185" y="6749"/>
                </a:lnTo>
                <a:lnTo>
                  <a:pt x="13185" y="6762"/>
                </a:lnTo>
                <a:lnTo>
                  <a:pt x="13029" y="6762"/>
                </a:lnTo>
                <a:close/>
                <a:moveTo>
                  <a:pt x="17950" y="8995"/>
                </a:moveTo>
                <a:lnTo>
                  <a:pt x="17950" y="8982"/>
                </a:lnTo>
                <a:lnTo>
                  <a:pt x="18133" y="8982"/>
                </a:lnTo>
                <a:lnTo>
                  <a:pt x="18133" y="8995"/>
                </a:lnTo>
                <a:lnTo>
                  <a:pt x="17950" y="8995"/>
                </a:lnTo>
                <a:close/>
                <a:moveTo>
                  <a:pt x="10261" y="1997"/>
                </a:moveTo>
                <a:lnTo>
                  <a:pt x="10274" y="1997"/>
                </a:lnTo>
                <a:lnTo>
                  <a:pt x="10287" y="1997"/>
                </a:lnTo>
                <a:lnTo>
                  <a:pt x="10300" y="1997"/>
                </a:lnTo>
                <a:lnTo>
                  <a:pt x="10300" y="2010"/>
                </a:lnTo>
                <a:lnTo>
                  <a:pt x="10300" y="2010"/>
                </a:lnTo>
                <a:lnTo>
                  <a:pt x="10287" y="2010"/>
                </a:lnTo>
                <a:lnTo>
                  <a:pt x="10274" y="2010"/>
                </a:lnTo>
                <a:lnTo>
                  <a:pt x="10261" y="1997"/>
                </a:lnTo>
                <a:close/>
                <a:moveTo>
                  <a:pt x="12520" y="2650"/>
                </a:moveTo>
                <a:lnTo>
                  <a:pt x="12559" y="2650"/>
                </a:lnTo>
                <a:lnTo>
                  <a:pt x="12559" y="2689"/>
                </a:lnTo>
                <a:lnTo>
                  <a:pt x="12507" y="2676"/>
                </a:lnTo>
                <a:lnTo>
                  <a:pt x="12520" y="2650"/>
                </a:lnTo>
                <a:close/>
                <a:moveTo>
                  <a:pt x="13975" y="1678"/>
                </a:moveTo>
                <a:lnTo>
                  <a:pt x="14021" y="1684"/>
                </a:lnTo>
                <a:lnTo>
                  <a:pt x="13995" y="1658"/>
                </a:lnTo>
                <a:lnTo>
                  <a:pt x="13956" y="1658"/>
                </a:lnTo>
                <a:lnTo>
                  <a:pt x="13943" y="1684"/>
                </a:lnTo>
                <a:lnTo>
                  <a:pt x="13916" y="1684"/>
                </a:lnTo>
                <a:lnTo>
                  <a:pt x="13975" y="1678"/>
                </a:lnTo>
                <a:close/>
                <a:moveTo>
                  <a:pt x="13995" y="1077"/>
                </a:moveTo>
                <a:lnTo>
                  <a:pt x="13982" y="1070"/>
                </a:lnTo>
                <a:lnTo>
                  <a:pt x="13995" y="1070"/>
                </a:lnTo>
                <a:lnTo>
                  <a:pt x="14008" y="1084"/>
                </a:lnTo>
                <a:lnTo>
                  <a:pt x="13995" y="1077"/>
                </a:lnTo>
                <a:close/>
                <a:moveTo>
                  <a:pt x="13962" y="1658"/>
                </a:moveTo>
                <a:lnTo>
                  <a:pt x="13930" y="1658"/>
                </a:lnTo>
                <a:lnTo>
                  <a:pt x="13943" y="1645"/>
                </a:lnTo>
                <a:lnTo>
                  <a:pt x="13956" y="1632"/>
                </a:lnTo>
                <a:lnTo>
                  <a:pt x="13969" y="1632"/>
                </a:lnTo>
                <a:lnTo>
                  <a:pt x="13982" y="1632"/>
                </a:lnTo>
                <a:lnTo>
                  <a:pt x="13995" y="1632"/>
                </a:lnTo>
                <a:lnTo>
                  <a:pt x="13962" y="1658"/>
                </a:lnTo>
                <a:close/>
                <a:moveTo>
                  <a:pt x="12454" y="1214"/>
                </a:moveTo>
                <a:lnTo>
                  <a:pt x="12454" y="1345"/>
                </a:lnTo>
                <a:lnTo>
                  <a:pt x="12441" y="1345"/>
                </a:lnTo>
                <a:lnTo>
                  <a:pt x="12441" y="1214"/>
                </a:lnTo>
                <a:lnTo>
                  <a:pt x="12454" y="1214"/>
                </a:lnTo>
                <a:close/>
                <a:moveTo>
                  <a:pt x="12611" y="8499"/>
                </a:moveTo>
                <a:lnTo>
                  <a:pt x="12676" y="8446"/>
                </a:lnTo>
                <a:lnTo>
                  <a:pt x="12676" y="8446"/>
                </a:lnTo>
                <a:lnTo>
                  <a:pt x="12611" y="8499"/>
                </a:lnTo>
                <a:close/>
                <a:moveTo>
                  <a:pt x="7624" y="5013"/>
                </a:moveTo>
                <a:lnTo>
                  <a:pt x="7611" y="5000"/>
                </a:lnTo>
                <a:lnTo>
                  <a:pt x="7859" y="4634"/>
                </a:lnTo>
                <a:lnTo>
                  <a:pt x="7872" y="4648"/>
                </a:lnTo>
                <a:lnTo>
                  <a:pt x="7624" y="5013"/>
                </a:lnTo>
                <a:close/>
                <a:moveTo>
                  <a:pt x="7258" y="2885"/>
                </a:moveTo>
                <a:lnTo>
                  <a:pt x="7428" y="2990"/>
                </a:lnTo>
                <a:lnTo>
                  <a:pt x="7441" y="2990"/>
                </a:lnTo>
                <a:lnTo>
                  <a:pt x="7585" y="3133"/>
                </a:lnTo>
                <a:lnTo>
                  <a:pt x="7572" y="3133"/>
                </a:lnTo>
                <a:lnTo>
                  <a:pt x="7441" y="3003"/>
                </a:lnTo>
                <a:lnTo>
                  <a:pt x="7441" y="3016"/>
                </a:lnTo>
                <a:lnTo>
                  <a:pt x="7258" y="2898"/>
                </a:lnTo>
                <a:lnTo>
                  <a:pt x="7037" y="3238"/>
                </a:lnTo>
                <a:lnTo>
                  <a:pt x="7024" y="3238"/>
                </a:lnTo>
                <a:lnTo>
                  <a:pt x="7258" y="2885"/>
                </a:lnTo>
                <a:close/>
                <a:moveTo>
                  <a:pt x="17676" y="5601"/>
                </a:moveTo>
                <a:lnTo>
                  <a:pt x="17689" y="5601"/>
                </a:lnTo>
                <a:lnTo>
                  <a:pt x="17702" y="6514"/>
                </a:lnTo>
                <a:lnTo>
                  <a:pt x="18264" y="6501"/>
                </a:lnTo>
                <a:lnTo>
                  <a:pt x="18251" y="5587"/>
                </a:lnTo>
                <a:lnTo>
                  <a:pt x="18264" y="5587"/>
                </a:lnTo>
                <a:lnTo>
                  <a:pt x="18277" y="6527"/>
                </a:lnTo>
                <a:lnTo>
                  <a:pt x="17689" y="6527"/>
                </a:lnTo>
                <a:lnTo>
                  <a:pt x="17676" y="5601"/>
                </a:lnTo>
                <a:close/>
                <a:moveTo>
                  <a:pt x="11071" y="2415"/>
                </a:moveTo>
                <a:lnTo>
                  <a:pt x="11071" y="2402"/>
                </a:lnTo>
                <a:lnTo>
                  <a:pt x="11514" y="2402"/>
                </a:lnTo>
                <a:lnTo>
                  <a:pt x="11514" y="2350"/>
                </a:lnTo>
                <a:lnTo>
                  <a:pt x="11527" y="2350"/>
                </a:lnTo>
                <a:lnTo>
                  <a:pt x="11527" y="2415"/>
                </a:lnTo>
                <a:lnTo>
                  <a:pt x="11071" y="2415"/>
                </a:lnTo>
                <a:close/>
                <a:moveTo>
                  <a:pt x="11071" y="2402"/>
                </a:moveTo>
                <a:lnTo>
                  <a:pt x="11071" y="2415"/>
                </a:lnTo>
                <a:lnTo>
                  <a:pt x="11071" y="2585"/>
                </a:lnTo>
                <a:lnTo>
                  <a:pt x="11057" y="2585"/>
                </a:lnTo>
                <a:lnTo>
                  <a:pt x="11057" y="2402"/>
                </a:lnTo>
                <a:lnTo>
                  <a:pt x="11071" y="2402"/>
                </a:lnTo>
                <a:close/>
                <a:moveTo>
                  <a:pt x="11084" y="7441"/>
                </a:moveTo>
                <a:lnTo>
                  <a:pt x="11123" y="7650"/>
                </a:lnTo>
                <a:lnTo>
                  <a:pt x="11123" y="7650"/>
                </a:lnTo>
                <a:lnTo>
                  <a:pt x="11071" y="7454"/>
                </a:lnTo>
                <a:lnTo>
                  <a:pt x="11084" y="7441"/>
                </a:lnTo>
                <a:close/>
                <a:moveTo>
                  <a:pt x="10705" y="1645"/>
                </a:moveTo>
                <a:lnTo>
                  <a:pt x="10705" y="1619"/>
                </a:lnTo>
                <a:lnTo>
                  <a:pt x="10757" y="1684"/>
                </a:lnTo>
                <a:lnTo>
                  <a:pt x="10888" y="1723"/>
                </a:lnTo>
                <a:lnTo>
                  <a:pt x="10914" y="1723"/>
                </a:lnTo>
                <a:lnTo>
                  <a:pt x="10940" y="1723"/>
                </a:lnTo>
                <a:lnTo>
                  <a:pt x="10979" y="1736"/>
                </a:lnTo>
                <a:lnTo>
                  <a:pt x="11084" y="1736"/>
                </a:lnTo>
                <a:lnTo>
                  <a:pt x="11084" y="1762"/>
                </a:lnTo>
                <a:lnTo>
                  <a:pt x="10979" y="1762"/>
                </a:lnTo>
                <a:lnTo>
                  <a:pt x="10914" y="1749"/>
                </a:lnTo>
                <a:lnTo>
                  <a:pt x="10862" y="1736"/>
                </a:lnTo>
                <a:lnTo>
                  <a:pt x="10757" y="1697"/>
                </a:lnTo>
                <a:lnTo>
                  <a:pt x="10705" y="1645"/>
                </a:lnTo>
                <a:close/>
                <a:moveTo>
                  <a:pt x="14008" y="1664"/>
                </a:moveTo>
                <a:lnTo>
                  <a:pt x="14008" y="1645"/>
                </a:lnTo>
                <a:lnTo>
                  <a:pt x="14021" y="1645"/>
                </a:lnTo>
                <a:lnTo>
                  <a:pt x="14034" y="1658"/>
                </a:lnTo>
                <a:lnTo>
                  <a:pt x="14034" y="1671"/>
                </a:lnTo>
                <a:lnTo>
                  <a:pt x="14008" y="1664"/>
                </a:lnTo>
                <a:close/>
                <a:moveTo>
                  <a:pt x="4047" y="2037"/>
                </a:moveTo>
                <a:lnTo>
                  <a:pt x="4086" y="2024"/>
                </a:lnTo>
                <a:moveTo>
                  <a:pt x="4086" y="2024"/>
                </a:moveTo>
                <a:lnTo>
                  <a:pt x="4138" y="1971"/>
                </a:lnTo>
                <a:lnTo>
                  <a:pt x="4151" y="1958"/>
                </a:lnTo>
                <a:lnTo>
                  <a:pt x="4151" y="1958"/>
                </a:lnTo>
                <a:lnTo>
                  <a:pt x="4151" y="1971"/>
                </a:lnTo>
                <a:lnTo>
                  <a:pt x="4086" y="2024"/>
                </a:lnTo>
                <a:close/>
                <a:moveTo>
                  <a:pt x="4086" y="2024"/>
                </a:moveTo>
                <a:lnTo>
                  <a:pt x="4047" y="2037"/>
                </a:lnTo>
                <a:moveTo>
                  <a:pt x="4001" y="2063"/>
                </a:moveTo>
                <a:lnTo>
                  <a:pt x="3969" y="2076"/>
                </a:lnTo>
                <a:lnTo>
                  <a:pt x="3982" y="2063"/>
                </a:lnTo>
                <a:lnTo>
                  <a:pt x="3995" y="2050"/>
                </a:lnTo>
                <a:lnTo>
                  <a:pt x="4008" y="2050"/>
                </a:lnTo>
                <a:lnTo>
                  <a:pt x="4021" y="2037"/>
                </a:lnTo>
                <a:lnTo>
                  <a:pt x="4034" y="2037"/>
                </a:lnTo>
                <a:lnTo>
                  <a:pt x="4001" y="2063"/>
                </a:lnTo>
                <a:close/>
                <a:moveTo>
                  <a:pt x="3982" y="2063"/>
                </a:moveTo>
                <a:lnTo>
                  <a:pt x="3969" y="2089"/>
                </a:lnTo>
                <a:moveTo>
                  <a:pt x="3969" y="2089"/>
                </a:moveTo>
                <a:lnTo>
                  <a:pt x="3956" y="2089"/>
                </a:lnTo>
                <a:moveTo>
                  <a:pt x="10209" y="2350"/>
                </a:moveTo>
                <a:lnTo>
                  <a:pt x="10209" y="2337"/>
                </a:lnTo>
                <a:lnTo>
                  <a:pt x="10509" y="2350"/>
                </a:lnTo>
                <a:lnTo>
                  <a:pt x="10509" y="2350"/>
                </a:lnTo>
                <a:lnTo>
                  <a:pt x="10209" y="2350"/>
                </a:lnTo>
                <a:close/>
                <a:moveTo>
                  <a:pt x="7350" y="2728"/>
                </a:moveTo>
                <a:lnTo>
                  <a:pt x="7337" y="2715"/>
                </a:lnTo>
                <a:lnTo>
                  <a:pt x="7559" y="2376"/>
                </a:lnTo>
                <a:lnTo>
                  <a:pt x="7572" y="2389"/>
                </a:lnTo>
                <a:lnTo>
                  <a:pt x="7350" y="2728"/>
                </a:lnTo>
                <a:close/>
                <a:moveTo>
                  <a:pt x="5065" y="0"/>
                </a:moveTo>
                <a:lnTo>
                  <a:pt x="5065" y="0"/>
                </a:lnTo>
                <a:lnTo>
                  <a:pt x="4595" y="457"/>
                </a:lnTo>
                <a:lnTo>
                  <a:pt x="4595" y="457"/>
                </a:lnTo>
                <a:lnTo>
                  <a:pt x="5065" y="0"/>
                </a:lnTo>
                <a:close/>
                <a:moveTo>
                  <a:pt x="6057" y="6358"/>
                </a:moveTo>
                <a:lnTo>
                  <a:pt x="6057" y="6371"/>
                </a:lnTo>
                <a:lnTo>
                  <a:pt x="5966" y="6501"/>
                </a:lnTo>
                <a:lnTo>
                  <a:pt x="6475" y="6854"/>
                </a:lnTo>
                <a:lnTo>
                  <a:pt x="6749" y="6449"/>
                </a:lnTo>
                <a:lnTo>
                  <a:pt x="6240" y="6097"/>
                </a:lnTo>
                <a:lnTo>
                  <a:pt x="6057" y="6371"/>
                </a:lnTo>
                <a:lnTo>
                  <a:pt x="6044" y="6358"/>
                </a:lnTo>
                <a:lnTo>
                  <a:pt x="6227" y="6084"/>
                </a:lnTo>
                <a:lnTo>
                  <a:pt x="5561" y="5627"/>
                </a:lnTo>
                <a:lnTo>
                  <a:pt x="5561" y="5627"/>
                </a:lnTo>
                <a:lnTo>
                  <a:pt x="6227" y="6084"/>
                </a:lnTo>
                <a:lnTo>
                  <a:pt x="6410" y="5796"/>
                </a:lnTo>
                <a:lnTo>
                  <a:pt x="6423" y="5809"/>
                </a:lnTo>
                <a:lnTo>
                  <a:pt x="7141" y="4687"/>
                </a:lnTo>
                <a:lnTo>
                  <a:pt x="7154" y="4700"/>
                </a:lnTo>
                <a:lnTo>
                  <a:pt x="6423" y="5809"/>
                </a:lnTo>
                <a:lnTo>
                  <a:pt x="6240" y="6084"/>
                </a:lnTo>
                <a:lnTo>
                  <a:pt x="6984" y="6606"/>
                </a:lnTo>
                <a:lnTo>
                  <a:pt x="7102" y="6436"/>
                </a:lnTo>
                <a:lnTo>
                  <a:pt x="7402" y="5979"/>
                </a:lnTo>
                <a:lnTo>
                  <a:pt x="7415" y="5992"/>
                </a:lnTo>
                <a:lnTo>
                  <a:pt x="7258" y="6227"/>
                </a:lnTo>
                <a:lnTo>
                  <a:pt x="7402" y="6345"/>
                </a:lnTo>
                <a:lnTo>
                  <a:pt x="7572" y="6110"/>
                </a:lnTo>
                <a:lnTo>
                  <a:pt x="7572" y="6110"/>
                </a:lnTo>
                <a:lnTo>
                  <a:pt x="7415" y="6345"/>
                </a:lnTo>
                <a:lnTo>
                  <a:pt x="7415" y="6345"/>
                </a:lnTo>
                <a:lnTo>
                  <a:pt x="7415" y="6345"/>
                </a:lnTo>
                <a:lnTo>
                  <a:pt x="7559" y="6462"/>
                </a:lnTo>
                <a:lnTo>
                  <a:pt x="7715" y="6227"/>
                </a:lnTo>
                <a:lnTo>
                  <a:pt x="7742" y="6240"/>
                </a:lnTo>
                <a:lnTo>
                  <a:pt x="7272" y="6880"/>
                </a:lnTo>
                <a:lnTo>
                  <a:pt x="7428" y="7010"/>
                </a:lnTo>
                <a:lnTo>
                  <a:pt x="7415" y="7024"/>
                </a:lnTo>
                <a:lnTo>
                  <a:pt x="7258" y="6906"/>
                </a:lnTo>
                <a:lnTo>
                  <a:pt x="7102" y="7102"/>
                </a:lnTo>
                <a:lnTo>
                  <a:pt x="7089" y="7089"/>
                </a:lnTo>
                <a:lnTo>
                  <a:pt x="7245" y="6893"/>
                </a:lnTo>
                <a:lnTo>
                  <a:pt x="6945" y="6671"/>
                </a:lnTo>
                <a:lnTo>
                  <a:pt x="6710" y="7024"/>
                </a:lnTo>
                <a:lnTo>
                  <a:pt x="6645" y="7115"/>
                </a:lnTo>
                <a:lnTo>
                  <a:pt x="6632" y="7102"/>
                </a:lnTo>
                <a:lnTo>
                  <a:pt x="6984" y="6606"/>
                </a:lnTo>
                <a:lnTo>
                  <a:pt x="6762" y="6449"/>
                </a:lnTo>
                <a:lnTo>
                  <a:pt x="6488" y="6867"/>
                </a:lnTo>
                <a:lnTo>
                  <a:pt x="6475" y="6867"/>
                </a:lnTo>
                <a:lnTo>
                  <a:pt x="5953" y="6514"/>
                </a:lnTo>
                <a:lnTo>
                  <a:pt x="5953" y="6501"/>
                </a:lnTo>
                <a:lnTo>
                  <a:pt x="5953" y="6501"/>
                </a:lnTo>
                <a:lnTo>
                  <a:pt x="5131" y="5927"/>
                </a:lnTo>
                <a:lnTo>
                  <a:pt x="5144" y="5914"/>
                </a:lnTo>
                <a:lnTo>
                  <a:pt x="5966" y="6488"/>
                </a:lnTo>
                <a:lnTo>
                  <a:pt x="6057" y="6358"/>
                </a:lnTo>
                <a:close/>
                <a:moveTo>
                  <a:pt x="7415" y="6358"/>
                </a:moveTo>
                <a:lnTo>
                  <a:pt x="7272" y="6554"/>
                </a:lnTo>
                <a:lnTo>
                  <a:pt x="7415" y="6658"/>
                </a:lnTo>
                <a:lnTo>
                  <a:pt x="7546" y="6462"/>
                </a:lnTo>
                <a:lnTo>
                  <a:pt x="7415" y="6358"/>
                </a:lnTo>
                <a:close/>
                <a:moveTo>
                  <a:pt x="7115" y="6775"/>
                </a:moveTo>
                <a:lnTo>
                  <a:pt x="7245" y="6880"/>
                </a:lnTo>
                <a:lnTo>
                  <a:pt x="7402" y="6671"/>
                </a:lnTo>
                <a:lnTo>
                  <a:pt x="7272" y="6580"/>
                </a:lnTo>
                <a:lnTo>
                  <a:pt x="7272" y="6580"/>
                </a:lnTo>
                <a:lnTo>
                  <a:pt x="7272" y="6580"/>
                </a:lnTo>
                <a:lnTo>
                  <a:pt x="7258" y="6567"/>
                </a:lnTo>
                <a:lnTo>
                  <a:pt x="7115" y="6775"/>
                </a:lnTo>
                <a:close/>
                <a:moveTo>
                  <a:pt x="6958" y="6658"/>
                </a:moveTo>
                <a:lnTo>
                  <a:pt x="7102" y="6762"/>
                </a:lnTo>
                <a:lnTo>
                  <a:pt x="7245" y="6554"/>
                </a:lnTo>
                <a:lnTo>
                  <a:pt x="7102" y="6449"/>
                </a:lnTo>
                <a:lnTo>
                  <a:pt x="6958" y="6658"/>
                </a:lnTo>
                <a:close/>
                <a:moveTo>
                  <a:pt x="7115" y="6436"/>
                </a:moveTo>
                <a:lnTo>
                  <a:pt x="7258" y="6554"/>
                </a:lnTo>
                <a:lnTo>
                  <a:pt x="7389" y="6358"/>
                </a:lnTo>
                <a:lnTo>
                  <a:pt x="7402" y="6345"/>
                </a:lnTo>
                <a:lnTo>
                  <a:pt x="7245" y="6240"/>
                </a:lnTo>
                <a:lnTo>
                  <a:pt x="7115" y="6436"/>
                </a:lnTo>
                <a:close/>
                <a:moveTo>
                  <a:pt x="4856" y="6332"/>
                </a:moveTo>
                <a:lnTo>
                  <a:pt x="5392" y="6710"/>
                </a:lnTo>
                <a:lnTo>
                  <a:pt x="5666" y="6319"/>
                </a:lnTo>
                <a:lnTo>
                  <a:pt x="5679" y="6332"/>
                </a:lnTo>
                <a:lnTo>
                  <a:pt x="5392" y="6723"/>
                </a:lnTo>
                <a:lnTo>
                  <a:pt x="4856" y="6345"/>
                </a:lnTo>
                <a:lnTo>
                  <a:pt x="4856" y="6332"/>
                </a:lnTo>
                <a:close/>
                <a:moveTo>
                  <a:pt x="6410" y="7728"/>
                </a:moveTo>
                <a:lnTo>
                  <a:pt x="6945" y="6984"/>
                </a:lnTo>
                <a:lnTo>
                  <a:pt x="6945" y="6997"/>
                </a:lnTo>
                <a:lnTo>
                  <a:pt x="6423" y="7728"/>
                </a:lnTo>
                <a:lnTo>
                  <a:pt x="6410" y="7728"/>
                </a:lnTo>
                <a:close/>
                <a:moveTo>
                  <a:pt x="6945" y="6175"/>
                </a:moveTo>
                <a:lnTo>
                  <a:pt x="7219" y="5757"/>
                </a:lnTo>
                <a:lnTo>
                  <a:pt x="7232" y="5757"/>
                </a:lnTo>
                <a:lnTo>
                  <a:pt x="6958" y="6175"/>
                </a:lnTo>
                <a:lnTo>
                  <a:pt x="6945" y="6175"/>
                </a:lnTo>
                <a:close/>
                <a:moveTo>
                  <a:pt x="7010" y="7219"/>
                </a:moveTo>
                <a:lnTo>
                  <a:pt x="7076" y="7128"/>
                </a:lnTo>
                <a:lnTo>
                  <a:pt x="7076" y="7128"/>
                </a:lnTo>
                <a:lnTo>
                  <a:pt x="7010" y="7232"/>
                </a:lnTo>
                <a:lnTo>
                  <a:pt x="7010" y="7219"/>
                </a:lnTo>
                <a:close/>
                <a:moveTo>
                  <a:pt x="8394" y="4530"/>
                </a:moveTo>
                <a:lnTo>
                  <a:pt x="8342" y="4621"/>
                </a:lnTo>
                <a:lnTo>
                  <a:pt x="8329" y="4608"/>
                </a:lnTo>
                <a:lnTo>
                  <a:pt x="7977" y="4530"/>
                </a:lnTo>
                <a:lnTo>
                  <a:pt x="7950" y="4504"/>
                </a:lnTo>
                <a:lnTo>
                  <a:pt x="7950" y="4504"/>
                </a:lnTo>
                <a:lnTo>
                  <a:pt x="7977" y="4530"/>
                </a:lnTo>
                <a:lnTo>
                  <a:pt x="8316" y="4595"/>
                </a:lnTo>
                <a:lnTo>
                  <a:pt x="8277" y="4569"/>
                </a:lnTo>
                <a:lnTo>
                  <a:pt x="8277" y="4569"/>
                </a:lnTo>
                <a:lnTo>
                  <a:pt x="8277" y="4556"/>
                </a:lnTo>
                <a:lnTo>
                  <a:pt x="8303" y="4543"/>
                </a:lnTo>
                <a:lnTo>
                  <a:pt x="8355" y="4517"/>
                </a:lnTo>
                <a:lnTo>
                  <a:pt x="8407" y="4504"/>
                </a:lnTo>
                <a:lnTo>
                  <a:pt x="8420" y="4504"/>
                </a:lnTo>
                <a:lnTo>
                  <a:pt x="8394" y="4530"/>
                </a:lnTo>
                <a:close/>
                <a:moveTo>
                  <a:pt x="8290" y="4569"/>
                </a:moveTo>
                <a:lnTo>
                  <a:pt x="8342" y="4608"/>
                </a:lnTo>
                <a:lnTo>
                  <a:pt x="8368" y="4556"/>
                </a:lnTo>
                <a:lnTo>
                  <a:pt x="8342" y="4556"/>
                </a:lnTo>
                <a:lnTo>
                  <a:pt x="8329" y="4543"/>
                </a:lnTo>
                <a:lnTo>
                  <a:pt x="8303" y="4556"/>
                </a:lnTo>
                <a:lnTo>
                  <a:pt x="8290" y="4569"/>
                </a:lnTo>
                <a:close/>
                <a:moveTo>
                  <a:pt x="16475" y="8251"/>
                </a:moveTo>
                <a:lnTo>
                  <a:pt x="16475" y="8251"/>
                </a:lnTo>
                <a:lnTo>
                  <a:pt x="16449" y="8120"/>
                </a:lnTo>
                <a:lnTo>
                  <a:pt x="16449" y="8120"/>
                </a:lnTo>
                <a:lnTo>
                  <a:pt x="16475" y="8251"/>
                </a:lnTo>
                <a:close/>
                <a:moveTo>
                  <a:pt x="11527" y="2728"/>
                </a:moveTo>
                <a:lnTo>
                  <a:pt x="11527" y="2807"/>
                </a:lnTo>
                <a:lnTo>
                  <a:pt x="11514" y="2807"/>
                </a:lnTo>
                <a:lnTo>
                  <a:pt x="11514" y="2728"/>
                </a:lnTo>
                <a:lnTo>
                  <a:pt x="11527" y="2728"/>
                </a:lnTo>
                <a:close/>
                <a:moveTo>
                  <a:pt x="11279" y="5757"/>
                </a:moveTo>
                <a:lnTo>
                  <a:pt x="11227" y="6097"/>
                </a:lnTo>
                <a:lnTo>
                  <a:pt x="11214" y="6097"/>
                </a:lnTo>
                <a:lnTo>
                  <a:pt x="11266" y="5757"/>
                </a:lnTo>
                <a:lnTo>
                  <a:pt x="11279" y="5757"/>
                </a:lnTo>
                <a:close/>
                <a:moveTo>
                  <a:pt x="19321" y="7050"/>
                </a:moveTo>
                <a:lnTo>
                  <a:pt x="20274" y="8956"/>
                </a:lnTo>
                <a:lnTo>
                  <a:pt x="20274" y="8956"/>
                </a:lnTo>
                <a:lnTo>
                  <a:pt x="19308" y="7050"/>
                </a:lnTo>
                <a:lnTo>
                  <a:pt x="19321" y="7050"/>
                </a:lnTo>
                <a:close/>
                <a:moveTo>
                  <a:pt x="13329" y="5679"/>
                </a:moveTo>
                <a:lnTo>
                  <a:pt x="13329" y="5561"/>
                </a:lnTo>
                <a:lnTo>
                  <a:pt x="13342" y="5561"/>
                </a:lnTo>
                <a:lnTo>
                  <a:pt x="13342" y="5679"/>
                </a:lnTo>
                <a:lnTo>
                  <a:pt x="13329" y="5679"/>
                </a:lnTo>
                <a:close/>
                <a:moveTo>
                  <a:pt x="21162" y="6266"/>
                </a:moveTo>
                <a:lnTo>
                  <a:pt x="21175" y="6253"/>
                </a:lnTo>
                <a:lnTo>
                  <a:pt x="21540" y="7063"/>
                </a:lnTo>
                <a:lnTo>
                  <a:pt x="21527" y="7076"/>
                </a:lnTo>
                <a:lnTo>
                  <a:pt x="21162" y="6266"/>
                </a:lnTo>
                <a:close/>
                <a:moveTo>
                  <a:pt x="17415" y="4700"/>
                </a:moveTo>
                <a:lnTo>
                  <a:pt x="17415" y="4674"/>
                </a:lnTo>
                <a:lnTo>
                  <a:pt x="17663" y="4674"/>
                </a:lnTo>
                <a:lnTo>
                  <a:pt x="17663" y="4687"/>
                </a:lnTo>
                <a:lnTo>
                  <a:pt x="17415" y="4700"/>
                </a:lnTo>
                <a:close/>
                <a:moveTo>
                  <a:pt x="8120" y="6567"/>
                </a:moveTo>
                <a:lnTo>
                  <a:pt x="8120" y="6567"/>
                </a:lnTo>
                <a:lnTo>
                  <a:pt x="8212" y="6645"/>
                </a:lnTo>
                <a:lnTo>
                  <a:pt x="8212" y="6645"/>
                </a:lnTo>
                <a:lnTo>
                  <a:pt x="8120" y="6567"/>
                </a:lnTo>
                <a:close/>
                <a:moveTo>
                  <a:pt x="16306" y="8211"/>
                </a:moveTo>
                <a:lnTo>
                  <a:pt x="16332" y="8290"/>
                </a:lnTo>
                <a:lnTo>
                  <a:pt x="16319" y="8290"/>
                </a:lnTo>
                <a:lnTo>
                  <a:pt x="16306" y="8211"/>
                </a:lnTo>
                <a:lnTo>
                  <a:pt x="16201" y="8277"/>
                </a:lnTo>
                <a:lnTo>
                  <a:pt x="16201" y="8277"/>
                </a:lnTo>
                <a:lnTo>
                  <a:pt x="16306" y="8211"/>
                </a:lnTo>
                <a:close/>
                <a:moveTo>
                  <a:pt x="19151" y="6593"/>
                </a:moveTo>
                <a:lnTo>
                  <a:pt x="19138" y="6593"/>
                </a:lnTo>
                <a:lnTo>
                  <a:pt x="19138" y="6123"/>
                </a:lnTo>
                <a:lnTo>
                  <a:pt x="19151" y="6123"/>
                </a:lnTo>
                <a:lnTo>
                  <a:pt x="19151" y="6593"/>
                </a:lnTo>
                <a:close/>
                <a:moveTo>
                  <a:pt x="16867" y="5770"/>
                </a:moveTo>
                <a:lnTo>
                  <a:pt x="16867" y="5770"/>
                </a:lnTo>
                <a:lnTo>
                  <a:pt x="16867" y="5770"/>
                </a:lnTo>
                <a:lnTo>
                  <a:pt x="16867" y="5770"/>
                </a:lnTo>
                <a:lnTo>
                  <a:pt x="16867" y="6214"/>
                </a:lnTo>
                <a:lnTo>
                  <a:pt x="16854" y="6214"/>
                </a:lnTo>
                <a:lnTo>
                  <a:pt x="16841" y="5770"/>
                </a:lnTo>
                <a:lnTo>
                  <a:pt x="16227" y="5783"/>
                </a:lnTo>
                <a:lnTo>
                  <a:pt x="16227" y="5783"/>
                </a:lnTo>
                <a:lnTo>
                  <a:pt x="16867" y="5770"/>
                </a:lnTo>
                <a:close/>
                <a:moveTo>
                  <a:pt x="17650" y="7206"/>
                </a:moveTo>
                <a:lnTo>
                  <a:pt x="17650" y="7206"/>
                </a:lnTo>
                <a:lnTo>
                  <a:pt x="17650" y="7232"/>
                </a:lnTo>
                <a:lnTo>
                  <a:pt x="17650" y="7232"/>
                </a:lnTo>
                <a:lnTo>
                  <a:pt x="17663" y="7245"/>
                </a:lnTo>
                <a:lnTo>
                  <a:pt x="17663" y="7245"/>
                </a:lnTo>
                <a:lnTo>
                  <a:pt x="17663" y="7245"/>
                </a:lnTo>
                <a:lnTo>
                  <a:pt x="17650" y="7245"/>
                </a:lnTo>
                <a:lnTo>
                  <a:pt x="17650" y="7232"/>
                </a:lnTo>
                <a:lnTo>
                  <a:pt x="17650" y="7206"/>
                </a:lnTo>
                <a:close/>
                <a:moveTo>
                  <a:pt x="14243" y="4778"/>
                </a:moveTo>
                <a:lnTo>
                  <a:pt x="14243" y="5535"/>
                </a:lnTo>
                <a:lnTo>
                  <a:pt x="14243" y="5535"/>
                </a:lnTo>
                <a:lnTo>
                  <a:pt x="14230" y="4778"/>
                </a:lnTo>
                <a:lnTo>
                  <a:pt x="14243" y="4778"/>
                </a:lnTo>
                <a:close/>
                <a:moveTo>
                  <a:pt x="5679" y="1723"/>
                </a:moveTo>
                <a:lnTo>
                  <a:pt x="5601" y="1815"/>
                </a:lnTo>
                <a:lnTo>
                  <a:pt x="5561" y="1854"/>
                </a:lnTo>
                <a:lnTo>
                  <a:pt x="5548" y="1867"/>
                </a:lnTo>
                <a:lnTo>
                  <a:pt x="5509" y="1880"/>
                </a:lnTo>
                <a:lnTo>
                  <a:pt x="5509" y="1880"/>
                </a:lnTo>
                <a:lnTo>
                  <a:pt x="5548" y="1841"/>
                </a:lnTo>
                <a:lnTo>
                  <a:pt x="5679" y="1723"/>
                </a:lnTo>
                <a:close/>
                <a:moveTo>
                  <a:pt x="14648" y="1070"/>
                </a:moveTo>
                <a:lnTo>
                  <a:pt x="14856" y="1175"/>
                </a:lnTo>
                <a:lnTo>
                  <a:pt x="14856" y="1175"/>
                </a:lnTo>
                <a:lnTo>
                  <a:pt x="14648" y="1070"/>
                </a:lnTo>
                <a:close/>
                <a:moveTo>
                  <a:pt x="18159" y="9164"/>
                </a:moveTo>
                <a:lnTo>
                  <a:pt x="18159" y="9164"/>
                </a:lnTo>
                <a:lnTo>
                  <a:pt x="18172" y="9191"/>
                </a:lnTo>
                <a:lnTo>
                  <a:pt x="18172" y="9191"/>
                </a:lnTo>
                <a:lnTo>
                  <a:pt x="18159" y="9164"/>
                </a:lnTo>
                <a:close/>
                <a:moveTo>
                  <a:pt x="12193" y="1645"/>
                </a:moveTo>
                <a:lnTo>
                  <a:pt x="12533" y="1645"/>
                </a:lnTo>
                <a:lnTo>
                  <a:pt x="12533" y="1645"/>
                </a:lnTo>
                <a:lnTo>
                  <a:pt x="12193" y="1658"/>
                </a:lnTo>
                <a:lnTo>
                  <a:pt x="12193" y="1645"/>
                </a:lnTo>
                <a:close/>
                <a:moveTo>
                  <a:pt x="20170" y="5561"/>
                </a:moveTo>
                <a:lnTo>
                  <a:pt x="17663" y="5587"/>
                </a:lnTo>
                <a:lnTo>
                  <a:pt x="17663" y="5561"/>
                </a:lnTo>
                <a:lnTo>
                  <a:pt x="20170" y="5535"/>
                </a:lnTo>
                <a:lnTo>
                  <a:pt x="20170" y="5561"/>
                </a:lnTo>
                <a:close/>
                <a:moveTo>
                  <a:pt x="11149" y="7768"/>
                </a:moveTo>
                <a:lnTo>
                  <a:pt x="11175" y="7859"/>
                </a:lnTo>
                <a:lnTo>
                  <a:pt x="11188" y="7950"/>
                </a:lnTo>
                <a:lnTo>
                  <a:pt x="11201" y="8003"/>
                </a:lnTo>
                <a:lnTo>
                  <a:pt x="11188" y="8003"/>
                </a:lnTo>
                <a:lnTo>
                  <a:pt x="11162" y="7859"/>
                </a:lnTo>
                <a:lnTo>
                  <a:pt x="11149" y="7768"/>
                </a:lnTo>
                <a:close/>
                <a:moveTo>
                  <a:pt x="14491" y="7507"/>
                </a:moveTo>
                <a:lnTo>
                  <a:pt x="14478" y="7507"/>
                </a:lnTo>
                <a:lnTo>
                  <a:pt x="14478" y="7089"/>
                </a:lnTo>
                <a:lnTo>
                  <a:pt x="14491" y="7089"/>
                </a:lnTo>
                <a:lnTo>
                  <a:pt x="14491" y="7507"/>
                </a:lnTo>
                <a:close/>
                <a:moveTo>
                  <a:pt x="17977" y="7689"/>
                </a:moveTo>
                <a:lnTo>
                  <a:pt x="17977" y="8068"/>
                </a:lnTo>
                <a:lnTo>
                  <a:pt x="17977" y="8068"/>
                </a:lnTo>
                <a:lnTo>
                  <a:pt x="17977" y="7689"/>
                </a:lnTo>
                <a:close/>
                <a:moveTo>
                  <a:pt x="17180" y="8107"/>
                </a:moveTo>
                <a:lnTo>
                  <a:pt x="17141" y="8042"/>
                </a:lnTo>
                <a:lnTo>
                  <a:pt x="17141" y="8042"/>
                </a:lnTo>
                <a:lnTo>
                  <a:pt x="17180" y="8107"/>
                </a:lnTo>
                <a:close/>
                <a:moveTo>
                  <a:pt x="19386" y="8159"/>
                </a:moveTo>
                <a:lnTo>
                  <a:pt x="19373" y="8159"/>
                </a:lnTo>
                <a:lnTo>
                  <a:pt x="19765" y="7950"/>
                </a:lnTo>
                <a:lnTo>
                  <a:pt x="19765" y="7963"/>
                </a:lnTo>
                <a:lnTo>
                  <a:pt x="19386" y="8159"/>
                </a:lnTo>
                <a:close/>
                <a:moveTo>
                  <a:pt x="12768" y="6984"/>
                </a:moveTo>
                <a:lnTo>
                  <a:pt x="12755" y="6762"/>
                </a:lnTo>
                <a:lnTo>
                  <a:pt x="12768" y="6762"/>
                </a:lnTo>
                <a:lnTo>
                  <a:pt x="12768" y="6984"/>
                </a:lnTo>
                <a:close/>
                <a:moveTo>
                  <a:pt x="22037" y="5875"/>
                </a:moveTo>
                <a:lnTo>
                  <a:pt x="22037" y="5875"/>
                </a:lnTo>
                <a:lnTo>
                  <a:pt x="22232" y="6201"/>
                </a:lnTo>
                <a:lnTo>
                  <a:pt x="22219" y="6201"/>
                </a:lnTo>
                <a:lnTo>
                  <a:pt x="22037" y="5875"/>
                </a:lnTo>
                <a:close/>
                <a:moveTo>
                  <a:pt x="18446" y="8238"/>
                </a:moveTo>
                <a:lnTo>
                  <a:pt x="18525" y="8381"/>
                </a:lnTo>
                <a:lnTo>
                  <a:pt x="18499" y="8394"/>
                </a:lnTo>
                <a:lnTo>
                  <a:pt x="18460" y="8420"/>
                </a:lnTo>
                <a:lnTo>
                  <a:pt x="18381" y="8446"/>
                </a:lnTo>
                <a:lnTo>
                  <a:pt x="18342" y="8433"/>
                </a:lnTo>
                <a:lnTo>
                  <a:pt x="18342" y="8407"/>
                </a:lnTo>
                <a:lnTo>
                  <a:pt x="18329" y="8407"/>
                </a:lnTo>
                <a:lnTo>
                  <a:pt x="18342" y="8381"/>
                </a:lnTo>
                <a:lnTo>
                  <a:pt x="18355" y="8290"/>
                </a:lnTo>
                <a:lnTo>
                  <a:pt x="18420" y="8251"/>
                </a:lnTo>
                <a:lnTo>
                  <a:pt x="18446" y="8238"/>
                </a:lnTo>
                <a:close/>
                <a:moveTo>
                  <a:pt x="18355" y="8433"/>
                </a:moveTo>
                <a:lnTo>
                  <a:pt x="18381" y="8433"/>
                </a:lnTo>
                <a:lnTo>
                  <a:pt x="18433" y="8420"/>
                </a:lnTo>
                <a:lnTo>
                  <a:pt x="18407" y="8355"/>
                </a:lnTo>
                <a:lnTo>
                  <a:pt x="18473" y="8329"/>
                </a:lnTo>
                <a:lnTo>
                  <a:pt x="18446" y="8290"/>
                </a:lnTo>
                <a:lnTo>
                  <a:pt x="18446" y="8290"/>
                </a:lnTo>
                <a:lnTo>
                  <a:pt x="18368" y="8316"/>
                </a:lnTo>
                <a:lnTo>
                  <a:pt x="18342" y="8420"/>
                </a:lnTo>
                <a:lnTo>
                  <a:pt x="18355" y="8433"/>
                </a:lnTo>
                <a:close/>
                <a:moveTo>
                  <a:pt x="18420" y="8355"/>
                </a:moveTo>
                <a:lnTo>
                  <a:pt x="18446" y="8407"/>
                </a:lnTo>
                <a:lnTo>
                  <a:pt x="18499" y="8381"/>
                </a:lnTo>
                <a:lnTo>
                  <a:pt x="18473" y="8329"/>
                </a:lnTo>
                <a:lnTo>
                  <a:pt x="18420" y="8355"/>
                </a:lnTo>
                <a:close/>
                <a:moveTo>
                  <a:pt x="14478" y="1371"/>
                </a:moveTo>
                <a:lnTo>
                  <a:pt x="14713" y="1488"/>
                </a:lnTo>
                <a:lnTo>
                  <a:pt x="14713" y="1488"/>
                </a:lnTo>
                <a:lnTo>
                  <a:pt x="14478" y="1371"/>
                </a:lnTo>
                <a:close/>
                <a:moveTo>
                  <a:pt x="6567" y="3590"/>
                </a:moveTo>
                <a:lnTo>
                  <a:pt x="7219" y="4060"/>
                </a:lnTo>
                <a:lnTo>
                  <a:pt x="7154" y="4151"/>
                </a:lnTo>
                <a:lnTo>
                  <a:pt x="7154" y="4164"/>
                </a:lnTo>
                <a:lnTo>
                  <a:pt x="7141" y="4151"/>
                </a:lnTo>
                <a:lnTo>
                  <a:pt x="7206" y="4060"/>
                </a:lnTo>
                <a:lnTo>
                  <a:pt x="6554" y="3603"/>
                </a:lnTo>
                <a:lnTo>
                  <a:pt x="6527" y="3590"/>
                </a:lnTo>
                <a:lnTo>
                  <a:pt x="6540" y="3577"/>
                </a:lnTo>
                <a:lnTo>
                  <a:pt x="6567" y="3590"/>
                </a:lnTo>
                <a:close/>
                <a:moveTo>
                  <a:pt x="6984" y="5431"/>
                </a:moveTo>
                <a:lnTo>
                  <a:pt x="6971" y="5431"/>
                </a:lnTo>
                <a:lnTo>
                  <a:pt x="7206" y="5078"/>
                </a:lnTo>
                <a:lnTo>
                  <a:pt x="7219" y="5091"/>
                </a:lnTo>
                <a:lnTo>
                  <a:pt x="6984" y="5431"/>
                </a:lnTo>
                <a:close/>
                <a:moveTo>
                  <a:pt x="6802" y="7663"/>
                </a:moveTo>
                <a:lnTo>
                  <a:pt x="6802" y="7650"/>
                </a:lnTo>
                <a:lnTo>
                  <a:pt x="7206" y="7533"/>
                </a:lnTo>
                <a:lnTo>
                  <a:pt x="7206" y="7533"/>
                </a:lnTo>
                <a:lnTo>
                  <a:pt x="6802" y="7663"/>
                </a:lnTo>
                <a:close/>
                <a:moveTo>
                  <a:pt x="3890" y="2285"/>
                </a:moveTo>
                <a:lnTo>
                  <a:pt x="3903" y="2285"/>
                </a:lnTo>
                <a:lnTo>
                  <a:pt x="4582" y="2415"/>
                </a:lnTo>
                <a:lnTo>
                  <a:pt x="4869" y="2689"/>
                </a:lnTo>
                <a:lnTo>
                  <a:pt x="4974" y="2533"/>
                </a:lnTo>
                <a:lnTo>
                  <a:pt x="4987" y="2546"/>
                </a:lnTo>
                <a:lnTo>
                  <a:pt x="4869" y="2702"/>
                </a:lnTo>
                <a:lnTo>
                  <a:pt x="4869" y="2702"/>
                </a:lnTo>
                <a:lnTo>
                  <a:pt x="4869" y="2702"/>
                </a:lnTo>
                <a:lnTo>
                  <a:pt x="4856" y="2702"/>
                </a:lnTo>
                <a:lnTo>
                  <a:pt x="4830" y="2663"/>
                </a:lnTo>
                <a:lnTo>
                  <a:pt x="4817" y="2650"/>
                </a:lnTo>
                <a:lnTo>
                  <a:pt x="4569" y="2415"/>
                </a:lnTo>
                <a:lnTo>
                  <a:pt x="3838" y="2285"/>
                </a:lnTo>
                <a:lnTo>
                  <a:pt x="3838" y="2272"/>
                </a:lnTo>
                <a:lnTo>
                  <a:pt x="3890" y="2285"/>
                </a:lnTo>
                <a:close/>
                <a:moveTo>
                  <a:pt x="5000" y="2846"/>
                </a:moveTo>
                <a:lnTo>
                  <a:pt x="4713" y="3225"/>
                </a:lnTo>
                <a:lnTo>
                  <a:pt x="4726" y="3225"/>
                </a:lnTo>
                <a:lnTo>
                  <a:pt x="4726" y="3225"/>
                </a:lnTo>
                <a:lnTo>
                  <a:pt x="4726" y="3238"/>
                </a:lnTo>
                <a:lnTo>
                  <a:pt x="5026" y="3538"/>
                </a:lnTo>
                <a:lnTo>
                  <a:pt x="5026" y="3538"/>
                </a:lnTo>
                <a:lnTo>
                  <a:pt x="4726" y="3251"/>
                </a:lnTo>
                <a:lnTo>
                  <a:pt x="4269" y="3681"/>
                </a:lnTo>
                <a:lnTo>
                  <a:pt x="4269" y="3668"/>
                </a:lnTo>
                <a:lnTo>
                  <a:pt x="4713" y="3238"/>
                </a:lnTo>
                <a:lnTo>
                  <a:pt x="4504" y="3029"/>
                </a:lnTo>
                <a:lnTo>
                  <a:pt x="4517" y="3016"/>
                </a:lnTo>
                <a:lnTo>
                  <a:pt x="4713" y="3225"/>
                </a:lnTo>
                <a:lnTo>
                  <a:pt x="5000" y="2846"/>
                </a:lnTo>
                <a:close/>
                <a:moveTo>
                  <a:pt x="5326" y="3133"/>
                </a:moveTo>
                <a:lnTo>
                  <a:pt x="4869" y="3799"/>
                </a:lnTo>
                <a:lnTo>
                  <a:pt x="4856" y="3799"/>
                </a:lnTo>
                <a:lnTo>
                  <a:pt x="5235" y="3251"/>
                </a:lnTo>
                <a:lnTo>
                  <a:pt x="5104" y="3198"/>
                </a:lnTo>
                <a:lnTo>
                  <a:pt x="5104" y="3198"/>
                </a:lnTo>
                <a:lnTo>
                  <a:pt x="5235" y="3251"/>
                </a:lnTo>
                <a:lnTo>
                  <a:pt x="5326" y="3120"/>
                </a:lnTo>
                <a:lnTo>
                  <a:pt x="5326" y="3133"/>
                </a:lnTo>
                <a:close/>
                <a:moveTo>
                  <a:pt x="23159" y="5313"/>
                </a:moveTo>
                <a:lnTo>
                  <a:pt x="23146" y="5313"/>
                </a:lnTo>
                <a:lnTo>
                  <a:pt x="23146" y="4765"/>
                </a:lnTo>
                <a:lnTo>
                  <a:pt x="23159" y="4765"/>
                </a:lnTo>
                <a:lnTo>
                  <a:pt x="23159" y="5313"/>
                </a:lnTo>
                <a:close/>
                <a:moveTo>
                  <a:pt x="14243" y="5718"/>
                </a:moveTo>
                <a:lnTo>
                  <a:pt x="14256" y="6645"/>
                </a:lnTo>
                <a:lnTo>
                  <a:pt x="14256" y="6645"/>
                </a:lnTo>
                <a:lnTo>
                  <a:pt x="14230" y="5718"/>
                </a:lnTo>
                <a:lnTo>
                  <a:pt x="14243" y="5718"/>
                </a:lnTo>
                <a:close/>
                <a:moveTo>
                  <a:pt x="13342" y="6253"/>
                </a:moveTo>
                <a:lnTo>
                  <a:pt x="13342" y="6253"/>
                </a:lnTo>
                <a:lnTo>
                  <a:pt x="13342" y="6110"/>
                </a:lnTo>
                <a:lnTo>
                  <a:pt x="13342" y="6110"/>
                </a:lnTo>
                <a:lnTo>
                  <a:pt x="13342" y="6253"/>
                </a:lnTo>
                <a:close/>
                <a:moveTo>
                  <a:pt x="17768" y="9230"/>
                </a:moveTo>
                <a:lnTo>
                  <a:pt x="17768" y="9217"/>
                </a:lnTo>
                <a:lnTo>
                  <a:pt x="18029" y="9217"/>
                </a:lnTo>
                <a:lnTo>
                  <a:pt x="18029" y="9230"/>
                </a:lnTo>
                <a:lnTo>
                  <a:pt x="17768" y="9230"/>
                </a:lnTo>
                <a:close/>
                <a:moveTo>
                  <a:pt x="12846" y="1175"/>
                </a:moveTo>
                <a:lnTo>
                  <a:pt x="13473" y="1175"/>
                </a:lnTo>
                <a:lnTo>
                  <a:pt x="13473" y="1175"/>
                </a:lnTo>
                <a:lnTo>
                  <a:pt x="12846" y="1188"/>
                </a:lnTo>
                <a:lnTo>
                  <a:pt x="12846" y="1175"/>
                </a:lnTo>
                <a:close/>
                <a:moveTo>
                  <a:pt x="18838" y="8446"/>
                </a:moveTo>
                <a:lnTo>
                  <a:pt x="18851" y="8433"/>
                </a:lnTo>
                <a:lnTo>
                  <a:pt x="19034" y="8786"/>
                </a:lnTo>
                <a:lnTo>
                  <a:pt x="19021" y="8786"/>
                </a:lnTo>
                <a:lnTo>
                  <a:pt x="18838" y="8446"/>
                </a:lnTo>
                <a:close/>
                <a:moveTo>
                  <a:pt x="13499" y="6736"/>
                </a:moveTo>
                <a:lnTo>
                  <a:pt x="13499" y="6736"/>
                </a:lnTo>
                <a:lnTo>
                  <a:pt x="13499" y="6462"/>
                </a:lnTo>
                <a:lnTo>
                  <a:pt x="13499" y="6462"/>
                </a:lnTo>
                <a:lnTo>
                  <a:pt x="13499" y="6736"/>
                </a:lnTo>
                <a:close/>
                <a:moveTo>
                  <a:pt x="16645" y="8995"/>
                </a:moveTo>
                <a:lnTo>
                  <a:pt x="16645" y="8995"/>
                </a:lnTo>
                <a:lnTo>
                  <a:pt x="16345" y="9034"/>
                </a:lnTo>
                <a:lnTo>
                  <a:pt x="16345" y="9034"/>
                </a:lnTo>
                <a:lnTo>
                  <a:pt x="16645" y="8995"/>
                </a:lnTo>
                <a:close/>
                <a:moveTo>
                  <a:pt x="11097" y="2115"/>
                </a:moveTo>
                <a:lnTo>
                  <a:pt x="11110" y="2102"/>
                </a:lnTo>
                <a:moveTo>
                  <a:pt x="11110" y="2102"/>
                </a:moveTo>
                <a:lnTo>
                  <a:pt x="11175" y="2102"/>
                </a:lnTo>
                <a:moveTo>
                  <a:pt x="11175" y="2102"/>
                </a:moveTo>
                <a:lnTo>
                  <a:pt x="11214" y="2115"/>
                </a:lnTo>
                <a:moveTo>
                  <a:pt x="11208" y="2115"/>
                </a:moveTo>
                <a:lnTo>
                  <a:pt x="11240" y="2141"/>
                </a:lnTo>
                <a:lnTo>
                  <a:pt x="11253" y="2154"/>
                </a:lnTo>
                <a:lnTo>
                  <a:pt x="11253" y="2128"/>
                </a:lnTo>
                <a:lnTo>
                  <a:pt x="11253" y="2128"/>
                </a:lnTo>
                <a:lnTo>
                  <a:pt x="11306" y="2115"/>
                </a:lnTo>
                <a:lnTo>
                  <a:pt x="11306" y="2128"/>
                </a:lnTo>
                <a:lnTo>
                  <a:pt x="11253" y="2128"/>
                </a:lnTo>
                <a:lnTo>
                  <a:pt x="11253" y="2154"/>
                </a:lnTo>
                <a:lnTo>
                  <a:pt x="11266" y="2167"/>
                </a:lnTo>
                <a:lnTo>
                  <a:pt x="11279" y="2180"/>
                </a:lnTo>
                <a:lnTo>
                  <a:pt x="11306" y="2193"/>
                </a:lnTo>
                <a:lnTo>
                  <a:pt x="11332" y="2193"/>
                </a:lnTo>
                <a:lnTo>
                  <a:pt x="11345" y="2193"/>
                </a:lnTo>
                <a:lnTo>
                  <a:pt x="11371" y="2193"/>
                </a:lnTo>
                <a:lnTo>
                  <a:pt x="11397" y="2193"/>
                </a:lnTo>
                <a:lnTo>
                  <a:pt x="11423" y="2206"/>
                </a:lnTo>
                <a:lnTo>
                  <a:pt x="11449" y="2219"/>
                </a:lnTo>
                <a:lnTo>
                  <a:pt x="11488" y="2245"/>
                </a:lnTo>
                <a:lnTo>
                  <a:pt x="11501" y="2258"/>
                </a:lnTo>
                <a:lnTo>
                  <a:pt x="11527" y="2272"/>
                </a:lnTo>
                <a:lnTo>
                  <a:pt x="11514" y="2272"/>
                </a:lnTo>
                <a:lnTo>
                  <a:pt x="11501" y="2272"/>
                </a:lnTo>
                <a:lnTo>
                  <a:pt x="11488" y="2258"/>
                </a:lnTo>
                <a:lnTo>
                  <a:pt x="11475" y="2245"/>
                </a:lnTo>
                <a:lnTo>
                  <a:pt x="11462" y="2245"/>
                </a:lnTo>
                <a:lnTo>
                  <a:pt x="11449" y="2232"/>
                </a:lnTo>
                <a:lnTo>
                  <a:pt x="11410" y="2206"/>
                </a:lnTo>
                <a:lnTo>
                  <a:pt x="11384" y="2206"/>
                </a:lnTo>
                <a:lnTo>
                  <a:pt x="11371" y="2193"/>
                </a:lnTo>
                <a:lnTo>
                  <a:pt x="11358" y="2193"/>
                </a:lnTo>
                <a:lnTo>
                  <a:pt x="11358" y="2206"/>
                </a:lnTo>
                <a:lnTo>
                  <a:pt x="11319" y="2206"/>
                </a:lnTo>
                <a:lnTo>
                  <a:pt x="11292" y="2193"/>
                </a:lnTo>
                <a:lnTo>
                  <a:pt x="11292" y="2193"/>
                </a:lnTo>
                <a:lnTo>
                  <a:pt x="11279" y="2180"/>
                </a:lnTo>
                <a:lnTo>
                  <a:pt x="11266" y="2167"/>
                </a:lnTo>
                <a:lnTo>
                  <a:pt x="11240" y="2141"/>
                </a:lnTo>
                <a:lnTo>
                  <a:pt x="11208" y="2115"/>
                </a:lnTo>
                <a:close/>
                <a:moveTo>
                  <a:pt x="11201" y="2115"/>
                </a:moveTo>
                <a:lnTo>
                  <a:pt x="11175" y="2102"/>
                </a:lnTo>
                <a:moveTo>
                  <a:pt x="11175" y="2102"/>
                </a:moveTo>
                <a:lnTo>
                  <a:pt x="11162" y="2102"/>
                </a:lnTo>
                <a:moveTo>
                  <a:pt x="11162" y="2102"/>
                </a:moveTo>
                <a:lnTo>
                  <a:pt x="11110" y="2115"/>
                </a:lnTo>
                <a:moveTo>
                  <a:pt x="11110" y="2115"/>
                </a:moveTo>
                <a:lnTo>
                  <a:pt x="11097" y="2115"/>
                </a:lnTo>
                <a:moveTo>
                  <a:pt x="13538" y="1253"/>
                </a:moveTo>
                <a:lnTo>
                  <a:pt x="13564" y="1240"/>
                </a:lnTo>
                <a:lnTo>
                  <a:pt x="13590" y="1240"/>
                </a:lnTo>
                <a:lnTo>
                  <a:pt x="13590" y="1227"/>
                </a:lnTo>
                <a:lnTo>
                  <a:pt x="13616" y="1240"/>
                </a:lnTo>
                <a:lnTo>
                  <a:pt x="13616" y="1253"/>
                </a:lnTo>
                <a:lnTo>
                  <a:pt x="13616" y="1266"/>
                </a:lnTo>
                <a:lnTo>
                  <a:pt x="13616" y="1279"/>
                </a:lnTo>
                <a:lnTo>
                  <a:pt x="13616" y="1292"/>
                </a:lnTo>
                <a:lnTo>
                  <a:pt x="13616" y="1292"/>
                </a:lnTo>
                <a:lnTo>
                  <a:pt x="13629" y="1319"/>
                </a:lnTo>
                <a:lnTo>
                  <a:pt x="13642" y="1345"/>
                </a:lnTo>
                <a:lnTo>
                  <a:pt x="13655" y="1371"/>
                </a:lnTo>
                <a:lnTo>
                  <a:pt x="13655" y="1397"/>
                </a:lnTo>
                <a:lnTo>
                  <a:pt x="13642" y="1423"/>
                </a:lnTo>
                <a:lnTo>
                  <a:pt x="13629" y="1449"/>
                </a:lnTo>
                <a:lnTo>
                  <a:pt x="13603" y="1449"/>
                </a:lnTo>
                <a:lnTo>
                  <a:pt x="13577" y="1462"/>
                </a:lnTo>
                <a:lnTo>
                  <a:pt x="13564" y="1475"/>
                </a:lnTo>
                <a:lnTo>
                  <a:pt x="13538" y="1488"/>
                </a:lnTo>
                <a:lnTo>
                  <a:pt x="13525" y="1488"/>
                </a:lnTo>
                <a:lnTo>
                  <a:pt x="13512" y="1514"/>
                </a:lnTo>
                <a:lnTo>
                  <a:pt x="13486" y="1527"/>
                </a:lnTo>
                <a:lnTo>
                  <a:pt x="13473" y="1527"/>
                </a:lnTo>
                <a:lnTo>
                  <a:pt x="13486" y="1514"/>
                </a:lnTo>
                <a:lnTo>
                  <a:pt x="13499" y="1514"/>
                </a:lnTo>
                <a:lnTo>
                  <a:pt x="13499" y="1501"/>
                </a:lnTo>
                <a:lnTo>
                  <a:pt x="13512" y="1488"/>
                </a:lnTo>
                <a:lnTo>
                  <a:pt x="13525" y="1488"/>
                </a:lnTo>
                <a:lnTo>
                  <a:pt x="13538" y="1475"/>
                </a:lnTo>
                <a:lnTo>
                  <a:pt x="13551" y="1475"/>
                </a:lnTo>
                <a:lnTo>
                  <a:pt x="13564" y="1462"/>
                </a:lnTo>
                <a:lnTo>
                  <a:pt x="13577" y="1462"/>
                </a:lnTo>
                <a:lnTo>
                  <a:pt x="13603" y="1449"/>
                </a:lnTo>
                <a:lnTo>
                  <a:pt x="13616" y="1449"/>
                </a:lnTo>
                <a:lnTo>
                  <a:pt x="13629" y="1436"/>
                </a:lnTo>
                <a:lnTo>
                  <a:pt x="13629" y="1423"/>
                </a:lnTo>
                <a:lnTo>
                  <a:pt x="13642" y="1410"/>
                </a:lnTo>
                <a:lnTo>
                  <a:pt x="13655" y="1384"/>
                </a:lnTo>
                <a:lnTo>
                  <a:pt x="13642" y="1371"/>
                </a:lnTo>
                <a:lnTo>
                  <a:pt x="13629" y="1358"/>
                </a:lnTo>
                <a:lnTo>
                  <a:pt x="13629" y="1319"/>
                </a:lnTo>
                <a:lnTo>
                  <a:pt x="13616" y="1305"/>
                </a:lnTo>
                <a:lnTo>
                  <a:pt x="13603" y="1279"/>
                </a:lnTo>
                <a:lnTo>
                  <a:pt x="13603" y="1266"/>
                </a:lnTo>
                <a:lnTo>
                  <a:pt x="13590" y="1253"/>
                </a:lnTo>
                <a:lnTo>
                  <a:pt x="13590" y="1253"/>
                </a:lnTo>
                <a:lnTo>
                  <a:pt x="13577" y="1253"/>
                </a:lnTo>
                <a:lnTo>
                  <a:pt x="13551" y="1253"/>
                </a:lnTo>
                <a:lnTo>
                  <a:pt x="13538" y="1266"/>
                </a:lnTo>
                <a:lnTo>
                  <a:pt x="13538" y="1253"/>
                </a:lnTo>
                <a:close/>
                <a:moveTo>
                  <a:pt x="4014" y="2050"/>
                </a:moveTo>
                <a:lnTo>
                  <a:pt x="4034" y="2037"/>
                </a:lnTo>
                <a:lnTo>
                  <a:pt x="4021" y="2037"/>
                </a:lnTo>
                <a:lnTo>
                  <a:pt x="4008" y="2050"/>
                </a:lnTo>
                <a:lnTo>
                  <a:pt x="3995" y="2063"/>
                </a:lnTo>
                <a:lnTo>
                  <a:pt x="4014" y="2050"/>
                </a:lnTo>
                <a:close/>
              </a:path>
            </a:pathLst>
          </a:custGeom>
          <a:solidFill>
            <a:schemeClr val="accent6"/>
          </a:solidFill>
          <a:ln w="19050" cap="rnd">
            <a:solidFill>
              <a:srgbClr val="55AE4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Freeform 5">
            <a:extLst>
              <a:ext uri="{FF2B5EF4-FFF2-40B4-BE49-F238E27FC236}">
                <a16:creationId xmlns:a16="http://schemas.microsoft.com/office/drawing/2014/main" id="{1081C41C-EEBB-49BF-A388-9BD59F56D2DB}"/>
              </a:ext>
            </a:extLst>
          </p:cNvPr>
          <p:cNvSpPr>
            <a:spLocks noEditPoints="1"/>
          </p:cNvSpPr>
          <p:nvPr/>
        </p:nvSpPr>
        <p:spPr bwMode="auto">
          <a:xfrm>
            <a:off x="826129" y="2170545"/>
            <a:ext cx="8064000" cy="3601385"/>
          </a:xfrm>
          <a:custGeom>
            <a:avLst/>
            <a:gdLst>
              <a:gd name="T0" fmla="*/ 8801 w 21514"/>
              <a:gd name="T1" fmla="*/ 5985 h 9662"/>
              <a:gd name="T2" fmla="*/ 8736 w 21514"/>
              <a:gd name="T3" fmla="*/ 6285 h 9662"/>
              <a:gd name="T4" fmla="*/ 8632 w 21514"/>
              <a:gd name="T5" fmla="*/ 6741 h 9662"/>
              <a:gd name="T6" fmla="*/ 7902 w 21514"/>
              <a:gd name="T7" fmla="*/ 6937 h 9662"/>
              <a:gd name="T8" fmla="*/ 6350 w 21514"/>
              <a:gd name="T9" fmla="*/ 7328 h 9662"/>
              <a:gd name="T10" fmla="*/ 2164 w 21514"/>
              <a:gd name="T11" fmla="*/ 6454 h 9662"/>
              <a:gd name="T12" fmla="*/ 6180 w 21514"/>
              <a:gd name="T13" fmla="*/ 7445 h 9662"/>
              <a:gd name="T14" fmla="*/ 6154 w 21514"/>
              <a:gd name="T15" fmla="*/ 7341 h 9662"/>
              <a:gd name="T16" fmla="*/ 9440 w 21514"/>
              <a:gd name="T17" fmla="*/ 5828 h 9662"/>
              <a:gd name="T18" fmla="*/ 9114 w 21514"/>
              <a:gd name="T19" fmla="*/ 6076 h 9662"/>
              <a:gd name="T20" fmla="*/ 10535 w 21514"/>
              <a:gd name="T21" fmla="*/ 4172 h 9662"/>
              <a:gd name="T22" fmla="*/ 6428 w 21514"/>
              <a:gd name="T23" fmla="*/ 7419 h 9662"/>
              <a:gd name="T24" fmla="*/ 2869 w 21514"/>
              <a:gd name="T25" fmla="*/ 900 h 9662"/>
              <a:gd name="T26" fmla="*/ 7602 w 21514"/>
              <a:gd name="T27" fmla="*/ 1721 h 9662"/>
              <a:gd name="T28" fmla="*/ 13117 w 21514"/>
              <a:gd name="T29" fmla="*/ 6689 h 9662"/>
              <a:gd name="T30" fmla="*/ 9818 w 21514"/>
              <a:gd name="T31" fmla="*/ 3820 h 9662"/>
              <a:gd name="T32" fmla="*/ 6793 w 21514"/>
              <a:gd name="T33" fmla="*/ 5737 h 9662"/>
              <a:gd name="T34" fmla="*/ 7732 w 21514"/>
              <a:gd name="T35" fmla="*/ 5685 h 9662"/>
              <a:gd name="T36" fmla="*/ 626 w 21514"/>
              <a:gd name="T37" fmla="*/ 5620 h 9662"/>
              <a:gd name="T38" fmla="*/ 12648 w 21514"/>
              <a:gd name="T39" fmla="*/ 6963 h 9662"/>
              <a:gd name="T40" fmla="*/ 10614 w 21514"/>
              <a:gd name="T41" fmla="*/ 7797 h 9662"/>
              <a:gd name="T42" fmla="*/ 10535 w 21514"/>
              <a:gd name="T43" fmla="*/ 5633 h 9662"/>
              <a:gd name="T44" fmla="*/ 10535 w 21514"/>
              <a:gd name="T45" fmla="*/ 5581 h 9662"/>
              <a:gd name="T46" fmla="*/ 11696 w 21514"/>
              <a:gd name="T47" fmla="*/ 9179 h 9662"/>
              <a:gd name="T48" fmla="*/ 11761 w 21514"/>
              <a:gd name="T49" fmla="*/ 8762 h 9662"/>
              <a:gd name="T50" fmla="*/ 11735 w 21514"/>
              <a:gd name="T51" fmla="*/ 8462 h 9662"/>
              <a:gd name="T52" fmla="*/ 8449 w 21514"/>
              <a:gd name="T53" fmla="*/ 7497 h 9662"/>
              <a:gd name="T54" fmla="*/ 7745 w 21514"/>
              <a:gd name="T55" fmla="*/ 7758 h 9662"/>
              <a:gd name="T56" fmla="*/ 7810 w 21514"/>
              <a:gd name="T57" fmla="*/ 7954 h 9662"/>
              <a:gd name="T58" fmla="*/ 8136 w 21514"/>
              <a:gd name="T59" fmla="*/ 5633 h 9662"/>
              <a:gd name="T60" fmla="*/ 7549 w 21514"/>
              <a:gd name="T61" fmla="*/ 5685 h 9662"/>
              <a:gd name="T62" fmla="*/ 7536 w 21514"/>
              <a:gd name="T63" fmla="*/ 5620 h 9662"/>
              <a:gd name="T64" fmla="*/ 7536 w 21514"/>
              <a:gd name="T65" fmla="*/ 5476 h 9662"/>
              <a:gd name="T66" fmla="*/ 10861 w 21514"/>
              <a:gd name="T67" fmla="*/ 4590 h 9662"/>
              <a:gd name="T68" fmla="*/ 8540 w 21514"/>
              <a:gd name="T69" fmla="*/ 5880 h 9662"/>
              <a:gd name="T70" fmla="*/ 11539 w 21514"/>
              <a:gd name="T71" fmla="*/ 7536 h 9662"/>
              <a:gd name="T72" fmla="*/ 11996 w 21514"/>
              <a:gd name="T73" fmla="*/ 52 h 9662"/>
              <a:gd name="T74" fmla="*/ 9688 w 21514"/>
              <a:gd name="T75" fmla="*/ 5255 h 9662"/>
              <a:gd name="T76" fmla="*/ 7054 w 21514"/>
              <a:gd name="T77" fmla="*/ 5555 h 9662"/>
              <a:gd name="T78" fmla="*/ 7041 w 21514"/>
              <a:gd name="T79" fmla="*/ 5568 h 9662"/>
              <a:gd name="T80" fmla="*/ 7967 w 21514"/>
              <a:gd name="T81" fmla="*/ 7471 h 9662"/>
              <a:gd name="T82" fmla="*/ 7954 w 21514"/>
              <a:gd name="T83" fmla="*/ 7484 h 9662"/>
              <a:gd name="T84" fmla="*/ 7928 w 21514"/>
              <a:gd name="T85" fmla="*/ 7523 h 9662"/>
              <a:gd name="T86" fmla="*/ 12804 w 21514"/>
              <a:gd name="T87" fmla="*/ 6911 h 9662"/>
              <a:gd name="T88" fmla="*/ 13287 w 21514"/>
              <a:gd name="T89" fmla="*/ 6193 h 9662"/>
              <a:gd name="T90" fmla="*/ 12935 w 21514"/>
              <a:gd name="T91" fmla="*/ 6219 h 9662"/>
              <a:gd name="T92" fmla="*/ 13300 w 21514"/>
              <a:gd name="T93" fmla="*/ 6193 h 9662"/>
              <a:gd name="T94" fmla="*/ 287 w 21514"/>
              <a:gd name="T95" fmla="*/ 5333 h 9662"/>
              <a:gd name="T96" fmla="*/ 8723 w 21514"/>
              <a:gd name="T97" fmla="*/ 4081 h 9662"/>
              <a:gd name="T98" fmla="*/ 11318 w 21514"/>
              <a:gd name="T99" fmla="*/ 8384 h 9662"/>
              <a:gd name="T100" fmla="*/ 11161 w 21514"/>
              <a:gd name="T101" fmla="*/ 8371 h 9662"/>
              <a:gd name="T102" fmla="*/ 8110 w 21514"/>
              <a:gd name="T103" fmla="*/ 5489 h 9662"/>
              <a:gd name="T104" fmla="*/ 6480 w 21514"/>
              <a:gd name="T105" fmla="*/ 7432 h 9662"/>
              <a:gd name="T106" fmla="*/ 7067 w 21514"/>
              <a:gd name="T107" fmla="*/ 7002 h 9662"/>
              <a:gd name="T108" fmla="*/ 7589 w 21514"/>
              <a:gd name="T109" fmla="*/ 6884 h 9662"/>
              <a:gd name="T110" fmla="*/ 10522 w 21514"/>
              <a:gd name="T111" fmla="*/ 7719 h 9662"/>
              <a:gd name="T112" fmla="*/ 6506 w 21514"/>
              <a:gd name="T113" fmla="*/ 7210 h 9662"/>
              <a:gd name="T114" fmla="*/ 8723 w 21514"/>
              <a:gd name="T115" fmla="*/ 7993 h 9662"/>
              <a:gd name="T116" fmla="*/ 12661 w 21514"/>
              <a:gd name="T117" fmla="*/ 6728 h 9662"/>
              <a:gd name="T118" fmla="*/ 13899 w 21514"/>
              <a:gd name="T119" fmla="*/ 7041 h 9662"/>
              <a:gd name="T120" fmla="*/ 12556 w 21514"/>
              <a:gd name="T121" fmla="*/ 7536 h 9662"/>
              <a:gd name="T122" fmla="*/ 8267 w 21514"/>
              <a:gd name="T123" fmla="*/ 7602 h 9662"/>
              <a:gd name="T124" fmla="*/ 9440 w 21514"/>
              <a:gd name="T125" fmla="*/ 7810 h 9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514" h="9662">
                <a:moveTo>
                  <a:pt x="13221" y="4368"/>
                </a:moveTo>
                <a:lnTo>
                  <a:pt x="13221" y="4381"/>
                </a:lnTo>
                <a:lnTo>
                  <a:pt x="13195" y="4407"/>
                </a:lnTo>
                <a:lnTo>
                  <a:pt x="13195" y="4394"/>
                </a:lnTo>
                <a:lnTo>
                  <a:pt x="13195" y="4368"/>
                </a:lnTo>
                <a:lnTo>
                  <a:pt x="13195" y="4368"/>
                </a:lnTo>
                <a:lnTo>
                  <a:pt x="13195" y="4368"/>
                </a:lnTo>
                <a:lnTo>
                  <a:pt x="13195" y="4368"/>
                </a:lnTo>
                <a:lnTo>
                  <a:pt x="13195" y="4355"/>
                </a:lnTo>
                <a:lnTo>
                  <a:pt x="13208" y="4355"/>
                </a:lnTo>
                <a:lnTo>
                  <a:pt x="13208" y="4368"/>
                </a:lnTo>
                <a:lnTo>
                  <a:pt x="13208" y="4368"/>
                </a:lnTo>
                <a:lnTo>
                  <a:pt x="13208" y="4368"/>
                </a:lnTo>
                <a:lnTo>
                  <a:pt x="13208" y="4368"/>
                </a:lnTo>
                <a:lnTo>
                  <a:pt x="13221" y="4368"/>
                </a:lnTo>
                <a:lnTo>
                  <a:pt x="13221" y="4368"/>
                </a:lnTo>
                <a:lnTo>
                  <a:pt x="13221" y="4355"/>
                </a:lnTo>
                <a:lnTo>
                  <a:pt x="13221" y="4355"/>
                </a:lnTo>
                <a:lnTo>
                  <a:pt x="13221" y="4368"/>
                </a:lnTo>
                <a:close/>
                <a:moveTo>
                  <a:pt x="13234" y="4368"/>
                </a:moveTo>
                <a:lnTo>
                  <a:pt x="13221" y="4368"/>
                </a:lnTo>
                <a:lnTo>
                  <a:pt x="13234" y="4368"/>
                </a:lnTo>
                <a:lnTo>
                  <a:pt x="13234" y="4355"/>
                </a:lnTo>
                <a:lnTo>
                  <a:pt x="13234" y="4368"/>
                </a:lnTo>
                <a:close/>
                <a:moveTo>
                  <a:pt x="2764" y="6963"/>
                </a:moveTo>
                <a:lnTo>
                  <a:pt x="2803" y="6937"/>
                </a:lnTo>
                <a:lnTo>
                  <a:pt x="2973" y="7250"/>
                </a:lnTo>
                <a:lnTo>
                  <a:pt x="2908" y="7250"/>
                </a:lnTo>
                <a:lnTo>
                  <a:pt x="2908" y="7237"/>
                </a:lnTo>
                <a:lnTo>
                  <a:pt x="2908" y="7237"/>
                </a:lnTo>
                <a:lnTo>
                  <a:pt x="2908" y="7237"/>
                </a:lnTo>
                <a:lnTo>
                  <a:pt x="2908" y="7237"/>
                </a:lnTo>
                <a:lnTo>
                  <a:pt x="2895" y="7237"/>
                </a:lnTo>
                <a:lnTo>
                  <a:pt x="2895" y="7237"/>
                </a:lnTo>
                <a:lnTo>
                  <a:pt x="2895" y="7237"/>
                </a:lnTo>
                <a:lnTo>
                  <a:pt x="2895" y="7224"/>
                </a:lnTo>
                <a:lnTo>
                  <a:pt x="2895" y="7210"/>
                </a:lnTo>
                <a:lnTo>
                  <a:pt x="2882" y="7197"/>
                </a:lnTo>
                <a:lnTo>
                  <a:pt x="2882" y="7184"/>
                </a:lnTo>
                <a:lnTo>
                  <a:pt x="2869" y="7171"/>
                </a:lnTo>
                <a:lnTo>
                  <a:pt x="2855" y="7145"/>
                </a:lnTo>
                <a:lnTo>
                  <a:pt x="2842" y="7119"/>
                </a:lnTo>
                <a:lnTo>
                  <a:pt x="2842" y="7093"/>
                </a:lnTo>
                <a:lnTo>
                  <a:pt x="2764" y="6963"/>
                </a:lnTo>
                <a:close/>
                <a:moveTo>
                  <a:pt x="8814" y="5946"/>
                </a:moveTo>
                <a:lnTo>
                  <a:pt x="8840" y="5959"/>
                </a:lnTo>
                <a:lnTo>
                  <a:pt x="8853" y="5933"/>
                </a:lnTo>
                <a:lnTo>
                  <a:pt x="8853" y="5933"/>
                </a:lnTo>
                <a:lnTo>
                  <a:pt x="8853" y="5933"/>
                </a:lnTo>
                <a:lnTo>
                  <a:pt x="8866" y="5933"/>
                </a:lnTo>
                <a:lnTo>
                  <a:pt x="8866" y="5933"/>
                </a:lnTo>
                <a:lnTo>
                  <a:pt x="8866" y="5933"/>
                </a:lnTo>
                <a:lnTo>
                  <a:pt x="8814" y="6115"/>
                </a:lnTo>
                <a:lnTo>
                  <a:pt x="8814" y="6115"/>
                </a:lnTo>
                <a:lnTo>
                  <a:pt x="8801" y="6115"/>
                </a:lnTo>
                <a:lnTo>
                  <a:pt x="8801" y="6115"/>
                </a:lnTo>
                <a:lnTo>
                  <a:pt x="8775" y="6115"/>
                </a:lnTo>
                <a:lnTo>
                  <a:pt x="8762" y="6115"/>
                </a:lnTo>
                <a:lnTo>
                  <a:pt x="8762" y="6115"/>
                </a:lnTo>
                <a:lnTo>
                  <a:pt x="8762" y="6102"/>
                </a:lnTo>
                <a:lnTo>
                  <a:pt x="8762" y="6102"/>
                </a:lnTo>
                <a:lnTo>
                  <a:pt x="8788" y="5985"/>
                </a:lnTo>
                <a:lnTo>
                  <a:pt x="8788" y="5985"/>
                </a:lnTo>
                <a:lnTo>
                  <a:pt x="8801" y="5985"/>
                </a:lnTo>
                <a:lnTo>
                  <a:pt x="8801" y="5985"/>
                </a:lnTo>
                <a:lnTo>
                  <a:pt x="8814" y="5985"/>
                </a:lnTo>
                <a:lnTo>
                  <a:pt x="8814" y="5985"/>
                </a:lnTo>
                <a:lnTo>
                  <a:pt x="8814" y="5959"/>
                </a:lnTo>
                <a:lnTo>
                  <a:pt x="8814" y="5946"/>
                </a:lnTo>
                <a:lnTo>
                  <a:pt x="8801" y="5946"/>
                </a:lnTo>
                <a:lnTo>
                  <a:pt x="8801" y="5946"/>
                </a:lnTo>
                <a:lnTo>
                  <a:pt x="8801" y="5946"/>
                </a:lnTo>
                <a:lnTo>
                  <a:pt x="8801" y="5920"/>
                </a:lnTo>
                <a:lnTo>
                  <a:pt x="8814" y="5920"/>
                </a:lnTo>
                <a:lnTo>
                  <a:pt x="8814" y="5946"/>
                </a:lnTo>
                <a:close/>
                <a:moveTo>
                  <a:pt x="8814" y="6011"/>
                </a:moveTo>
                <a:lnTo>
                  <a:pt x="8801" y="6011"/>
                </a:lnTo>
                <a:lnTo>
                  <a:pt x="8801" y="6011"/>
                </a:lnTo>
                <a:lnTo>
                  <a:pt x="8801" y="6011"/>
                </a:lnTo>
                <a:lnTo>
                  <a:pt x="8801" y="6011"/>
                </a:lnTo>
                <a:lnTo>
                  <a:pt x="8801" y="6011"/>
                </a:lnTo>
                <a:lnTo>
                  <a:pt x="8814" y="6024"/>
                </a:lnTo>
                <a:lnTo>
                  <a:pt x="8814" y="6011"/>
                </a:lnTo>
                <a:lnTo>
                  <a:pt x="8814" y="6011"/>
                </a:lnTo>
                <a:lnTo>
                  <a:pt x="8814" y="6011"/>
                </a:lnTo>
                <a:lnTo>
                  <a:pt x="8814" y="6011"/>
                </a:lnTo>
                <a:lnTo>
                  <a:pt x="8814" y="6011"/>
                </a:lnTo>
                <a:lnTo>
                  <a:pt x="8814" y="6011"/>
                </a:lnTo>
                <a:lnTo>
                  <a:pt x="8814" y="6011"/>
                </a:lnTo>
                <a:close/>
                <a:moveTo>
                  <a:pt x="8801" y="6063"/>
                </a:moveTo>
                <a:lnTo>
                  <a:pt x="8801" y="6063"/>
                </a:lnTo>
                <a:lnTo>
                  <a:pt x="8801" y="6050"/>
                </a:lnTo>
                <a:lnTo>
                  <a:pt x="8801" y="6050"/>
                </a:lnTo>
                <a:lnTo>
                  <a:pt x="8801" y="6063"/>
                </a:lnTo>
                <a:close/>
                <a:moveTo>
                  <a:pt x="8801" y="6128"/>
                </a:moveTo>
                <a:lnTo>
                  <a:pt x="8762" y="6272"/>
                </a:lnTo>
                <a:lnTo>
                  <a:pt x="8736" y="6272"/>
                </a:lnTo>
                <a:lnTo>
                  <a:pt x="8736" y="6272"/>
                </a:lnTo>
                <a:lnTo>
                  <a:pt x="8762" y="6141"/>
                </a:lnTo>
                <a:lnTo>
                  <a:pt x="8775" y="6141"/>
                </a:lnTo>
                <a:lnTo>
                  <a:pt x="8775" y="6128"/>
                </a:lnTo>
                <a:lnTo>
                  <a:pt x="8801" y="6128"/>
                </a:lnTo>
                <a:close/>
                <a:moveTo>
                  <a:pt x="8749" y="6246"/>
                </a:moveTo>
                <a:lnTo>
                  <a:pt x="8749" y="6259"/>
                </a:lnTo>
                <a:lnTo>
                  <a:pt x="8749" y="6246"/>
                </a:lnTo>
                <a:lnTo>
                  <a:pt x="8749" y="6246"/>
                </a:lnTo>
                <a:lnTo>
                  <a:pt x="8762" y="6246"/>
                </a:lnTo>
                <a:lnTo>
                  <a:pt x="8762" y="6246"/>
                </a:lnTo>
                <a:lnTo>
                  <a:pt x="8762" y="6246"/>
                </a:lnTo>
                <a:lnTo>
                  <a:pt x="8762" y="6246"/>
                </a:lnTo>
                <a:lnTo>
                  <a:pt x="8762" y="6246"/>
                </a:lnTo>
                <a:lnTo>
                  <a:pt x="8762" y="6246"/>
                </a:lnTo>
                <a:lnTo>
                  <a:pt x="8749" y="6233"/>
                </a:lnTo>
                <a:lnTo>
                  <a:pt x="8749" y="6246"/>
                </a:lnTo>
                <a:lnTo>
                  <a:pt x="8749" y="6246"/>
                </a:lnTo>
                <a:lnTo>
                  <a:pt x="8749" y="6246"/>
                </a:lnTo>
                <a:close/>
                <a:moveTo>
                  <a:pt x="8749" y="6285"/>
                </a:moveTo>
                <a:lnTo>
                  <a:pt x="8710" y="6454"/>
                </a:lnTo>
                <a:lnTo>
                  <a:pt x="8684" y="6454"/>
                </a:lnTo>
                <a:lnTo>
                  <a:pt x="8736" y="6272"/>
                </a:lnTo>
                <a:lnTo>
                  <a:pt x="8749" y="6285"/>
                </a:lnTo>
                <a:close/>
                <a:moveTo>
                  <a:pt x="8697" y="6441"/>
                </a:moveTo>
                <a:lnTo>
                  <a:pt x="8710" y="6441"/>
                </a:lnTo>
                <a:lnTo>
                  <a:pt x="8710" y="6441"/>
                </a:lnTo>
                <a:lnTo>
                  <a:pt x="8710" y="6428"/>
                </a:lnTo>
                <a:lnTo>
                  <a:pt x="8697" y="6441"/>
                </a:lnTo>
                <a:close/>
                <a:moveTo>
                  <a:pt x="8736" y="6285"/>
                </a:moveTo>
                <a:lnTo>
                  <a:pt x="8736" y="6285"/>
                </a:lnTo>
                <a:lnTo>
                  <a:pt x="8736" y="6285"/>
                </a:lnTo>
                <a:lnTo>
                  <a:pt x="8736" y="6285"/>
                </a:lnTo>
                <a:close/>
                <a:moveTo>
                  <a:pt x="8697" y="6493"/>
                </a:moveTo>
                <a:lnTo>
                  <a:pt x="8658" y="6650"/>
                </a:lnTo>
                <a:lnTo>
                  <a:pt x="8645" y="6650"/>
                </a:lnTo>
                <a:lnTo>
                  <a:pt x="8671" y="6493"/>
                </a:lnTo>
                <a:lnTo>
                  <a:pt x="8697" y="6493"/>
                </a:lnTo>
                <a:close/>
                <a:moveTo>
                  <a:pt x="8671" y="6506"/>
                </a:moveTo>
                <a:lnTo>
                  <a:pt x="8684" y="6506"/>
                </a:lnTo>
                <a:lnTo>
                  <a:pt x="8684" y="6506"/>
                </a:lnTo>
                <a:lnTo>
                  <a:pt x="8684" y="6506"/>
                </a:lnTo>
                <a:lnTo>
                  <a:pt x="8684" y="6493"/>
                </a:lnTo>
                <a:lnTo>
                  <a:pt x="8684" y="6493"/>
                </a:lnTo>
                <a:lnTo>
                  <a:pt x="8671" y="6506"/>
                </a:lnTo>
                <a:close/>
                <a:moveTo>
                  <a:pt x="8632" y="6650"/>
                </a:moveTo>
                <a:lnTo>
                  <a:pt x="8658" y="6663"/>
                </a:lnTo>
                <a:lnTo>
                  <a:pt x="8645" y="6715"/>
                </a:lnTo>
                <a:lnTo>
                  <a:pt x="8632" y="6715"/>
                </a:lnTo>
                <a:lnTo>
                  <a:pt x="8632" y="6715"/>
                </a:lnTo>
                <a:lnTo>
                  <a:pt x="8632" y="6715"/>
                </a:lnTo>
                <a:lnTo>
                  <a:pt x="8619" y="6715"/>
                </a:lnTo>
                <a:lnTo>
                  <a:pt x="8632" y="6650"/>
                </a:lnTo>
                <a:close/>
                <a:moveTo>
                  <a:pt x="8632" y="6663"/>
                </a:moveTo>
                <a:lnTo>
                  <a:pt x="8632" y="6663"/>
                </a:lnTo>
                <a:lnTo>
                  <a:pt x="8645" y="6663"/>
                </a:lnTo>
                <a:lnTo>
                  <a:pt x="8645" y="6663"/>
                </a:lnTo>
                <a:lnTo>
                  <a:pt x="8645" y="6663"/>
                </a:lnTo>
                <a:lnTo>
                  <a:pt x="8645" y="6663"/>
                </a:lnTo>
                <a:lnTo>
                  <a:pt x="8645" y="6663"/>
                </a:lnTo>
                <a:lnTo>
                  <a:pt x="8645" y="6663"/>
                </a:lnTo>
                <a:lnTo>
                  <a:pt x="8645" y="6663"/>
                </a:lnTo>
                <a:lnTo>
                  <a:pt x="8645" y="6650"/>
                </a:lnTo>
                <a:lnTo>
                  <a:pt x="8645" y="6650"/>
                </a:lnTo>
                <a:lnTo>
                  <a:pt x="8645" y="6663"/>
                </a:lnTo>
                <a:lnTo>
                  <a:pt x="8645" y="6663"/>
                </a:lnTo>
                <a:lnTo>
                  <a:pt x="8645" y="6663"/>
                </a:lnTo>
                <a:lnTo>
                  <a:pt x="8632" y="6663"/>
                </a:lnTo>
                <a:lnTo>
                  <a:pt x="8632" y="6663"/>
                </a:lnTo>
                <a:lnTo>
                  <a:pt x="8632" y="6663"/>
                </a:lnTo>
                <a:close/>
                <a:moveTo>
                  <a:pt x="8606" y="6819"/>
                </a:moveTo>
                <a:lnTo>
                  <a:pt x="8606" y="6819"/>
                </a:lnTo>
                <a:lnTo>
                  <a:pt x="8593" y="6819"/>
                </a:lnTo>
                <a:lnTo>
                  <a:pt x="8593" y="6806"/>
                </a:lnTo>
                <a:lnTo>
                  <a:pt x="8619" y="6754"/>
                </a:lnTo>
                <a:lnTo>
                  <a:pt x="8619" y="6754"/>
                </a:lnTo>
                <a:lnTo>
                  <a:pt x="8619" y="6754"/>
                </a:lnTo>
                <a:lnTo>
                  <a:pt x="8632" y="6754"/>
                </a:lnTo>
                <a:lnTo>
                  <a:pt x="8632" y="6754"/>
                </a:lnTo>
                <a:lnTo>
                  <a:pt x="8632" y="6754"/>
                </a:lnTo>
                <a:lnTo>
                  <a:pt x="8606" y="6819"/>
                </a:lnTo>
                <a:close/>
                <a:moveTo>
                  <a:pt x="8606" y="6819"/>
                </a:moveTo>
                <a:lnTo>
                  <a:pt x="8593" y="6871"/>
                </a:lnTo>
                <a:lnTo>
                  <a:pt x="8593" y="6871"/>
                </a:lnTo>
                <a:lnTo>
                  <a:pt x="8593" y="6871"/>
                </a:lnTo>
                <a:lnTo>
                  <a:pt x="8593" y="6871"/>
                </a:lnTo>
                <a:lnTo>
                  <a:pt x="8580" y="6871"/>
                </a:lnTo>
                <a:lnTo>
                  <a:pt x="8580" y="6871"/>
                </a:lnTo>
                <a:lnTo>
                  <a:pt x="8580" y="6871"/>
                </a:lnTo>
                <a:lnTo>
                  <a:pt x="8593" y="6819"/>
                </a:lnTo>
                <a:lnTo>
                  <a:pt x="8606" y="6819"/>
                </a:lnTo>
                <a:close/>
                <a:moveTo>
                  <a:pt x="8593" y="6898"/>
                </a:moveTo>
                <a:lnTo>
                  <a:pt x="8580" y="6937"/>
                </a:lnTo>
                <a:lnTo>
                  <a:pt x="8566" y="6937"/>
                </a:lnTo>
                <a:lnTo>
                  <a:pt x="8580" y="6884"/>
                </a:lnTo>
                <a:lnTo>
                  <a:pt x="8593" y="6898"/>
                </a:lnTo>
                <a:close/>
                <a:moveTo>
                  <a:pt x="8632" y="6728"/>
                </a:moveTo>
                <a:lnTo>
                  <a:pt x="8632" y="6741"/>
                </a:lnTo>
                <a:lnTo>
                  <a:pt x="8632" y="6741"/>
                </a:lnTo>
                <a:lnTo>
                  <a:pt x="8632" y="6741"/>
                </a:lnTo>
                <a:lnTo>
                  <a:pt x="8619" y="6741"/>
                </a:lnTo>
                <a:lnTo>
                  <a:pt x="8619" y="6741"/>
                </a:lnTo>
                <a:lnTo>
                  <a:pt x="8619" y="6741"/>
                </a:lnTo>
                <a:lnTo>
                  <a:pt x="8619" y="6741"/>
                </a:lnTo>
                <a:lnTo>
                  <a:pt x="8619" y="6741"/>
                </a:lnTo>
                <a:lnTo>
                  <a:pt x="8632" y="6741"/>
                </a:lnTo>
                <a:lnTo>
                  <a:pt x="8632" y="6741"/>
                </a:lnTo>
                <a:lnTo>
                  <a:pt x="8632" y="6728"/>
                </a:lnTo>
                <a:close/>
                <a:moveTo>
                  <a:pt x="7915" y="6924"/>
                </a:moveTo>
                <a:lnTo>
                  <a:pt x="7954" y="6963"/>
                </a:lnTo>
                <a:lnTo>
                  <a:pt x="7980" y="6976"/>
                </a:lnTo>
                <a:lnTo>
                  <a:pt x="7993" y="7002"/>
                </a:lnTo>
                <a:lnTo>
                  <a:pt x="8006" y="7015"/>
                </a:lnTo>
                <a:lnTo>
                  <a:pt x="8019" y="7028"/>
                </a:lnTo>
                <a:lnTo>
                  <a:pt x="8019" y="7028"/>
                </a:lnTo>
                <a:lnTo>
                  <a:pt x="8032" y="7054"/>
                </a:lnTo>
                <a:lnTo>
                  <a:pt x="8032" y="7067"/>
                </a:lnTo>
                <a:lnTo>
                  <a:pt x="8045" y="7080"/>
                </a:lnTo>
                <a:lnTo>
                  <a:pt x="8045" y="7093"/>
                </a:lnTo>
                <a:lnTo>
                  <a:pt x="8045" y="7119"/>
                </a:lnTo>
                <a:lnTo>
                  <a:pt x="8058" y="7132"/>
                </a:lnTo>
                <a:lnTo>
                  <a:pt x="8058" y="7132"/>
                </a:lnTo>
                <a:lnTo>
                  <a:pt x="8058" y="7145"/>
                </a:lnTo>
                <a:lnTo>
                  <a:pt x="8058" y="7158"/>
                </a:lnTo>
                <a:lnTo>
                  <a:pt x="8058" y="7171"/>
                </a:lnTo>
                <a:lnTo>
                  <a:pt x="8071" y="7184"/>
                </a:lnTo>
                <a:lnTo>
                  <a:pt x="8071" y="7197"/>
                </a:lnTo>
                <a:lnTo>
                  <a:pt x="8071" y="7210"/>
                </a:lnTo>
                <a:lnTo>
                  <a:pt x="8071" y="7224"/>
                </a:lnTo>
                <a:lnTo>
                  <a:pt x="8071" y="7237"/>
                </a:lnTo>
                <a:lnTo>
                  <a:pt x="8071" y="7250"/>
                </a:lnTo>
                <a:lnTo>
                  <a:pt x="8071" y="7263"/>
                </a:lnTo>
                <a:lnTo>
                  <a:pt x="8071" y="7276"/>
                </a:lnTo>
                <a:lnTo>
                  <a:pt x="8071" y="7276"/>
                </a:lnTo>
                <a:lnTo>
                  <a:pt x="8071" y="7250"/>
                </a:lnTo>
                <a:lnTo>
                  <a:pt x="8071" y="7224"/>
                </a:lnTo>
                <a:lnTo>
                  <a:pt x="8071" y="7210"/>
                </a:lnTo>
                <a:lnTo>
                  <a:pt x="8071" y="7197"/>
                </a:lnTo>
                <a:lnTo>
                  <a:pt x="8071" y="7184"/>
                </a:lnTo>
                <a:lnTo>
                  <a:pt x="8071" y="7171"/>
                </a:lnTo>
                <a:lnTo>
                  <a:pt x="8058" y="7171"/>
                </a:lnTo>
                <a:lnTo>
                  <a:pt x="8058" y="7158"/>
                </a:lnTo>
                <a:lnTo>
                  <a:pt x="8058" y="7145"/>
                </a:lnTo>
                <a:lnTo>
                  <a:pt x="8058" y="7132"/>
                </a:lnTo>
                <a:lnTo>
                  <a:pt x="8058" y="7132"/>
                </a:lnTo>
                <a:lnTo>
                  <a:pt x="8045" y="7119"/>
                </a:lnTo>
                <a:lnTo>
                  <a:pt x="8045" y="7093"/>
                </a:lnTo>
                <a:lnTo>
                  <a:pt x="8032" y="7067"/>
                </a:lnTo>
                <a:lnTo>
                  <a:pt x="8032" y="7054"/>
                </a:lnTo>
                <a:lnTo>
                  <a:pt x="8019" y="7054"/>
                </a:lnTo>
                <a:lnTo>
                  <a:pt x="8019" y="7041"/>
                </a:lnTo>
                <a:lnTo>
                  <a:pt x="8019" y="7041"/>
                </a:lnTo>
                <a:lnTo>
                  <a:pt x="8019" y="7028"/>
                </a:lnTo>
                <a:lnTo>
                  <a:pt x="7980" y="7002"/>
                </a:lnTo>
                <a:lnTo>
                  <a:pt x="7980" y="7002"/>
                </a:lnTo>
                <a:lnTo>
                  <a:pt x="7980" y="7002"/>
                </a:lnTo>
                <a:lnTo>
                  <a:pt x="7954" y="6976"/>
                </a:lnTo>
                <a:lnTo>
                  <a:pt x="7902" y="6937"/>
                </a:lnTo>
                <a:lnTo>
                  <a:pt x="7902" y="6937"/>
                </a:lnTo>
                <a:lnTo>
                  <a:pt x="7902" y="6937"/>
                </a:lnTo>
                <a:lnTo>
                  <a:pt x="7902" y="6937"/>
                </a:lnTo>
                <a:lnTo>
                  <a:pt x="7902" y="6937"/>
                </a:lnTo>
                <a:lnTo>
                  <a:pt x="7902" y="6937"/>
                </a:lnTo>
                <a:lnTo>
                  <a:pt x="7915" y="6924"/>
                </a:lnTo>
                <a:lnTo>
                  <a:pt x="7915" y="6924"/>
                </a:lnTo>
                <a:close/>
                <a:moveTo>
                  <a:pt x="9362" y="7628"/>
                </a:moveTo>
                <a:lnTo>
                  <a:pt x="9375" y="7628"/>
                </a:lnTo>
                <a:lnTo>
                  <a:pt x="9375" y="7641"/>
                </a:lnTo>
                <a:lnTo>
                  <a:pt x="9375" y="7641"/>
                </a:lnTo>
                <a:lnTo>
                  <a:pt x="9375" y="7641"/>
                </a:lnTo>
                <a:lnTo>
                  <a:pt x="9388" y="7641"/>
                </a:lnTo>
                <a:lnTo>
                  <a:pt x="9388" y="7654"/>
                </a:lnTo>
                <a:lnTo>
                  <a:pt x="9388" y="7667"/>
                </a:lnTo>
                <a:lnTo>
                  <a:pt x="9388" y="7667"/>
                </a:lnTo>
                <a:lnTo>
                  <a:pt x="9388" y="7667"/>
                </a:lnTo>
                <a:lnTo>
                  <a:pt x="9388" y="7680"/>
                </a:lnTo>
                <a:lnTo>
                  <a:pt x="9375" y="7680"/>
                </a:lnTo>
                <a:lnTo>
                  <a:pt x="9375" y="7680"/>
                </a:lnTo>
                <a:lnTo>
                  <a:pt x="9336" y="7693"/>
                </a:lnTo>
                <a:lnTo>
                  <a:pt x="9336" y="7680"/>
                </a:lnTo>
                <a:lnTo>
                  <a:pt x="9336" y="7680"/>
                </a:lnTo>
                <a:lnTo>
                  <a:pt x="9336" y="7667"/>
                </a:lnTo>
                <a:lnTo>
                  <a:pt x="9336" y="7667"/>
                </a:lnTo>
                <a:lnTo>
                  <a:pt x="9349" y="7654"/>
                </a:lnTo>
                <a:lnTo>
                  <a:pt x="9323" y="7628"/>
                </a:lnTo>
                <a:lnTo>
                  <a:pt x="9323" y="7628"/>
                </a:lnTo>
                <a:lnTo>
                  <a:pt x="9323" y="7615"/>
                </a:lnTo>
                <a:lnTo>
                  <a:pt x="9323" y="7615"/>
                </a:lnTo>
                <a:lnTo>
                  <a:pt x="9336" y="7615"/>
                </a:lnTo>
                <a:lnTo>
                  <a:pt x="9336" y="7615"/>
                </a:lnTo>
                <a:lnTo>
                  <a:pt x="9362" y="7628"/>
                </a:lnTo>
                <a:lnTo>
                  <a:pt x="9362" y="7628"/>
                </a:lnTo>
                <a:close/>
                <a:moveTo>
                  <a:pt x="6311" y="7106"/>
                </a:moveTo>
                <a:lnTo>
                  <a:pt x="6324" y="7106"/>
                </a:lnTo>
                <a:lnTo>
                  <a:pt x="6337" y="7106"/>
                </a:lnTo>
                <a:lnTo>
                  <a:pt x="6337" y="7106"/>
                </a:lnTo>
                <a:lnTo>
                  <a:pt x="6324" y="7132"/>
                </a:lnTo>
                <a:lnTo>
                  <a:pt x="6324" y="7119"/>
                </a:lnTo>
                <a:lnTo>
                  <a:pt x="6324" y="7119"/>
                </a:lnTo>
                <a:lnTo>
                  <a:pt x="6311" y="7106"/>
                </a:lnTo>
                <a:close/>
                <a:moveTo>
                  <a:pt x="8749" y="6024"/>
                </a:moveTo>
                <a:lnTo>
                  <a:pt x="8749" y="6024"/>
                </a:lnTo>
                <a:lnTo>
                  <a:pt x="8762" y="6024"/>
                </a:lnTo>
                <a:lnTo>
                  <a:pt x="8775" y="6024"/>
                </a:lnTo>
                <a:lnTo>
                  <a:pt x="8775" y="6024"/>
                </a:lnTo>
                <a:lnTo>
                  <a:pt x="8762" y="6076"/>
                </a:lnTo>
                <a:lnTo>
                  <a:pt x="8762" y="6076"/>
                </a:lnTo>
                <a:lnTo>
                  <a:pt x="8762" y="6076"/>
                </a:lnTo>
                <a:lnTo>
                  <a:pt x="8762" y="6076"/>
                </a:lnTo>
                <a:lnTo>
                  <a:pt x="8749" y="6024"/>
                </a:lnTo>
                <a:lnTo>
                  <a:pt x="8749" y="6024"/>
                </a:lnTo>
                <a:lnTo>
                  <a:pt x="8749" y="6024"/>
                </a:lnTo>
                <a:close/>
                <a:moveTo>
                  <a:pt x="6337" y="7380"/>
                </a:moveTo>
                <a:lnTo>
                  <a:pt x="6324" y="7380"/>
                </a:lnTo>
                <a:moveTo>
                  <a:pt x="6396" y="7282"/>
                </a:moveTo>
                <a:lnTo>
                  <a:pt x="6493" y="7224"/>
                </a:lnTo>
                <a:lnTo>
                  <a:pt x="6572" y="7184"/>
                </a:lnTo>
                <a:lnTo>
                  <a:pt x="6663" y="7119"/>
                </a:lnTo>
                <a:lnTo>
                  <a:pt x="6702" y="7106"/>
                </a:lnTo>
                <a:lnTo>
                  <a:pt x="6806" y="7041"/>
                </a:lnTo>
                <a:lnTo>
                  <a:pt x="6819" y="7041"/>
                </a:lnTo>
                <a:lnTo>
                  <a:pt x="6532" y="7197"/>
                </a:lnTo>
                <a:lnTo>
                  <a:pt x="6396" y="7282"/>
                </a:lnTo>
                <a:close/>
                <a:moveTo>
                  <a:pt x="6356" y="7328"/>
                </a:moveTo>
                <a:lnTo>
                  <a:pt x="6324" y="7367"/>
                </a:lnTo>
                <a:lnTo>
                  <a:pt x="6337" y="7354"/>
                </a:lnTo>
                <a:lnTo>
                  <a:pt x="6337" y="7341"/>
                </a:lnTo>
                <a:lnTo>
                  <a:pt x="6350" y="7328"/>
                </a:lnTo>
                <a:lnTo>
                  <a:pt x="6350" y="7315"/>
                </a:lnTo>
                <a:lnTo>
                  <a:pt x="6363" y="7302"/>
                </a:lnTo>
                <a:lnTo>
                  <a:pt x="6376" y="7289"/>
                </a:lnTo>
                <a:lnTo>
                  <a:pt x="6356" y="7328"/>
                </a:lnTo>
                <a:close/>
                <a:moveTo>
                  <a:pt x="10353" y="5933"/>
                </a:moveTo>
                <a:lnTo>
                  <a:pt x="10353" y="5933"/>
                </a:lnTo>
                <a:lnTo>
                  <a:pt x="10353" y="5933"/>
                </a:lnTo>
                <a:lnTo>
                  <a:pt x="10366" y="5933"/>
                </a:lnTo>
                <a:lnTo>
                  <a:pt x="10366" y="5959"/>
                </a:lnTo>
                <a:lnTo>
                  <a:pt x="10366" y="6011"/>
                </a:lnTo>
                <a:lnTo>
                  <a:pt x="10353" y="5998"/>
                </a:lnTo>
                <a:lnTo>
                  <a:pt x="10353" y="5946"/>
                </a:lnTo>
                <a:lnTo>
                  <a:pt x="10353" y="5946"/>
                </a:lnTo>
                <a:lnTo>
                  <a:pt x="10353" y="5946"/>
                </a:lnTo>
                <a:lnTo>
                  <a:pt x="10353" y="5933"/>
                </a:lnTo>
                <a:lnTo>
                  <a:pt x="10340" y="5933"/>
                </a:lnTo>
                <a:lnTo>
                  <a:pt x="10327" y="5920"/>
                </a:lnTo>
                <a:lnTo>
                  <a:pt x="10301" y="5907"/>
                </a:lnTo>
                <a:lnTo>
                  <a:pt x="10288" y="5894"/>
                </a:lnTo>
                <a:lnTo>
                  <a:pt x="10288" y="5880"/>
                </a:lnTo>
                <a:lnTo>
                  <a:pt x="10275" y="5880"/>
                </a:lnTo>
                <a:lnTo>
                  <a:pt x="10275" y="5880"/>
                </a:lnTo>
                <a:lnTo>
                  <a:pt x="10249" y="5880"/>
                </a:lnTo>
                <a:lnTo>
                  <a:pt x="10249" y="5867"/>
                </a:lnTo>
                <a:lnTo>
                  <a:pt x="10262" y="5867"/>
                </a:lnTo>
                <a:lnTo>
                  <a:pt x="10275" y="5867"/>
                </a:lnTo>
                <a:lnTo>
                  <a:pt x="10288" y="5894"/>
                </a:lnTo>
                <a:lnTo>
                  <a:pt x="10301" y="5894"/>
                </a:lnTo>
                <a:lnTo>
                  <a:pt x="10314" y="5907"/>
                </a:lnTo>
                <a:lnTo>
                  <a:pt x="10327" y="5907"/>
                </a:lnTo>
                <a:lnTo>
                  <a:pt x="10353" y="5933"/>
                </a:lnTo>
                <a:close/>
                <a:moveTo>
                  <a:pt x="10275" y="5880"/>
                </a:moveTo>
                <a:lnTo>
                  <a:pt x="10288" y="5894"/>
                </a:lnTo>
                <a:lnTo>
                  <a:pt x="10301" y="5907"/>
                </a:lnTo>
                <a:lnTo>
                  <a:pt x="10301" y="5907"/>
                </a:lnTo>
                <a:lnTo>
                  <a:pt x="10327" y="5920"/>
                </a:lnTo>
                <a:lnTo>
                  <a:pt x="10353" y="5946"/>
                </a:lnTo>
                <a:lnTo>
                  <a:pt x="10353" y="5946"/>
                </a:lnTo>
                <a:lnTo>
                  <a:pt x="10353" y="5946"/>
                </a:lnTo>
                <a:lnTo>
                  <a:pt x="10353" y="5959"/>
                </a:lnTo>
                <a:lnTo>
                  <a:pt x="10353" y="5998"/>
                </a:lnTo>
                <a:lnTo>
                  <a:pt x="10353" y="5998"/>
                </a:lnTo>
                <a:lnTo>
                  <a:pt x="10340" y="5946"/>
                </a:lnTo>
                <a:lnTo>
                  <a:pt x="10327" y="5933"/>
                </a:lnTo>
                <a:lnTo>
                  <a:pt x="10301" y="5920"/>
                </a:lnTo>
                <a:lnTo>
                  <a:pt x="10301" y="5920"/>
                </a:lnTo>
                <a:lnTo>
                  <a:pt x="10301" y="5907"/>
                </a:lnTo>
                <a:lnTo>
                  <a:pt x="10288" y="5894"/>
                </a:lnTo>
                <a:lnTo>
                  <a:pt x="10275" y="5894"/>
                </a:lnTo>
                <a:lnTo>
                  <a:pt x="10262" y="5880"/>
                </a:lnTo>
                <a:lnTo>
                  <a:pt x="10262" y="5880"/>
                </a:lnTo>
                <a:lnTo>
                  <a:pt x="10249" y="5880"/>
                </a:lnTo>
                <a:lnTo>
                  <a:pt x="10249" y="5880"/>
                </a:lnTo>
                <a:lnTo>
                  <a:pt x="10262" y="5880"/>
                </a:lnTo>
                <a:lnTo>
                  <a:pt x="10262" y="5880"/>
                </a:lnTo>
                <a:lnTo>
                  <a:pt x="10275" y="5880"/>
                </a:lnTo>
                <a:close/>
                <a:moveTo>
                  <a:pt x="2164" y="6441"/>
                </a:moveTo>
                <a:lnTo>
                  <a:pt x="2190" y="6441"/>
                </a:lnTo>
                <a:lnTo>
                  <a:pt x="2190" y="6467"/>
                </a:lnTo>
                <a:lnTo>
                  <a:pt x="2190" y="6467"/>
                </a:lnTo>
                <a:lnTo>
                  <a:pt x="2164" y="6467"/>
                </a:lnTo>
                <a:lnTo>
                  <a:pt x="2164" y="6467"/>
                </a:lnTo>
                <a:lnTo>
                  <a:pt x="2164" y="6454"/>
                </a:lnTo>
                <a:lnTo>
                  <a:pt x="2164" y="6454"/>
                </a:lnTo>
                <a:lnTo>
                  <a:pt x="2164" y="6454"/>
                </a:lnTo>
                <a:lnTo>
                  <a:pt x="2164" y="6454"/>
                </a:lnTo>
                <a:lnTo>
                  <a:pt x="2164" y="6454"/>
                </a:lnTo>
                <a:lnTo>
                  <a:pt x="2164" y="6441"/>
                </a:lnTo>
                <a:close/>
                <a:moveTo>
                  <a:pt x="12348" y="3977"/>
                </a:moveTo>
                <a:lnTo>
                  <a:pt x="12361" y="4016"/>
                </a:lnTo>
                <a:lnTo>
                  <a:pt x="12270" y="4016"/>
                </a:lnTo>
                <a:lnTo>
                  <a:pt x="12348" y="3977"/>
                </a:lnTo>
                <a:close/>
                <a:moveTo>
                  <a:pt x="10705" y="7615"/>
                </a:moveTo>
                <a:lnTo>
                  <a:pt x="10705" y="7628"/>
                </a:lnTo>
                <a:lnTo>
                  <a:pt x="10705" y="7628"/>
                </a:lnTo>
                <a:lnTo>
                  <a:pt x="10692" y="7628"/>
                </a:lnTo>
                <a:lnTo>
                  <a:pt x="10692" y="7615"/>
                </a:lnTo>
                <a:lnTo>
                  <a:pt x="10679" y="7615"/>
                </a:lnTo>
                <a:lnTo>
                  <a:pt x="10679" y="7615"/>
                </a:lnTo>
                <a:lnTo>
                  <a:pt x="10679" y="7615"/>
                </a:lnTo>
                <a:lnTo>
                  <a:pt x="10679" y="7615"/>
                </a:lnTo>
                <a:lnTo>
                  <a:pt x="10653" y="7589"/>
                </a:lnTo>
                <a:lnTo>
                  <a:pt x="10653" y="7589"/>
                </a:lnTo>
                <a:lnTo>
                  <a:pt x="10653" y="7589"/>
                </a:lnTo>
                <a:lnTo>
                  <a:pt x="10640" y="7576"/>
                </a:lnTo>
                <a:lnTo>
                  <a:pt x="10627" y="7549"/>
                </a:lnTo>
                <a:lnTo>
                  <a:pt x="10627" y="7549"/>
                </a:lnTo>
                <a:lnTo>
                  <a:pt x="10640" y="7536"/>
                </a:lnTo>
                <a:lnTo>
                  <a:pt x="10640" y="7536"/>
                </a:lnTo>
                <a:lnTo>
                  <a:pt x="10666" y="7549"/>
                </a:lnTo>
                <a:lnTo>
                  <a:pt x="10666" y="7549"/>
                </a:lnTo>
                <a:lnTo>
                  <a:pt x="10653" y="7576"/>
                </a:lnTo>
                <a:lnTo>
                  <a:pt x="10679" y="7589"/>
                </a:lnTo>
                <a:lnTo>
                  <a:pt x="10679" y="7589"/>
                </a:lnTo>
                <a:lnTo>
                  <a:pt x="10692" y="7602"/>
                </a:lnTo>
                <a:lnTo>
                  <a:pt x="10692" y="7602"/>
                </a:lnTo>
                <a:lnTo>
                  <a:pt x="10692" y="7602"/>
                </a:lnTo>
                <a:lnTo>
                  <a:pt x="10692" y="7602"/>
                </a:lnTo>
                <a:lnTo>
                  <a:pt x="10692" y="7602"/>
                </a:lnTo>
                <a:lnTo>
                  <a:pt x="10692" y="7602"/>
                </a:lnTo>
                <a:lnTo>
                  <a:pt x="10705" y="7615"/>
                </a:lnTo>
                <a:close/>
                <a:moveTo>
                  <a:pt x="6206" y="7132"/>
                </a:moveTo>
                <a:lnTo>
                  <a:pt x="6219" y="7132"/>
                </a:lnTo>
                <a:lnTo>
                  <a:pt x="6219" y="7145"/>
                </a:lnTo>
                <a:lnTo>
                  <a:pt x="6219" y="7145"/>
                </a:lnTo>
                <a:lnTo>
                  <a:pt x="6219" y="7171"/>
                </a:lnTo>
                <a:lnTo>
                  <a:pt x="6206" y="7171"/>
                </a:lnTo>
                <a:lnTo>
                  <a:pt x="6219" y="7145"/>
                </a:lnTo>
                <a:lnTo>
                  <a:pt x="6206" y="7145"/>
                </a:lnTo>
                <a:lnTo>
                  <a:pt x="6206" y="7171"/>
                </a:lnTo>
                <a:lnTo>
                  <a:pt x="6206" y="7171"/>
                </a:lnTo>
                <a:lnTo>
                  <a:pt x="6193" y="7197"/>
                </a:lnTo>
                <a:lnTo>
                  <a:pt x="6193" y="7197"/>
                </a:lnTo>
                <a:lnTo>
                  <a:pt x="6206" y="7171"/>
                </a:lnTo>
                <a:lnTo>
                  <a:pt x="6219" y="7171"/>
                </a:lnTo>
                <a:lnTo>
                  <a:pt x="6193" y="7224"/>
                </a:lnTo>
                <a:lnTo>
                  <a:pt x="6180" y="7250"/>
                </a:lnTo>
                <a:lnTo>
                  <a:pt x="6180" y="7276"/>
                </a:lnTo>
                <a:lnTo>
                  <a:pt x="6180" y="7302"/>
                </a:lnTo>
                <a:lnTo>
                  <a:pt x="6180" y="7315"/>
                </a:lnTo>
                <a:lnTo>
                  <a:pt x="6193" y="7315"/>
                </a:lnTo>
                <a:lnTo>
                  <a:pt x="6193" y="7328"/>
                </a:lnTo>
                <a:lnTo>
                  <a:pt x="6193" y="7354"/>
                </a:lnTo>
                <a:lnTo>
                  <a:pt x="6193" y="7354"/>
                </a:lnTo>
                <a:lnTo>
                  <a:pt x="6193" y="7367"/>
                </a:lnTo>
                <a:lnTo>
                  <a:pt x="6193" y="7380"/>
                </a:lnTo>
                <a:lnTo>
                  <a:pt x="6193" y="7380"/>
                </a:lnTo>
                <a:lnTo>
                  <a:pt x="6193" y="7393"/>
                </a:lnTo>
                <a:lnTo>
                  <a:pt x="6180" y="7393"/>
                </a:lnTo>
                <a:lnTo>
                  <a:pt x="6180" y="7445"/>
                </a:lnTo>
                <a:lnTo>
                  <a:pt x="6180" y="7445"/>
                </a:lnTo>
                <a:lnTo>
                  <a:pt x="6193" y="7445"/>
                </a:lnTo>
                <a:lnTo>
                  <a:pt x="6206" y="7484"/>
                </a:lnTo>
                <a:lnTo>
                  <a:pt x="6206" y="7484"/>
                </a:lnTo>
                <a:lnTo>
                  <a:pt x="6206" y="7484"/>
                </a:lnTo>
                <a:lnTo>
                  <a:pt x="6219" y="7510"/>
                </a:lnTo>
                <a:lnTo>
                  <a:pt x="6219" y="7510"/>
                </a:lnTo>
                <a:lnTo>
                  <a:pt x="6233" y="7510"/>
                </a:lnTo>
                <a:lnTo>
                  <a:pt x="6259" y="7510"/>
                </a:lnTo>
                <a:lnTo>
                  <a:pt x="6285" y="7510"/>
                </a:lnTo>
                <a:lnTo>
                  <a:pt x="6285" y="7510"/>
                </a:lnTo>
                <a:lnTo>
                  <a:pt x="6285" y="7510"/>
                </a:lnTo>
                <a:lnTo>
                  <a:pt x="6298" y="7510"/>
                </a:lnTo>
                <a:lnTo>
                  <a:pt x="6298" y="7510"/>
                </a:lnTo>
                <a:lnTo>
                  <a:pt x="6311" y="7497"/>
                </a:lnTo>
                <a:lnTo>
                  <a:pt x="6337" y="7484"/>
                </a:lnTo>
                <a:lnTo>
                  <a:pt x="6337" y="7484"/>
                </a:lnTo>
                <a:lnTo>
                  <a:pt x="6350" y="7497"/>
                </a:lnTo>
                <a:lnTo>
                  <a:pt x="6285" y="7523"/>
                </a:lnTo>
                <a:lnTo>
                  <a:pt x="6285" y="7523"/>
                </a:lnTo>
                <a:lnTo>
                  <a:pt x="6259" y="7536"/>
                </a:lnTo>
                <a:lnTo>
                  <a:pt x="6246" y="7536"/>
                </a:lnTo>
                <a:lnTo>
                  <a:pt x="6233" y="7536"/>
                </a:lnTo>
                <a:lnTo>
                  <a:pt x="6219" y="7536"/>
                </a:lnTo>
                <a:lnTo>
                  <a:pt x="6219" y="7536"/>
                </a:lnTo>
                <a:lnTo>
                  <a:pt x="6219" y="7536"/>
                </a:lnTo>
                <a:lnTo>
                  <a:pt x="6206" y="7536"/>
                </a:lnTo>
                <a:lnTo>
                  <a:pt x="6206" y="7536"/>
                </a:lnTo>
                <a:lnTo>
                  <a:pt x="6193" y="7549"/>
                </a:lnTo>
                <a:lnTo>
                  <a:pt x="6193" y="7536"/>
                </a:lnTo>
                <a:lnTo>
                  <a:pt x="6180" y="7536"/>
                </a:lnTo>
                <a:lnTo>
                  <a:pt x="6167" y="7536"/>
                </a:lnTo>
                <a:lnTo>
                  <a:pt x="6167" y="7536"/>
                </a:lnTo>
                <a:lnTo>
                  <a:pt x="6154" y="7536"/>
                </a:lnTo>
                <a:lnTo>
                  <a:pt x="6154" y="7536"/>
                </a:lnTo>
                <a:lnTo>
                  <a:pt x="6141" y="7523"/>
                </a:lnTo>
                <a:lnTo>
                  <a:pt x="6141" y="7523"/>
                </a:lnTo>
                <a:lnTo>
                  <a:pt x="6141" y="7523"/>
                </a:lnTo>
                <a:lnTo>
                  <a:pt x="6128" y="7523"/>
                </a:lnTo>
                <a:lnTo>
                  <a:pt x="6128" y="7523"/>
                </a:lnTo>
                <a:lnTo>
                  <a:pt x="6128" y="7510"/>
                </a:lnTo>
                <a:lnTo>
                  <a:pt x="6141" y="7510"/>
                </a:lnTo>
                <a:lnTo>
                  <a:pt x="6141" y="7510"/>
                </a:lnTo>
                <a:lnTo>
                  <a:pt x="6141" y="7497"/>
                </a:lnTo>
                <a:lnTo>
                  <a:pt x="6141" y="7497"/>
                </a:lnTo>
                <a:lnTo>
                  <a:pt x="6141" y="7497"/>
                </a:lnTo>
                <a:lnTo>
                  <a:pt x="6141" y="7484"/>
                </a:lnTo>
                <a:lnTo>
                  <a:pt x="6141" y="7471"/>
                </a:lnTo>
                <a:lnTo>
                  <a:pt x="6128" y="7458"/>
                </a:lnTo>
                <a:lnTo>
                  <a:pt x="6128" y="7458"/>
                </a:lnTo>
                <a:lnTo>
                  <a:pt x="6141" y="7458"/>
                </a:lnTo>
                <a:lnTo>
                  <a:pt x="6141" y="7445"/>
                </a:lnTo>
                <a:lnTo>
                  <a:pt x="6141" y="7432"/>
                </a:lnTo>
                <a:lnTo>
                  <a:pt x="6141" y="7432"/>
                </a:lnTo>
                <a:lnTo>
                  <a:pt x="6141" y="7419"/>
                </a:lnTo>
                <a:lnTo>
                  <a:pt x="6141" y="7419"/>
                </a:lnTo>
                <a:lnTo>
                  <a:pt x="6141" y="7406"/>
                </a:lnTo>
                <a:lnTo>
                  <a:pt x="6141" y="7393"/>
                </a:lnTo>
                <a:lnTo>
                  <a:pt x="6141" y="7393"/>
                </a:lnTo>
                <a:lnTo>
                  <a:pt x="6141" y="7380"/>
                </a:lnTo>
                <a:lnTo>
                  <a:pt x="6154" y="7380"/>
                </a:lnTo>
                <a:lnTo>
                  <a:pt x="6154" y="7367"/>
                </a:lnTo>
                <a:lnTo>
                  <a:pt x="6154" y="7367"/>
                </a:lnTo>
                <a:lnTo>
                  <a:pt x="6154" y="7354"/>
                </a:lnTo>
                <a:lnTo>
                  <a:pt x="6154" y="7341"/>
                </a:lnTo>
                <a:lnTo>
                  <a:pt x="6154" y="7328"/>
                </a:lnTo>
                <a:lnTo>
                  <a:pt x="6154" y="7328"/>
                </a:lnTo>
                <a:lnTo>
                  <a:pt x="6154" y="7328"/>
                </a:lnTo>
                <a:lnTo>
                  <a:pt x="6154" y="7328"/>
                </a:lnTo>
                <a:lnTo>
                  <a:pt x="6154" y="7328"/>
                </a:lnTo>
                <a:lnTo>
                  <a:pt x="6154" y="7289"/>
                </a:lnTo>
                <a:lnTo>
                  <a:pt x="6154" y="7263"/>
                </a:lnTo>
                <a:lnTo>
                  <a:pt x="6180" y="7197"/>
                </a:lnTo>
                <a:lnTo>
                  <a:pt x="6206" y="7132"/>
                </a:lnTo>
                <a:close/>
                <a:moveTo>
                  <a:pt x="11865" y="7745"/>
                </a:moveTo>
                <a:lnTo>
                  <a:pt x="11904" y="7732"/>
                </a:lnTo>
                <a:lnTo>
                  <a:pt x="11917" y="7771"/>
                </a:lnTo>
                <a:lnTo>
                  <a:pt x="11917" y="7784"/>
                </a:lnTo>
                <a:lnTo>
                  <a:pt x="11891" y="7784"/>
                </a:lnTo>
                <a:lnTo>
                  <a:pt x="11891" y="7797"/>
                </a:lnTo>
                <a:lnTo>
                  <a:pt x="11865" y="7745"/>
                </a:lnTo>
                <a:close/>
                <a:moveTo>
                  <a:pt x="8945" y="5763"/>
                </a:moveTo>
                <a:lnTo>
                  <a:pt x="8984" y="5763"/>
                </a:lnTo>
                <a:lnTo>
                  <a:pt x="8997" y="5763"/>
                </a:lnTo>
                <a:lnTo>
                  <a:pt x="9049" y="5763"/>
                </a:lnTo>
                <a:lnTo>
                  <a:pt x="9049" y="5815"/>
                </a:lnTo>
                <a:lnTo>
                  <a:pt x="9075" y="5815"/>
                </a:lnTo>
                <a:lnTo>
                  <a:pt x="9088" y="5802"/>
                </a:lnTo>
                <a:lnTo>
                  <a:pt x="9088" y="5776"/>
                </a:lnTo>
                <a:lnTo>
                  <a:pt x="9088" y="5776"/>
                </a:lnTo>
                <a:lnTo>
                  <a:pt x="9088" y="5750"/>
                </a:lnTo>
                <a:lnTo>
                  <a:pt x="9218" y="5750"/>
                </a:lnTo>
                <a:lnTo>
                  <a:pt x="9218" y="5750"/>
                </a:lnTo>
                <a:lnTo>
                  <a:pt x="9245" y="5750"/>
                </a:lnTo>
                <a:lnTo>
                  <a:pt x="9323" y="5737"/>
                </a:lnTo>
                <a:lnTo>
                  <a:pt x="9323" y="5789"/>
                </a:lnTo>
                <a:lnTo>
                  <a:pt x="9323" y="5789"/>
                </a:lnTo>
                <a:lnTo>
                  <a:pt x="9362" y="5789"/>
                </a:lnTo>
                <a:lnTo>
                  <a:pt x="9362" y="5828"/>
                </a:lnTo>
                <a:lnTo>
                  <a:pt x="9362" y="5828"/>
                </a:lnTo>
                <a:lnTo>
                  <a:pt x="9362" y="5828"/>
                </a:lnTo>
                <a:lnTo>
                  <a:pt x="9349" y="5828"/>
                </a:lnTo>
                <a:lnTo>
                  <a:pt x="9349" y="5854"/>
                </a:lnTo>
                <a:lnTo>
                  <a:pt x="9362" y="5854"/>
                </a:lnTo>
                <a:lnTo>
                  <a:pt x="9362" y="5854"/>
                </a:lnTo>
                <a:lnTo>
                  <a:pt x="9401" y="5841"/>
                </a:lnTo>
                <a:lnTo>
                  <a:pt x="9401" y="5841"/>
                </a:lnTo>
                <a:lnTo>
                  <a:pt x="9401" y="5828"/>
                </a:lnTo>
                <a:lnTo>
                  <a:pt x="9401" y="5828"/>
                </a:lnTo>
                <a:lnTo>
                  <a:pt x="9401" y="5828"/>
                </a:lnTo>
                <a:lnTo>
                  <a:pt x="9401" y="5789"/>
                </a:lnTo>
                <a:lnTo>
                  <a:pt x="9388" y="5789"/>
                </a:lnTo>
                <a:lnTo>
                  <a:pt x="9388" y="5789"/>
                </a:lnTo>
                <a:lnTo>
                  <a:pt x="9388" y="5789"/>
                </a:lnTo>
                <a:lnTo>
                  <a:pt x="9388" y="5789"/>
                </a:lnTo>
                <a:lnTo>
                  <a:pt x="9388" y="5750"/>
                </a:lnTo>
                <a:lnTo>
                  <a:pt x="9388" y="5750"/>
                </a:lnTo>
                <a:lnTo>
                  <a:pt x="9388" y="5750"/>
                </a:lnTo>
                <a:lnTo>
                  <a:pt x="9388" y="5750"/>
                </a:lnTo>
                <a:lnTo>
                  <a:pt x="9388" y="5750"/>
                </a:lnTo>
                <a:lnTo>
                  <a:pt x="9388" y="5750"/>
                </a:lnTo>
                <a:lnTo>
                  <a:pt x="9388" y="5737"/>
                </a:lnTo>
                <a:lnTo>
                  <a:pt x="9401" y="5737"/>
                </a:lnTo>
                <a:lnTo>
                  <a:pt x="9401" y="5763"/>
                </a:lnTo>
                <a:lnTo>
                  <a:pt x="9414" y="5763"/>
                </a:lnTo>
                <a:lnTo>
                  <a:pt x="9414" y="5776"/>
                </a:lnTo>
                <a:lnTo>
                  <a:pt x="9414" y="5802"/>
                </a:lnTo>
                <a:lnTo>
                  <a:pt x="9414" y="5802"/>
                </a:lnTo>
                <a:lnTo>
                  <a:pt x="9440" y="5802"/>
                </a:lnTo>
                <a:lnTo>
                  <a:pt x="9440" y="5828"/>
                </a:lnTo>
                <a:lnTo>
                  <a:pt x="9427" y="5828"/>
                </a:lnTo>
                <a:lnTo>
                  <a:pt x="9427" y="5828"/>
                </a:lnTo>
                <a:lnTo>
                  <a:pt x="9427" y="5828"/>
                </a:lnTo>
                <a:lnTo>
                  <a:pt x="9427" y="5841"/>
                </a:lnTo>
                <a:lnTo>
                  <a:pt x="9427" y="5841"/>
                </a:lnTo>
                <a:lnTo>
                  <a:pt x="9414" y="5854"/>
                </a:lnTo>
                <a:lnTo>
                  <a:pt x="9401" y="5854"/>
                </a:lnTo>
                <a:lnTo>
                  <a:pt x="9388" y="5854"/>
                </a:lnTo>
                <a:lnTo>
                  <a:pt x="9375" y="5867"/>
                </a:lnTo>
                <a:lnTo>
                  <a:pt x="9362" y="5854"/>
                </a:lnTo>
                <a:lnTo>
                  <a:pt x="9349" y="5854"/>
                </a:lnTo>
                <a:lnTo>
                  <a:pt x="9336" y="5841"/>
                </a:lnTo>
                <a:lnTo>
                  <a:pt x="9336" y="5854"/>
                </a:lnTo>
                <a:lnTo>
                  <a:pt x="9349" y="5867"/>
                </a:lnTo>
                <a:lnTo>
                  <a:pt x="9362" y="5867"/>
                </a:lnTo>
                <a:lnTo>
                  <a:pt x="9362" y="5880"/>
                </a:lnTo>
                <a:lnTo>
                  <a:pt x="9362" y="5894"/>
                </a:lnTo>
                <a:lnTo>
                  <a:pt x="9336" y="5907"/>
                </a:lnTo>
                <a:lnTo>
                  <a:pt x="9362" y="5920"/>
                </a:lnTo>
                <a:lnTo>
                  <a:pt x="9349" y="5920"/>
                </a:lnTo>
                <a:lnTo>
                  <a:pt x="9349" y="5920"/>
                </a:lnTo>
                <a:lnTo>
                  <a:pt x="9349" y="5933"/>
                </a:lnTo>
                <a:lnTo>
                  <a:pt x="9349" y="5933"/>
                </a:lnTo>
                <a:lnTo>
                  <a:pt x="9362" y="5946"/>
                </a:lnTo>
                <a:lnTo>
                  <a:pt x="9349" y="5946"/>
                </a:lnTo>
                <a:lnTo>
                  <a:pt x="9362" y="5959"/>
                </a:lnTo>
                <a:lnTo>
                  <a:pt x="9362" y="5959"/>
                </a:lnTo>
                <a:lnTo>
                  <a:pt x="9362" y="5972"/>
                </a:lnTo>
                <a:lnTo>
                  <a:pt x="9375" y="5985"/>
                </a:lnTo>
                <a:lnTo>
                  <a:pt x="9362" y="5985"/>
                </a:lnTo>
                <a:lnTo>
                  <a:pt x="9349" y="6011"/>
                </a:lnTo>
                <a:lnTo>
                  <a:pt x="9388" y="6011"/>
                </a:lnTo>
                <a:lnTo>
                  <a:pt x="9401" y="6011"/>
                </a:lnTo>
                <a:lnTo>
                  <a:pt x="9401" y="6011"/>
                </a:lnTo>
                <a:lnTo>
                  <a:pt x="9401" y="6011"/>
                </a:lnTo>
                <a:lnTo>
                  <a:pt x="9401" y="6024"/>
                </a:lnTo>
                <a:lnTo>
                  <a:pt x="9401" y="6024"/>
                </a:lnTo>
                <a:lnTo>
                  <a:pt x="9401" y="6037"/>
                </a:lnTo>
                <a:lnTo>
                  <a:pt x="9414" y="6037"/>
                </a:lnTo>
                <a:lnTo>
                  <a:pt x="9414" y="6050"/>
                </a:lnTo>
                <a:lnTo>
                  <a:pt x="9388" y="6050"/>
                </a:lnTo>
                <a:lnTo>
                  <a:pt x="9362" y="6050"/>
                </a:lnTo>
                <a:lnTo>
                  <a:pt x="9362" y="6050"/>
                </a:lnTo>
                <a:lnTo>
                  <a:pt x="9362" y="6011"/>
                </a:lnTo>
                <a:lnTo>
                  <a:pt x="9349" y="6011"/>
                </a:lnTo>
                <a:lnTo>
                  <a:pt x="9336" y="6011"/>
                </a:lnTo>
                <a:lnTo>
                  <a:pt x="9336" y="6011"/>
                </a:lnTo>
                <a:lnTo>
                  <a:pt x="9336" y="6011"/>
                </a:lnTo>
                <a:lnTo>
                  <a:pt x="9310" y="6011"/>
                </a:lnTo>
                <a:lnTo>
                  <a:pt x="9310" y="6024"/>
                </a:lnTo>
                <a:lnTo>
                  <a:pt x="9231" y="6024"/>
                </a:lnTo>
                <a:lnTo>
                  <a:pt x="9231" y="6024"/>
                </a:lnTo>
                <a:lnTo>
                  <a:pt x="9231" y="6024"/>
                </a:lnTo>
                <a:lnTo>
                  <a:pt x="9231" y="6024"/>
                </a:lnTo>
                <a:lnTo>
                  <a:pt x="9231" y="6024"/>
                </a:lnTo>
                <a:lnTo>
                  <a:pt x="9231" y="6050"/>
                </a:lnTo>
                <a:lnTo>
                  <a:pt x="9231" y="6063"/>
                </a:lnTo>
                <a:lnTo>
                  <a:pt x="9231" y="6063"/>
                </a:lnTo>
                <a:lnTo>
                  <a:pt x="9231" y="6063"/>
                </a:lnTo>
                <a:lnTo>
                  <a:pt x="9231" y="6063"/>
                </a:lnTo>
                <a:lnTo>
                  <a:pt x="9231" y="6063"/>
                </a:lnTo>
                <a:lnTo>
                  <a:pt x="9218" y="6076"/>
                </a:lnTo>
                <a:lnTo>
                  <a:pt x="9192" y="6076"/>
                </a:lnTo>
                <a:lnTo>
                  <a:pt x="9153" y="6076"/>
                </a:lnTo>
                <a:lnTo>
                  <a:pt x="9114" y="6076"/>
                </a:lnTo>
                <a:lnTo>
                  <a:pt x="9075" y="6076"/>
                </a:lnTo>
                <a:lnTo>
                  <a:pt x="9075" y="6076"/>
                </a:lnTo>
                <a:lnTo>
                  <a:pt x="9075" y="6076"/>
                </a:lnTo>
                <a:lnTo>
                  <a:pt x="9075" y="6037"/>
                </a:lnTo>
                <a:lnTo>
                  <a:pt x="9075" y="6037"/>
                </a:lnTo>
                <a:lnTo>
                  <a:pt x="9075" y="6024"/>
                </a:lnTo>
                <a:lnTo>
                  <a:pt x="9062" y="5946"/>
                </a:lnTo>
                <a:lnTo>
                  <a:pt x="9062" y="5933"/>
                </a:lnTo>
                <a:lnTo>
                  <a:pt x="9062" y="5880"/>
                </a:lnTo>
                <a:lnTo>
                  <a:pt x="9062" y="5867"/>
                </a:lnTo>
                <a:lnTo>
                  <a:pt x="9062" y="5867"/>
                </a:lnTo>
                <a:lnTo>
                  <a:pt x="9062" y="5867"/>
                </a:lnTo>
                <a:lnTo>
                  <a:pt x="9062" y="5867"/>
                </a:lnTo>
                <a:lnTo>
                  <a:pt x="9062" y="5854"/>
                </a:lnTo>
                <a:lnTo>
                  <a:pt x="9062" y="5854"/>
                </a:lnTo>
                <a:lnTo>
                  <a:pt x="9049" y="5854"/>
                </a:lnTo>
                <a:lnTo>
                  <a:pt x="9049" y="5854"/>
                </a:lnTo>
                <a:lnTo>
                  <a:pt x="9049" y="5854"/>
                </a:lnTo>
                <a:lnTo>
                  <a:pt x="9036" y="5841"/>
                </a:lnTo>
                <a:lnTo>
                  <a:pt x="9036" y="5841"/>
                </a:lnTo>
                <a:lnTo>
                  <a:pt x="9036" y="5841"/>
                </a:lnTo>
                <a:lnTo>
                  <a:pt x="9036" y="5815"/>
                </a:lnTo>
                <a:lnTo>
                  <a:pt x="9036" y="5789"/>
                </a:lnTo>
                <a:lnTo>
                  <a:pt x="9010" y="5789"/>
                </a:lnTo>
                <a:lnTo>
                  <a:pt x="9010" y="5789"/>
                </a:lnTo>
                <a:lnTo>
                  <a:pt x="8997" y="5776"/>
                </a:lnTo>
                <a:lnTo>
                  <a:pt x="8997" y="5763"/>
                </a:lnTo>
                <a:lnTo>
                  <a:pt x="8984" y="5776"/>
                </a:lnTo>
                <a:lnTo>
                  <a:pt x="8984" y="5815"/>
                </a:lnTo>
                <a:lnTo>
                  <a:pt x="8984" y="5828"/>
                </a:lnTo>
                <a:lnTo>
                  <a:pt x="8984" y="5828"/>
                </a:lnTo>
                <a:lnTo>
                  <a:pt x="8984" y="5828"/>
                </a:lnTo>
                <a:lnTo>
                  <a:pt x="8984" y="5828"/>
                </a:lnTo>
                <a:lnTo>
                  <a:pt x="8984" y="5828"/>
                </a:lnTo>
                <a:lnTo>
                  <a:pt x="8984" y="5828"/>
                </a:lnTo>
                <a:lnTo>
                  <a:pt x="8984" y="5841"/>
                </a:lnTo>
                <a:lnTo>
                  <a:pt x="8984" y="5841"/>
                </a:lnTo>
                <a:lnTo>
                  <a:pt x="8984" y="5841"/>
                </a:lnTo>
                <a:lnTo>
                  <a:pt x="8984" y="5841"/>
                </a:lnTo>
                <a:lnTo>
                  <a:pt x="8984" y="5841"/>
                </a:lnTo>
                <a:lnTo>
                  <a:pt x="8984" y="5841"/>
                </a:lnTo>
                <a:lnTo>
                  <a:pt x="8958" y="5828"/>
                </a:lnTo>
                <a:lnTo>
                  <a:pt x="8958" y="5828"/>
                </a:lnTo>
                <a:lnTo>
                  <a:pt x="8958" y="5815"/>
                </a:lnTo>
                <a:lnTo>
                  <a:pt x="8958" y="5802"/>
                </a:lnTo>
                <a:lnTo>
                  <a:pt x="8945" y="5763"/>
                </a:lnTo>
                <a:close/>
                <a:moveTo>
                  <a:pt x="10496" y="7484"/>
                </a:moveTo>
                <a:lnTo>
                  <a:pt x="10509" y="7484"/>
                </a:lnTo>
                <a:lnTo>
                  <a:pt x="10509" y="7484"/>
                </a:lnTo>
                <a:lnTo>
                  <a:pt x="10509" y="7497"/>
                </a:lnTo>
                <a:lnTo>
                  <a:pt x="10522" y="7497"/>
                </a:lnTo>
                <a:lnTo>
                  <a:pt x="10522" y="7497"/>
                </a:lnTo>
                <a:lnTo>
                  <a:pt x="10522" y="7510"/>
                </a:lnTo>
                <a:lnTo>
                  <a:pt x="10522" y="7510"/>
                </a:lnTo>
                <a:lnTo>
                  <a:pt x="10509" y="7510"/>
                </a:lnTo>
                <a:lnTo>
                  <a:pt x="10496" y="7510"/>
                </a:lnTo>
                <a:lnTo>
                  <a:pt x="10496" y="7484"/>
                </a:lnTo>
                <a:lnTo>
                  <a:pt x="10496" y="7484"/>
                </a:lnTo>
                <a:lnTo>
                  <a:pt x="10496" y="7484"/>
                </a:lnTo>
                <a:close/>
                <a:moveTo>
                  <a:pt x="10535" y="4172"/>
                </a:moveTo>
                <a:lnTo>
                  <a:pt x="10535" y="4172"/>
                </a:lnTo>
                <a:lnTo>
                  <a:pt x="10548" y="4355"/>
                </a:lnTo>
                <a:lnTo>
                  <a:pt x="10548" y="4485"/>
                </a:lnTo>
                <a:lnTo>
                  <a:pt x="10535" y="4485"/>
                </a:lnTo>
                <a:lnTo>
                  <a:pt x="10535" y="4172"/>
                </a:lnTo>
                <a:close/>
                <a:moveTo>
                  <a:pt x="10288" y="6024"/>
                </a:moveTo>
                <a:lnTo>
                  <a:pt x="10288" y="6063"/>
                </a:lnTo>
                <a:lnTo>
                  <a:pt x="10288" y="6063"/>
                </a:lnTo>
                <a:lnTo>
                  <a:pt x="10288" y="6076"/>
                </a:lnTo>
                <a:lnTo>
                  <a:pt x="10288" y="6076"/>
                </a:lnTo>
                <a:lnTo>
                  <a:pt x="10288" y="6102"/>
                </a:lnTo>
                <a:lnTo>
                  <a:pt x="10288" y="6141"/>
                </a:lnTo>
                <a:lnTo>
                  <a:pt x="10288" y="6154"/>
                </a:lnTo>
                <a:lnTo>
                  <a:pt x="10288" y="6206"/>
                </a:lnTo>
                <a:lnTo>
                  <a:pt x="10288" y="6206"/>
                </a:lnTo>
                <a:lnTo>
                  <a:pt x="10288" y="6206"/>
                </a:lnTo>
                <a:lnTo>
                  <a:pt x="10288" y="6206"/>
                </a:lnTo>
                <a:lnTo>
                  <a:pt x="10288" y="6206"/>
                </a:lnTo>
                <a:lnTo>
                  <a:pt x="10275" y="6219"/>
                </a:lnTo>
                <a:lnTo>
                  <a:pt x="10275" y="6206"/>
                </a:lnTo>
                <a:lnTo>
                  <a:pt x="10262" y="6180"/>
                </a:lnTo>
                <a:lnTo>
                  <a:pt x="10262" y="6128"/>
                </a:lnTo>
                <a:lnTo>
                  <a:pt x="10262" y="6076"/>
                </a:lnTo>
                <a:lnTo>
                  <a:pt x="10262" y="6076"/>
                </a:lnTo>
                <a:lnTo>
                  <a:pt x="10262" y="6024"/>
                </a:lnTo>
                <a:lnTo>
                  <a:pt x="10262" y="6024"/>
                </a:lnTo>
                <a:lnTo>
                  <a:pt x="10262" y="6024"/>
                </a:lnTo>
                <a:lnTo>
                  <a:pt x="10262" y="6024"/>
                </a:lnTo>
                <a:lnTo>
                  <a:pt x="10262" y="6024"/>
                </a:lnTo>
                <a:lnTo>
                  <a:pt x="10262" y="6024"/>
                </a:lnTo>
                <a:lnTo>
                  <a:pt x="10262" y="6024"/>
                </a:lnTo>
                <a:lnTo>
                  <a:pt x="10288" y="6024"/>
                </a:lnTo>
                <a:close/>
                <a:moveTo>
                  <a:pt x="10627" y="5411"/>
                </a:moveTo>
                <a:lnTo>
                  <a:pt x="10627" y="5385"/>
                </a:lnTo>
                <a:lnTo>
                  <a:pt x="10705" y="5385"/>
                </a:lnTo>
                <a:lnTo>
                  <a:pt x="10705" y="5411"/>
                </a:lnTo>
                <a:lnTo>
                  <a:pt x="10627" y="5411"/>
                </a:lnTo>
                <a:close/>
                <a:moveTo>
                  <a:pt x="8345" y="7915"/>
                </a:moveTo>
                <a:lnTo>
                  <a:pt x="8358" y="7915"/>
                </a:lnTo>
                <a:lnTo>
                  <a:pt x="8358" y="7915"/>
                </a:lnTo>
                <a:lnTo>
                  <a:pt x="8371" y="7915"/>
                </a:lnTo>
                <a:lnTo>
                  <a:pt x="8371" y="7915"/>
                </a:lnTo>
                <a:lnTo>
                  <a:pt x="8384" y="7928"/>
                </a:lnTo>
                <a:lnTo>
                  <a:pt x="8397" y="7928"/>
                </a:lnTo>
                <a:lnTo>
                  <a:pt x="8397" y="7928"/>
                </a:lnTo>
                <a:lnTo>
                  <a:pt x="8397" y="7928"/>
                </a:lnTo>
                <a:lnTo>
                  <a:pt x="8384" y="7928"/>
                </a:lnTo>
                <a:lnTo>
                  <a:pt x="8371" y="7928"/>
                </a:lnTo>
                <a:lnTo>
                  <a:pt x="8345" y="7915"/>
                </a:lnTo>
                <a:lnTo>
                  <a:pt x="8345" y="7915"/>
                </a:lnTo>
                <a:close/>
                <a:moveTo>
                  <a:pt x="6428" y="7419"/>
                </a:moveTo>
                <a:lnTo>
                  <a:pt x="6519" y="7367"/>
                </a:lnTo>
                <a:lnTo>
                  <a:pt x="6598" y="7328"/>
                </a:lnTo>
                <a:lnTo>
                  <a:pt x="6845" y="7184"/>
                </a:lnTo>
                <a:lnTo>
                  <a:pt x="6858" y="7224"/>
                </a:lnTo>
                <a:lnTo>
                  <a:pt x="6937" y="7171"/>
                </a:lnTo>
                <a:lnTo>
                  <a:pt x="6937" y="7184"/>
                </a:lnTo>
                <a:lnTo>
                  <a:pt x="6884" y="7224"/>
                </a:lnTo>
                <a:lnTo>
                  <a:pt x="6845" y="7237"/>
                </a:lnTo>
                <a:lnTo>
                  <a:pt x="6806" y="7263"/>
                </a:lnTo>
                <a:lnTo>
                  <a:pt x="6767" y="7276"/>
                </a:lnTo>
                <a:lnTo>
                  <a:pt x="6689" y="7315"/>
                </a:lnTo>
                <a:lnTo>
                  <a:pt x="6676" y="7315"/>
                </a:lnTo>
                <a:lnTo>
                  <a:pt x="6650" y="7328"/>
                </a:lnTo>
                <a:lnTo>
                  <a:pt x="6637" y="7341"/>
                </a:lnTo>
                <a:lnTo>
                  <a:pt x="6572" y="7380"/>
                </a:lnTo>
                <a:lnTo>
                  <a:pt x="6519" y="7393"/>
                </a:lnTo>
                <a:lnTo>
                  <a:pt x="6493" y="7406"/>
                </a:lnTo>
                <a:lnTo>
                  <a:pt x="6428" y="7445"/>
                </a:lnTo>
                <a:lnTo>
                  <a:pt x="6428" y="7419"/>
                </a:lnTo>
                <a:close/>
                <a:moveTo>
                  <a:pt x="8345" y="7862"/>
                </a:moveTo>
                <a:lnTo>
                  <a:pt x="8358" y="7862"/>
                </a:lnTo>
                <a:lnTo>
                  <a:pt x="8410" y="7875"/>
                </a:lnTo>
                <a:lnTo>
                  <a:pt x="8410" y="7875"/>
                </a:lnTo>
                <a:lnTo>
                  <a:pt x="8397" y="7928"/>
                </a:lnTo>
                <a:lnTo>
                  <a:pt x="8397" y="7928"/>
                </a:lnTo>
                <a:lnTo>
                  <a:pt x="8397" y="7928"/>
                </a:lnTo>
                <a:lnTo>
                  <a:pt x="8397" y="7928"/>
                </a:lnTo>
                <a:lnTo>
                  <a:pt x="8384" y="7928"/>
                </a:lnTo>
                <a:lnTo>
                  <a:pt x="8371" y="7915"/>
                </a:lnTo>
                <a:lnTo>
                  <a:pt x="8371" y="7915"/>
                </a:lnTo>
                <a:lnTo>
                  <a:pt x="8358" y="7915"/>
                </a:lnTo>
                <a:lnTo>
                  <a:pt x="8358" y="7915"/>
                </a:lnTo>
                <a:lnTo>
                  <a:pt x="8345" y="7915"/>
                </a:lnTo>
                <a:lnTo>
                  <a:pt x="8345" y="7915"/>
                </a:lnTo>
                <a:lnTo>
                  <a:pt x="8345" y="7915"/>
                </a:lnTo>
                <a:lnTo>
                  <a:pt x="8345" y="7915"/>
                </a:lnTo>
                <a:lnTo>
                  <a:pt x="8332" y="7915"/>
                </a:lnTo>
                <a:lnTo>
                  <a:pt x="8332" y="7915"/>
                </a:lnTo>
                <a:lnTo>
                  <a:pt x="8345" y="7862"/>
                </a:lnTo>
                <a:close/>
                <a:moveTo>
                  <a:pt x="9844" y="4459"/>
                </a:moveTo>
                <a:lnTo>
                  <a:pt x="9857" y="4459"/>
                </a:lnTo>
                <a:lnTo>
                  <a:pt x="9857" y="4459"/>
                </a:lnTo>
                <a:lnTo>
                  <a:pt x="9857" y="4459"/>
                </a:lnTo>
                <a:lnTo>
                  <a:pt x="9870" y="4459"/>
                </a:lnTo>
                <a:lnTo>
                  <a:pt x="9870" y="4459"/>
                </a:lnTo>
                <a:lnTo>
                  <a:pt x="9870" y="4459"/>
                </a:lnTo>
                <a:lnTo>
                  <a:pt x="9870" y="4472"/>
                </a:lnTo>
                <a:lnTo>
                  <a:pt x="9870" y="4472"/>
                </a:lnTo>
                <a:lnTo>
                  <a:pt x="9870" y="4485"/>
                </a:lnTo>
                <a:lnTo>
                  <a:pt x="9870" y="4485"/>
                </a:lnTo>
                <a:lnTo>
                  <a:pt x="9870" y="4485"/>
                </a:lnTo>
                <a:lnTo>
                  <a:pt x="9857" y="4485"/>
                </a:lnTo>
                <a:lnTo>
                  <a:pt x="9844" y="4485"/>
                </a:lnTo>
                <a:lnTo>
                  <a:pt x="9844" y="4459"/>
                </a:lnTo>
                <a:close/>
                <a:moveTo>
                  <a:pt x="6415" y="2308"/>
                </a:moveTo>
                <a:lnTo>
                  <a:pt x="6480" y="2347"/>
                </a:lnTo>
                <a:lnTo>
                  <a:pt x="6428" y="2412"/>
                </a:lnTo>
                <a:lnTo>
                  <a:pt x="6415" y="2399"/>
                </a:lnTo>
                <a:lnTo>
                  <a:pt x="6415" y="2399"/>
                </a:lnTo>
                <a:lnTo>
                  <a:pt x="6415" y="2399"/>
                </a:lnTo>
                <a:lnTo>
                  <a:pt x="6415" y="2399"/>
                </a:lnTo>
                <a:lnTo>
                  <a:pt x="6415" y="2399"/>
                </a:lnTo>
                <a:lnTo>
                  <a:pt x="6428" y="2386"/>
                </a:lnTo>
                <a:lnTo>
                  <a:pt x="6415" y="2386"/>
                </a:lnTo>
                <a:lnTo>
                  <a:pt x="6415" y="2386"/>
                </a:lnTo>
                <a:lnTo>
                  <a:pt x="6415" y="2386"/>
                </a:lnTo>
                <a:lnTo>
                  <a:pt x="6415" y="2399"/>
                </a:lnTo>
                <a:lnTo>
                  <a:pt x="6415" y="2399"/>
                </a:lnTo>
                <a:lnTo>
                  <a:pt x="6389" y="2386"/>
                </a:lnTo>
                <a:lnTo>
                  <a:pt x="6389" y="2373"/>
                </a:lnTo>
                <a:lnTo>
                  <a:pt x="6389" y="2373"/>
                </a:lnTo>
                <a:lnTo>
                  <a:pt x="6389" y="2360"/>
                </a:lnTo>
                <a:lnTo>
                  <a:pt x="6376" y="2360"/>
                </a:lnTo>
                <a:lnTo>
                  <a:pt x="6376" y="2373"/>
                </a:lnTo>
                <a:lnTo>
                  <a:pt x="6363" y="2360"/>
                </a:lnTo>
                <a:lnTo>
                  <a:pt x="6389" y="2334"/>
                </a:lnTo>
                <a:lnTo>
                  <a:pt x="6389" y="2334"/>
                </a:lnTo>
                <a:lnTo>
                  <a:pt x="6402" y="2334"/>
                </a:lnTo>
                <a:lnTo>
                  <a:pt x="6415" y="2334"/>
                </a:lnTo>
                <a:lnTo>
                  <a:pt x="6402" y="2321"/>
                </a:lnTo>
                <a:lnTo>
                  <a:pt x="6415" y="2308"/>
                </a:lnTo>
                <a:close/>
                <a:moveTo>
                  <a:pt x="2921" y="834"/>
                </a:moveTo>
                <a:lnTo>
                  <a:pt x="2882" y="913"/>
                </a:lnTo>
                <a:lnTo>
                  <a:pt x="2869" y="900"/>
                </a:lnTo>
                <a:lnTo>
                  <a:pt x="2855" y="900"/>
                </a:lnTo>
                <a:lnTo>
                  <a:pt x="2908" y="821"/>
                </a:lnTo>
                <a:lnTo>
                  <a:pt x="2921" y="834"/>
                </a:lnTo>
                <a:close/>
                <a:moveTo>
                  <a:pt x="11513" y="8227"/>
                </a:moveTo>
                <a:lnTo>
                  <a:pt x="11500" y="8214"/>
                </a:lnTo>
                <a:lnTo>
                  <a:pt x="11500" y="8214"/>
                </a:lnTo>
                <a:lnTo>
                  <a:pt x="11500" y="8201"/>
                </a:lnTo>
                <a:lnTo>
                  <a:pt x="11474" y="8201"/>
                </a:lnTo>
                <a:lnTo>
                  <a:pt x="11474" y="8214"/>
                </a:lnTo>
                <a:lnTo>
                  <a:pt x="11474" y="8227"/>
                </a:lnTo>
                <a:lnTo>
                  <a:pt x="11474" y="8241"/>
                </a:lnTo>
                <a:lnTo>
                  <a:pt x="11487" y="8241"/>
                </a:lnTo>
                <a:lnTo>
                  <a:pt x="11487" y="8254"/>
                </a:lnTo>
                <a:lnTo>
                  <a:pt x="11487" y="8267"/>
                </a:lnTo>
                <a:lnTo>
                  <a:pt x="11487" y="8267"/>
                </a:lnTo>
                <a:lnTo>
                  <a:pt x="11474" y="8267"/>
                </a:lnTo>
                <a:lnTo>
                  <a:pt x="11474" y="8280"/>
                </a:lnTo>
                <a:lnTo>
                  <a:pt x="11474" y="8332"/>
                </a:lnTo>
                <a:lnTo>
                  <a:pt x="11474" y="8345"/>
                </a:lnTo>
                <a:lnTo>
                  <a:pt x="11435" y="8332"/>
                </a:lnTo>
                <a:lnTo>
                  <a:pt x="11435" y="8332"/>
                </a:lnTo>
                <a:lnTo>
                  <a:pt x="11435" y="8319"/>
                </a:lnTo>
                <a:lnTo>
                  <a:pt x="11435" y="8319"/>
                </a:lnTo>
                <a:lnTo>
                  <a:pt x="11435" y="8306"/>
                </a:lnTo>
                <a:lnTo>
                  <a:pt x="11435" y="8306"/>
                </a:lnTo>
                <a:lnTo>
                  <a:pt x="11435" y="8293"/>
                </a:lnTo>
                <a:lnTo>
                  <a:pt x="11435" y="8280"/>
                </a:lnTo>
                <a:lnTo>
                  <a:pt x="11448" y="8267"/>
                </a:lnTo>
                <a:lnTo>
                  <a:pt x="11448" y="8267"/>
                </a:lnTo>
                <a:lnTo>
                  <a:pt x="11448" y="8254"/>
                </a:lnTo>
                <a:lnTo>
                  <a:pt x="11435" y="8241"/>
                </a:lnTo>
                <a:lnTo>
                  <a:pt x="11435" y="8241"/>
                </a:lnTo>
                <a:lnTo>
                  <a:pt x="11448" y="8241"/>
                </a:lnTo>
                <a:lnTo>
                  <a:pt x="11448" y="8201"/>
                </a:lnTo>
                <a:lnTo>
                  <a:pt x="11448" y="8162"/>
                </a:lnTo>
                <a:lnTo>
                  <a:pt x="11448" y="8149"/>
                </a:lnTo>
                <a:lnTo>
                  <a:pt x="11448" y="8149"/>
                </a:lnTo>
                <a:lnTo>
                  <a:pt x="11435" y="8123"/>
                </a:lnTo>
                <a:lnTo>
                  <a:pt x="11435" y="8110"/>
                </a:lnTo>
                <a:lnTo>
                  <a:pt x="11435" y="8110"/>
                </a:lnTo>
                <a:lnTo>
                  <a:pt x="11422" y="8110"/>
                </a:lnTo>
                <a:lnTo>
                  <a:pt x="11422" y="8071"/>
                </a:lnTo>
                <a:lnTo>
                  <a:pt x="11435" y="8071"/>
                </a:lnTo>
                <a:lnTo>
                  <a:pt x="11435" y="8071"/>
                </a:lnTo>
                <a:lnTo>
                  <a:pt x="11448" y="8084"/>
                </a:lnTo>
                <a:lnTo>
                  <a:pt x="11448" y="8097"/>
                </a:lnTo>
                <a:lnTo>
                  <a:pt x="11461" y="8097"/>
                </a:lnTo>
                <a:lnTo>
                  <a:pt x="11474" y="8110"/>
                </a:lnTo>
                <a:lnTo>
                  <a:pt x="11474" y="8123"/>
                </a:lnTo>
                <a:lnTo>
                  <a:pt x="11487" y="8123"/>
                </a:lnTo>
                <a:lnTo>
                  <a:pt x="11487" y="8136"/>
                </a:lnTo>
                <a:lnTo>
                  <a:pt x="11487" y="8162"/>
                </a:lnTo>
                <a:lnTo>
                  <a:pt x="11487" y="8162"/>
                </a:lnTo>
                <a:lnTo>
                  <a:pt x="11487" y="8162"/>
                </a:lnTo>
                <a:lnTo>
                  <a:pt x="11487" y="8175"/>
                </a:lnTo>
                <a:lnTo>
                  <a:pt x="11500" y="8175"/>
                </a:lnTo>
                <a:lnTo>
                  <a:pt x="11500" y="8188"/>
                </a:lnTo>
                <a:lnTo>
                  <a:pt x="11500" y="8188"/>
                </a:lnTo>
                <a:lnTo>
                  <a:pt x="11513" y="8227"/>
                </a:lnTo>
                <a:close/>
                <a:moveTo>
                  <a:pt x="7602" y="1721"/>
                </a:moveTo>
                <a:lnTo>
                  <a:pt x="7602" y="1721"/>
                </a:lnTo>
                <a:lnTo>
                  <a:pt x="7602" y="1721"/>
                </a:lnTo>
                <a:lnTo>
                  <a:pt x="7602" y="1721"/>
                </a:lnTo>
                <a:lnTo>
                  <a:pt x="7602" y="1721"/>
                </a:lnTo>
                <a:lnTo>
                  <a:pt x="7602" y="1721"/>
                </a:lnTo>
                <a:lnTo>
                  <a:pt x="7602" y="1721"/>
                </a:lnTo>
                <a:lnTo>
                  <a:pt x="7602" y="1708"/>
                </a:lnTo>
                <a:lnTo>
                  <a:pt x="7602" y="1643"/>
                </a:lnTo>
                <a:lnTo>
                  <a:pt x="7602" y="1604"/>
                </a:lnTo>
                <a:lnTo>
                  <a:pt x="7602" y="1604"/>
                </a:lnTo>
                <a:lnTo>
                  <a:pt x="7602" y="1604"/>
                </a:lnTo>
                <a:lnTo>
                  <a:pt x="7602" y="1604"/>
                </a:lnTo>
                <a:lnTo>
                  <a:pt x="7602" y="1604"/>
                </a:lnTo>
                <a:lnTo>
                  <a:pt x="7602" y="1604"/>
                </a:lnTo>
                <a:lnTo>
                  <a:pt x="7615" y="1604"/>
                </a:lnTo>
                <a:lnTo>
                  <a:pt x="7615" y="1604"/>
                </a:lnTo>
                <a:lnTo>
                  <a:pt x="7615" y="1604"/>
                </a:lnTo>
                <a:lnTo>
                  <a:pt x="7615" y="1604"/>
                </a:lnTo>
                <a:lnTo>
                  <a:pt x="7615" y="1604"/>
                </a:lnTo>
                <a:lnTo>
                  <a:pt x="7615" y="1604"/>
                </a:lnTo>
                <a:lnTo>
                  <a:pt x="7615" y="1604"/>
                </a:lnTo>
                <a:lnTo>
                  <a:pt x="7615" y="1604"/>
                </a:lnTo>
                <a:lnTo>
                  <a:pt x="7615" y="1604"/>
                </a:lnTo>
                <a:lnTo>
                  <a:pt x="7615" y="1604"/>
                </a:lnTo>
                <a:lnTo>
                  <a:pt x="7615" y="1617"/>
                </a:lnTo>
                <a:lnTo>
                  <a:pt x="7615" y="1630"/>
                </a:lnTo>
                <a:lnTo>
                  <a:pt x="7615" y="1656"/>
                </a:lnTo>
                <a:lnTo>
                  <a:pt x="7615" y="1656"/>
                </a:lnTo>
                <a:lnTo>
                  <a:pt x="7615" y="1708"/>
                </a:lnTo>
                <a:lnTo>
                  <a:pt x="7615" y="1708"/>
                </a:lnTo>
                <a:lnTo>
                  <a:pt x="7615" y="1721"/>
                </a:lnTo>
                <a:lnTo>
                  <a:pt x="7602" y="1721"/>
                </a:lnTo>
                <a:lnTo>
                  <a:pt x="7602" y="1721"/>
                </a:lnTo>
                <a:lnTo>
                  <a:pt x="7602" y="1721"/>
                </a:lnTo>
                <a:lnTo>
                  <a:pt x="7602" y="1721"/>
                </a:lnTo>
                <a:close/>
                <a:moveTo>
                  <a:pt x="7615" y="1604"/>
                </a:moveTo>
                <a:lnTo>
                  <a:pt x="7602" y="1604"/>
                </a:lnTo>
                <a:lnTo>
                  <a:pt x="7602" y="1604"/>
                </a:lnTo>
                <a:lnTo>
                  <a:pt x="7602" y="1604"/>
                </a:lnTo>
                <a:lnTo>
                  <a:pt x="7602" y="1604"/>
                </a:lnTo>
                <a:lnTo>
                  <a:pt x="7602" y="1604"/>
                </a:lnTo>
                <a:lnTo>
                  <a:pt x="7602" y="1552"/>
                </a:lnTo>
                <a:lnTo>
                  <a:pt x="7602" y="1512"/>
                </a:lnTo>
                <a:lnTo>
                  <a:pt x="7602" y="1499"/>
                </a:lnTo>
                <a:lnTo>
                  <a:pt x="7602" y="1499"/>
                </a:lnTo>
                <a:lnTo>
                  <a:pt x="7602" y="1499"/>
                </a:lnTo>
                <a:lnTo>
                  <a:pt x="7615" y="1499"/>
                </a:lnTo>
                <a:lnTo>
                  <a:pt x="7615" y="1499"/>
                </a:lnTo>
                <a:lnTo>
                  <a:pt x="7615" y="1512"/>
                </a:lnTo>
                <a:lnTo>
                  <a:pt x="7615" y="1512"/>
                </a:lnTo>
                <a:lnTo>
                  <a:pt x="7615" y="1512"/>
                </a:lnTo>
                <a:lnTo>
                  <a:pt x="7615" y="1539"/>
                </a:lnTo>
                <a:lnTo>
                  <a:pt x="7615" y="1552"/>
                </a:lnTo>
                <a:lnTo>
                  <a:pt x="7615" y="1604"/>
                </a:lnTo>
                <a:lnTo>
                  <a:pt x="7615" y="1604"/>
                </a:lnTo>
                <a:lnTo>
                  <a:pt x="7615" y="1604"/>
                </a:lnTo>
                <a:lnTo>
                  <a:pt x="7615" y="1604"/>
                </a:lnTo>
                <a:lnTo>
                  <a:pt x="7615" y="1604"/>
                </a:lnTo>
                <a:lnTo>
                  <a:pt x="7615" y="1604"/>
                </a:lnTo>
                <a:lnTo>
                  <a:pt x="7615" y="1604"/>
                </a:lnTo>
                <a:close/>
                <a:moveTo>
                  <a:pt x="12908" y="6715"/>
                </a:moveTo>
                <a:lnTo>
                  <a:pt x="12935" y="6702"/>
                </a:lnTo>
                <a:lnTo>
                  <a:pt x="12935" y="6702"/>
                </a:lnTo>
                <a:lnTo>
                  <a:pt x="12974" y="6702"/>
                </a:lnTo>
                <a:lnTo>
                  <a:pt x="12987" y="6702"/>
                </a:lnTo>
                <a:lnTo>
                  <a:pt x="12987" y="6702"/>
                </a:lnTo>
                <a:lnTo>
                  <a:pt x="13065" y="6689"/>
                </a:lnTo>
                <a:lnTo>
                  <a:pt x="13065" y="6689"/>
                </a:lnTo>
                <a:lnTo>
                  <a:pt x="13117" y="6676"/>
                </a:lnTo>
                <a:lnTo>
                  <a:pt x="13117" y="6689"/>
                </a:lnTo>
                <a:lnTo>
                  <a:pt x="13117" y="6689"/>
                </a:lnTo>
                <a:lnTo>
                  <a:pt x="13078" y="6702"/>
                </a:lnTo>
                <a:lnTo>
                  <a:pt x="13078" y="6702"/>
                </a:lnTo>
                <a:lnTo>
                  <a:pt x="13065" y="6702"/>
                </a:lnTo>
                <a:lnTo>
                  <a:pt x="13065" y="6702"/>
                </a:lnTo>
                <a:lnTo>
                  <a:pt x="13013" y="6715"/>
                </a:lnTo>
                <a:lnTo>
                  <a:pt x="13000" y="6715"/>
                </a:lnTo>
                <a:lnTo>
                  <a:pt x="13000" y="6702"/>
                </a:lnTo>
                <a:lnTo>
                  <a:pt x="12987" y="6702"/>
                </a:lnTo>
                <a:lnTo>
                  <a:pt x="12987" y="6715"/>
                </a:lnTo>
                <a:lnTo>
                  <a:pt x="12974" y="6715"/>
                </a:lnTo>
                <a:lnTo>
                  <a:pt x="12974" y="6715"/>
                </a:lnTo>
                <a:lnTo>
                  <a:pt x="12948" y="6715"/>
                </a:lnTo>
                <a:lnTo>
                  <a:pt x="12961" y="6715"/>
                </a:lnTo>
                <a:lnTo>
                  <a:pt x="12935" y="6715"/>
                </a:lnTo>
                <a:lnTo>
                  <a:pt x="12935" y="6715"/>
                </a:lnTo>
                <a:lnTo>
                  <a:pt x="12921" y="6715"/>
                </a:lnTo>
                <a:lnTo>
                  <a:pt x="12908" y="6715"/>
                </a:lnTo>
                <a:lnTo>
                  <a:pt x="12908" y="6715"/>
                </a:lnTo>
                <a:close/>
                <a:moveTo>
                  <a:pt x="8123" y="5867"/>
                </a:moveTo>
                <a:lnTo>
                  <a:pt x="8097" y="5867"/>
                </a:lnTo>
                <a:lnTo>
                  <a:pt x="8097" y="5867"/>
                </a:lnTo>
                <a:lnTo>
                  <a:pt x="8097" y="5854"/>
                </a:lnTo>
                <a:lnTo>
                  <a:pt x="8084" y="5854"/>
                </a:lnTo>
                <a:lnTo>
                  <a:pt x="8084" y="5841"/>
                </a:lnTo>
                <a:lnTo>
                  <a:pt x="8084" y="5841"/>
                </a:lnTo>
                <a:lnTo>
                  <a:pt x="8097" y="5828"/>
                </a:lnTo>
                <a:lnTo>
                  <a:pt x="8097" y="5828"/>
                </a:lnTo>
                <a:lnTo>
                  <a:pt x="8123" y="5828"/>
                </a:lnTo>
                <a:lnTo>
                  <a:pt x="8123" y="5867"/>
                </a:lnTo>
                <a:close/>
                <a:moveTo>
                  <a:pt x="9844" y="3990"/>
                </a:moveTo>
                <a:lnTo>
                  <a:pt x="9844" y="4107"/>
                </a:lnTo>
                <a:lnTo>
                  <a:pt x="9844" y="4146"/>
                </a:lnTo>
                <a:lnTo>
                  <a:pt x="9857" y="4172"/>
                </a:lnTo>
                <a:lnTo>
                  <a:pt x="9857" y="4198"/>
                </a:lnTo>
                <a:lnTo>
                  <a:pt x="9857" y="4225"/>
                </a:lnTo>
                <a:lnTo>
                  <a:pt x="9857" y="4225"/>
                </a:lnTo>
                <a:lnTo>
                  <a:pt x="9857" y="4225"/>
                </a:lnTo>
                <a:lnTo>
                  <a:pt x="9857" y="4225"/>
                </a:lnTo>
                <a:lnTo>
                  <a:pt x="9844" y="4225"/>
                </a:lnTo>
                <a:lnTo>
                  <a:pt x="9844" y="4225"/>
                </a:lnTo>
                <a:lnTo>
                  <a:pt x="9844" y="4225"/>
                </a:lnTo>
                <a:lnTo>
                  <a:pt x="9844" y="4225"/>
                </a:lnTo>
                <a:lnTo>
                  <a:pt x="9844" y="4212"/>
                </a:lnTo>
                <a:lnTo>
                  <a:pt x="9844" y="4185"/>
                </a:lnTo>
                <a:lnTo>
                  <a:pt x="9844" y="4172"/>
                </a:lnTo>
                <a:lnTo>
                  <a:pt x="9844" y="4146"/>
                </a:lnTo>
                <a:lnTo>
                  <a:pt x="9844" y="4146"/>
                </a:lnTo>
                <a:lnTo>
                  <a:pt x="9844" y="4107"/>
                </a:lnTo>
                <a:lnTo>
                  <a:pt x="9844" y="4107"/>
                </a:lnTo>
                <a:lnTo>
                  <a:pt x="9831" y="4107"/>
                </a:lnTo>
                <a:lnTo>
                  <a:pt x="9831" y="4081"/>
                </a:lnTo>
                <a:lnTo>
                  <a:pt x="9831" y="4068"/>
                </a:lnTo>
                <a:lnTo>
                  <a:pt x="9831" y="4055"/>
                </a:lnTo>
                <a:lnTo>
                  <a:pt x="9844" y="4055"/>
                </a:lnTo>
                <a:lnTo>
                  <a:pt x="9844" y="4029"/>
                </a:lnTo>
                <a:lnTo>
                  <a:pt x="9831" y="4029"/>
                </a:lnTo>
                <a:lnTo>
                  <a:pt x="9831" y="3990"/>
                </a:lnTo>
                <a:lnTo>
                  <a:pt x="9844" y="3990"/>
                </a:lnTo>
                <a:lnTo>
                  <a:pt x="9844" y="3990"/>
                </a:lnTo>
                <a:lnTo>
                  <a:pt x="9844" y="3990"/>
                </a:lnTo>
                <a:close/>
                <a:moveTo>
                  <a:pt x="9831" y="3925"/>
                </a:moveTo>
                <a:lnTo>
                  <a:pt x="9831" y="3925"/>
                </a:lnTo>
                <a:lnTo>
                  <a:pt x="9818" y="3833"/>
                </a:lnTo>
                <a:lnTo>
                  <a:pt x="9818" y="3820"/>
                </a:lnTo>
                <a:lnTo>
                  <a:pt x="9831" y="3820"/>
                </a:lnTo>
                <a:lnTo>
                  <a:pt x="9831" y="3820"/>
                </a:lnTo>
                <a:lnTo>
                  <a:pt x="9831" y="3820"/>
                </a:lnTo>
                <a:lnTo>
                  <a:pt x="9831" y="3820"/>
                </a:lnTo>
                <a:lnTo>
                  <a:pt x="9831" y="3833"/>
                </a:lnTo>
                <a:lnTo>
                  <a:pt x="9831" y="3886"/>
                </a:lnTo>
                <a:lnTo>
                  <a:pt x="9831" y="3925"/>
                </a:lnTo>
                <a:lnTo>
                  <a:pt x="9831" y="3925"/>
                </a:lnTo>
                <a:lnTo>
                  <a:pt x="9831" y="3925"/>
                </a:lnTo>
                <a:close/>
                <a:moveTo>
                  <a:pt x="9831" y="3755"/>
                </a:moveTo>
                <a:lnTo>
                  <a:pt x="9818" y="3755"/>
                </a:lnTo>
                <a:lnTo>
                  <a:pt x="9818" y="3755"/>
                </a:lnTo>
                <a:lnTo>
                  <a:pt x="9818" y="3677"/>
                </a:lnTo>
                <a:lnTo>
                  <a:pt x="9818" y="3677"/>
                </a:lnTo>
                <a:lnTo>
                  <a:pt x="9818" y="3690"/>
                </a:lnTo>
                <a:lnTo>
                  <a:pt x="9818" y="3690"/>
                </a:lnTo>
                <a:lnTo>
                  <a:pt x="9818" y="3690"/>
                </a:lnTo>
                <a:lnTo>
                  <a:pt x="9818" y="3690"/>
                </a:lnTo>
                <a:lnTo>
                  <a:pt x="9818" y="3690"/>
                </a:lnTo>
                <a:lnTo>
                  <a:pt x="9818" y="3690"/>
                </a:lnTo>
                <a:lnTo>
                  <a:pt x="9818" y="3716"/>
                </a:lnTo>
                <a:lnTo>
                  <a:pt x="9831" y="3742"/>
                </a:lnTo>
                <a:lnTo>
                  <a:pt x="9831" y="3755"/>
                </a:lnTo>
                <a:close/>
                <a:moveTo>
                  <a:pt x="9844" y="3990"/>
                </a:moveTo>
                <a:lnTo>
                  <a:pt x="9831" y="3990"/>
                </a:lnTo>
                <a:lnTo>
                  <a:pt x="9831" y="3925"/>
                </a:lnTo>
                <a:lnTo>
                  <a:pt x="9831" y="3925"/>
                </a:lnTo>
                <a:lnTo>
                  <a:pt x="9831" y="3925"/>
                </a:lnTo>
                <a:lnTo>
                  <a:pt x="9831" y="3925"/>
                </a:lnTo>
                <a:lnTo>
                  <a:pt x="9831" y="3938"/>
                </a:lnTo>
                <a:lnTo>
                  <a:pt x="9844" y="3951"/>
                </a:lnTo>
                <a:lnTo>
                  <a:pt x="9831" y="3951"/>
                </a:lnTo>
                <a:lnTo>
                  <a:pt x="9844" y="3977"/>
                </a:lnTo>
                <a:lnTo>
                  <a:pt x="9844" y="3977"/>
                </a:lnTo>
                <a:lnTo>
                  <a:pt x="9844" y="3990"/>
                </a:lnTo>
                <a:lnTo>
                  <a:pt x="9844" y="3990"/>
                </a:lnTo>
                <a:lnTo>
                  <a:pt x="9844" y="3990"/>
                </a:lnTo>
                <a:close/>
                <a:moveTo>
                  <a:pt x="9831" y="3755"/>
                </a:moveTo>
                <a:lnTo>
                  <a:pt x="9831" y="3768"/>
                </a:lnTo>
                <a:lnTo>
                  <a:pt x="9831" y="3768"/>
                </a:lnTo>
                <a:lnTo>
                  <a:pt x="9831" y="3781"/>
                </a:lnTo>
                <a:lnTo>
                  <a:pt x="9818" y="3794"/>
                </a:lnTo>
                <a:lnTo>
                  <a:pt x="9818" y="3794"/>
                </a:lnTo>
                <a:lnTo>
                  <a:pt x="9818" y="3794"/>
                </a:lnTo>
                <a:lnTo>
                  <a:pt x="9818" y="3755"/>
                </a:lnTo>
                <a:lnTo>
                  <a:pt x="9818" y="3768"/>
                </a:lnTo>
                <a:lnTo>
                  <a:pt x="9831" y="3755"/>
                </a:lnTo>
                <a:close/>
                <a:moveTo>
                  <a:pt x="9831" y="3794"/>
                </a:moveTo>
                <a:lnTo>
                  <a:pt x="9831" y="3794"/>
                </a:lnTo>
                <a:lnTo>
                  <a:pt x="9831" y="3820"/>
                </a:lnTo>
                <a:lnTo>
                  <a:pt x="9818" y="3820"/>
                </a:lnTo>
                <a:lnTo>
                  <a:pt x="9818" y="3820"/>
                </a:lnTo>
                <a:lnTo>
                  <a:pt x="9818" y="3794"/>
                </a:lnTo>
                <a:lnTo>
                  <a:pt x="9818" y="3794"/>
                </a:lnTo>
                <a:lnTo>
                  <a:pt x="9818" y="3794"/>
                </a:lnTo>
                <a:lnTo>
                  <a:pt x="9831" y="3794"/>
                </a:lnTo>
                <a:close/>
                <a:moveTo>
                  <a:pt x="6806" y="5737"/>
                </a:moveTo>
                <a:lnTo>
                  <a:pt x="6806" y="5750"/>
                </a:lnTo>
                <a:lnTo>
                  <a:pt x="6806" y="5750"/>
                </a:lnTo>
                <a:lnTo>
                  <a:pt x="6806" y="5750"/>
                </a:lnTo>
                <a:lnTo>
                  <a:pt x="6806" y="5750"/>
                </a:lnTo>
                <a:lnTo>
                  <a:pt x="6793" y="5737"/>
                </a:lnTo>
                <a:lnTo>
                  <a:pt x="6793" y="5737"/>
                </a:lnTo>
                <a:lnTo>
                  <a:pt x="6793" y="5737"/>
                </a:lnTo>
                <a:lnTo>
                  <a:pt x="6793" y="5737"/>
                </a:lnTo>
                <a:lnTo>
                  <a:pt x="6793" y="5737"/>
                </a:lnTo>
                <a:lnTo>
                  <a:pt x="6793" y="5750"/>
                </a:lnTo>
                <a:lnTo>
                  <a:pt x="6767" y="5750"/>
                </a:lnTo>
                <a:lnTo>
                  <a:pt x="6767" y="5750"/>
                </a:lnTo>
                <a:lnTo>
                  <a:pt x="6767" y="5750"/>
                </a:lnTo>
                <a:lnTo>
                  <a:pt x="6754" y="5750"/>
                </a:lnTo>
                <a:lnTo>
                  <a:pt x="6754" y="5750"/>
                </a:lnTo>
                <a:lnTo>
                  <a:pt x="6754" y="5750"/>
                </a:lnTo>
                <a:lnTo>
                  <a:pt x="6754" y="5750"/>
                </a:lnTo>
                <a:lnTo>
                  <a:pt x="6754" y="5750"/>
                </a:lnTo>
                <a:lnTo>
                  <a:pt x="6754" y="5763"/>
                </a:lnTo>
                <a:lnTo>
                  <a:pt x="6741" y="5763"/>
                </a:lnTo>
                <a:lnTo>
                  <a:pt x="6728" y="5789"/>
                </a:lnTo>
                <a:lnTo>
                  <a:pt x="6728" y="5789"/>
                </a:lnTo>
                <a:lnTo>
                  <a:pt x="6728" y="5789"/>
                </a:lnTo>
                <a:lnTo>
                  <a:pt x="6728" y="5789"/>
                </a:lnTo>
                <a:lnTo>
                  <a:pt x="6728" y="5789"/>
                </a:lnTo>
                <a:lnTo>
                  <a:pt x="6715" y="5776"/>
                </a:lnTo>
                <a:lnTo>
                  <a:pt x="6715" y="5776"/>
                </a:lnTo>
                <a:lnTo>
                  <a:pt x="6728" y="5776"/>
                </a:lnTo>
                <a:lnTo>
                  <a:pt x="6728" y="5763"/>
                </a:lnTo>
                <a:lnTo>
                  <a:pt x="6728" y="5763"/>
                </a:lnTo>
                <a:lnTo>
                  <a:pt x="6741" y="5750"/>
                </a:lnTo>
                <a:lnTo>
                  <a:pt x="6741" y="5750"/>
                </a:lnTo>
                <a:lnTo>
                  <a:pt x="6741" y="5737"/>
                </a:lnTo>
                <a:lnTo>
                  <a:pt x="6754" y="5737"/>
                </a:lnTo>
                <a:lnTo>
                  <a:pt x="6754" y="5737"/>
                </a:lnTo>
                <a:lnTo>
                  <a:pt x="6754" y="5737"/>
                </a:lnTo>
                <a:lnTo>
                  <a:pt x="6767" y="5737"/>
                </a:lnTo>
                <a:lnTo>
                  <a:pt x="6767" y="5724"/>
                </a:lnTo>
                <a:lnTo>
                  <a:pt x="6767" y="5724"/>
                </a:lnTo>
                <a:lnTo>
                  <a:pt x="6780" y="5724"/>
                </a:lnTo>
                <a:lnTo>
                  <a:pt x="6793" y="5724"/>
                </a:lnTo>
                <a:lnTo>
                  <a:pt x="6793" y="5737"/>
                </a:lnTo>
                <a:lnTo>
                  <a:pt x="6793" y="5737"/>
                </a:lnTo>
                <a:lnTo>
                  <a:pt x="6806" y="5737"/>
                </a:lnTo>
                <a:close/>
                <a:moveTo>
                  <a:pt x="6754" y="5737"/>
                </a:moveTo>
                <a:lnTo>
                  <a:pt x="6754" y="5737"/>
                </a:lnTo>
                <a:lnTo>
                  <a:pt x="6754" y="5737"/>
                </a:lnTo>
                <a:lnTo>
                  <a:pt x="6767" y="5737"/>
                </a:lnTo>
                <a:lnTo>
                  <a:pt x="6754" y="5737"/>
                </a:lnTo>
                <a:close/>
                <a:moveTo>
                  <a:pt x="6780" y="5737"/>
                </a:moveTo>
                <a:lnTo>
                  <a:pt x="6780" y="5737"/>
                </a:lnTo>
                <a:lnTo>
                  <a:pt x="6793" y="5737"/>
                </a:lnTo>
                <a:lnTo>
                  <a:pt x="6793" y="5737"/>
                </a:lnTo>
                <a:lnTo>
                  <a:pt x="6780" y="5737"/>
                </a:lnTo>
                <a:close/>
                <a:moveTo>
                  <a:pt x="6728" y="5789"/>
                </a:moveTo>
                <a:lnTo>
                  <a:pt x="6728" y="5789"/>
                </a:lnTo>
                <a:lnTo>
                  <a:pt x="6728" y="5789"/>
                </a:lnTo>
                <a:lnTo>
                  <a:pt x="6715" y="5815"/>
                </a:lnTo>
                <a:lnTo>
                  <a:pt x="6702" y="5802"/>
                </a:lnTo>
                <a:lnTo>
                  <a:pt x="6702" y="5802"/>
                </a:lnTo>
                <a:lnTo>
                  <a:pt x="6715" y="5776"/>
                </a:lnTo>
                <a:lnTo>
                  <a:pt x="6715" y="5776"/>
                </a:lnTo>
                <a:lnTo>
                  <a:pt x="6715" y="5776"/>
                </a:lnTo>
                <a:lnTo>
                  <a:pt x="6715" y="5776"/>
                </a:lnTo>
                <a:lnTo>
                  <a:pt x="6728" y="5789"/>
                </a:lnTo>
                <a:lnTo>
                  <a:pt x="6728" y="5789"/>
                </a:lnTo>
                <a:close/>
                <a:moveTo>
                  <a:pt x="7693" y="5646"/>
                </a:moveTo>
                <a:lnTo>
                  <a:pt x="7732" y="5646"/>
                </a:lnTo>
                <a:lnTo>
                  <a:pt x="7732" y="5646"/>
                </a:lnTo>
                <a:lnTo>
                  <a:pt x="7732" y="5646"/>
                </a:lnTo>
                <a:lnTo>
                  <a:pt x="7732" y="5685"/>
                </a:lnTo>
                <a:lnTo>
                  <a:pt x="7732" y="5685"/>
                </a:lnTo>
                <a:lnTo>
                  <a:pt x="7732" y="5685"/>
                </a:lnTo>
                <a:lnTo>
                  <a:pt x="7732" y="5685"/>
                </a:lnTo>
                <a:lnTo>
                  <a:pt x="7732" y="5685"/>
                </a:lnTo>
                <a:lnTo>
                  <a:pt x="7732" y="5698"/>
                </a:lnTo>
                <a:lnTo>
                  <a:pt x="7732" y="5698"/>
                </a:lnTo>
                <a:lnTo>
                  <a:pt x="7693" y="5698"/>
                </a:lnTo>
                <a:lnTo>
                  <a:pt x="7693" y="5646"/>
                </a:lnTo>
                <a:close/>
                <a:moveTo>
                  <a:pt x="7510" y="3025"/>
                </a:moveTo>
                <a:lnTo>
                  <a:pt x="7497" y="3038"/>
                </a:lnTo>
                <a:lnTo>
                  <a:pt x="7497" y="3064"/>
                </a:lnTo>
                <a:lnTo>
                  <a:pt x="7484" y="3064"/>
                </a:lnTo>
                <a:lnTo>
                  <a:pt x="7484" y="3064"/>
                </a:lnTo>
                <a:lnTo>
                  <a:pt x="7484" y="3064"/>
                </a:lnTo>
                <a:lnTo>
                  <a:pt x="7484" y="3064"/>
                </a:lnTo>
                <a:lnTo>
                  <a:pt x="7484" y="3051"/>
                </a:lnTo>
                <a:lnTo>
                  <a:pt x="7471" y="3051"/>
                </a:lnTo>
                <a:lnTo>
                  <a:pt x="7484" y="3025"/>
                </a:lnTo>
                <a:lnTo>
                  <a:pt x="7484" y="3025"/>
                </a:lnTo>
                <a:lnTo>
                  <a:pt x="7484" y="3025"/>
                </a:lnTo>
                <a:lnTo>
                  <a:pt x="7497" y="3025"/>
                </a:lnTo>
                <a:lnTo>
                  <a:pt x="7497" y="3025"/>
                </a:lnTo>
                <a:lnTo>
                  <a:pt x="7510" y="3025"/>
                </a:lnTo>
                <a:close/>
                <a:moveTo>
                  <a:pt x="7993" y="6976"/>
                </a:moveTo>
                <a:lnTo>
                  <a:pt x="8006" y="6976"/>
                </a:lnTo>
                <a:lnTo>
                  <a:pt x="8032" y="7002"/>
                </a:lnTo>
                <a:lnTo>
                  <a:pt x="8019" y="7015"/>
                </a:lnTo>
                <a:lnTo>
                  <a:pt x="8032" y="7015"/>
                </a:lnTo>
                <a:lnTo>
                  <a:pt x="8019" y="7015"/>
                </a:lnTo>
                <a:lnTo>
                  <a:pt x="7993" y="6976"/>
                </a:lnTo>
                <a:close/>
                <a:moveTo>
                  <a:pt x="10353" y="7680"/>
                </a:moveTo>
                <a:lnTo>
                  <a:pt x="10340" y="7680"/>
                </a:lnTo>
                <a:lnTo>
                  <a:pt x="10340" y="7667"/>
                </a:lnTo>
                <a:lnTo>
                  <a:pt x="10353" y="7667"/>
                </a:lnTo>
                <a:lnTo>
                  <a:pt x="10353" y="7628"/>
                </a:lnTo>
                <a:lnTo>
                  <a:pt x="10366" y="7641"/>
                </a:lnTo>
                <a:lnTo>
                  <a:pt x="10379" y="7641"/>
                </a:lnTo>
                <a:lnTo>
                  <a:pt x="10366" y="7641"/>
                </a:lnTo>
                <a:lnTo>
                  <a:pt x="10366" y="7641"/>
                </a:lnTo>
                <a:lnTo>
                  <a:pt x="10353" y="7680"/>
                </a:lnTo>
                <a:lnTo>
                  <a:pt x="10353" y="7680"/>
                </a:lnTo>
                <a:close/>
                <a:moveTo>
                  <a:pt x="11057" y="7797"/>
                </a:moveTo>
                <a:lnTo>
                  <a:pt x="11057" y="7797"/>
                </a:lnTo>
                <a:lnTo>
                  <a:pt x="11057" y="7784"/>
                </a:lnTo>
                <a:lnTo>
                  <a:pt x="11057" y="7784"/>
                </a:lnTo>
                <a:lnTo>
                  <a:pt x="11057" y="7784"/>
                </a:lnTo>
                <a:lnTo>
                  <a:pt x="11057" y="7784"/>
                </a:lnTo>
                <a:lnTo>
                  <a:pt x="11057" y="7797"/>
                </a:lnTo>
                <a:lnTo>
                  <a:pt x="11070" y="7797"/>
                </a:lnTo>
                <a:lnTo>
                  <a:pt x="11070" y="7810"/>
                </a:lnTo>
                <a:lnTo>
                  <a:pt x="11057" y="7810"/>
                </a:lnTo>
                <a:lnTo>
                  <a:pt x="11044" y="7810"/>
                </a:lnTo>
                <a:lnTo>
                  <a:pt x="11057" y="7797"/>
                </a:lnTo>
                <a:close/>
                <a:moveTo>
                  <a:pt x="8932" y="5854"/>
                </a:moveTo>
                <a:lnTo>
                  <a:pt x="8919" y="5789"/>
                </a:lnTo>
                <a:lnTo>
                  <a:pt x="8919" y="5789"/>
                </a:lnTo>
                <a:lnTo>
                  <a:pt x="8932" y="5789"/>
                </a:lnTo>
                <a:lnTo>
                  <a:pt x="8945" y="5789"/>
                </a:lnTo>
                <a:lnTo>
                  <a:pt x="8945" y="5841"/>
                </a:lnTo>
                <a:lnTo>
                  <a:pt x="8945" y="5841"/>
                </a:lnTo>
                <a:lnTo>
                  <a:pt x="8945" y="5841"/>
                </a:lnTo>
                <a:lnTo>
                  <a:pt x="8945" y="5854"/>
                </a:lnTo>
                <a:lnTo>
                  <a:pt x="8945" y="5854"/>
                </a:lnTo>
                <a:lnTo>
                  <a:pt x="8932" y="5854"/>
                </a:lnTo>
                <a:lnTo>
                  <a:pt x="8932" y="5854"/>
                </a:lnTo>
                <a:close/>
                <a:moveTo>
                  <a:pt x="574" y="5568"/>
                </a:moveTo>
                <a:lnTo>
                  <a:pt x="626" y="5620"/>
                </a:lnTo>
                <a:lnTo>
                  <a:pt x="626" y="5620"/>
                </a:lnTo>
                <a:lnTo>
                  <a:pt x="561" y="5581"/>
                </a:lnTo>
                <a:lnTo>
                  <a:pt x="574" y="5568"/>
                </a:lnTo>
                <a:close/>
                <a:moveTo>
                  <a:pt x="9753" y="7875"/>
                </a:moveTo>
                <a:lnTo>
                  <a:pt x="9766" y="7915"/>
                </a:lnTo>
                <a:lnTo>
                  <a:pt x="9727" y="7928"/>
                </a:lnTo>
                <a:lnTo>
                  <a:pt x="9753" y="7875"/>
                </a:lnTo>
                <a:close/>
                <a:moveTo>
                  <a:pt x="9127" y="7224"/>
                </a:moveTo>
                <a:lnTo>
                  <a:pt x="9127" y="7224"/>
                </a:lnTo>
                <a:lnTo>
                  <a:pt x="9114" y="7224"/>
                </a:lnTo>
                <a:lnTo>
                  <a:pt x="9114" y="7197"/>
                </a:lnTo>
                <a:lnTo>
                  <a:pt x="9114" y="7184"/>
                </a:lnTo>
                <a:lnTo>
                  <a:pt x="9127" y="7184"/>
                </a:lnTo>
                <a:lnTo>
                  <a:pt x="9127" y="7184"/>
                </a:lnTo>
                <a:lnTo>
                  <a:pt x="9127" y="7210"/>
                </a:lnTo>
                <a:lnTo>
                  <a:pt x="9127" y="7224"/>
                </a:lnTo>
                <a:lnTo>
                  <a:pt x="9127" y="7224"/>
                </a:lnTo>
                <a:lnTo>
                  <a:pt x="9127" y="7224"/>
                </a:lnTo>
                <a:lnTo>
                  <a:pt x="9127" y="7224"/>
                </a:lnTo>
                <a:lnTo>
                  <a:pt x="9127" y="7224"/>
                </a:lnTo>
                <a:close/>
                <a:moveTo>
                  <a:pt x="9140" y="7158"/>
                </a:moveTo>
                <a:lnTo>
                  <a:pt x="9140" y="7171"/>
                </a:lnTo>
                <a:lnTo>
                  <a:pt x="9140" y="7171"/>
                </a:lnTo>
                <a:lnTo>
                  <a:pt x="9127" y="7171"/>
                </a:lnTo>
                <a:lnTo>
                  <a:pt x="9127" y="7145"/>
                </a:lnTo>
                <a:lnTo>
                  <a:pt x="9140" y="7145"/>
                </a:lnTo>
                <a:lnTo>
                  <a:pt x="9140" y="7145"/>
                </a:lnTo>
                <a:lnTo>
                  <a:pt x="9140" y="7158"/>
                </a:lnTo>
                <a:close/>
                <a:moveTo>
                  <a:pt x="20966" y="3116"/>
                </a:moveTo>
                <a:lnTo>
                  <a:pt x="20966" y="3142"/>
                </a:lnTo>
                <a:lnTo>
                  <a:pt x="20940" y="3142"/>
                </a:lnTo>
                <a:lnTo>
                  <a:pt x="20940" y="3116"/>
                </a:lnTo>
                <a:lnTo>
                  <a:pt x="20966" y="3116"/>
                </a:lnTo>
                <a:close/>
                <a:moveTo>
                  <a:pt x="16077" y="7628"/>
                </a:moveTo>
                <a:lnTo>
                  <a:pt x="16129" y="7602"/>
                </a:lnTo>
                <a:lnTo>
                  <a:pt x="16142" y="7628"/>
                </a:lnTo>
                <a:lnTo>
                  <a:pt x="16090" y="7654"/>
                </a:lnTo>
                <a:lnTo>
                  <a:pt x="16077" y="7628"/>
                </a:lnTo>
                <a:close/>
                <a:moveTo>
                  <a:pt x="12661" y="6963"/>
                </a:moveTo>
                <a:lnTo>
                  <a:pt x="12661" y="6963"/>
                </a:lnTo>
                <a:lnTo>
                  <a:pt x="12661" y="6963"/>
                </a:lnTo>
                <a:lnTo>
                  <a:pt x="12661" y="6963"/>
                </a:lnTo>
                <a:lnTo>
                  <a:pt x="12674" y="6963"/>
                </a:lnTo>
                <a:lnTo>
                  <a:pt x="12661" y="6963"/>
                </a:lnTo>
                <a:lnTo>
                  <a:pt x="12674" y="6963"/>
                </a:lnTo>
                <a:lnTo>
                  <a:pt x="12674" y="6963"/>
                </a:lnTo>
                <a:lnTo>
                  <a:pt x="12674" y="6963"/>
                </a:lnTo>
                <a:lnTo>
                  <a:pt x="12674" y="6963"/>
                </a:lnTo>
                <a:lnTo>
                  <a:pt x="12674" y="6963"/>
                </a:lnTo>
                <a:lnTo>
                  <a:pt x="12674" y="6963"/>
                </a:lnTo>
                <a:lnTo>
                  <a:pt x="12700" y="6963"/>
                </a:lnTo>
                <a:lnTo>
                  <a:pt x="12700" y="6950"/>
                </a:lnTo>
                <a:lnTo>
                  <a:pt x="12700" y="6950"/>
                </a:lnTo>
                <a:lnTo>
                  <a:pt x="12700" y="6950"/>
                </a:lnTo>
                <a:lnTo>
                  <a:pt x="12700" y="6950"/>
                </a:lnTo>
                <a:lnTo>
                  <a:pt x="12700" y="6963"/>
                </a:lnTo>
                <a:lnTo>
                  <a:pt x="12700" y="6963"/>
                </a:lnTo>
                <a:lnTo>
                  <a:pt x="12700" y="6976"/>
                </a:lnTo>
                <a:lnTo>
                  <a:pt x="12700" y="6976"/>
                </a:lnTo>
                <a:lnTo>
                  <a:pt x="12700" y="6976"/>
                </a:lnTo>
                <a:lnTo>
                  <a:pt x="12661" y="6976"/>
                </a:lnTo>
                <a:lnTo>
                  <a:pt x="12661" y="6976"/>
                </a:lnTo>
                <a:lnTo>
                  <a:pt x="12648" y="6976"/>
                </a:lnTo>
                <a:lnTo>
                  <a:pt x="12648" y="6963"/>
                </a:lnTo>
                <a:lnTo>
                  <a:pt x="12648" y="6963"/>
                </a:lnTo>
                <a:lnTo>
                  <a:pt x="12648" y="6963"/>
                </a:lnTo>
                <a:lnTo>
                  <a:pt x="12661" y="6963"/>
                </a:lnTo>
                <a:close/>
                <a:moveTo>
                  <a:pt x="12778" y="4616"/>
                </a:moveTo>
                <a:lnTo>
                  <a:pt x="12791" y="4629"/>
                </a:lnTo>
                <a:lnTo>
                  <a:pt x="12778" y="4642"/>
                </a:lnTo>
                <a:lnTo>
                  <a:pt x="12765" y="4629"/>
                </a:lnTo>
                <a:lnTo>
                  <a:pt x="12765" y="4629"/>
                </a:lnTo>
                <a:lnTo>
                  <a:pt x="12765" y="4629"/>
                </a:lnTo>
                <a:lnTo>
                  <a:pt x="12752" y="4629"/>
                </a:lnTo>
                <a:lnTo>
                  <a:pt x="12752" y="4629"/>
                </a:lnTo>
                <a:lnTo>
                  <a:pt x="12752" y="4629"/>
                </a:lnTo>
                <a:lnTo>
                  <a:pt x="12739" y="4655"/>
                </a:lnTo>
                <a:lnTo>
                  <a:pt x="12765" y="4655"/>
                </a:lnTo>
                <a:lnTo>
                  <a:pt x="12765" y="4655"/>
                </a:lnTo>
                <a:lnTo>
                  <a:pt x="12765" y="4655"/>
                </a:lnTo>
                <a:lnTo>
                  <a:pt x="12739" y="4681"/>
                </a:lnTo>
                <a:lnTo>
                  <a:pt x="12726" y="4668"/>
                </a:lnTo>
                <a:lnTo>
                  <a:pt x="12713" y="4681"/>
                </a:lnTo>
                <a:lnTo>
                  <a:pt x="12687" y="4655"/>
                </a:lnTo>
                <a:lnTo>
                  <a:pt x="12674" y="4629"/>
                </a:lnTo>
                <a:lnTo>
                  <a:pt x="12726" y="4577"/>
                </a:lnTo>
                <a:lnTo>
                  <a:pt x="12752" y="4564"/>
                </a:lnTo>
                <a:lnTo>
                  <a:pt x="12765" y="4577"/>
                </a:lnTo>
                <a:lnTo>
                  <a:pt x="12778" y="4590"/>
                </a:lnTo>
                <a:lnTo>
                  <a:pt x="12791" y="4603"/>
                </a:lnTo>
                <a:lnTo>
                  <a:pt x="12778" y="4616"/>
                </a:lnTo>
                <a:close/>
                <a:moveTo>
                  <a:pt x="12635" y="4733"/>
                </a:moveTo>
                <a:lnTo>
                  <a:pt x="12622" y="4733"/>
                </a:lnTo>
                <a:lnTo>
                  <a:pt x="12622" y="4733"/>
                </a:lnTo>
                <a:lnTo>
                  <a:pt x="12622" y="4720"/>
                </a:lnTo>
                <a:lnTo>
                  <a:pt x="12687" y="4655"/>
                </a:lnTo>
                <a:lnTo>
                  <a:pt x="12700" y="4668"/>
                </a:lnTo>
                <a:lnTo>
                  <a:pt x="12635" y="4733"/>
                </a:lnTo>
                <a:close/>
                <a:moveTo>
                  <a:pt x="12817" y="4551"/>
                </a:moveTo>
                <a:lnTo>
                  <a:pt x="12778" y="4590"/>
                </a:lnTo>
                <a:lnTo>
                  <a:pt x="12778" y="4577"/>
                </a:lnTo>
                <a:lnTo>
                  <a:pt x="12778" y="4577"/>
                </a:lnTo>
                <a:lnTo>
                  <a:pt x="12843" y="4524"/>
                </a:lnTo>
                <a:lnTo>
                  <a:pt x="12856" y="4524"/>
                </a:lnTo>
                <a:lnTo>
                  <a:pt x="12817" y="4551"/>
                </a:lnTo>
                <a:close/>
                <a:moveTo>
                  <a:pt x="10640" y="7901"/>
                </a:moveTo>
                <a:lnTo>
                  <a:pt x="10627" y="7901"/>
                </a:lnTo>
                <a:lnTo>
                  <a:pt x="10627" y="7888"/>
                </a:lnTo>
                <a:lnTo>
                  <a:pt x="10627" y="7875"/>
                </a:lnTo>
                <a:lnTo>
                  <a:pt x="10627" y="7875"/>
                </a:lnTo>
                <a:lnTo>
                  <a:pt x="10627" y="7875"/>
                </a:lnTo>
                <a:lnTo>
                  <a:pt x="10627" y="7862"/>
                </a:lnTo>
                <a:lnTo>
                  <a:pt x="10614" y="7849"/>
                </a:lnTo>
                <a:lnTo>
                  <a:pt x="10601" y="7862"/>
                </a:lnTo>
                <a:lnTo>
                  <a:pt x="10614" y="7862"/>
                </a:lnTo>
                <a:lnTo>
                  <a:pt x="10614" y="7875"/>
                </a:lnTo>
                <a:lnTo>
                  <a:pt x="10614" y="7875"/>
                </a:lnTo>
                <a:lnTo>
                  <a:pt x="10627" y="7875"/>
                </a:lnTo>
                <a:lnTo>
                  <a:pt x="10614" y="7888"/>
                </a:lnTo>
                <a:lnTo>
                  <a:pt x="10614" y="7901"/>
                </a:lnTo>
                <a:lnTo>
                  <a:pt x="10588" y="7888"/>
                </a:lnTo>
                <a:lnTo>
                  <a:pt x="10588" y="7888"/>
                </a:lnTo>
                <a:lnTo>
                  <a:pt x="10588" y="7849"/>
                </a:lnTo>
                <a:lnTo>
                  <a:pt x="10601" y="7849"/>
                </a:lnTo>
                <a:lnTo>
                  <a:pt x="10601" y="7849"/>
                </a:lnTo>
                <a:lnTo>
                  <a:pt x="10614" y="7836"/>
                </a:lnTo>
                <a:lnTo>
                  <a:pt x="10614" y="7810"/>
                </a:lnTo>
                <a:lnTo>
                  <a:pt x="10614" y="7810"/>
                </a:lnTo>
                <a:lnTo>
                  <a:pt x="10614" y="7797"/>
                </a:lnTo>
                <a:lnTo>
                  <a:pt x="10614" y="7797"/>
                </a:lnTo>
                <a:lnTo>
                  <a:pt x="10627" y="7797"/>
                </a:lnTo>
                <a:lnTo>
                  <a:pt x="10627" y="7810"/>
                </a:lnTo>
                <a:lnTo>
                  <a:pt x="10627" y="7810"/>
                </a:lnTo>
                <a:lnTo>
                  <a:pt x="10627" y="7810"/>
                </a:lnTo>
                <a:lnTo>
                  <a:pt x="10627" y="7810"/>
                </a:lnTo>
                <a:lnTo>
                  <a:pt x="10627" y="7810"/>
                </a:lnTo>
                <a:lnTo>
                  <a:pt x="10627" y="7797"/>
                </a:lnTo>
                <a:lnTo>
                  <a:pt x="10627" y="7797"/>
                </a:lnTo>
                <a:lnTo>
                  <a:pt x="10627" y="7797"/>
                </a:lnTo>
                <a:lnTo>
                  <a:pt x="10640" y="7810"/>
                </a:lnTo>
                <a:lnTo>
                  <a:pt x="10640" y="7810"/>
                </a:lnTo>
                <a:lnTo>
                  <a:pt x="10640" y="7810"/>
                </a:lnTo>
                <a:lnTo>
                  <a:pt x="10640" y="7810"/>
                </a:lnTo>
                <a:lnTo>
                  <a:pt x="10640" y="7810"/>
                </a:lnTo>
                <a:lnTo>
                  <a:pt x="10627" y="7823"/>
                </a:lnTo>
                <a:lnTo>
                  <a:pt x="10627" y="7823"/>
                </a:lnTo>
                <a:lnTo>
                  <a:pt x="10640" y="7836"/>
                </a:lnTo>
                <a:lnTo>
                  <a:pt x="10640" y="7836"/>
                </a:lnTo>
                <a:lnTo>
                  <a:pt x="10640" y="7836"/>
                </a:lnTo>
                <a:lnTo>
                  <a:pt x="10640" y="7849"/>
                </a:lnTo>
                <a:lnTo>
                  <a:pt x="10640" y="7862"/>
                </a:lnTo>
                <a:lnTo>
                  <a:pt x="10640" y="7888"/>
                </a:lnTo>
                <a:lnTo>
                  <a:pt x="10640" y="7901"/>
                </a:lnTo>
                <a:close/>
                <a:moveTo>
                  <a:pt x="10535" y="5620"/>
                </a:moveTo>
                <a:lnTo>
                  <a:pt x="10548" y="5620"/>
                </a:lnTo>
                <a:lnTo>
                  <a:pt x="10548" y="5711"/>
                </a:lnTo>
                <a:lnTo>
                  <a:pt x="10535" y="5711"/>
                </a:lnTo>
                <a:lnTo>
                  <a:pt x="10535" y="5711"/>
                </a:lnTo>
                <a:lnTo>
                  <a:pt x="10535" y="5711"/>
                </a:lnTo>
                <a:lnTo>
                  <a:pt x="10535" y="5711"/>
                </a:lnTo>
                <a:lnTo>
                  <a:pt x="10535" y="5711"/>
                </a:lnTo>
                <a:lnTo>
                  <a:pt x="10535" y="5698"/>
                </a:lnTo>
                <a:lnTo>
                  <a:pt x="10535" y="5698"/>
                </a:lnTo>
                <a:lnTo>
                  <a:pt x="10535" y="5698"/>
                </a:lnTo>
                <a:lnTo>
                  <a:pt x="10535" y="5685"/>
                </a:lnTo>
                <a:lnTo>
                  <a:pt x="10535" y="5685"/>
                </a:lnTo>
                <a:lnTo>
                  <a:pt x="10535" y="5685"/>
                </a:lnTo>
                <a:lnTo>
                  <a:pt x="10535" y="5685"/>
                </a:lnTo>
                <a:lnTo>
                  <a:pt x="10535" y="5685"/>
                </a:lnTo>
                <a:lnTo>
                  <a:pt x="10535" y="5685"/>
                </a:lnTo>
                <a:lnTo>
                  <a:pt x="10535" y="5685"/>
                </a:lnTo>
                <a:lnTo>
                  <a:pt x="10535" y="5685"/>
                </a:lnTo>
                <a:lnTo>
                  <a:pt x="10535" y="5685"/>
                </a:lnTo>
                <a:lnTo>
                  <a:pt x="10535" y="5672"/>
                </a:lnTo>
                <a:lnTo>
                  <a:pt x="10535" y="5672"/>
                </a:lnTo>
                <a:lnTo>
                  <a:pt x="10535" y="5659"/>
                </a:lnTo>
                <a:lnTo>
                  <a:pt x="10535" y="5659"/>
                </a:lnTo>
                <a:lnTo>
                  <a:pt x="10535" y="5659"/>
                </a:lnTo>
                <a:lnTo>
                  <a:pt x="10535" y="5659"/>
                </a:lnTo>
                <a:lnTo>
                  <a:pt x="10535" y="5659"/>
                </a:lnTo>
                <a:lnTo>
                  <a:pt x="10535" y="5659"/>
                </a:lnTo>
                <a:lnTo>
                  <a:pt x="10535" y="5659"/>
                </a:lnTo>
                <a:lnTo>
                  <a:pt x="10535" y="5646"/>
                </a:lnTo>
                <a:lnTo>
                  <a:pt x="10535" y="5646"/>
                </a:lnTo>
                <a:lnTo>
                  <a:pt x="10535" y="5646"/>
                </a:lnTo>
                <a:lnTo>
                  <a:pt x="10535" y="5646"/>
                </a:lnTo>
                <a:lnTo>
                  <a:pt x="10535" y="5646"/>
                </a:lnTo>
                <a:lnTo>
                  <a:pt x="10535" y="5646"/>
                </a:lnTo>
                <a:lnTo>
                  <a:pt x="10535" y="5646"/>
                </a:lnTo>
                <a:lnTo>
                  <a:pt x="10535" y="5646"/>
                </a:lnTo>
                <a:lnTo>
                  <a:pt x="10535" y="5646"/>
                </a:lnTo>
                <a:lnTo>
                  <a:pt x="10535" y="5646"/>
                </a:lnTo>
                <a:lnTo>
                  <a:pt x="10535" y="5646"/>
                </a:lnTo>
                <a:lnTo>
                  <a:pt x="10535" y="5633"/>
                </a:lnTo>
                <a:lnTo>
                  <a:pt x="10535" y="5633"/>
                </a:lnTo>
                <a:lnTo>
                  <a:pt x="10535" y="5633"/>
                </a:lnTo>
                <a:lnTo>
                  <a:pt x="10535" y="5633"/>
                </a:lnTo>
                <a:lnTo>
                  <a:pt x="10535" y="5633"/>
                </a:lnTo>
                <a:lnTo>
                  <a:pt x="10535" y="5633"/>
                </a:lnTo>
                <a:lnTo>
                  <a:pt x="10535" y="5633"/>
                </a:lnTo>
                <a:lnTo>
                  <a:pt x="10535" y="5633"/>
                </a:lnTo>
                <a:lnTo>
                  <a:pt x="10535" y="5633"/>
                </a:lnTo>
                <a:lnTo>
                  <a:pt x="10535" y="5633"/>
                </a:lnTo>
                <a:lnTo>
                  <a:pt x="10535" y="5633"/>
                </a:lnTo>
                <a:lnTo>
                  <a:pt x="10535" y="5633"/>
                </a:lnTo>
                <a:lnTo>
                  <a:pt x="10535" y="5620"/>
                </a:lnTo>
                <a:lnTo>
                  <a:pt x="10535" y="5620"/>
                </a:lnTo>
                <a:lnTo>
                  <a:pt x="10535" y="5620"/>
                </a:lnTo>
                <a:lnTo>
                  <a:pt x="10535" y="5620"/>
                </a:lnTo>
                <a:lnTo>
                  <a:pt x="10535" y="5620"/>
                </a:lnTo>
                <a:lnTo>
                  <a:pt x="10535" y="5620"/>
                </a:lnTo>
                <a:lnTo>
                  <a:pt x="10535" y="5620"/>
                </a:lnTo>
                <a:lnTo>
                  <a:pt x="10535" y="5620"/>
                </a:lnTo>
                <a:close/>
                <a:moveTo>
                  <a:pt x="10535" y="5711"/>
                </a:moveTo>
                <a:lnTo>
                  <a:pt x="10548" y="5711"/>
                </a:lnTo>
                <a:lnTo>
                  <a:pt x="10548" y="5750"/>
                </a:lnTo>
                <a:lnTo>
                  <a:pt x="10535" y="5750"/>
                </a:lnTo>
                <a:lnTo>
                  <a:pt x="10535" y="5737"/>
                </a:lnTo>
                <a:lnTo>
                  <a:pt x="10535" y="5737"/>
                </a:lnTo>
                <a:lnTo>
                  <a:pt x="10535" y="5737"/>
                </a:lnTo>
                <a:lnTo>
                  <a:pt x="10535" y="5737"/>
                </a:lnTo>
                <a:lnTo>
                  <a:pt x="10535" y="5724"/>
                </a:lnTo>
                <a:lnTo>
                  <a:pt x="10535" y="5724"/>
                </a:lnTo>
                <a:lnTo>
                  <a:pt x="10535" y="5724"/>
                </a:lnTo>
                <a:lnTo>
                  <a:pt x="10535" y="5724"/>
                </a:lnTo>
                <a:lnTo>
                  <a:pt x="10535" y="5724"/>
                </a:lnTo>
                <a:lnTo>
                  <a:pt x="10535" y="5711"/>
                </a:lnTo>
                <a:lnTo>
                  <a:pt x="10535" y="5711"/>
                </a:lnTo>
                <a:lnTo>
                  <a:pt x="10535" y="5711"/>
                </a:lnTo>
                <a:lnTo>
                  <a:pt x="10535" y="5711"/>
                </a:lnTo>
                <a:lnTo>
                  <a:pt x="10535" y="5711"/>
                </a:lnTo>
                <a:lnTo>
                  <a:pt x="10535" y="5711"/>
                </a:lnTo>
                <a:lnTo>
                  <a:pt x="10535" y="5711"/>
                </a:lnTo>
                <a:lnTo>
                  <a:pt x="10535" y="5711"/>
                </a:lnTo>
                <a:close/>
                <a:moveTo>
                  <a:pt x="10535" y="5568"/>
                </a:moveTo>
                <a:lnTo>
                  <a:pt x="10548" y="5568"/>
                </a:lnTo>
                <a:lnTo>
                  <a:pt x="10548" y="5581"/>
                </a:lnTo>
                <a:lnTo>
                  <a:pt x="10548" y="5620"/>
                </a:lnTo>
                <a:lnTo>
                  <a:pt x="10535" y="5620"/>
                </a:lnTo>
                <a:lnTo>
                  <a:pt x="10535" y="5620"/>
                </a:lnTo>
                <a:lnTo>
                  <a:pt x="10535" y="5620"/>
                </a:lnTo>
                <a:lnTo>
                  <a:pt x="10535" y="5620"/>
                </a:lnTo>
                <a:lnTo>
                  <a:pt x="10535" y="5620"/>
                </a:lnTo>
                <a:lnTo>
                  <a:pt x="10535" y="5620"/>
                </a:lnTo>
                <a:lnTo>
                  <a:pt x="10535" y="5607"/>
                </a:lnTo>
                <a:lnTo>
                  <a:pt x="10535" y="5607"/>
                </a:lnTo>
                <a:lnTo>
                  <a:pt x="10535" y="5607"/>
                </a:lnTo>
                <a:lnTo>
                  <a:pt x="10535" y="5607"/>
                </a:lnTo>
                <a:lnTo>
                  <a:pt x="10535" y="5581"/>
                </a:lnTo>
                <a:lnTo>
                  <a:pt x="10535" y="5581"/>
                </a:lnTo>
                <a:lnTo>
                  <a:pt x="10535" y="5581"/>
                </a:lnTo>
                <a:lnTo>
                  <a:pt x="10535" y="5581"/>
                </a:lnTo>
                <a:lnTo>
                  <a:pt x="10535" y="5581"/>
                </a:lnTo>
                <a:lnTo>
                  <a:pt x="10535" y="5581"/>
                </a:lnTo>
                <a:lnTo>
                  <a:pt x="10535" y="5581"/>
                </a:lnTo>
                <a:lnTo>
                  <a:pt x="10535" y="5581"/>
                </a:lnTo>
                <a:lnTo>
                  <a:pt x="10535" y="5581"/>
                </a:lnTo>
                <a:lnTo>
                  <a:pt x="10535" y="5568"/>
                </a:lnTo>
                <a:close/>
                <a:moveTo>
                  <a:pt x="10535" y="5581"/>
                </a:moveTo>
                <a:lnTo>
                  <a:pt x="10535" y="5581"/>
                </a:lnTo>
                <a:lnTo>
                  <a:pt x="10548" y="5581"/>
                </a:lnTo>
                <a:lnTo>
                  <a:pt x="10548" y="5581"/>
                </a:lnTo>
                <a:lnTo>
                  <a:pt x="10535" y="5581"/>
                </a:lnTo>
                <a:close/>
                <a:moveTo>
                  <a:pt x="10535" y="5555"/>
                </a:moveTo>
                <a:lnTo>
                  <a:pt x="10548" y="5555"/>
                </a:lnTo>
                <a:lnTo>
                  <a:pt x="10548" y="5568"/>
                </a:lnTo>
                <a:lnTo>
                  <a:pt x="10535" y="5568"/>
                </a:lnTo>
                <a:lnTo>
                  <a:pt x="10535" y="5568"/>
                </a:lnTo>
                <a:lnTo>
                  <a:pt x="10535" y="5555"/>
                </a:lnTo>
                <a:close/>
                <a:moveTo>
                  <a:pt x="6506" y="6963"/>
                </a:moveTo>
                <a:lnTo>
                  <a:pt x="6506" y="6976"/>
                </a:lnTo>
                <a:lnTo>
                  <a:pt x="6506" y="6976"/>
                </a:lnTo>
                <a:lnTo>
                  <a:pt x="6506" y="6976"/>
                </a:lnTo>
                <a:lnTo>
                  <a:pt x="6467" y="6989"/>
                </a:lnTo>
                <a:lnTo>
                  <a:pt x="6480" y="6989"/>
                </a:lnTo>
                <a:lnTo>
                  <a:pt x="6467" y="7002"/>
                </a:lnTo>
                <a:lnTo>
                  <a:pt x="6467" y="7002"/>
                </a:lnTo>
                <a:lnTo>
                  <a:pt x="6467" y="7002"/>
                </a:lnTo>
                <a:lnTo>
                  <a:pt x="6454" y="7015"/>
                </a:lnTo>
                <a:lnTo>
                  <a:pt x="6454" y="7002"/>
                </a:lnTo>
                <a:lnTo>
                  <a:pt x="6441" y="7015"/>
                </a:lnTo>
                <a:lnTo>
                  <a:pt x="6441" y="7015"/>
                </a:lnTo>
                <a:lnTo>
                  <a:pt x="6441" y="7015"/>
                </a:lnTo>
                <a:lnTo>
                  <a:pt x="6441" y="7015"/>
                </a:lnTo>
                <a:lnTo>
                  <a:pt x="6441" y="7015"/>
                </a:lnTo>
                <a:lnTo>
                  <a:pt x="6428" y="7015"/>
                </a:lnTo>
                <a:lnTo>
                  <a:pt x="6428" y="7015"/>
                </a:lnTo>
                <a:lnTo>
                  <a:pt x="6428" y="7002"/>
                </a:lnTo>
                <a:lnTo>
                  <a:pt x="6454" y="7002"/>
                </a:lnTo>
                <a:lnTo>
                  <a:pt x="6506" y="6963"/>
                </a:lnTo>
                <a:close/>
                <a:moveTo>
                  <a:pt x="6506" y="6845"/>
                </a:moveTo>
                <a:lnTo>
                  <a:pt x="6506" y="6871"/>
                </a:lnTo>
                <a:lnTo>
                  <a:pt x="6506" y="6924"/>
                </a:lnTo>
                <a:lnTo>
                  <a:pt x="6506" y="6924"/>
                </a:lnTo>
                <a:lnTo>
                  <a:pt x="6493" y="6858"/>
                </a:lnTo>
                <a:lnTo>
                  <a:pt x="6493" y="6858"/>
                </a:lnTo>
                <a:lnTo>
                  <a:pt x="6493" y="6845"/>
                </a:lnTo>
                <a:lnTo>
                  <a:pt x="6506" y="6845"/>
                </a:lnTo>
                <a:close/>
                <a:moveTo>
                  <a:pt x="6493" y="6845"/>
                </a:moveTo>
                <a:lnTo>
                  <a:pt x="6506" y="6950"/>
                </a:lnTo>
                <a:lnTo>
                  <a:pt x="6493" y="6950"/>
                </a:lnTo>
                <a:lnTo>
                  <a:pt x="6493" y="6911"/>
                </a:lnTo>
                <a:lnTo>
                  <a:pt x="6493" y="6898"/>
                </a:lnTo>
                <a:lnTo>
                  <a:pt x="6493" y="6898"/>
                </a:lnTo>
                <a:lnTo>
                  <a:pt x="6493" y="6871"/>
                </a:lnTo>
                <a:lnTo>
                  <a:pt x="6493" y="6858"/>
                </a:lnTo>
                <a:lnTo>
                  <a:pt x="6493" y="6845"/>
                </a:lnTo>
                <a:close/>
                <a:moveTo>
                  <a:pt x="7706" y="5880"/>
                </a:moveTo>
                <a:lnTo>
                  <a:pt x="7719" y="5880"/>
                </a:lnTo>
                <a:lnTo>
                  <a:pt x="7719" y="5907"/>
                </a:lnTo>
                <a:lnTo>
                  <a:pt x="7719" y="5907"/>
                </a:lnTo>
                <a:lnTo>
                  <a:pt x="7719" y="5907"/>
                </a:lnTo>
                <a:lnTo>
                  <a:pt x="7693" y="5907"/>
                </a:lnTo>
                <a:lnTo>
                  <a:pt x="7706" y="5880"/>
                </a:lnTo>
                <a:close/>
                <a:moveTo>
                  <a:pt x="11618" y="9062"/>
                </a:moveTo>
                <a:lnTo>
                  <a:pt x="11644" y="9049"/>
                </a:lnTo>
                <a:lnTo>
                  <a:pt x="11644" y="9062"/>
                </a:lnTo>
                <a:lnTo>
                  <a:pt x="11696" y="9153"/>
                </a:lnTo>
                <a:lnTo>
                  <a:pt x="11683" y="9153"/>
                </a:lnTo>
                <a:lnTo>
                  <a:pt x="11670" y="9166"/>
                </a:lnTo>
                <a:lnTo>
                  <a:pt x="11670" y="9179"/>
                </a:lnTo>
                <a:lnTo>
                  <a:pt x="11683" y="9179"/>
                </a:lnTo>
                <a:lnTo>
                  <a:pt x="11696" y="9179"/>
                </a:lnTo>
                <a:lnTo>
                  <a:pt x="11696" y="9166"/>
                </a:lnTo>
                <a:lnTo>
                  <a:pt x="11696" y="9179"/>
                </a:lnTo>
                <a:lnTo>
                  <a:pt x="11696" y="9192"/>
                </a:lnTo>
                <a:lnTo>
                  <a:pt x="11683" y="9192"/>
                </a:lnTo>
                <a:lnTo>
                  <a:pt x="11618" y="9362"/>
                </a:lnTo>
                <a:lnTo>
                  <a:pt x="11552" y="9544"/>
                </a:lnTo>
                <a:lnTo>
                  <a:pt x="11552" y="9662"/>
                </a:lnTo>
                <a:lnTo>
                  <a:pt x="11461" y="9636"/>
                </a:lnTo>
                <a:lnTo>
                  <a:pt x="11422" y="9623"/>
                </a:lnTo>
                <a:lnTo>
                  <a:pt x="11448" y="9570"/>
                </a:lnTo>
                <a:lnTo>
                  <a:pt x="11487" y="9584"/>
                </a:lnTo>
                <a:lnTo>
                  <a:pt x="11526" y="9492"/>
                </a:lnTo>
                <a:lnTo>
                  <a:pt x="11526" y="9479"/>
                </a:lnTo>
                <a:lnTo>
                  <a:pt x="11526" y="9466"/>
                </a:lnTo>
                <a:lnTo>
                  <a:pt x="11605" y="9310"/>
                </a:lnTo>
                <a:lnTo>
                  <a:pt x="11657" y="9179"/>
                </a:lnTo>
                <a:lnTo>
                  <a:pt x="11657" y="9153"/>
                </a:lnTo>
                <a:lnTo>
                  <a:pt x="11618" y="9088"/>
                </a:lnTo>
                <a:lnTo>
                  <a:pt x="11631" y="9088"/>
                </a:lnTo>
                <a:lnTo>
                  <a:pt x="11631" y="9075"/>
                </a:lnTo>
                <a:lnTo>
                  <a:pt x="11644" y="9075"/>
                </a:lnTo>
                <a:lnTo>
                  <a:pt x="11631" y="9075"/>
                </a:lnTo>
                <a:lnTo>
                  <a:pt x="11631" y="9062"/>
                </a:lnTo>
                <a:lnTo>
                  <a:pt x="11618" y="9062"/>
                </a:lnTo>
                <a:close/>
                <a:moveTo>
                  <a:pt x="11500" y="9570"/>
                </a:moveTo>
                <a:lnTo>
                  <a:pt x="11513" y="9570"/>
                </a:lnTo>
                <a:lnTo>
                  <a:pt x="11513" y="9557"/>
                </a:lnTo>
                <a:lnTo>
                  <a:pt x="11513" y="9544"/>
                </a:lnTo>
                <a:lnTo>
                  <a:pt x="11500" y="9544"/>
                </a:lnTo>
                <a:lnTo>
                  <a:pt x="11500" y="9557"/>
                </a:lnTo>
                <a:lnTo>
                  <a:pt x="11487" y="9557"/>
                </a:lnTo>
                <a:lnTo>
                  <a:pt x="11487" y="9570"/>
                </a:lnTo>
                <a:lnTo>
                  <a:pt x="11500" y="9570"/>
                </a:lnTo>
                <a:close/>
                <a:moveTo>
                  <a:pt x="11578" y="9388"/>
                </a:moveTo>
                <a:lnTo>
                  <a:pt x="11578" y="9401"/>
                </a:lnTo>
                <a:lnTo>
                  <a:pt x="11591" y="9401"/>
                </a:lnTo>
                <a:lnTo>
                  <a:pt x="11591" y="9388"/>
                </a:lnTo>
                <a:lnTo>
                  <a:pt x="11605" y="9388"/>
                </a:lnTo>
                <a:lnTo>
                  <a:pt x="11605" y="9375"/>
                </a:lnTo>
                <a:lnTo>
                  <a:pt x="11591" y="9362"/>
                </a:lnTo>
                <a:lnTo>
                  <a:pt x="11578" y="9362"/>
                </a:lnTo>
                <a:lnTo>
                  <a:pt x="11578" y="9375"/>
                </a:lnTo>
                <a:lnTo>
                  <a:pt x="11578" y="9388"/>
                </a:lnTo>
                <a:close/>
                <a:moveTo>
                  <a:pt x="11631" y="9284"/>
                </a:moveTo>
                <a:lnTo>
                  <a:pt x="11644" y="9284"/>
                </a:lnTo>
                <a:lnTo>
                  <a:pt x="11644" y="9271"/>
                </a:lnTo>
                <a:lnTo>
                  <a:pt x="11644" y="9258"/>
                </a:lnTo>
                <a:lnTo>
                  <a:pt x="11631" y="9258"/>
                </a:lnTo>
                <a:lnTo>
                  <a:pt x="11618" y="9271"/>
                </a:lnTo>
                <a:lnTo>
                  <a:pt x="11618" y="9284"/>
                </a:lnTo>
                <a:lnTo>
                  <a:pt x="11631" y="9284"/>
                </a:lnTo>
                <a:close/>
                <a:moveTo>
                  <a:pt x="11526" y="9505"/>
                </a:moveTo>
                <a:lnTo>
                  <a:pt x="11539" y="9505"/>
                </a:lnTo>
                <a:lnTo>
                  <a:pt x="11552" y="9505"/>
                </a:lnTo>
                <a:lnTo>
                  <a:pt x="11552" y="9492"/>
                </a:lnTo>
                <a:lnTo>
                  <a:pt x="11552" y="9479"/>
                </a:lnTo>
                <a:lnTo>
                  <a:pt x="11552" y="9466"/>
                </a:lnTo>
                <a:lnTo>
                  <a:pt x="11539" y="9466"/>
                </a:lnTo>
                <a:lnTo>
                  <a:pt x="11526" y="9479"/>
                </a:lnTo>
                <a:lnTo>
                  <a:pt x="11526" y="9492"/>
                </a:lnTo>
                <a:lnTo>
                  <a:pt x="11526" y="9505"/>
                </a:lnTo>
                <a:close/>
                <a:moveTo>
                  <a:pt x="11722" y="8736"/>
                </a:moveTo>
                <a:lnTo>
                  <a:pt x="11735" y="8736"/>
                </a:lnTo>
                <a:lnTo>
                  <a:pt x="11735" y="8749"/>
                </a:lnTo>
                <a:lnTo>
                  <a:pt x="11735" y="8762"/>
                </a:lnTo>
                <a:lnTo>
                  <a:pt x="11748" y="8762"/>
                </a:lnTo>
                <a:lnTo>
                  <a:pt x="11761" y="8762"/>
                </a:lnTo>
                <a:lnTo>
                  <a:pt x="11761" y="8749"/>
                </a:lnTo>
                <a:lnTo>
                  <a:pt x="11761" y="8853"/>
                </a:lnTo>
                <a:lnTo>
                  <a:pt x="11761" y="8840"/>
                </a:lnTo>
                <a:lnTo>
                  <a:pt x="11748" y="8840"/>
                </a:lnTo>
                <a:lnTo>
                  <a:pt x="11735" y="8840"/>
                </a:lnTo>
                <a:lnTo>
                  <a:pt x="11735" y="8853"/>
                </a:lnTo>
                <a:lnTo>
                  <a:pt x="11735" y="8866"/>
                </a:lnTo>
                <a:lnTo>
                  <a:pt x="11735" y="8879"/>
                </a:lnTo>
                <a:lnTo>
                  <a:pt x="11748" y="8879"/>
                </a:lnTo>
                <a:lnTo>
                  <a:pt x="11748" y="8866"/>
                </a:lnTo>
                <a:lnTo>
                  <a:pt x="11761" y="8866"/>
                </a:lnTo>
                <a:lnTo>
                  <a:pt x="11709" y="8945"/>
                </a:lnTo>
                <a:lnTo>
                  <a:pt x="11657" y="9023"/>
                </a:lnTo>
                <a:lnTo>
                  <a:pt x="11631" y="9023"/>
                </a:lnTo>
                <a:lnTo>
                  <a:pt x="11631" y="9010"/>
                </a:lnTo>
                <a:lnTo>
                  <a:pt x="11644" y="8997"/>
                </a:lnTo>
                <a:lnTo>
                  <a:pt x="11644" y="8984"/>
                </a:lnTo>
                <a:lnTo>
                  <a:pt x="11631" y="8971"/>
                </a:lnTo>
                <a:lnTo>
                  <a:pt x="11644" y="8958"/>
                </a:lnTo>
                <a:lnTo>
                  <a:pt x="11644" y="8945"/>
                </a:lnTo>
                <a:lnTo>
                  <a:pt x="11683" y="8906"/>
                </a:lnTo>
                <a:lnTo>
                  <a:pt x="11722" y="8853"/>
                </a:lnTo>
                <a:lnTo>
                  <a:pt x="11722" y="8840"/>
                </a:lnTo>
                <a:lnTo>
                  <a:pt x="11735" y="8827"/>
                </a:lnTo>
                <a:lnTo>
                  <a:pt x="11735" y="8788"/>
                </a:lnTo>
                <a:lnTo>
                  <a:pt x="11735" y="8762"/>
                </a:lnTo>
                <a:lnTo>
                  <a:pt x="11722" y="8736"/>
                </a:lnTo>
                <a:close/>
                <a:moveTo>
                  <a:pt x="11748" y="8775"/>
                </a:moveTo>
                <a:lnTo>
                  <a:pt x="11748" y="8788"/>
                </a:lnTo>
                <a:lnTo>
                  <a:pt x="11748" y="8775"/>
                </a:lnTo>
                <a:close/>
                <a:moveTo>
                  <a:pt x="11670" y="8971"/>
                </a:moveTo>
                <a:lnTo>
                  <a:pt x="11683" y="8971"/>
                </a:lnTo>
                <a:lnTo>
                  <a:pt x="11683" y="8958"/>
                </a:lnTo>
                <a:lnTo>
                  <a:pt x="11696" y="8958"/>
                </a:lnTo>
                <a:lnTo>
                  <a:pt x="11696" y="8945"/>
                </a:lnTo>
                <a:lnTo>
                  <a:pt x="11683" y="8945"/>
                </a:lnTo>
                <a:lnTo>
                  <a:pt x="11670" y="8945"/>
                </a:lnTo>
                <a:lnTo>
                  <a:pt x="11670" y="8958"/>
                </a:lnTo>
                <a:lnTo>
                  <a:pt x="11670" y="8971"/>
                </a:lnTo>
                <a:close/>
                <a:moveTo>
                  <a:pt x="11735" y="8736"/>
                </a:moveTo>
                <a:lnTo>
                  <a:pt x="11735" y="8697"/>
                </a:lnTo>
                <a:lnTo>
                  <a:pt x="11735" y="8645"/>
                </a:lnTo>
                <a:lnTo>
                  <a:pt x="11748" y="8645"/>
                </a:lnTo>
                <a:lnTo>
                  <a:pt x="11748" y="8632"/>
                </a:lnTo>
                <a:lnTo>
                  <a:pt x="11748" y="8619"/>
                </a:lnTo>
                <a:lnTo>
                  <a:pt x="11735" y="8619"/>
                </a:lnTo>
                <a:lnTo>
                  <a:pt x="11722" y="8619"/>
                </a:lnTo>
                <a:lnTo>
                  <a:pt x="11722" y="8606"/>
                </a:lnTo>
                <a:lnTo>
                  <a:pt x="11748" y="8606"/>
                </a:lnTo>
                <a:lnTo>
                  <a:pt x="11748" y="8619"/>
                </a:lnTo>
                <a:lnTo>
                  <a:pt x="11748" y="8632"/>
                </a:lnTo>
                <a:lnTo>
                  <a:pt x="11761" y="8736"/>
                </a:lnTo>
                <a:lnTo>
                  <a:pt x="11748" y="8736"/>
                </a:lnTo>
                <a:lnTo>
                  <a:pt x="11748" y="8723"/>
                </a:lnTo>
                <a:lnTo>
                  <a:pt x="11735" y="8723"/>
                </a:lnTo>
                <a:lnTo>
                  <a:pt x="11735" y="8736"/>
                </a:lnTo>
                <a:close/>
                <a:moveTo>
                  <a:pt x="11735" y="8671"/>
                </a:moveTo>
                <a:lnTo>
                  <a:pt x="11735" y="8684"/>
                </a:lnTo>
                <a:lnTo>
                  <a:pt x="11748" y="8684"/>
                </a:lnTo>
                <a:lnTo>
                  <a:pt x="11748" y="8671"/>
                </a:lnTo>
                <a:lnTo>
                  <a:pt x="11735" y="8671"/>
                </a:lnTo>
                <a:close/>
                <a:moveTo>
                  <a:pt x="11683" y="8397"/>
                </a:moveTo>
                <a:lnTo>
                  <a:pt x="11696" y="8397"/>
                </a:lnTo>
                <a:lnTo>
                  <a:pt x="11722" y="8462"/>
                </a:lnTo>
                <a:lnTo>
                  <a:pt x="11735" y="8462"/>
                </a:lnTo>
                <a:lnTo>
                  <a:pt x="11735" y="8475"/>
                </a:lnTo>
                <a:lnTo>
                  <a:pt x="11748" y="8475"/>
                </a:lnTo>
                <a:lnTo>
                  <a:pt x="11761" y="8475"/>
                </a:lnTo>
                <a:lnTo>
                  <a:pt x="11761" y="8488"/>
                </a:lnTo>
                <a:lnTo>
                  <a:pt x="11722" y="8488"/>
                </a:lnTo>
                <a:lnTo>
                  <a:pt x="11709" y="8475"/>
                </a:lnTo>
                <a:lnTo>
                  <a:pt x="11683" y="8436"/>
                </a:lnTo>
                <a:lnTo>
                  <a:pt x="11696" y="8436"/>
                </a:lnTo>
                <a:lnTo>
                  <a:pt x="11696" y="8423"/>
                </a:lnTo>
                <a:lnTo>
                  <a:pt x="11696" y="8410"/>
                </a:lnTo>
                <a:lnTo>
                  <a:pt x="11696" y="8397"/>
                </a:lnTo>
                <a:lnTo>
                  <a:pt x="11683" y="8397"/>
                </a:lnTo>
                <a:close/>
                <a:moveTo>
                  <a:pt x="11722" y="8514"/>
                </a:moveTo>
                <a:lnTo>
                  <a:pt x="11735" y="8501"/>
                </a:lnTo>
                <a:lnTo>
                  <a:pt x="11748" y="8501"/>
                </a:lnTo>
                <a:lnTo>
                  <a:pt x="11748" y="8580"/>
                </a:lnTo>
                <a:lnTo>
                  <a:pt x="11722" y="8580"/>
                </a:lnTo>
                <a:lnTo>
                  <a:pt x="11722" y="8527"/>
                </a:lnTo>
                <a:lnTo>
                  <a:pt x="11722" y="8540"/>
                </a:lnTo>
                <a:lnTo>
                  <a:pt x="11735" y="8540"/>
                </a:lnTo>
                <a:lnTo>
                  <a:pt x="11748" y="8527"/>
                </a:lnTo>
                <a:lnTo>
                  <a:pt x="11748" y="8514"/>
                </a:lnTo>
                <a:lnTo>
                  <a:pt x="11735" y="8514"/>
                </a:lnTo>
                <a:lnTo>
                  <a:pt x="11735" y="8501"/>
                </a:lnTo>
                <a:lnTo>
                  <a:pt x="11722" y="8501"/>
                </a:lnTo>
                <a:lnTo>
                  <a:pt x="11722" y="8514"/>
                </a:lnTo>
                <a:close/>
                <a:moveTo>
                  <a:pt x="11722" y="8645"/>
                </a:moveTo>
                <a:lnTo>
                  <a:pt x="11735" y="8645"/>
                </a:lnTo>
                <a:lnTo>
                  <a:pt x="11722" y="8645"/>
                </a:lnTo>
                <a:close/>
                <a:moveTo>
                  <a:pt x="8449" y="7445"/>
                </a:moveTo>
                <a:lnTo>
                  <a:pt x="8462" y="7445"/>
                </a:lnTo>
                <a:lnTo>
                  <a:pt x="8462" y="7445"/>
                </a:lnTo>
                <a:lnTo>
                  <a:pt x="8462" y="7445"/>
                </a:lnTo>
                <a:lnTo>
                  <a:pt x="8475" y="7445"/>
                </a:lnTo>
                <a:lnTo>
                  <a:pt x="8475" y="7445"/>
                </a:lnTo>
                <a:lnTo>
                  <a:pt x="8475" y="7445"/>
                </a:lnTo>
                <a:lnTo>
                  <a:pt x="8475" y="7445"/>
                </a:lnTo>
                <a:lnTo>
                  <a:pt x="8462" y="7458"/>
                </a:lnTo>
                <a:lnTo>
                  <a:pt x="8462" y="7458"/>
                </a:lnTo>
                <a:lnTo>
                  <a:pt x="8462" y="7458"/>
                </a:lnTo>
                <a:lnTo>
                  <a:pt x="8475" y="7471"/>
                </a:lnTo>
                <a:lnTo>
                  <a:pt x="8475" y="7458"/>
                </a:lnTo>
                <a:lnTo>
                  <a:pt x="8488" y="7458"/>
                </a:lnTo>
                <a:lnTo>
                  <a:pt x="8488" y="7458"/>
                </a:lnTo>
                <a:lnTo>
                  <a:pt x="8475" y="7458"/>
                </a:lnTo>
                <a:lnTo>
                  <a:pt x="8488" y="7458"/>
                </a:lnTo>
                <a:lnTo>
                  <a:pt x="8488" y="7445"/>
                </a:lnTo>
                <a:lnTo>
                  <a:pt x="8488" y="7445"/>
                </a:lnTo>
                <a:lnTo>
                  <a:pt x="8501" y="7458"/>
                </a:lnTo>
                <a:lnTo>
                  <a:pt x="8501" y="7484"/>
                </a:lnTo>
                <a:lnTo>
                  <a:pt x="8501" y="7484"/>
                </a:lnTo>
                <a:lnTo>
                  <a:pt x="8501" y="7484"/>
                </a:lnTo>
                <a:lnTo>
                  <a:pt x="8501" y="7484"/>
                </a:lnTo>
                <a:lnTo>
                  <a:pt x="8488" y="7471"/>
                </a:lnTo>
                <a:lnTo>
                  <a:pt x="8488" y="7484"/>
                </a:lnTo>
                <a:lnTo>
                  <a:pt x="8488" y="7484"/>
                </a:lnTo>
                <a:lnTo>
                  <a:pt x="8488" y="7484"/>
                </a:lnTo>
                <a:lnTo>
                  <a:pt x="8488" y="7484"/>
                </a:lnTo>
                <a:lnTo>
                  <a:pt x="8488" y="7484"/>
                </a:lnTo>
                <a:lnTo>
                  <a:pt x="8488" y="7484"/>
                </a:lnTo>
                <a:lnTo>
                  <a:pt x="8501" y="7484"/>
                </a:lnTo>
                <a:lnTo>
                  <a:pt x="8501" y="7510"/>
                </a:lnTo>
                <a:lnTo>
                  <a:pt x="8488" y="7510"/>
                </a:lnTo>
                <a:lnTo>
                  <a:pt x="8449" y="7497"/>
                </a:lnTo>
                <a:lnTo>
                  <a:pt x="8449" y="7497"/>
                </a:lnTo>
                <a:lnTo>
                  <a:pt x="8449" y="7497"/>
                </a:lnTo>
                <a:lnTo>
                  <a:pt x="8449" y="7497"/>
                </a:lnTo>
                <a:lnTo>
                  <a:pt x="8449" y="7497"/>
                </a:lnTo>
                <a:lnTo>
                  <a:pt x="8436" y="7497"/>
                </a:lnTo>
                <a:lnTo>
                  <a:pt x="8449" y="7445"/>
                </a:lnTo>
                <a:close/>
                <a:moveTo>
                  <a:pt x="8449" y="7484"/>
                </a:moveTo>
                <a:lnTo>
                  <a:pt x="8449" y="7497"/>
                </a:lnTo>
                <a:lnTo>
                  <a:pt x="8449" y="7497"/>
                </a:lnTo>
                <a:lnTo>
                  <a:pt x="8449" y="7497"/>
                </a:lnTo>
                <a:lnTo>
                  <a:pt x="8449" y="7497"/>
                </a:lnTo>
                <a:lnTo>
                  <a:pt x="8449" y="7497"/>
                </a:lnTo>
                <a:lnTo>
                  <a:pt x="8462" y="7497"/>
                </a:lnTo>
                <a:lnTo>
                  <a:pt x="8462" y="7497"/>
                </a:lnTo>
                <a:lnTo>
                  <a:pt x="8449" y="7484"/>
                </a:lnTo>
                <a:close/>
                <a:moveTo>
                  <a:pt x="8462" y="7445"/>
                </a:moveTo>
                <a:lnTo>
                  <a:pt x="8462" y="7445"/>
                </a:lnTo>
                <a:lnTo>
                  <a:pt x="8462" y="7445"/>
                </a:lnTo>
                <a:lnTo>
                  <a:pt x="8462" y="7445"/>
                </a:lnTo>
                <a:close/>
                <a:moveTo>
                  <a:pt x="7810" y="7980"/>
                </a:moveTo>
                <a:lnTo>
                  <a:pt x="7797" y="7980"/>
                </a:lnTo>
                <a:lnTo>
                  <a:pt x="7797" y="7980"/>
                </a:lnTo>
                <a:lnTo>
                  <a:pt x="7797" y="7980"/>
                </a:lnTo>
                <a:lnTo>
                  <a:pt x="7797" y="7980"/>
                </a:lnTo>
                <a:lnTo>
                  <a:pt x="7797" y="7980"/>
                </a:lnTo>
                <a:lnTo>
                  <a:pt x="7797" y="7980"/>
                </a:lnTo>
                <a:lnTo>
                  <a:pt x="7797" y="7980"/>
                </a:lnTo>
                <a:lnTo>
                  <a:pt x="7797" y="7993"/>
                </a:lnTo>
                <a:lnTo>
                  <a:pt x="7810" y="8019"/>
                </a:lnTo>
                <a:lnTo>
                  <a:pt x="7810" y="8019"/>
                </a:lnTo>
                <a:lnTo>
                  <a:pt x="7823" y="8006"/>
                </a:lnTo>
                <a:lnTo>
                  <a:pt x="7823" y="7993"/>
                </a:lnTo>
                <a:lnTo>
                  <a:pt x="7823" y="7980"/>
                </a:lnTo>
                <a:lnTo>
                  <a:pt x="7823" y="7980"/>
                </a:lnTo>
                <a:lnTo>
                  <a:pt x="7849" y="7993"/>
                </a:lnTo>
                <a:lnTo>
                  <a:pt x="7875" y="8019"/>
                </a:lnTo>
                <a:lnTo>
                  <a:pt x="7862" y="8019"/>
                </a:lnTo>
                <a:lnTo>
                  <a:pt x="7862" y="8032"/>
                </a:lnTo>
                <a:lnTo>
                  <a:pt x="7849" y="8045"/>
                </a:lnTo>
                <a:lnTo>
                  <a:pt x="7849" y="8045"/>
                </a:lnTo>
                <a:lnTo>
                  <a:pt x="7849" y="8045"/>
                </a:lnTo>
                <a:lnTo>
                  <a:pt x="7849" y="8058"/>
                </a:lnTo>
                <a:lnTo>
                  <a:pt x="7836" y="8058"/>
                </a:lnTo>
                <a:lnTo>
                  <a:pt x="7823" y="8058"/>
                </a:lnTo>
                <a:lnTo>
                  <a:pt x="7823" y="8058"/>
                </a:lnTo>
                <a:lnTo>
                  <a:pt x="7823" y="8071"/>
                </a:lnTo>
                <a:lnTo>
                  <a:pt x="7823" y="8071"/>
                </a:lnTo>
                <a:lnTo>
                  <a:pt x="7823" y="8071"/>
                </a:lnTo>
                <a:lnTo>
                  <a:pt x="7823" y="8071"/>
                </a:lnTo>
                <a:lnTo>
                  <a:pt x="7810" y="8071"/>
                </a:lnTo>
                <a:lnTo>
                  <a:pt x="7810" y="8084"/>
                </a:lnTo>
                <a:lnTo>
                  <a:pt x="7810" y="8097"/>
                </a:lnTo>
                <a:lnTo>
                  <a:pt x="7797" y="8097"/>
                </a:lnTo>
                <a:lnTo>
                  <a:pt x="7797" y="8084"/>
                </a:lnTo>
                <a:lnTo>
                  <a:pt x="7771" y="8084"/>
                </a:lnTo>
                <a:lnTo>
                  <a:pt x="7771" y="8071"/>
                </a:lnTo>
                <a:lnTo>
                  <a:pt x="7771" y="8058"/>
                </a:lnTo>
                <a:lnTo>
                  <a:pt x="7771" y="8045"/>
                </a:lnTo>
                <a:lnTo>
                  <a:pt x="7758" y="8019"/>
                </a:lnTo>
                <a:lnTo>
                  <a:pt x="7745" y="7980"/>
                </a:lnTo>
                <a:lnTo>
                  <a:pt x="7745" y="7980"/>
                </a:lnTo>
                <a:lnTo>
                  <a:pt x="7732" y="7888"/>
                </a:lnTo>
                <a:lnTo>
                  <a:pt x="7732" y="7862"/>
                </a:lnTo>
                <a:lnTo>
                  <a:pt x="7732" y="7784"/>
                </a:lnTo>
                <a:lnTo>
                  <a:pt x="7745" y="7745"/>
                </a:lnTo>
                <a:lnTo>
                  <a:pt x="7745" y="7758"/>
                </a:lnTo>
                <a:lnTo>
                  <a:pt x="7758" y="7758"/>
                </a:lnTo>
                <a:lnTo>
                  <a:pt x="7758" y="7758"/>
                </a:lnTo>
                <a:lnTo>
                  <a:pt x="7784" y="7758"/>
                </a:lnTo>
                <a:lnTo>
                  <a:pt x="7784" y="7758"/>
                </a:lnTo>
                <a:lnTo>
                  <a:pt x="7784" y="7758"/>
                </a:lnTo>
                <a:lnTo>
                  <a:pt x="7771" y="7771"/>
                </a:lnTo>
                <a:lnTo>
                  <a:pt x="7771" y="7784"/>
                </a:lnTo>
                <a:lnTo>
                  <a:pt x="7810" y="7784"/>
                </a:lnTo>
                <a:lnTo>
                  <a:pt x="7810" y="7797"/>
                </a:lnTo>
                <a:lnTo>
                  <a:pt x="7797" y="7797"/>
                </a:lnTo>
                <a:lnTo>
                  <a:pt x="7810" y="7797"/>
                </a:lnTo>
                <a:lnTo>
                  <a:pt x="7823" y="7797"/>
                </a:lnTo>
                <a:lnTo>
                  <a:pt x="7823" y="7797"/>
                </a:lnTo>
                <a:lnTo>
                  <a:pt x="7823" y="7797"/>
                </a:lnTo>
                <a:lnTo>
                  <a:pt x="7810" y="7810"/>
                </a:lnTo>
                <a:lnTo>
                  <a:pt x="7810" y="7810"/>
                </a:lnTo>
                <a:lnTo>
                  <a:pt x="7810" y="7823"/>
                </a:lnTo>
                <a:lnTo>
                  <a:pt x="7797" y="7849"/>
                </a:lnTo>
                <a:lnTo>
                  <a:pt x="7784" y="7875"/>
                </a:lnTo>
                <a:lnTo>
                  <a:pt x="7797" y="7875"/>
                </a:lnTo>
                <a:lnTo>
                  <a:pt x="7797" y="7888"/>
                </a:lnTo>
                <a:lnTo>
                  <a:pt x="7797" y="7888"/>
                </a:lnTo>
                <a:lnTo>
                  <a:pt x="7784" y="7915"/>
                </a:lnTo>
                <a:lnTo>
                  <a:pt x="7784" y="7915"/>
                </a:lnTo>
                <a:lnTo>
                  <a:pt x="7784" y="7915"/>
                </a:lnTo>
                <a:lnTo>
                  <a:pt x="7797" y="7915"/>
                </a:lnTo>
                <a:lnTo>
                  <a:pt x="7797" y="7915"/>
                </a:lnTo>
                <a:lnTo>
                  <a:pt x="7784" y="7928"/>
                </a:lnTo>
                <a:lnTo>
                  <a:pt x="7784" y="7928"/>
                </a:lnTo>
                <a:lnTo>
                  <a:pt x="7797" y="7928"/>
                </a:lnTo>
                <a:lnTo>
                  <a:pt x="7823" y="7954"/>
                </a:lnTo>
                <a:lnTo>
                  <a:pt x="7836" y="7915"/>
                </a:lnTo>
                <a:lnTo>
                  <a:pt x="7849" y="7915"/>
                </a:lnTo>
                <a:lnTo>
                  <a:pt x="7836" y="7928"/>
                </a:lnTo>
                <a:lnTo>
                  <a:pt x="7836" y="7941"/>
                </a:lnTo>
                <a:lnTo>
                  <a:pt x="7836" y="7941"/>
                </a:lnTo>
                <a:lnTo>
                  <a:pt x="7836" y="7941"/>
                </a:lnTo>
                <a:lnTo>
                  <a:pt x="7836" y="7941"/>
                </a:lnTo>
                <a:lnTo>
                  <a:pt x="7823" y="7954"/>
                </a:lnTo>
                <a:lnTo>
                  <a:pt x="7810" y="7967"/>
                </a:lnTo>
                <a:lnTo>
                  <a:pt x="7810" y="7967"/>
                </a:lnTo>
                <a:lnTo>
                  <a:pt x="7810" y="7980"/>
                </a:lnTo>
                <a:close/>
                <a:moveTo>
                  <a:pt x="7797" y="7849"/>
                </a:moveTo>
                <a:lnTo>
                  <a:pt x="7797" y="7810"/>
                </a:lnTo>
                <a:lnTo>
                  <a:pt x="7745" y="7797"/>
                </a:lnTo>
                <a:lnTo>
                  <a:pt x="7745" y="7797"/>
                </a:lnTo>
                <a:lnTo>
                  <a:pt x="7745" y="7810"/>
                </a:lnTo>
                <a:lnTo>
                  <a:pt x="7745" y="7849"/>
                </a:lnTo>
                <a:lnTo>
                  <a:pt x="7784" y="7862"/>
                </a:lnTo>
                <a:lnTo>
                  <a:pt x="7797" y="7849"/>
                </a:lnTo>
                <a:close/>
                <a:moveTo>
                  <a:pt x="7758" y="7954"/>
                </a:moveTo>
                <a:lnTo>
                  <a:pt x="7758" y="7954"/>
                </a:lnTo>
                <a:lnTo>
                  <a:pt x="7758" y="7954"/>
                </a:lnTo>
                <a:lnTo>
                  <a:pt x="7758" y="7954"/>
                </a:lnTo>
                <a:lnTo>
                  <a:pt x="7758" y="7954"/>
                </a:lnTo>
                <a:close/>
                <a:moveTo>
                  <a:pt x="7758" y="7967"/>
                </a:moveTo>
                <a:lnTo>
                  <a:pt x="7758" y="7967"/>
                </a:lnTo>
                <a:lnTo>
                  <a:pt x="7771" y="7967"/>
                </a:lnTo>
                <a:lnTo>
                  <a:pt x="7758" y="7967"/>
                </a:lnTo>
                <a:close/>
                <a:moveTo>
                  <a:pt x="7797" y="7941"/>
                </a:moveTo>
                <a:lnTo>
                  <a:pt x="7797" y="7928"/>
                </a:lnTo>
                <a:lnTo>
                  <a:pt x="7797" y="7941"/>
                </a:lnTo>
                <a:lnTo>
                  <a:pt x="7797" y="7941"/>
                </a:lnTo>
                <a:lnTo>
                  <a:pt x="7797" y="7941"/>
                </a:lnTo>
                <a:close/>
                <a:moveTo>
                  <a:pt x="7810" y="7954"/>
                </a:moveTo>
                <a:lnTo>
                  <a:pt x="7810" y="7941"/>
                </a:lnTo>
                <a:lnTo>
                  <a:pt x="7810" y="7941"/>
                </a:lnTo>
                <a:lnTo>
                  <a:pt x="7810" y="7941"/>
                </a:lnTo>
                <a:lnTo>
                  <a:pt x="7810" y="7954"/>
                </a:lnTo>
                <a:close/>
                <a:moveTo>
                  <a:pt x="8332" y="8254"/>
                </a:moveTo>
                <a:lnTo>
                  <a:pt x="8345" y="8254"/>
                </a:lnTo>
                <a:lnTo>
                  <a:pt x="8345" y="8280"/>
                </a:lnTo>
                <a:lnTo>
                  <a:pt x="8332" y="8319"/>
                </a:lnTo>
                <a:lnTo>
                  <a:pt x="8332" y="8319"/>
                </a:lnTo>
                <a:lnTo>
                  <a:pt x="8332" y="8306"/>
                </a:lnTo>
                <a:lnTo>
                  <a:pt x="8332" y="8319"/>
                </a:lnTo>
                <a:lnTo>
                  <a:pt x="8319" y="8319"/>
                </a:lnTo>
                <a:lnTo>
                  <a:pt x="8319" y="8319"/>
                </a:lnTo>
                <a:lnTo>
                  <a:pt x="8319" y="8319"/>
                </a:lnTo>
                <a:lnTo>
                  <a:pt x="8319" y="8332"/>
                </a:lnTo>
                <a:lnTo>
                  <a:pt x="8319" y="8332"/>
                </a:lnTo>
                <a:lnTo>
                  <a:pt x="8319" y="8332"/>
                </a:lnTo>
                <a:lnTo>
                  <a:pt x="8319" y="8319"/>
                </a:lnTo>
                <a:lnTo>
                  <a:pt x="8319" y="8319"/>
                </a:lnTo>
                <a:lnTo>
                  <a:pt x="8332" y="8254"/>
                </a:lnTo>
                <a:close/>
                <a:moveTo>
                  <a:pt x="11787" y="8045"/>
                </a:moveTo>
                <a:lnTo>
                  <a:pt x="11878" y="8045"/>
                </a:lnTo>
                <a:lnTo>
                  <a:pt x="11878" y="8071"/>
                </a:lnTo>
                <a:lnTo>
                  <a:pt x="11878" y="8071"/>
                </a:lnTo>
                <a:lnTo>
                  <a:pt x="11787" y="8071"/>
                </a:lnTo>
                <a:lnTo>
                  <a:pt x="11787" y="8045"/>
                </a:lnTo>
                <a:close/>
                <a:moveTo>
                  <a:pt x="11500" y="8384"/>
                </a:moveTo>
                <a:lnTo>
                  <a:pt x="11526" y="8371"/>
                </a:lnTo>
                <a:lnTo>
                  <a:pt x="11500" y="8384"/>
                </a:lnTo>
                <a:close/>
                <a:moveTo>
                  <a:pt x="9544" y="4681"/>
                </a:moveTo>
                <a:lnTo>
                  <a:pt x="9544" y="4694"/>
                </a:lnTo>
                <a:lnTo>
                  <a:pt x="9544" y="4707"/>
                </a:lnTo>
                <a:lnTo>
                  <a:pt x="9544" y="4720"/>
                </a:lnTo>
                <a:lnTo>
                  <a:pt x="9544" y="4720"/>
                </a:lnTo>
                <a:lnTo>
                  <a:pt x="9544" y="4720"/>
                </a:lnTo>
                <a:lnTo>
                  <a:pt x="9544" y="4720"/>
                </a:lnTo>
                <a:lnTo>
                  <a:pt x="9531" y="4707"/>
                </a:lnTo>
                <a:lnTo>
                  <a:pt x="9544" y="4707"/>
                </a:lnTo>
                <a:lnTo>
                  <a:pt x="9544" y="4694"/>
                </a:lnTo>
                <a:lnTo>
                  <a:pt x="9531" y="4707"/>
                </a:lnTo>
                <a:lnTo>
                  <a:pt x="9531" y="4694"/>
                </a:lnTo>
                <a:lnTo>
                  <a:pt x="9544" y="4694"/>
                </a:lnTo>
                <a:lnTo>
                  <a:pt x="9544" y="4694"/>
                </a:lnTo>
                <a:lnTo>
                  <a:pt x="9531" y="4694"/>
                </a:lnTo>
                <a:lnTo>
                  <a:pt x="9531" y="4694"/>
                </a:lnTo>
                <a:lnTo>
                  <a:pt x="9544" y="4694"/>
                </a:lnTo>
                <a:lnTo>
                  <a:pt x="9544" y="4694"/>
                </a:lnTo>
                <a:lnTo>
                  <a:pt x="9544" y="4694"/>
                </a:lnTo>
                <a:lnTo>
                  <a:pt x="9544" y="4681"/>
                </a:lnTo>
                <a:lnTo>
                  <a:pt x="9544" y="4681"/>
                </a:lnTo>
                <a:lnTo>
                  <a:pt x="9544" y="4694"/>
                </a:lnTo>
                <a:lnTo>
                  <a:pt x="9531" y="4694"/>
                </a:lnTo>
                <a:lnTo>
                  <a:pt x="9531" y="4681"/>
                </a:lnTo>
                <a:lnTo>
                  <a:pt x="9544" y="4681"/>
                </a:lnTo>
                <a:close/>
                <a:moveTo>
                  <a:pt x="9544" y="4759"/>
                </a:moveTo>
                <a:lnTo>
                  <a:pt x="9544" y="4759"/>
                </a:lnTo>
                <a:lnTo>
                  <a:pt x="9544" y="4759"/>
                </a:lnTo>
                <a:lnTo>
                  <a:pt x="9544" y="4733"/>
                </a:lnTo>
                <a:lnTo>
                  <a:pt x="9544" y="4733"/>
                </a:lnTo>
                <a:lnTo>
                  <a:pt x="9544" y="4733"/>
                </a:lnTo>
                <a:lnTo>
                  <a:pt x="9544" y="4733"/>
                </a:lnTo>
                <a:lnTo>
                  <a:pt x="9544" y="4759"/>
                </a:lnTo>
                <a:close/>
                <a:moveTo>
                  <a:pt x="8162" y="5607"/>
                </a:moveTo>
                <a:lnTo>
                  <a:pt x="8136" y="5620"/>
                </a:lnTo>
                <a:lnTo>
                  <a:pt x="8136" y="5633"/>
                </a:lnTo>
                <a:lnTo>
                  <a:pt x="8136" y="5633"/>
                </a:lnTo>
                <a:lnTo>
                  <a:pt x="8136" y="5633"/>
                </a:lnTo>
                <a:lnTo>
                  <a:pt x="8136" y="5633"/>
                </a:lnTo>
                <a:lnTo>
                  <a:pt x="8123" y="5646"/>
                </a:lnTo>
                <a:lnTo>
                  <a:pt x="8123" y="5646"/>
                </a:lnTo>
                <a:lnTo>
                  <a:pt x="8123" y="5646"/>
                </a:lnTo>
                <a:lnTo>
                  <a:pt x="8123" y="5633"/>
                </a:lnTo>
                <a:lnTo>
                  <a:pt x="8123" y="5620"/>
                </a:lnTo>
                <a:lnTo>
                  <a:pt x="8123" y="5607"/>
                </a:lnTo>
                <a:lnTo>
                  <a:pt x="8123" y="5594"/>
                </a:lnTo>
                <a:lnTo>
                  <a:pt x="8123" y="5594"/>
                </a:lnTo>
                <a:lnTo>
                  <a:pt x="8136" y="5581"/>
                </a:lnTo>
                <a:lnTo>
                  <a:pt x="8162" y="5607"/>
                </a:lnTo>
                <a:close/>
                <a:moveTo>
                  <a:pt x="261" y="5085"/>
                </a:moveTo>
                <a:lnTo>
                  <a:pt x="209" y="5150"/>
                </a:lnTo>
                <a:lnTo>
                  <a:pt x="196" y="5176"/>
                </a:lnTo>
                <a:lnTo>
                  <a:pt x="183" y="5176"/>
                </a:lnTo>
                <a:lnTo>
                  <a:pt x="169" y="5176"/>
                </a:lnTo>
                <a:lnTo>
                  <a:pt x="156" y="5163"/>
                </a:lnTo>
                <a:lnTo>
                  <a:pt x="130" y="5150"/>
                </a:lnTo>
                <a:lnTo>
                  <a:pt x="104" y="5124"/>
                </a:lnTo>
                <a:lnTo>
                  <a:pt x="0" y="5059"/>
                </a:lnTo>
                <a:lnTo>
                  <a:pt x="0" y="5046"/>
                </a:lnTo>
                <a:lnTo>
                  <a:pt x="26" y="5020"/>
                </a:lnTo>
                <a:lnTo>
                  <a:pt x="52" y="4942"/>
                </a:lnTo>
                <a:lnTo>
                  <a:pt x="91" y="4968"/>
                </a:lnTo>
                <a:lnTo>
                  <a:pt x="117" y="4981"/>
                </a:lnTo>
                <a:lnTo>
                  <a:pt x="117" y="5020"/>
                </a:lnTo>
                <a:lnTo>
                  <a:pt x="91" y="5020"/>
                </a:lnTo>
                <a:lnTo>
                  <a:pt x="65" y="5020"/>
                </a:lnTo>
                <a:lnTo>
                  <a:pt x="65" y="5033"/>
                </a:lnTo>
                <a:lnTo>
                  <a:pt x="91" y="5046"/>
                </a:lnTo>
                <a:lnTo>
                  <a:pt x="117" y="5046"/>
                </a:lnTo>
                <a:lnTo>
                  <a:pt x="130" y="5085"/>
                </a:lnTo>
                <a:lnTo>
                  <a:pt x="143" y="5098"/>
                </a:lnTo>
                <a:lnTo>
                  <a:pt x="156" y="5111"/>
                </a:lnTo>
                <a:lnTo>
                  <a:pt x="183" y="5085"/>
                </a:lnTo>
                <a:lnTo>
                  <a:pt x="183" y="5085"/>
                </a:lnTo>
                <a:lnTo>
                  <a:pt x="261" y="5085"/>
                </a:lnTo>
                <a:close/>
                <a:moveTo>
                  <a:pt x="7536" y="5685"/>
                </a:moveTo>
                <a:lnTo>
                  <a:pt x="7549" y="5685"/>
                </a:lnTo>
                <a:lnTo>
                  <a:pt x="7549" y="5685"/>
                </a:lnTo>
                <a:lnTo>
                  <a:pt x="7549" y="5698"/>
                </a:lnTo>
                <a:lnTo>
                  <a:pt x="7549" y="5698"/>
                </a:lnTo>
                <a:lnTo>
                  <a:pt x="7549" y="5698"/>
                </a:lnTo>
                <a:lnTo>
                  <a:pt x="7549" y="5698"/>
                </a:lnTo>
                <a:lnTo>
                  <a:pt x="7523" y="5698"/>
                </a:lnTo>
                <a:lnTo>
                  <a:pt x="7523" y="5698"/>
                </a:lnTo>
                <a:lnTo>
                  <a:pt x="7523" y="5698"/>
                </a:lnTo>
                <a:lnTo>
                  <a:pt x="7523" y="5698"/>
                </a:lnTo>
                <a:lnTo>
                  <a:pt x="7523" y="5698"/>
                </a:lnTo>
                <a:lnTo>
                  <a:pt x="7523" y="5698"/>
                </a:lnTo>
                <a:lnTo>
                  <a:pt x="7523" y="5685"/>
                </a:lnTo>
                <a:lnTo>
                  <a:pt x="7523" y="5672"/>
                </a:lnTo>
                <a:lnTo>
                  <a:pt x="7523" y="5646"/>
                </a:lnTo>
                <a:lnTo>
                  <a:pt x="7523" y="5646"/>
                </a:lnTo>
                <a:lnTo>
                  <a:pt x="7523" y="5633"/>
                </a:lnTo>
                <a:lnTo>
                  <a:pt x="7523" y="5633"/>
                </a:lnTo>
                <a:lnTo>
                  <a:pt x="7523" y="5633"/>
                </a:lnTo>
                <a:lnTo>
                  <a:pt x="7523" y="5633"/>
                </a:lnTo>
                <a:lnTo>
                  <a:pt x="7523" y="5633"/>
                </a:lnTo>
                <a:lnTo>
                  <a:pt x="7536" y="5633"/>
                </a:lnTo>
                <a:lnTo>
                  <a:pt x="7549" y="5633"/>
                </a:lnTo>
                <a:lnTo>
                  <a:pt x="7549" y="5672"/>
                </a:lnTo>
                <a:lnTo>
                  <a:pt x="7549" y="5685"/>
                </a:lnTo>
                <a:lnTo>
                  <a:pt x="7536" y="5685"/>
                </a:lnTo>
                <a:lnTo>
                  <a:pt x="7536" y="5685"/>
                </a:lnTo>
                <a:lnTo>
                  <a:pt x="7536" y="5685"/>
                </a:lnTo>
                <a:close/>
                <a:moveTo>
                  <a:pt x="7536" y="5672"/>
                </a:moveTo>
                <a:lnTo>
                  <a:pt x="7549" y="5672"/>
                </a:lnTo>
                <a:lnTo>
                  <a:pt x="7549" y="5633"/>
                </a:lnTo>
                <a:lnTo>
                  <a:pt x="7536" y="5633"/>
                </a:lnTo>
                <a:lnTo>
                  <a:pt x="7536" y="5646"/>
                </a:lnTo>
                <a:lnTo>
                  <a:pt x="7523" y="5646"/>
                </a:lnTo>
                <a:lnTo>
                  <a:pt x="7523" y="5659"/>
                </a:lnTo>
                <a:lnTo>
                  <a:pt x="7536" y="5659"/>
                </a:lnTo>
                <a:lnTo>
                  <a:pt x="7536" y="5672"/>
                </a:lnTo>
                <a:close/>
                <a:moveTo>
                  <a:pt x="7536" y="5555"/>
                </a:moveTo>
                <a:lnTo>
                  <a:pt x="7536" y="5555"/>
                </a:lnTo>
                <a:lnTo>
                  <a:pt x="7549" y="5555"/>
                </a:lnTo>
                <a:lnTo>
                  <a:pt x="7549" y="5607"/>
                </a:lnTo>
                <a:lnTo>
                  <a:pt x="7536" y="5607"/>
                </a:lnTo>
                <a:lnTo>
                  <a:pt x="7536" y="5620"/>
                </a:lnTo>
                <a:lnTo>
                  <a:pt x="7549" y="5620"/>
                </a:lnTo>
                <a:lnTo>
                  <a:pt x="7549" y="5633"/>
                </a:lnTo>
                <a:lnTo>
                  <a:pt x="7536" y="5633"/>
                </a:lnTo>
                <a:lnTo>
                  <a:pt x="7523" y="5633"/>
                </a:lnTo>
                <a:lnTo>
                  <a:pt x="7523" y="5633"/>
                </a:lnTo>
                <a:lnTo>
                  <a:pt x="7523" y="5633"/>
                </a:lnTo>
                <a:lnTo>
                  <a:pt x="7523" y="5633"/>
                </a:lnTo>
                <a:lnTo>
                  <a:pt x="7523" y="5620"/>
                </a:lnTo>
                <a:lnTo>
                  <a:pt x="7523" y="5620"/>
                </a:lnTo>
                <a:lnTo>
                  <a:pt x="7523" y="5620"/>
                </a:lnTo>
                <a:lnTo>
                  <a:pt x="7523" y="5555"/>
                </a:lnTo>
                <a:lnTo>
                  <a:pt x="7523" y="5555"/>
                </a:lnTo>
                <a:lnTo>
                  <a:pt x="7523" y="5541"/>
                </a:lnTo>
                <a:lnTo>
                  <a:pt x="7523" y="5541"/>
                </a:lnTo>
                <a:lnTo>
                  <a:pt x="7523" y="5541"/>
                </a:lnTo>
                <a:lnTo>
                  <a:pt x="7523" y="5541"/>
                </a:lnTo>
                <a:lnTo>
                  <a:pt x="7536" y="5541"/>
                </a:lnTo>
                <a:lnTo>
                  <a:pt x="7536" y="5555"/>
                </a:lnTo>
                <a:close/>
                <a:moveTo>
                  <a:pt x="7536" y="5581"/>
                </a:moveTo>
                <a:lnTo>
                  <a:pt x="7536" y="5581"/>
                </a:lnTo>
                <a:lnTo>
                  <a:pt x="7536" y="5581"/>
                </a:lnTo>
                <a:lnTo>
                  <a:pt x="7536" y="5581"/>
                </a:lnTo>
                <a:lnTo>
                  <a:pt x="7536" y="5581"/>
                </a:lnTo>
                <a:lnTo>
                  <a:pt x="7536" y="5581"/>
                </a:lnTo>
                <a:lnTo>
                  <a:pt x="7536" y="5581"/>
                </a:lnTo>
                <a:lnTo>
                  <a:pt x="7536" y="5581"/>
                </a:lnTo>
                <a:lnTo>
                  <a:pt x="7536" y="5581"/>
                </a:lnTo>
                <a:lnTo>
                  <a:pt x="7536" y="5581"/>
                </a:lnTo>
                <a:lnTo>
                  <a:pt x="7536" y="5581"/>
                </a:lnTo>
                <a:lnTo>
                  <a:pt x="7536" y="5581"/>
                </a:lnTo>
                <a:lnTo>
                  <a:pt x="7536" y="5581"/>
                </a:lnTo>
                <a:lnTo>
                  <a:pt x="7536" y="5581"/>
                </a:lnTo>
                <a:lnTo>
                  <a:pt x="7536" y="5581"/>
                </a:lnTo>
                <a:lnTo>
                  <a:pt x="7536" y="5581"/>
                </a:lnTo>
                <a:close/>
                <a:moveTo>
                  <a:pt x="7536" y="5620"/>
                </a:moveTo>
                <a:lnTo>
                  <a:pt x="7536" y="5620"/>
                </a:lnTo>
                <a:lnTo>
                  <a:pt x="7536" y="5620"/>
                </a:lnTo>
                <a:lnTo>
                  <a:pt x="7536" y="5620"/>
                </a:lnTo>
                <a:lnTo>
                  <a:pt x="7536" y="5620"/>
                </a:lnTo>
                <a:lnTo>
                  <a:pt x="7536" y="5620"/>
                </a:lnTo>
                <a:lnTo>
                  <a:pt x="7536" y="5620"/>
                </a:lnTo>
                <a:lnTo>
                  <a:pt x="7536" y="5620"/>
                </a:lnTo>
                <a:lnTo>
                  <a:pt x="7536" y="5620"/>
                </a:lnTo>
                <a:lnTo>
                  <a:pt x="7536" y="5620"/>
                </a:lnTo>
                <a:lnTo>
                  <a:pt x="7536" y="5620"/>
                </a:lnTo>
                <a:lnTo>
                  <a:pt x="7536" y="5620"/>
                </a:lnTo>
                <a:lnTo>
                  <a:pt x="7536" y="5620"/>
                </a:lnTo>
                <a:lnTo>
                  <a:pt x="7536" y="5620"/>
                </a:lnTo>
                <a:lnTo>
                  <a:pt x="7536" y="5620"/>
                </a:lnTo>
                <a:lnTo>
                  <a:pt x="7536" y="5620"/>
                </a:lnTo>
                <a:close/>
                <a:moveTo>
                  <a:pt x="7536" y="5698"/>
                </a:moveTo>
                <a:lnTo>
                  <a:pt x="7549" y="5698"/>
                </a:lnTo>
                <a:lnTo>
                  <a:pt x="7549" y="5698"/>
                </a:lnTo>
                <a:lnTo>
                  <a:pt x="7549" y="5698"/>
                </a:lnTo>
                <a:lnTo>
                  <a:pt x="7549" y="5750"/>
                </a:lnTo>
                <a:lnTo>
                  <a:pt x="7536" y="5750"/>
                </a:lnTo>
                <a:lnTo>
                  <a:pt x="7536" y="5750"/>
                </a:lnTo>
                <a:lnTo>
                  <a:pt x="7536" y="5750"/>
                </a:lnTo>
                <a:lnTo>
                  <a:pt x="7536" y="5750"/>
                </a:lnTo>
                <a:lnTo>
                  <a:pt x="7523" y="5750"/>
                </a:lnTo>
                <a:lnTo>
                  <a:pt x="7523" y="5750"/>
                </a:lnTo>
                <a:lnTo>
                  <a:pt x="7523" y="5750"/>
                </a:lnTo>
                <a:lnTo>
                  <a:pt x="7523" y="5750"/>
                </a:lnTo>
                <a:lnTo>
                  <a:pt x="7523" y="5750"/>
                </a:lnTo>
                <a:lnTo>
                  <a:pt x="7523" y="5737"/>
                </a:lnTo>
                <a:lnTo>
                  <a:pt x="7523" y="5711"/>
                </a:lnTo>
                <a:lnTo>
                  <a:pt x="7523" y="5698"/>
                </a:lnTo>
                <a:lnTo>
                  <a:pt x="7523" y="5698"/>
                </a:lnTo>
                <a:lnTo>
                  <a:pt x="7523" y="5698"/>
                </a:lnTo>
                <a:lnTo>
                  <a:pt x="7523" y="5698"/>
                </a:lnTo>
                <a:lnTo>
                  <a:pt x="7523" y="5698"/>
                </a:lnTo>
                <a:lnTo>
                  <a:pt x="7536" y="5698"/>
                </a:lnTo>
                <a:close/>
                <a:moveTo>
                  <a:pt x="7523" y="5502"/>
                </a:moveTo>
                <a:lnTo>
                  <a:pt x="7523" y="5502"/>
                </a:lnTo>
                <a:lnTo>
                  <a:pt x="7523" y="5502"/>
                </a:lnTo>
                <a:lnTo>
                  <a:pt x="7536" y="5502"/>
                </a:lnTo>
                <a:lnTo>
                  <a:pt x="7536" y="5502"/>
                </a:lnTo>
                <a:lnTo>
                  <a:pt x="7536" y="5502"/>
                </a:lnTo>
                <a:lnTo>
                  <a:pt x="7536" y="5502"/>
                </a:lnTo>
                <a:lnTo>
                  <a:pt x="7536" y="5502"/>
                </a:lnTo>
                <a:lnTo>
                  <a:pt x="7536" y="5528"/>
                </a:lnTo>
                <a:lnTo>
                  <a:pt x="7536" y="5541"/>
                </a:lnTo>
                <a:lnTo>
                  <a:pt x="7536" y="5541"/>
                </a:lnTo>
                <a:lnTo>
                  <a:pt x="7523" y="5541"/>
                </a:lnTo>
                <a:lnTo>
                  <a:pt x="7523" y="5541"/>
                </a:lnTo>
                <a:lnTo>
                  <a:pt x="7523" y="5541"/>
                </a:lnTo>
                <a:lnTo>
                  <a:pt x="7523" y="5541"/>
                </a:lnTo>
                <a:lnTo>
                  <a:pt x="7523" y="5541"/>
                </a:lnTo>
                <a:lnTo>
                  <a:pt x="7523" y="5541"/>
                </a:lnTo>
                <a:lnTo>
                  <a:pt x="7523" y="5502"/>
                </a:lnTo>
                <a:lnTo>
                  <a:pt x="7523" y="5502"/>
                </a:lnTo>
                <a:lnTo>
                  <a:pt x="7523" y="5502"/>
                </a:lnTo>
                <a:lnTo>
                  <a:pt x="7523" y="5502"/>
                </a:lnTo>
                <a:close/>
                <a:moveTo>
                  <a:pt x="7536" y="5502"/>
                </a:moveTo>
                <a:lnTo>
                  <a:pt x="7523" y="5502"/>
                </a:lnTo>
                <a:lnTo>
                  <a:pt x="7523" y="5502"/>
                </a:lnTo>
                <a:lnTo>
                  <a:pt x="7523" y="5502"/>
                </a:lnTo>
                <a:lnTo>
                  <a:pt x="7523" y="5502"/>
                </a:lnTo>
                <a:lnTo>
                  <a:pt x="7523" y="5502"/>
                </a:lnTo>
                <a:lnTo>
                  <a:pt x="7523" y="5502"/>
                </a:lnTo>
                <a:lnTo>
                  <a:pt x="7523" y="5502"/>
                </a:lnTo>
                <a:lnTo>
                  <a:pt x="7523" y="5502"/>
                </a:lnTo>
                <a:lnTo>
                  <a:pt x="7523" y="5463"/>
                </a:lnTo>
                <a:lnTo>
                  <a:pt x="7523" y="5463"/>
                </a:lnTo>
                <a:lnTo>
                  <a:pt x="7523" y="5463"/>
                </a:lnTo>
                <a:lnTo>
                  <a:pt x="7523" y="5463"/>
                </a:lnTo>
                <a:lnTo>
                  <a:pt x="7523" y="5463"/>
                </a:lnTo>
                <a:lnTo>
                  <a:pt x="7523" y="5463"/>
                </a:lnTo>
                <a:lnTo>
                  <a:pt x="7536" y="5463"/>
                </a:lnTo>
                <a:lnTo>
                  <a:pt x="7536" y="5463"/>
                </a:lnTo>
                <a:lnTo>
                  <a:pt x="7536" y="5476"/>
                </a:lnTo>
                <a:lnTo>
                  <a:pt x="7536" y="5476"/>
                </a:lnTo>
                <a:lnTo>
                  <a:pt x="7536" y="5502"/>
                </a:lnTo>
                <a:close/>
                <a:moveTo>
                  <a:pt x="7941" y="6128"/>
                </a:moveTo>
                <a:lnTo>
                  <a:pt x="7849" y="6115"/>
                </a:lnTo>
                <a:lnTo>
                  <a:pt x="7849" y="6115"/>
                </a:lnTo>
                <a:lnTo>
                  <a:pt x="7732" y="6089"/>
                </a:lnTo>
                <a:lnTo>
                  <a:pt x="7667" y="6076"/>
                </a:lnTo>
                <a:lnTo>
                  <a:pt x="7667" y="6063"/>
                </a:lnTo>
                <a:lnTo>
                  <a:pt x="7602" y="6050"/>
                </a:lnTo>
                <a:lnTo>
                  <a:pt x="7602" y="6050"/>
                </a:lnTo>
                <a:lnTo>
                  <a:pt x="7602" y="6050"/>
                </a:lnTo>
                <a:lnTo>
                  <a:pt x="7693" y="6063"/>
                </a:lnTo>
                <a:lnTo>
                  <a:pt x="7693" y="6063"/>
                </a:lnTo>
                <a:lnTo>
                  <a:pt x="7732" y="6063"/>
                </a:lnTo>
                <a:lnTo>
                  <a:pt x="7732" y="6063"/>
                </a:lnTo>
                <a:lnTo>
                  <a:pt x="7732" y="6076"/>
                </a:lnTo>
                <a:lnTo>
                  <a:pt x="7745" y="6076"/>
                </a:lnTo>
                <a:lnTo>
                  <a:pt x="7797" y="6089"/>
                </a:lnTo>
                <a:lnTo>
                  <a:pt x="7797" y="6089"/>
                </a:lnTo>
                <a:lnTo>
                  <a:pt x="7849" y="6102"/>
                </a:lnTo>
                <a:lnTo>
                  <a:pt x="7941" y="6115"/>
                </a:lnTo>
                <a:lnTo>
                  <a:pt x="7941" y="6128"/>
                </a:lnTo>
                <a:close/>
                <a:moveTo>
                  <a:pt x="9101" y="7289"/>
                </a:moveTo>
                <a:lnTo>
                  <a:pt x="9114" y="7276"/>
                </a:lnTo>
                <a:lnTo>
                  <a:pt x="9114" y="7276"/>
                </a:lnTo>
                <a:lnTo>
                  <a:pt x="9114" y="7263"/>
                </a:lnTo>
                <a:lnTo>
                  <a:pt x="9114" y="7263"/>
                </a:lnTo>
                <a:lnTo>
                  <a:pt x="9127" y="7263"/>
                </a:lnTo>
                <a:lnTo>
                  <a:pt x="9140" y="7263"/>
                </a:lnTo>
                <a:lnTo>
                  <a:pt x="9153" y="7276"/>
                </a:lnTo>
                <a:lnTo>
                  <a:pt x="9166" y="7276"/>
                </a:lnTo>
                <a:lnTo>
                  <a:pt x="9179" y="7289"/>
                </a:lnTo>
                <a:lnTo>
                  <a:pt x="9192" y="7302"/>
                </a:lnTo>
                <a:lnTo>
                  <a:pt x="9205" y="7302"/>
                </a:lnTo>
                <a:lnTo>
                  <a:pt x="9218" y="7302"/>
                </a:lnTo>
                <a:lnTo>
                  <a:pt x="9218" y="7315"/>
                </a:lnTo>
                <a:lnTo>
                  <a:pt x="9218" y="7315"/>
                </a:lnTo>
                <a:lnTo>
                  <a:pt x="9231" y="7315"/>
                </a:lnTo>
                <a:lnTo>
                  <a:pt x="9258" y="7315"/>
                </a:lnTo>
                <a:lnTo>
                  <a:pt x="9284" y="7315"/>
                </a:lnTo>
                <a:lnTo>
                  <a:pt x="9284" y="7315"/>
                </a:lnTo>
                <a:lnTo>
                  <a:pt x="9284" y="7315"/>
                </a:lnTo>
                <a:lnTo>
                  <a:pt x="9218" y="7315"/>
                </a:lnTo>
                <a:lnTo>
                  <a:pt x="9205" y="7315"/>
                </a:lnTo>
                <a:lnTo>
                  <a:pt x="9205" y="7315"/>
                </a:lnTo>
                <a:lnTo>
                  <a:pt x="9166" y="7289"/>
                </a:lnTo>
                <a:lnTo>
                  <a:pt x="9153" y="7289"/>
                </a:lnTo>
                <a:lnTo>
                  <a:pt x="9153" y="7289"/>
                </a:lnTo>
                <a:lnTo>
                  <a:pt x="9140" y="7276"/>
                </a:lnTo>
                <a:lnTo>
                  <a:pt x="9140" y="7276"/>
                </a:lnTo>
                <a:lnTo>
                  <a:pt x="9140" y="7276"/>
                </a:lnTo>
                <a:lnTo>
                  <a:pt x="9140" y="7276"/>
                </a:lnTo>
                <a:lnTo>
                  <a:pt x="9127" y="7276"/>
                </a:lnTo>
                <a:lnTo>
                  <a:pt x="9127" y="7276"/>
                </a:lnTo>
                <a:lnTo>
                  <a:pt x="9114" y="7276"/>
                </a:lnTo>
                <a:lnTo>
                  <a:pt x="9114" y="7276"/>
                </a:lnTo>
                <a:lnTo>
                  <a:pt x="9114" y="7289"/>
                </a:lnTo>
                <a:lnTo>
                  <a:pt x="9114" y="7289"/>
                </a:lnTo>
                <a:lnTo>
                  <a:pt x="9101" y="7289"/>
                </a:lnTo>
                <a:close/>
                <a:moveTo>
                  <a:pt x="10861" y="4642"/>
                </a:moveTo>
                <a:lnTo>
                  <a:pt x="10861" y="4642"/>
                </a:lnTo>
                <a:lnTo>
                  <a:pt x="10861" y="4642"/>
                </a:lnTo>
                <a:lnTo>
                  <a:pt x="10861" y="4642"/>
                </a:lnTo>
                <a:lnTo>
                  <a:pt x="10861" y="4629"/>
                </a:lnTo>
                <a:lnTo>
                  <a:pt x="10861" y="4616"/>
                </a:lnTo>
                <a:lnTo>
                  <a:pt x="10861" y="4590"/>
                </a:lnTo>
                <a:lnTo>
                  <a:pt x="10861" y="4590"/>
                </a:lnTo>
                <a:lnTo>
                  <a:pt x="10861" y="4590"/>
                </a:lnTo>
                <a:lnTo>
                  <a:pt x="10861" y="4629"/>
                </a:lnTo>
                <a:lnTo>
                  <a:pt x="10861" y="4629"/>
                </a:lnTo>
                <a:lnTo>
                  <a:pt x="10861" y="4629"/>
                </a:lnTo>
                <a:lnTo>
                  <a:pt x="10861" y="4642"/>
                </a:lnTo>
                <a:close/>
                <a:moveTo>
                  <a:pt x="10861" y="4590"/>
                </a:moveTo>
                <a:lnTo>
                  <a:pt x="10861" y="4590"/>
                </a:lnTo>
                <a:lnTo>
                  <a:pt x="10861" y="4590"/>
                </a:lnTo>
                <a:lnTo>
                  <a:pt x="10861" y="4590"/>
                </a:lnTo>
                <a:lnTo>
                  <a:pt x="10861" y="4577"/>
                </a:lnTo>
                <a:lnTo>
                  <a:pt x="10861" y="4577"/>
                </a:lnTo>
                <a:lnTo>
                  <a:pt x="10861" y="4577"/>
                </a:lnTo>
                <a:lnTo>
                  <a:pt x="10861" y="4577"/>
                </a:lnTo>
                <a:lnTo>
                  <a:pt x="10861" y="4590"/>
                </a:lnTo>
                <a:close/>
                <a:moveTo>
                  <a:pt x="10861" y="4511"/>
                </a:moveTo>
                <a:lnTo>
                  <a:pt x="10861" y="4524"/>
                </a:lnTo>
                <a:lnTo>
                  <a:pt x="10861" y="4524"/>
                </a:lnTo>
                <a:lnTo>
                  <a:pt x="10861" y="4511"/>
                </a:lnTo>
                <a:lnTo>
                  <a:pt x="10861" y="4511"/>
                </a:lnTo>
                <a:lnTo>
                  <a:pt x="10861" y="4511"/>
                </a:lnTo>
                <a:lnTo>
                  <a:pt x="10861" y="4511"/>
                </a:lnTo>
                <a:lnTo>
                  <a:pt x="10861" y="4511"/>
                </a:lnTo>
                <a:close/>
                <a:moveTo>
                  <a:pt x="10861" y="4564"/>
                </a:moveTo>
                <a:lnTo>
                  <a:pt x="10861" y="4564"/>
                </a:lnTo>
                <a:lnTo>
                  <a:pt x="10861" y="4564"/>
                </a:lnTo>
                <a:lnTo>
                  <a:pt x="10861" y="4551"/>
                </a:lnTo>
                <a:lnTo>
                  <a:pt x="10861" y="4551"/>
                </a:lnTo>
                <a:lnTo>
                  <a:pt x="10861" y="4551"/>
                </a:lnTo>
                <a:lnTo>
                  <a:pt x="10861" y="4551"/>
                </a:lnTo>
                <a:lnTo>
                  <a:pt x="10861" y="4564"/>
                </a:lnTo>
                <a:close/>
                <a:moveTo>
                  <a:pt x="10861" y="4551"/>
                </a:moveTo>
                <a:lnTo>
                  <a:pt x="10861" y="4551"/>
                </a:lnTo>
                <a:lnTo>
                  <a:pt x="10861" y="4551"/>
                </a:lnTo>
                <a:lnTo>
                  <a:pt x="10861" y="4524"/>
                </a:lnTo>
                <a:lnTo>
                  <a:pt x="10861" y="4524"/>
                </a:lnTo>
                <a:lnTo>
                  <a:pt x="10861" y="4524"/>
                </a:lnTo>
                <a:lnTo>
                  <a:pt x="10861" y="4551"/>
                </a:lnTo>
                <a:lnTo>
                  <a:pt x="10861" y="4551"/>
                </a:lnTo>
                <a:close/>
                <a:moveTo>
                  <a:pt x="8606" y="5854"/>
                </a:moveTo>
                <a:lnTo>
                  <a:pt x="8658" y="5828"/>
                </a:lnTo>
                <a:lnTo>
                  <a:pt x="8671" y="5841"/>
                </a:lnTo>
                <a:lnTo>
                  <a:pt x="8606" y="5867"/>
                </a:lnTo>
                <a:lnTo>
                  <a:pt x="8606" y="5867"/>
                </a:lnTo>
                <a:lnTo>
                  <a:pt x="8606" y="5867"/>
                </a:lnTo>
                <a:lnTo>
                  <a:pt x="8606" y="5867"/>
                </a:lnTo>
                <a:lnTo>
                  <a:pt x="8606" y="5854"/>
                </a:lnTo>
                <a:lnTo>
                  <a:pt x="8606" y="5854"/>
                </a:lnTo>
                <a:lnTo>
                  <a:pt x="8606" y="5854"/>
                </a:lnTo>
                <a:close/>
                <a:moveTo>
                  <a:pt x="8540" y="5880"/>
                </a:moveTo>
                <a:lnTo>
                  <a:pt x="8593" y="5854"/>
                </a:lnTo>
                <a:lnTo>
                  <a:pt x="8593" y="5854"/>
                </a:lnTo>
                <a:lnTo>
                  <a:pt x="8593" y="5854"/>
                </a:lnTo>
                <a:lnTo>
                  <a:pt x="8593" y="5854"/>
                </a:lnTo>
                <a:lnTo>
                  <a:pt x="8606" y="5867"/>
                </a:lnTo>
                <a:lnTo>
                  <a:pt x="8593" y="5867"/>
                </a:lnTo>
                <a:lnTo>
                  <a:pt x="8593" y="5867"/>
                </a:lnTo>
                <a:lnTo>
                  <a:pt x="8593" y="5867"/>
                </a:lnTo>
                <a:lnTo>
                  <a:pt x="8593" y="5867"/>
                </a:lnTo>
                <a:lnTo>
                  <a:pt x="8593" y="5867"/>
                </a:lnTo>
                <a:lnTo>
                  <a:pt x="8540" y="5880"/>
                </a:lnTo>
                <a:lnTo>
                  <a:pt x="8540" y="5880"/>
                </a:lnTo>
                <a:lnTo>
                  <a:pt x="8540" y="5880"/>
                </a:lnTo>
                <a:lnTo>
                  <a:pt x="8540" y="5880"/>
                </a:lnTo>
                <a:lnTo>
                  <a:pt x="8540" y="5880"/>
                </a:lnTo>
                <a:lnTo>
                  <a:pt x="8540" y="5880"/>
                </a:lnTo>
                <a:lnTo>
                  <a:pt x="8540" y="5880"/>
                </a:lnTo>
                <a:close/>
                <a:moveTo>
                  <a:pt x="7171" y="5568"/>
                </a:moveTo>
                <a:lnTo>
                  <a:pt x="7210" y="5659"/>
                </a:lnTo>
                <a:lnTo>
                  <a:pt x="7210" y="5672"/>
                </a:lnTo>
                <a:lnTo>
                  <a:pt x="7119" y="5607"/>
                </a:lnTo>
                <a:lnTo>
                  <a:pt x="7132" y="5568"/>
                </a:lnTo>
                <a:lnTo>
                  <a:pt x="7171" y="5568"/>
                </a:lnTo>
                <a:close/>
                <a:moveTo>
                  <a:pt x="6219" y="7145"/>
                </a:moveTo>
                <a:lnTo>
                  <a:pt x="6219" y="7145"/>
                </a:lnTo>
                <a:lnTo>
                  <a:pt x="6219" y="7132"/>
                </a:lnTo>
                <a:lnTo>
                  <a:pt x="6206" y="7132"/>
                </a:lnTo>
                <a:lnTo>
                  <a:pt x="6233" y="7080"/>
                </a:lnTo>
                <a:lnTo>
                  <a:pt x="6246" y="7067"/>
                </a:lnTo>
                <a:lnTo>
                  <a:pt x="6246" y="7067"/>
                </a:lnTo>
                <a:lnTo>
                  <a:pt x="6259" y="7054"/>
                </a:lnTo>
                <a:lnTo>
                  <a:pt x="6259" y="7041"/>
                </a:lnTo>
                <a:lnTo>
                  <a:pt x="6259" y="7028"/>
                </a:lnTo>
                <a:lnTo>
                  <a:pt x="6272" y="7015"/>
                </a:lnTo>
                <a:lnTo>
                  <a:pt x="6285" y="7002"/>
                </a:lnTo>
                <a:lnTo>
                  <a:pt x="6298" y="6989"/>
                </a:lnTo>
                <a:lnTo>
                  <a:pt x="6298" y="6963"/>
                </a:lnTo>
                <a:lnTo>
                  <a:pt x="6337" y="6924"/>
                </a:lnTo>
                <a:lnTo>
                  <a:pt x="6363" y="6871"/>
                </a:lnTo>
                <a:lnTo>
                  <a:pt x="6376" y="6884"/>
                </a:lnTo>
                <a:lnTo>
                  <a:pt x="6363" y="6911"/>
                </a:lnTo>
                <a:lnTo>
                  <a:pt x="6337" y="6950"/>
                </a:lnTo>
                <a:lnTo>
                  <a:pt x="6311" y="6976"/>
                </a:lnTo>
                <a:lnTo>
                  <a:pt x="6298" y="7002"/>
                </a:lnTo>
                <a:lnTo>
                  <a:pt x="6285" y="7015"/>
                </a:lnTo>
                <a:lnTo>
                  <a:pt x="6285" y="7028"/>
                </a:lnTo>
                <a:lnTo>
                  <a:pt x="6272" y="7041"/>
                </a:lnTo>
                <a:lnTo>
                  <a:pt x="6272" y="7054"/>
                </a:lnTo>
                <a:lnTo>
                  <a:pt x="6259" y="7067"/>
                </a:lnTo>
                <a:lnTo>
                  <a:pt x="6259" y="7080"/>
                </a:lnTo>
                <a:lnTo>
                  <a:pt x="6246" y="7080"/>
                </a:lnTo>
                <a:lnTo>
                  <a:pt x="6233" y="7119"/>
                </a:lnTo>
                <a:lnTo>
                  <a:pt x="6219" y="7145"/>
                </a:lnTo>
                <a:close/>
                <a:moveTo>
                  <a:pt x="11539" y="7497"/>
                </a:moveTo>
                <a:lnTo>
                  <a:pt x="11565" y="7497"/>
                </a:lnTo>
                <a:lnTo>
                  <a:pt x="11565" y="7497"/>
                </a:lnTo>
                <a:lnTo>
                  <a:pt x="11565" y="7497"/>
                </a:lnTo>
                <a:lnTo>
                  <a:pt x="11565" y="7497"/>
                </a:lnTo>
                <a:lnTo>
                  <a:pt x="11565" y="7497"/>
                </a:lnTo>
                <a:lnTo>
                  <a:pt x="11565" y="7497"/>
                </a:lnTo>
                <a:lnTo>
                  <a:pt x="11578" y="7510"/>
                </a:lnTo>
                <a:lnTo>
                  <a:pt x="11552" y="7510"/>
                </a:lnTo>
                <a:lnTo>
                  <a:pt x="11552" y="7523"/>
                </a:lnTo>
                <a:lnTo>
                  <a:pt x="11552" y="7523"/>
                </a:lnTo>
                <a:lnTo>
                  <a:pt x="11552" y="7523"/>
                </a:lnTo>
                <a:lnTo>
                  <a:pt x="11552" y="7523"/>
                </a:lnTo>
                <a:lnTo>
                  <a:pt x="11565" y="7523"/>
                </a:lnTo>
                <a:lnTo>
                  <a:pt x="11565" y="7510"/>
                </a:lnTo>
                <a:lnTo>
                  <a:pt x="11578" y="7510"/>
                </a:lnTo>
                <a:lnTo>
                  <a:pt x="11578" y="7523"/>
                </a:lnTo>
                <a:lnTo>
                  <a:pt x="11591" y="7589"/>
                </a:lnTo>
                <a:lnTo>
                  <a:pt x="11539" y="7615"/>
                </a:lnTo>
                <a:lnTo>
                  <a:pt x="11526" y="7615"/>
                </a:lnTo>
                <a:lnTo>
                  <a:pt x="11526" y="7602"/>
                </a:lnTo>
                <a:lnTo>
                  <a:pt x="11539" y="7602"/>
                </a:lnTo>
                <a:lnTo>
                  <a:pt x="11539" y="7576"/>
                </a:lnTo>
                <a:lnTo>
                  <a:pt x="11526" y="7576"/>
                </a:lnTo>
                <a:lnTo>
                  <a:pt x="11526" y="7536"/>
                </a:lnTo>
                <a:lnTo>
                  <a:pt x="11539" y="7536"/>
                </a:lnTo>
                <a:lnTo>
                  <a:pt x="11539" y="7536"/>
                </a:lnTo>
                <a:lnTo>
                  <a:pt x="11539" y="7523"/>
                </a:lnTo>
                <a:lnTo>
                  <a:pt x="11552" y="7523"/>
                </a:lnTo>
                <a:lnTo>
                  <a:pt x="11539" y="7497"/>
                </a:lnTo>
                <a:close/>
                <a:moveTo>
                  <a:pt x="12439" y="6871"/>
                </a:moveTo>
                <a:lnTo>
                  <a:pt x="12452" y="6871"/>
                </a:lnTo>
                <a:lnTo>
                  <a:pt x="12452" y="6911"/>
                </a:lnTo>
                <a:lnTo>
                  <a:pt x="12452" y="6911"/>
                </a:lnTo>
                <a:lnTo>
                  <a:pt x="12439" y="6871"/>
                </a:lnTo>
                <a:close/>
                <a:moveTo>
                  <a:pt x="21475" y="4942"/>
                </a:moveTo>
                <a:lnTo>
                  <a:pt x="21384" y="4942"/>
                </a:lnTo>
                <a:lnTo>
                  <a:pt x="21384" y="4890"/>
                </a:lnTo>
                <a:lnTo>
                  <a:pt x="21423" y="4863"/>
                </a:lnTo>
                <a:lnTo>
                  <a:pt x="21475" y="4942"/>
                </a:lnTo>
                <a:close/>
                <a:moveTo>
                  <a:pt x="21514" y="4942"/>
                </a:moveTo>
                <a:lnTo>
                  <a:pt x="21475" y="4942"/>
                </a:lnTo>
                <a:lnTo>
                  <a:pt x="21475" y="4942"/>
                </a:lnTo>
                <a:lnTo>
                  <a:pt x="21501" y="4929"/>
                </a:lnTo>
                <a:lnTo>
                  <a:pt x="21514" y="4942"/>
                </a:lnTo>
                <a:close/>
                <a:moveTo>
                  <a:pt x="11983" y="39"/>
                </a:moveTo>
                <a:lnTo>
                  <a:pt x="11983" y="39"/>
                </a:lnTo>
                <a:lnTo>
                  <a:pt x="12009" y="0"/>
                </a:lnTo>
                <a:lnTo>
                  <a:pt x="12022" y="13"/>
                </a:lnTo>
                <a:lnTo>
                  <a:pt x="12035" y="13"/>
                </a:lnTo>
                <a:lnTo>
                  <a:pt x="12048" y="26"/>
                </a:lnTo>
                <a:lnTo>
                  <a:pt x="12061" y="39"/>
                </a:lnTo>
                <a:lnTo>
                  <a:pt x="12061" y="39"/>
                </a:lnTo>
                <a:lnTo>
                  <a:pt x="12061" y="39"/>
                </a:lnTo>
                <a:lnTo>
                  <a:pt x="12061" y="39"/>
                </a:lnTo>
                <a:lnTo>
                  <a:pt x="12061" y="39"/>
                </a:lnTo>
                <a:lnTo>
                  <a:pt x="12061" y="39"/>
                </a:lnTo>
                <a:lnTo>
                  <a:pt x="12035" y="52"/>
                </a:lnTo>
                <a:lnTo>
                  <a:pt x="12035" y="52"/>
                </a:lnTo>
                <a:lnTo>
                  <a:pt x="12035" y="52"/>
                </a:lnTo>
                <a:lnTo>
                  <a:pt x="12035" y="52"/>
                </a:lnTo>
                <a:lnTo>
                  <a:pt x="12035" y="39"/>
                </a:lnTo>
                <a:lnTo>
                  <a:pt x="12035" y="39"/>
                </a:lnTo>
                <a:lnTo>
                  <a:pt x="12035" y="39"/>
                </a:lnTo>
                <a:lnTo>
                  <a:pt x="12035" y="39"/>
                </a:lnTo>
                <a:lnTo>
                  <a:pt x="12035" y="39"/>
                </a:lnTo>
                <a:lnTo>
                  <a:pt x="12035" y="39"/>
                </a:lnTo>
                <a:lnTo>
                  <a:pt x="12035" y="52"/>
                </a:lnTo>
                <a:lnTo>
                  <a:pt x="12035" y="52"/>
                </a:lnTo>
                <a:lnTo>
                  <a:pt x="12035" y="52"/>
                </a:lnTo>
                <a:lnTo>
                  <a:pt x="12035" y="52"/>
                </a:lnTo>
                <a:lnTo>
                  <a:pt x="12035" y="52"/>
                </a:lnTo>
                <a:lnTo>
                  <a:pt x="12022" y="52"/>
                </a:lnTo>
                <a:lnTo>
                  <a:pt x="12022" y="52"/>
                </a:lnTo>
                <a:lnTo>
                  <a:pt x="12022" y="52"/>
                </a:lnTo>
                <a:lnTo>
                  <a:pt x="12022" y="52"/>
                </a:lnTo>
                <a:lnTo>
                  <a:pt x="12022" y="52"/>
                </a:lnTo>
                <a:lnTo>
                  <a:pt x="12022" y="52"/>
                </a:lnTo>
                <a:lnTo>
                  <a:pt x="12035" y="52"/>
                </a:lnTo>
                <a:lnTo>
                  <a:pt x="12022" y="26"/>
                </a:lnTo>
                <a:lnTo>
                  <a:pt x="11996" y="26"/>
                </a:lnTo>
                <a:lnTo>
                  <a:pt x="12009" y="52"/>
                </a:lnTo>
                <a:lnTo>
                  <a:pt x="12022" y="52"/>
                </a:lnTo>
                <a:lnTo>
                  <a:pt x="12022" y="52"/>
                </a:lnTo>
                <a:lnTo>
                  <a:pt x="12022" y="52"/>
                </a:lnTo>
                <a:lnTo>
                  <a:pt x="12022" y="52"/>
                </a:lnTo>
                <a:lnTo>
                  <a:pt x="12022" y="65"/>
                </a:lnTo>
                <a:lnTo>
                  <a:pt x="12009" y="65"/>
                </a:lnTo>
                <a:lnTo>
                  <a:pt x="12009" y="65"/>
                </a:lnTo>
                <a:lnTo>
                  <a:pt x="12009" y="65"/>
                </a:lnTo>
                <a:lnTo>
                  <a:pt x="11996" y="65"/>
                </a:lnTo>
                <a:lnTo>
                  <a:pt x="11996" y="52"/>
                </a:lnTo>
                <a:lnTo>
                  <a:pt x="11996" y="52"/>
                </a:lnTo>
                <a:lnTo>
                  <a:pt x="11983" y="39"/>
                </a:lnTo>
                <a:close/>
                <a:moveTo>
                  <a:pt x="7993" y="5463"/>
                </a:moveTo>
                <a:lnTo>
                  <a:pt x="7993" y="5463"/>
                </a:lnTo>
                <a:lnTo>
                  <a:pt x="7993" y="5463"/>
                </a:lnTo>
                <a:lnTo>
                  <a:pt x="7993" y="5463"/>
                </a:lnTo>
                <a:lnTo>
                  <a:pt x="7993" y="5463"/>
                </a:lnTo>
                <a:lnTo>
                  <a:pt x="7993" y="5450"/>
                </a:lnTo>
                <a:lnTo>
                  <a:pt x="7993" y="5437"/>
                </a:lnTo>
                <a:lnTo>
                  <a:pt x="7993" y="5424"/>
                </a:lnTo>
                <a:lnTo>
                  <a:pt x="7993" y="5411"/>
                </a:lnTo>
                <a:lnTo>
                  <a:pt x="8006" y="5411"/>
                </a:lnTo>
                <a:lnTo>
                  <a:pt x="8006" y="5411"/>
                </a:lnTo>
                <a:lnTo>
                  <a:pt x="7993" y="5463"/>
                </a:lnTo>
                <a:lnTo>
                  <a:pt x="8006" y="5463"/>
                </a:lnTo>
                <a:lnTo>
                  <a:pt x="8006" y="5463"/>
                </a:lnTo>
                <a:lnTo>
                  <a:pt x="7993" y="5463"/>
                </a:lnTo>
                <a:close/>
                <a:moveTo>
                  <a:pt x="9753" y="5268"/>
                </a:moveTo>
                <a:lnTo>
                  <a:pt x="9701" y="5268"/>
                </a:lnTo>
                <a:lnTo>
                  <a:pt x="9701" y="5268"/>
                </a:lnTo>
                <a:lnTo>
                  <a:pt x="9701" y="5268"/>
                </a:lnTo>
                <a:lnTo>
                  <a:pt x="9701" y="5268"/>
                </a:lnTo>
                <a:lnTo>
                  <a:pt x="9701" y="5268"/>
                </a:lnTo>
                <a:lnTo>
                  <a:pt x="9701" y="5268"/>
                </a:lnTo>
                <a:lnTo>
                  <a:pt x="9701" y="5268"/>
                </a:lnTo>
                <a:lnTo>
                  <a:pt x="9701" y="5268"/>
                </a:lnTo>
                <a:lnTo>
                  <a:pt x="9701" y="5255"/>
                </a:lnTo>
                <a:lnTo>
                  <a:pt x="9701" y="5255"/>
                </a:lnTo>
                <a:lnTo>
                  <a:pt x="9701" y="5255"/>
                </a:lnTo>
                <a:lnTo>
                  <a:pt x="9701" y="5255"/>
                </a:lnTo>
                <a:lnTo>
                  <a:pt x="9701" y="5255"/>
                </a:lnTo>
                <a:lnTo>
                  <a:pt x="9701" y="5255"/>
                </a:lnTo>
                <a:lnTo>
                  <a:pt x="9701" y="5255"/>
                </a:lnTo>
                <a:lnTo>
                  <a:pt x="9701" y="5255"/>
                </a:lnTo>
                <a:lnTo>
                  <a:pt x="9701" y="5255"/>
                </a:lnTo>
                <a:lnTo>
                  <a:pt x="9701" y="5255"/>
                </a:lnTo>
                <a:lnTo>
                  <a:pt x="9701" y="5255"/>
                </a:lnTo>
                <a:lnTo>
                  <a:pt x="9701" y="5255"/>
                </a:lnTo>
                <a:lnTo>
                  <a:pt x="9701" y="5255"/>
                </a:lnTo>
                <a:lnTo>
                  <a:pt x="9818" y="5242"/>
                </a:lnTo>
                <a:lnTo>
                  <a:pt x="9818" y="5242"/>
                </a:lnTo>
                <a:lnTo>
                  <a:pt x="9818" y="5242"/>
                </a:lnTo>
                <a:lnTo>
                  <a:pt x="9818" y="5242"/>
                </a:lnTo>
                <a:lnTo>
                  <a:pt x="9818" y="5242"/>
                </a:lnTo>
                <a:lnTo>
                  <a:pt x="9818" y="5242"/>
                </a:lnTo>
                <a:lnTo>
                  <a:pt x="9818" y="5242"/>
                </a:lnTo>
                <a:lnTo>
                  <a:pt x="9818" y="5242"/>
                </a:lnTo>
                <a:lnTo>
                  <a:pt x="9818" y="5255"/>
                </a:lnTo>
                <a:lnTo>
                  <a:pt x="9818" y="5255"/>
                </a:lnTo>
                <a:lnTo>
                  <a:pt x="9818" y="5255"/>
                </a:lnTo>
                <a:lnTo>
                  <a:pt x="9818" y="5255"/>
                </a:lnTo>
                <a:lnTo>
                  <a:pt x="9818" y="5255"/>
                </a:lnTo>
                <a:lnTo>
                  <a:pt x="9818" y="5255"/>
                </a:lnTo>
                <a:lnTo>
                  <a:pt x="9818" y="5255"/>
                </a:lnTo>
                <a:lnTo>
                  <a:pt x="9818" y="5255"/>
                </a:lnTo>
                <a:lnTo>
                  <a:pt x="9818" y="5255"/>
                </a:lnTo>
                <a:lnTo>
                  <a:pt x="9818" y="5255"/>
                </a:lnTo>
                <a:lnTo>
                  <a:pt x="9818" y="5255"/>
                </a:lnTo>
                <a:lnTo>
                  <a:pt x="9818" y="5255"/>
                </a:lnTo>
                <a:lnTo>
                  <a:pt x="9818" y="5268"/>
                </a:lnTo>
                <a:lnTo>
                  <a:pt x="9753" y="5268"/>
                </a:lnTo>
                <a:close/>
                <a:moveTo>
                  <a:pt x="9610" y="5255"/>
                </a:moveTo>
                <a:lnTo>
                  <a:pt x="9649" y="5255"/>
                </a:lnTo>
                <a:lnTo>
                  <a:pt x="9688" y="5255"/>
                </a:lnTo>
                <a:lnTo>
                  <a:pt x="9688" y="5255"/>
                </a:lnTo>
                <a:lnTo>
                  <a:pt x="9688" y="5255"/>
                </a:lnTo>
                <a:lnTo>
                  <a:pt x="9688" y="5255"/>
                </a:lnTo>
                <a:lnTo>
                  <a:pt x="9688" y="5255"/>
                </a:lnTo>
                <a:lnTo>
                  <a:pt x="9701" y="5255"/>
                </a:lnTo>
                <a:lnTo>
                  <a:pt x="9701" y="5255"/>
                </a:lnTo>
                <a:lnTo>
                  <a:pt x="9701" y="5255"/>
                </a:lnTo>
                <a:lnTo>
                  <a:pt x="9701" y="5255"/>
                </a:lnTo>
                <a:lnTo>
                  <a:pt x="9701" y="5255"/>
                </a:lnTo>
                <a:lnTo>
                  <a:pt x="9701" y="5255"/>
                </a:lnTo>
                <a:lnTo>
                  <a:pt x="9701" y="5255"/>
                </a:lnTo>
                <a:lnTo>
                  <a:pt x="9701" y="5255"/>
                </a:lnTo>
                <a:lnTo>
                  <a:pt x="9701" y="5268"/>
                </a:lnTo>
                <a:lnTo>
                  <a:pt x="9701" y="5268"/>
                </a:lnTo>
                <a:lnTo>
                  <a:pt x="9701" y="5268"/>
                </a:lnTo>
                <a:lnTo>
                  <a:pt x="9688" y="5268"/>
                </a:lnTo>
                <a:lnTo>
                  <a:pt x="9688" y="5268"/>
                </a:lnTo>
                <a:lnTo>
                  <a:pt x="9688" y="5268"/>
                </a:lnTo>
                <a:lnTo>
                  <a:pt x="9688" y="5268"/>
                </a:lnTo>
                <a:lnTo>
                  <a:pt x="9688" y="5268"/>
                </a:lnTo>
                <a:lnTo>
                  <a:pt x="9584" y="5268"/>
                </a:lnTo>
                <a:lnTo>
                  <a:pt x="9570" y="5268"/>
                </a:lnTo>
                <a:lnTo>
                  <a:pt x="9570" y="5268"/>
                </a:lnTo>
                <a:lnTo>
                  <a:pt x="9570" y="5268"/>
                </a:lnTo>
                <a:lnTo>
                  <a:pt x="9570" y="5268"/>
                </a:lnTo>
                <a:lnTo>
                  <a:pt x="9570" y="5268"/>
                </a:lnTo>
                <a:lnTo>
                  <a:pt x="9570" y="5255"/>
                </a:lnTo>
                <a:lnTo>
                  <a:pt x="9570" y="5255"/>
                </a:lnTo>
                <a:lnTo>
                  <a:pt x="9570" y="5255"/>
                </a:lnTo>
                <a:lnTo>
                  <a:pt x="9570" y="5255"/>
                </a:lnTo>
                <a:lnTo>
                  <a:pt x="9570" y="5255"/>
                </a:lnTo>
                <a:lnTo>
                  <a:pt x="9570" y="5255"/>
                </a:lnTo>
                <a:lnTo>
                  <a:pt x="9570" y="5255"/>
                </a:lnTo>
                <a:lnTo>
                  <a:pt x="9570" y="5255"/>
                </a:lnTo>
                <a:lnTo>
                  <a:pt x="9570" y="5255"/>
                </a:lnTo>
                <a:lnTo>
                  <a:pt x="9570" y="5255"/>
                </a:lnTo>
                <a:lnTo>
                  <a:pt x="9570" y="5255"/>
                </a:lnTo>
                <a:lnTo>
                  <a:pt x="9570" y="5255"/>
                </a:lnTo>
                <a:lnTo>
                  <a:pt x="9570" y="5255"/>
                </a:lnTo>
                <a:lnTo>
                  <a:pt x="9570" y="5255"/>
                </a:lnTo>
                <a:lnTo>
                  <a:pt x="9570" y="5255"/>
                </a:lnTo>
                <a:lnTo>
                  <a:pt x="9610" y="5255"/>
                </a:lnTo>
                <a:close/>
                <a:moveTo>
                  <a:pt x="9492" y="5242"/>
                </a:moveTo>
                <a:lnTo>
                  <a:pt x="9544" y="5242"/>
                </a:lnTo>
                <a:lnTo>
                  <a:pt x="9544" y="5242"/>
                </a:lnTo>
                <a:lnTo>
                  <a:pt x="9570" y="5242"/>
                </a:lnTo>
                <a:lnTo>
                  <a:pt x="9570" y="5255"/>
                </a:lnTo>
                <a:lnTo>
                  <a:pt x="9570" y="5255"/>
                </a:lnTo>
                <a:lnTo>
                  <a:pt x="9570" y="5255"/>
                </a:lnTo>
                <a:lnTo>
                  <a:pt x="9570" y="5255"/>
                </a:lnTo>
                <a:lnTo>
                  <a:pt x="9570" y="5255"/>
                </a:lnTo>
                <a:lnTo>
                  <a:pt x="9570" y="5255"/>
                </a:lnTo>
                <a:lnTo>
                  <a:pt x="9557" y="5255"/>
                </a:lnTo>
                <a:lnTo>
                  <a:pt x="9544" y="5255"/>
                </a:lnTo>
                <a:lnTo>
                  <a:pt x="9544" y="5255"/>
                </a:lnTo>
                <a:lnTo>
                  <a:pt x="9544" y="5255"/>
                </a:lnTo>
                <a:lnTo>
                  <a:pt x="9531" y="5255"/>
                </a:lnTo>
                <a:lnTo>
                  <a:pt x="9531" y="5255"/>
                </a:lnTo>
                <a:lnTo>
                  <a:pt x="9492" y="5255"/>
                </a:lnTo>
                <a:lnTo>
                  <a:pt x="9492" y="5255"/>
                </a:lnTo>
                <a:lnTo>
                  <a:pt x="9492" y="5255"/>
                </a:lnTo>
                <a:lnTo>
                  <a:pt x="9479" y="5255"/>
                </a:lnTo>
                <a:lnTo>
                  <a:pt x="9479" y="5255"/>
                </a:lnTo>
                <a:lnTo>
                  <a:pt x="9479" y="5242"/>
                </a:lnTo>
                <a:lnTo>
                  <a:pt x="9492" y="5242"/>
                </a:lnTo>
                <a:close/>
                <a:moveTo>
                  <a:pt x="7054" y="5555"/>
                </a:moveTo>
                <a:lnTo>
                  <a:pt x="7041" y="5568"/>
                </a:lnTo>
                <a:lnTo>
                  <a:pt x="6963" y="5502"/>
                </a:lnTo>
                <a:lnTo>
                  <a:pt x="6950" y="5489"/>
                </a:lnTo>
                <a:lnTo>
                  <a:pt x="6924" y="5476"/>
                </a:lnTo>
                <a:lnTo>
                  <a:pt x="6924" y="5476"/>
                </a:lnTo>
                <a:lnTo>
                  <a:pt x="6950" y="5489"/>
                </a:lnTo>
                <a:lnTo>
                  <a:pt x="6963" y="5502"/>
                </a:lnTo>
                <a:lnTo>
                  <a:pt x="7054" y="5555"/>
                </a:lnTo>
                <a:close/>
                <a:moveTo>
                  <a:pt x="7106" y="5607"/>
                </a:moveTo>
                <a:lnTo>
                  <a:pt x="7106" y="5607"/>
                </a:lnTo>
                <a:lnTo>
                  <a:pt x="7054" y="5568"/>
                </a:lnTo>
                <a:lnTo>
                  <a:pt x="7054" y="5568"/>
                </a:lnTo>
                <a:lnTo>
                  <a:pt x="7054" y="5568"/>
                </a:lnTo>
                <a:lnTo>
                  <a:pt x="7054" y="5568"/>
                </a:lnTo>
                <a:lnTo>
                  <a:pt x="7054" y="5568"/>
                </a:lnTo>
                <a:lnTo>
                  <a:pt x="7106" y="5607"/>
                </a:lnTo>
                <a:close/>
                <a:moveTo>
                  <a:pt x="7015" y="5541"/>
                </a:moveTo>
                <a:lnTo>
                  <a:pt x="7015" y="5555"/>
                </a:lnTo>
                <a:lnTo>
                  <a:pt x="7015" y="5555"/>
                </a:lnTo>
                <a:lnTo>
                  <a:pt x="7015" y="5541"/>
                </a:lnTo>
                <a:lnTo>
                  <a:pt x="7015" y="5541"/>
                </a:lnTo>
                <a:lnTo>
                  <a:pt x="6989" y="5528"/>
                </a:lnTo>
                <a:lnTo>
                  <a:pt x="6989" y="5528"/>
                </a:lnTo>
                <a:lnTo>
                  <a:pt x="7015" y="5541"/>
                </a:lnTo>
                <a:close/>
                <a:moveTo>
                  <a:pt x="7106" y="5607"/>
                </a:moveTo>
                <a:lnTo>
                  <a:pt x="7106" y="5620"/>
                </a:lnTo>
                <a:lnTo>
                  <a:pt x="7054" y="5568"/>
                </a:lnTo>
                <a:lnTo>
                  <a:pt x="7054" y="5568"/>
                </a:lnTo>
                <a:lnTo>
                  <a:pt x="7054" y="5568"/>
                </a:lnTo>
                <a:lnTo>
                  <a:pt x="7106" y="5607"/>
                </a:lnTo>
                <a:close/>
                <a:moveTo>
                  <a:pt x="6963" y="5502"/>
                </a:moveTo>
                <a:lnTo>
                  <a:pt x="6989" y="5528"/>
                </a:lnTo>
                <a:lnTo>
                  <a:pt x="6989" y="5528"/>
                </a:lnTo>
                <a:lnTo>
                  <a:pt x="6976" y="5515"/>
                </a:lnTo>
                <a:lnTo>
                  <a:pt x="6976" y="5515"/>
                </a:lnTo>
                <a:lnTo>
                  <a:pt x="6963" y="5515"/>
                </a:lnTo>
                <a:lnTo>
                  <a:pt x="6963" y="5515"/>
                </a:lnTo>
                <a:lnTo>
                  <a:pt x="6963" y="5515"/>
                </a:lnTo>
                <a:lnTo>
                  <a:pt x="6963" y="5502"/>
                </a:lnTo>
                <a:lnTo>
                  <a:pt x="6963" y="5502"/>
                </a:lnTo>
                <a:lnTo>
                  <a:pt x="6963" y="5502"/>
                </a:lnTo>
                <a:close/>
                <a:moveTo>
                  <a:pt x="6937" y="5489"/>
                </a:moveTo>
                <a:lnTo>
                  <a:pt x="6937" y="5489"/>
                </a:lnTo>
                <a:lnTo>
                  <a:pt x="6924" y="5489"/>
                </a:lnTo>
                <a:lnTo>
                  <a:pt x="6924" y="5476"/>
                </a:lnTo>
                <a:lnTo>
                  <a:pt x="6924" y="5476"/>
                </a:lnTo>
                <a:lnTo>
                  <a:pt x="6924" y="5476"/>
                </a:lnTo>
                <a:lnTo>
                  <a:pt x="6924" y="5476"/>
                </a:lnTo>
                <a:lnTo>
                  <a:pt x="6937" y="5489"/>
                </a:lnTo>
                <a:close/>
                <a:moveTo>
                  <a:pt x="6950" y="5489"/>
                </a:moveTo>
                <a:lnTo>
                  <a:pt x="6950" y="5489"/>
                </a:lnTo>
                <a:lnTo>
                  <a:pt x="6937" y="5489"/>
                </a:lnTo>
                <a:lnTo>
                  <a:pt x="6937" y="5489"/>
                </a:lnTo>
                <a:lnTo>
                  <a:pt x="6950" y="5489"/>
                </a:lnTo>
                <a:close/>
                <a:moveTo>
                  <a:pt x="6963" y="5502"/>
                </a:moveTo>
                <a:lnTo>
                  <a:pt x="6963" y="5502"/>
                </a:lnTo>
                <a:lnTo>
                  <a:pt x="6963" y="5502"/>
                </a:lnTo>
                <a:lnTo>
                  <a:pt x="6963" y="5502"/>
                </a:lnTo>
                <a:close/>
                <a:moveTo>
                  <a:pt x="7028" y="5555"/>
                </a:moveTo>
                <a:lnTo>
                  <a:pt x="7028" y="5555"/>
                </a:lnTo>
                <a:lnTo>
                  <a:pt x="7015" y="5555"/>
                </a:lnTo>
                <a:lnTo>
                  <a:pt x="7028" y="5541"/>
                </a:lnTo>
                <a:lnTo>
                  <a:pt x="7028" y="5555"/>
                </a:lnTo>
                <a:close/>
                <a:moveTo>
                  <a:pt x="7041" y="5568"/>
                </a:moveTo>
                <a:lnTo>
                  <a:pt x="7041" y="5568"/>
                </a:lnTo>
                <a:lnTo>
                  <a:pt x="7041" y="5568"/>
                </a:lnTo>
                <a:lnTo>
                  <a:pt x="7041" y="5568"/>
                </a:lnTo>
                <a:close/>
                <a:moveTo>
                  <a:pt x="8619" y="5633"/>
                </a:moveTo>
                <a:lnTo>
                  <a:pt x="8632" y="5633"/>
                </a:lnTo>
                <a:lnTo>
                  <a:pt x="8645" y="5633"/>
                </a:lnTo>
                <a:lnTo>
                  <a:pt x="8645" y="5620"/>
                </a:lnTo>
                <a:lnTo>
                  <a:pt x="8684" y="5620"/>
                </a:lnTo>
                <a:lnTo>
                  <a:pt x="8684" y="5620"/>
                </a:lnTo>
                <a:lnTo>
                  <a:pt x="8710" y="5620"/>
                </a:lnTo>
                <a:lnTo>
                  <a:pt x="8710" y="5620"/>
                </a:lnTo>
                <a:lnTo>
                  <a:pt x="8723" y="5620"/>
                </a:lnTo>
                <a:lnTo>
                  <a:pt x="8749" y="5620"/>
                </a:lnTo>
                <a:lnTo>
                  <a:pt x="8749" y="5620"/>
                </a:lnTo>
                <a:lnTo>
                  <a:pt x="8788" y="5620"/>
                </a:lnTo>
                <a:lnTo>
                  <a:pt x="8801" y="5620"/>
                </a:lnTo>
                <a:lnTo>
                  <a:pt x="8827" y="5620"/>
                </a:lnTo>
                <a:lnTo>
                  <a:pt x="8827" y="5620"/>
                </a:lnTo>
                <a:lnTo>
                  <a:pt x="8840" y="5620"/>
                </a:lnTo>
                <a:lnTo>
                  <a:pt x="8840" y="5620"/>
                </a:lnTo>
                <a:lnTo>
                  <a:pt x="8840" y="5633"/>
                </a:lnTo>
                <a:lnTo>
                  <a:pt x="8840" y="5633"/>
                </a:lnTo>
                <a:lnTo>
                  <a:pt x="8840" y="5633"/>
                </a:lnTo>
                <a:lnTo>
                  <a:pt x="8840" y="5633"/>
                </a:lnTo>
                <a:lnTo>
                  <a:pt x="8658" y="5633"/>
                </a:lnTo>
                <a:lnTo>
                  <a:pt x="8619" y="5633"/>
                </a:lnTo>
                <a:lnTo>
                  <a:pt x="8619" y="5633"/>
                </a:lnTo>
                <a:close/>
                <a:moveTo>
                  <a:pt x="7745" y="7758"/>
                </a:moveTo>
                <a:lnTo>
                  <a:pt x="7758" y="7719"/>
                </a:lnTo>
                <a:lnTo>
                  <a:pt x="7797" y="7628"/>
                </a:lnTo>
                <a:lnTo>
                  <a:pt x="7797" y="7615"/>
                </a:lnTo>
                <a:lnTo>
                  <a:pt x="7797" y="7615"/>
                </a:lnTo>
                <a:lnTo>
                  <a:pt x="7810" y="7615"/>
                </a:lnTo>
                <a:lnTo>
                  <a:pt x="7810" y="7602"/>
                </a:lnTo>
                <a:lnTo>
                  <a:pt x="7823" y="7562"/>
                </a:lnTo>
                <a:lnTo>
                  <a:pt x="7836" y="7562"/>
                </a:lnTo>
                <a:lnTo>
                  <a:pt x="7836" y="7562"/>
                </a:lnTo>
                <a:lnTo>
                  <a:pt x="7836" y="7549"/>
                </a:lnTo>
                <a:lnTo>
                  <a:pt x="7993" y="7432"/>
                </a:lnTo>
                <a:lnTo>
                  <a:pt x="7993" y="7432"/>
                </a:lnTo>
                <a:lnTo>
                  <a:pt x="8006" y="7432"/>
                </a:lnTo>
                <a:lnTo>
                  <a:pt x="8006" y="7432"/>
                </a:lnTo>
                <a:lnTo>
                  <a:pt x="8006" y="7432"/>
                </a:lnTo>
                <a:lnTo>
                  <a:pt x="8019" y="7432"/>
                </a:lnTo>
                <a:lnTo>
                  <a:pt x="8019" y="7432"/>
                </a:lnTo>
                <a:lnTo>
                  <a:pt x="8006" y="7432"/>
                </a:lnTo>
                <a:lnTo>
                  <a:pt x="8006" y="7432"/>
                </a:lnTo>
                <a:lnTo>
                  <a:pt x="8006" y="7432"/>
                </a:lnTo>
                <a:lnTo>
                  <a:pt x="8006" y="7432"/>
                </a:lnTo>
                <a:lnTo>
                  <a:pt x="8006" y="7432"/>
                </a:lnTo>
                <a:lnTo>
                  <a:pt x="8006" y="7432"/>
                </a:lnTo>
                <a:lnTo>
                  <a:pt x="8006" y="7432"/>
                </a:lnTo>
                <a:lnTo>
                  <a:pt x="8006" y="7432"/>
                </a:lnTo>
                <a:lnTo>
                  <a:pt x="8006" y="7432"/>
                </a:lnTo>
                <a:lnTo>
                  <a:pt x="8006" y="7432"/>
                </a:lnTo>
                <a:lnTo>
                  <a:pt x="8019" y="7432"/>
                </a:lnTo>
                <a:lnTo>
                  <a:pt x="8019" y="7432"/>
                </a:lnTo>
                <a:lnTo>
                  <a:pt x="8006" y="7432"/>
                </a:lnTo>
                <a:lnTo>
                  <a:pt x="7993" y="7445"/>
                </a:lnTo>
                <a:lnTo>
                  <a:pt x="7993" y="7445"/>
                </a:lnTo>
                <a:lnTo>
                  <a:pt x="7993" y="7445"/>
                </a:lnTo>
                <a:lnTo>
                  <a:pt x="7980" y="7445"/>
                </a:lnTo>
                <a:lnTo>
                  <a:pt x="7980" y="7458"/>
                </a:lnTo>
                <a:lnTo>
                  <a:pt x="7980" y="7458"/>
                </a:lnTo>
                <a:lnTo>
                  <a:pt x="7980" y="7458"/>
                </a:lnTo>
                <a:lnTo>
                  <a:pt x="7967" y="7471"/>
                </a:lnTo>
                <a:lnTo>
                  <a:pt x="7967" y="7471"/>
                </a:lnTo>
                <a:lnTo>
                  <a:pt x="7967" y="7471"/>
                </a:lnTo>
                <a:lnTo>
                  <a:pt x="7967" y="7484"/>
                </a:lnTo>
                <a:lnTo>
                  <a:pt x="7967" y="7497"/>
                </a:lnTo>
                <a:lnTo>
                  <a:pt x="7954" y="7497"/>
                </a:lnTo>
                <a:lnTo>
                  <a:pt x="7954" y="7510"/>
                </a:lnTo>
                <a:lnTo>
                  <a:pt x="7954" y="7510"/>
                </a:lnTo>
                <a:lnTo>
                  <a:pt x="7941" y="7523"/>
                </a:lnTo>
                <a:lnTo>
                  <a:pt x="7954" y="7549"/>
                </a:lnTo>
                <a:lnTo>
                  <a:pt x="7954" y="7562"/>
                </a:lnTo>
                <a:lnTo>
                  <a:pt x="7954" y="7576"/>
                </a:lnTo>
                <a:lnTo>
                  <a:pt x="7967" y="7589"/>
                </a:lnTo>
                <a:lnTo>
                  <a:pt x="7967" y="7589"/>
                </a:lnTo>
                <a:lnTo>
                  <a:pt x="7954" y="7576"/>
                </a:lnTo>
                <a:lnTo>
                  <a:pt x="7954" y="7602"/>
                </a:lnTo>
                <a:lnTo>
                  <a:pt x="7967" y="7589"/>
                </a:lnTo>
                <a:lnTo>
                  <a:pt x="7967" y="7615"/>
                </a:lnTo>
                <a:lnTo>
                  <a:pt x="7967" y="7615"/>
                </a:lnTo>
                <a:lnTo>
                  <a:pt x="7967" y="7628"/>
                </a:lnTo>
                <a:lnTo>
                  <a:pt x="7954" y="7641"/>
                </a:lnTo>
                <a:lnTo>
                  <a:pt x="7954" y="7667"/>
                </a:lnTo>
                <a:lnTo>
                  <a:pt x="7954" y="7680"/>
                </a:lnTo>
                <a:lnTo>
                  <a:pt x="7954" y="7693"/>
                </a:lnTo>
                <a:lnTo>
                  <a:pt x="7954" y="7719"/>
                </a:lnTo>
                <a:lnTo>
                  <a:pt x="7954" y="7706"/>
                </a:lnTo>
                <a:lnTo>
                  <a:pt x="7954" y="7706"/>
                </a:lnTo>
                <a:lnTo>
                  <a:pt x="7941" y="7706"/>
                </a:lnTo>
                <a:lnTo>
                  <a:pt x="7941" y="7706"/>
                </a:lnTo>
                <a:lnTo>
                  <a:pt x="7941" y="7706"/>
                </a:lnTo>
                <a:lnTo>
                  <a:pt x="7941" y="7693"/>
                </a:lnTo>
                <a:lnTo>
                  <a:pt x="7941" y="7693"/>
                </a:lnTo>
                <a:lnTo>
                  <a:pt x="7928" y="7693"/>
                </a:lnTo>
                <a:lnTo>
                  <a:pt x="7928" y="7706"/>
                </a:lnTo>
                <a:lnTo>
                  <a:pt x="7928" y="7706"/>
                </a:lnTo>
                <a:lnTo>
                  <a:pt x="7928" y="7706"/>
                </a:lnTo>
                <a:lnTo>
                  <a:pt x="7902" y="7706"/>
                </a:lnTo>
                <a:lnTo>
                  <a:pt x="7902" y="7706"/>
                </a:lnTo>
                <a:lnTo>
                  <a:pt x="7888" y="7719"/>
                </a:lnTo>
                <a:lnTo>
                  <a:pt x="7875" y="7706"/>
                </a:lnTo>
                <a:lnTo>
                  <a:pt x="7875" y="7719"/>
                </a:lnTo>
                <a:lnTo>
                  <a:pt x="7875" y="7719"/>
                </a:lnTo>
                <a:lnTo>
                  <a:pt x="7862" y="7719"/>
                </a:lnTo>
                <a:lnTo>
                  <a:pt x="7862" y="7719"/>
                </a:lnTo>
                <a:lnTo>
                  <a:pt x="7862" y="7719"/>
                </a:lnTo>
                <a:lnTo>
                  <a:pt x="7862" y="7745"/>
                </a:lnTo>
                <a:lnTo>
                  <a:pt x="7849" y="7771"/>
                </a:lnTo>
                <a:lnTo>
                  <a:pt x="7849" y="7797"/>
                </a:lnTo>
                <a:lnTo>
                  <a:pt x="7836" y="7797"/>
                </a:lnTo>
                <a:lnTo>
                  <a:pt x="7797" y="7797"/>
                </a:lnTo>
                <a:lnTo>
                  <a:pt x="7810" y="7784"/>
                </a:lnTo>
                <a:lnTo>
                  <a:pt x="7771" y="7784"/>
                </a:lnTo>
                <a:lnTo>
                  <a:pt x="7784" y="7758"/>
                </a:lnTo>
                <a:lnTo>
                  <a:pt x="7758" y="7758"/>
                </a:lnTo>
                <a:lnTo>
                  <a:pt x="7745" y="7758"/>
                </a:lnTo>
                <a:close/>
                <a:moveTo>
                  <a:pt x="7993" y="7432"/>
                </a:moveTo>
                <a:lnTo>
                  <a:pt x="7993" y="7432"/>
                </a:lnTo>
                <a:lnTo>
                  <a:pt x="8006" y="7432"/>
                </a:lnTo>
                <a:lnTo>
                  <a:pt x="8006" y="7432"/>
                </a:lnTo>
                <a:lnTo>
                  <a:pt x="8006" y="7432"/>
                </a:lnTo>
                <a:lnTo>
                  <a:pt x="8006" y="7432"/>
                </a:lnTo>
                <a:lnTo>
                  <a:pt x="8006" y="7432"/>
                </a:lnTo>
                <a:lnTo>
                  <a:pt x="7993" y="7432"/>
                </a:lnTo>
                <a:close/>
                <a:moveTo>
                  <a:pt x="7954" y="7471"/>
                </a:moveTo>
                <a:lnTo>
                  <a:pt x="7954" y="7484"/>
                </a:lnTo>
                <a:lnTo>
                  <a:pt x="7954" y="7484"/>
                </a:lnTo>
                <a:lnTo>
                  <a:pt x="7967" y="7471"/>
                </a:lnTo>
                <a:lnTo>
                  <a:pt x="7954" y="7471"/>
                </a:lnTo>
                <a:close/>
                <a:moveTo>
                  <a:pt x="7823" y="7667"/>
                </a:moveTo>
                <a:lnTo>
                  <a:pt x="7823" y="7693"/>
                </a:lnTo>
                <a:lnTo>
                  <a:pt x="7836" y="7680"/>
                </a:lnTo>
                <a:lnTo>
                  <a:pt x="7823" y="7654"/>
                </a:lnTo>
                <a:lnTo>
                  <a:pt x="7823" y="7667"/>
                </a:lnTo>
                <a:close/>
                <a:moveTo>
                  <a:pt x="7875" y="7654"/>
                </a:moveTo>
                <a:lnTo>
                  <a:pt x="7875" y="7654"/>
                </a:lnTo>
                <a:lnTo>
                  <a:pt x="7875" y="7654"/>
                </a:lnTo>
                <a:lnTo>
                  <a:pt x="7875" y="7667"/>
                </a:lnTo>
                <a:lnTo>
                  <a:pt x="7888" y="7667"/>
                </a:lnTo>
                <a:lnTo>
                  <a:pt x="7888" y="7667"/>
                </a:lnTo>
                <a:lnTo>
                  <a:pt x="7888" y="7667"/>
                </a:lnTo>
                <a:lnTo>
                  <a:pt x="7888" y="7654"/>
                </a:lnTo>
                <a:lnTo>
                  <a:pt x="7875" y="7654"/>
                </a:lnTo>
                <a:close/>
                <a:moveTo>
                  <a:pt x="7823" y="7589"/>
                </a:moveTo>
                <a:lnTo>
                  <a:pt x="7836" y="7589"/>
                </a:lnTo>
                <a:lnTo>
                  <a:pt x="7849" y="7576"/>
                </a:lnTo>
                <a:lnTo>
                  <a:pt x="7849" y="7576"/>
                </a:lnTo>
                <a:lnTo>
                  <a:pt x="7849" y="7562"/>
                </a:lnTo>
                <a:lnTo>
                  <a:pt x="7849" y="7562"/>
                </a:lnTo>
                <a:lnTo>
                  <a:pt x="7836" y="7576"/>
                </a:lnTo>
                <a:lnTo>
                  <a:pt x="7823" y="7589"/>
                </a:lnTo>
                <a:close/>
                <a:moveTo>
                  <a:pt x="7928" y="7536"/>
                </a:moveTo>
                <a:lnTo>
                  <a:pt x="7915" y="7549"/>
                </a:lnTo>
                <a:lnTo>
                  <a:pt x="7928" y="7549"/>
                </a:lnTo>
                <a:lnTo>
                  <a:pt x="7941" y="7536"/>
                </a:lnTo>
                <a:lnTo>
                  <a:pt x="7928" y="7536"/>
                </a:lnTo>
                <a:close/>
                <a:moveTo>
                  <a:pt x="7941" y="7562"/>
                </a:moveTo>
                <a:lnTo>
                  <a:pt x="7941" y="7562"/>
                </a:lnTo>
                <a:lnTo>
                  <a:pt x="7941" y="7562"/>
                </a:lnTo>
                <a:lnTo>
                  <a:pt x="7941" y="7549"/>
                </a:lnTo>
                <a:lnTo>
                  <a:pt x="7941" y="7549"/>
                </a:lnTo>
                <a:lnTo>
                  <a:pt x="7941" y="7549"/>
                </a:lnTo>
                <a:lnTo>
                  <a:pt x="7941" y="7549"/>
                </a:lnTo>
                <a:lnTo>
                  <a:pt x="7941" y="7549"/>
                </a:lnTo>
                <a:lnTo>
                  <a:pt x="7941" y="7549"/>
                </a:lnTo>
                <a:lnTo>
                  <a:pt x="7941" y="7562"/>
                </a:lnTo>
                <a:lnTo>
                  <a:pt x="7941" y="7562"/>
                </a:lnTo>
                <a:lnTo>
                  <a:pt x="7941" y="7562"/>
                </a:lnTo>
                <a:lnTo>
                  <a:pt x="7941" y="7562"/>
                </a:lnTo>
                <a:lnTo>
                  <a:pt x="7928" y="7562"/>
                </a:lnTo>
                <a:lnTo>
                  <a:pt x="7928" y="7576"/>
                </a:lnTo>
                <a:lnTo>
                  <a:pt x="7941" y="7576"/>
                </a:lnTo>
                <a:lnTo>
                  <a:pt x="7941" y="7576"/>
                </a:lnTo>
                <a:lnTo>
                  <a:pt x="7941" y="7576"/>
                </a:lnTo>
                <a:lnTo>
                  <a:pt x="7941" y="7576"/>
                </a:lnTo>
                <a:lnTo>
                  <a:pt x="7941" y="7576"/>
                </a:lnTo>
                <a:lnTo>
                  <a:pt x="7941" y="7562"/>
                </a:lnTo>
                <a:lnTo>
                  <a:pt x="7941" y="7562"/>
                </a:lnTo>
                <a:lnTo>
                  <a:pt x="7941" y="7562"/>
                </a:lnTo>
                <a:close/>
                <a:moveTo>
                  <a:pt x="7902" y="7576"/>
                </a:moveTo>
                <a:lnTo>
                  <a:pt x="7928" y="7576"/>
                </a:lnTo>
                <a:lnTo>
                  <a:pt x="7928" y="7562"/>
                </a:lnTo>
                <a:lnTo>
                  <a:pt x="7915" y="7562"/>
                </a:lnTo>
                <a:lnTo>
                  <a:pt x="7902" y="7576"/>
                </a:lnTo>
                <a:close/>
                <a:moveTo>
                  <a:pt x="7836" y="7615"/>
                </a:moveTo>
                <a:lnTo>
                  <a:pt x="7836" y="7628"/>
                </a:lnTo>
                <a:lnTo>
                  <a:pt x="7849" y="7641"/>
                </a:lnTo>
                <a:lnTo>
                  <a:pt x="7862" y="7615"/>
                </a:lnTo>
                <a:lnTo>
                  <a:pt x="7836" y="7615"/>
                </a:lnTo>
                <a:close/>
                <a:moveTo>
                  <a:pt x="7902" y="7510"/>
                </a:moveTo>
                <a:lnTo>
                  <a:pt x="7915" y="7523"/>
                </a:lnTo>
                <a:lnTo>
                  <a:pt x="7928" y="7523"/>
                </a:lnTo>
                <a:lnTo>
                  <a:pt x="7928" y="7523"/>
                </a:lnTo>
                <a:lnTo>
                  <a:pt x="7941" y="7510"/>
                </a:lnTo>
                <a:lnTo>
                  <a:pt x="7941" y="7510"/>
                </a:lnTo>
                <a:lnTo>
                  <a:pt x="7941" y="7510"/>
                </a:lnTo>
                <a:lnTo>
                  <a:pt x="7941" y="7510"/>
                </a:lnTo>
                <a:lnTo>
                  <a:pt x="7941" y="7510"/>
                </a:lnTo>
                <a:lnTo>
                  <a:pt x="7941" y="7510"/>
                </a:lnTo>
                <a:lnTo>
                  <a:pt x="7941" y="7497"/>
                </a:lnTo>
                <a:lnTo>
                  <a:pt x="7941" y="7497"/>
                </a:lnTo>
                <a:lnTo>
                  <a:pt x="7928" y="7497"/>
                </a:lnTo>
                <a:lnTo>
                  <a:pt x="7928" y="7497"/>
                </a:lnTo>
                <a:lnTo>
                  <a:pt x="7928" y="7497"/>
                </a:lnTo>
                <a:lnTo>
                  <a:pt x="7928" y="7497"/>
                </a:lnTo>
                <a:lnTo>
                  <a:pt x="7928" y="7497"/>
                </a:lnTo>
                <a:lnTo>
                  <a:pt x="7928" y="7497"/>
                </a:lnTo>
                <a:lnTo>
                  <a:pt x="7928" y="7497"/>
                </a:lnTo>
                <a:lnTo>
                  <a:pt x="7928" y="7497"/>
                </a:lnTo>
                <a:lnTo>
                  <a:pt x="7915" y="7497"/>
                </a:lnTo>
                <a:lnTo>
                  <a:pt x="7915" y="7497"/>
                </a:lnTo>
                <a:lnTo>
                  <a:pt x="7915" y="7497"/>
                </a:lnTo>
                <a:lnTo>
                  <a:pt x="7915" y="7497"/>
                </a:lnTo>
                <a:lnTo>
                  <a:pt x="7915" y="7510"/>
                </a:lnTo>
                <a:lnTo>
                  <a:pt x="7915" y="7510"/>
                </a:lnTo>
                <a:lnTo>
                  <a:pt x="7915" y="7510"/>
                </a:lnTo>
                <a:lnTo>
                  <a:pt x="7902" y="7510"/>
                </a:lnTo>
                <a:close/>
                <a:moveTo>
                  <a:pt x="9662" y="6141"/>
                </a:moveTo>
                <a:lnTo>
                  <a:pt x="9675" y="6141"/>
                </a:lnTo>
                <a:lnTo>
                  <a:pt x="9675" y="6180"/>
                </a:lnTo>
                <a:lnTo>
                  <a:pt x="9675" y="6180"/>
                </a:lnTo>
                <a:lnTo>
                  <a:pt x="9662" y="6141"/>
                </a:lnTo>
                <a:close/>
                <a:moveTo>
                  <a:pt x="13599" y="1578"/>
                </a:moveTo>
                <a:lnTo>
                  <a:pt x="13652" y="1578"/>
                </a:lnTo>
                <a:lnTo>
                  <a:pt x="13652" y="1617"/>
                </a:lnTo>
                <a:lnTo>
                  <a:pt x="13599" y="1617"/>
                </a:lnTo>
                <a:lnTo>
                  <a:pt x="13599" y="1617"/>
                </a:lnTo>
                <a:lnTo>
                  <a:pt x="13599" y="1578"/>
                </a:lnTo>
                <a:close/>
                <a:moveTo>
                  <a:pt x="9766" y="8097"/>
                </a:moveTo>
                <a:lnTo>
                  <a:pt x="9753" y="8097"/>
                </a:lnTo>
                <a:lnTo>
                  <a:pt x="9753" y="8097"/>
                </a:lnTo>
                <a:lnTo>
                  <a:pt x="9766" y="8084"/>
                </a:lnTo>
                <a:lnTo>
                  <a:pt x="9805" y="8084"/>
                </a:lnTo>
                <a:lnTo>
                  <a:pt x="9831" y="8110"/>
                </a:lnTo>
                <a:lnTo>
                  <a:pt x="9805" y="8110"/>
                </a:lnTo>
                <a:lnTo>
                  <a:pt x="9766" y="8097"/>
                </a:lnTo>
                <a:close/>
                <a:moveTo>
                  <a:pt x="10783" y="7484"/>
                </a:moveTo>
                <a:lnTo>
                  <a:pt x="10822" y="7484"/>
                </a:lnTo>
                <a:lnTo>
                  <a:pt x="10822" y="7523"/>
                </a:lnTo>
                <a:lnTo>
                  <a:pt x="10783" y="7510"/>
                </a:lnTo>
                <a:lnTo>
                  <a:pt x="10783" y="7484"/>
                </a:lnTo>
                <a:close/>
                <a:moveTo>
                  <a:pt x="8423" y="7615"/>
                </a:moveTo>
                <a:lnTo>
                  <a:pt x="8423" y="7615"/>
                </a:lnTo>
                <a:lnTo>
                  <a:pt x="8436" y="7615"/>
                </a:lnTo>
                <a:lnTo>
                  <a:pt x="8423" y="7628"/>
                </a:lnTo>
                <a:lnTo>
                  <a:pt x="8423" y="7615"/>
                </a:lnTo>
                <a:lnTo>
                  <a:pt x="8423" y="7615"/>
                </a:lnTo>
                <a:lnTo>
                  <a:pt x="8410" y="7615"/>
                </a:lnTo>
                <a:lnTo>
                  <a:pt x="8410" y="7615"/>
                </a:lnTo>
                <a:lnTo>
                  <a:pt x="8410" y="7615"/>
                </a:lnTo>
                <a:lnTo>
                  <a:pt x="8410" y="7602"/>
                </a:lnTo>
                <a:lnTo>
                  <a:pt x="8423" y="7615"/>
                </a:lnTo>
                <a:close/>
                <a:moveTo>
                  <a:pt x="12778" y="7002"/>
                </a:moveTo>
                <a:lnTo>
                  <a:pt x="12778" y="6976"/>
                </a:lnTo>
                <a:lnTo>
                  <a:pt x="12791" y="6937"/>
                </a:lnTo>
                <a:lnTo>
                  <a:pt x="12804" y="6911"/>
                </a:lnTo>
                <a:lnTo>
                  <a:pt x="12804" y="6911"/>
                </a:lnTo>
                <a:lnTo>
                  <a:pt x="12804" y="6911"/>
                </a:lnTo>
                <a:lnTo>
                  <a:pt x="12804" y="6911"/>
                </a:lnTo>
                <a:lnTo>
                  <a:pt x="12804" y="6911"/>
                </a:lnTo>
                <a:lnTo>
                  <a:pt x="12817" y="6924"/>
                </a:lnTo>
                <a:lnTo>
                  <a:pt x="12817" y="6924"/>
                </a:lnTo>
                <a:lnTo>
                  <a:pt x="12804" y="6937"/>
                </a:lnTo>
                <a:lnTo>
                  <a:pt x="12804" y="6937"/>
                </a:lnTo>
                <a:lnTo>
                  <a:pt x="12804" y="6950"/>
                </a:lnTo>
                <a:lnTo>
                  <a:pt x="12804" y="6950"/>
                </a:lnTo>
                <a:lnTo>
                  <a:pt x="12791" y="6976"/>
                </a:lnTo>
                <a:lnTo>
                  <a:pt x="12791" y="6989"/>
                </a:lnTo>
                <a:lnTo>
                  <a:pt x="12791" y="7002"/>
                </a:lnTo>
                <a:lnTo>
                  <a:pt x="12791" y="7015"/>
                </a:lnTo>
                <a:lnTo>
                  <a:pt x="12791" y="7041"/>
                </a:lnTo>
                <a:lnTo>
                  <a:pt x="12778" y="7067"/>
                </a:lnTo>
                <a:lnTo>
                  <a:pt x="12765" y="7080"/>
                </a:lnTo>
                <a:lnTo>
                  <a:pt x="12752" y="7080"/>
                </a:lnTo>
                <a:lnTo>
                  <a:pt x="12726" y="7093"/>
                </a:lnTo>
                <a:lnTo>
                  <a:pt x="12726" y="7093"/>
                </a:lnTo>
                <a:lnTo>
                  <a:pt x="12713" y="7093"/>
                </a:lnTo>
                <a:lnTo>
                  <a:pt x="12700" y="7080"/>
                </a:lnTo>
                <a:lnTo>
                  <a:pt x="12700" y="7080"/>
                </a:lnTo>
                <a:lnTo>
                  <a:pt x="12700" y="7080"/>
                </a:lnTo>
                <a:lnTo>
                  <a:pt x="12700" y="7080"/>
                </a:lnTo>
                <a:lnTo>
                  <a:pt x="12713" y="7067"/>
                </a:lnTo>
                <a:lnTo>
                  <a:pt x="12713" y="7067"/>
                </a:lnTo>
                <a:lnTo>
                  <a:pt x="12726" y="7054"/>
                </a:lnTo>
                <a:lnTo>
                  <a:pt x="12739" y="7054"/>
                </a:lnTo>
                <a:lnTo>
                  <a:pt x="12739" y="7041"/>
                </a:lnTo>
                <a:lnTo>
                  <a:pt x="12752" y="7041"/>
                </a:lnTo>
                <a:lnTo>
                  <a:pt x="12752" y="7028"/>
                </a:lnTo>
                <a:lnTo>
                  <a:pt x="12765" y="7028"/>
                </a:lnTo>
                <a:lnTo>
                  <a:pt x="12765" y="7015"/>
                </a:lnTo>
                <a:lnTo>
                  <a:pt x="12765" y="7002"/>
                </a:lnTo>
                <a:lnTo>
                  <a:pt x="12778" y="7002"/>
                </a:lnTo>
                <a:close/>
                <a:moveTo>
                  <a:pt x="8736" y="6128"/>
                </a:moveTo>
                <a:lnTo>
                  <a:pt x="8749" y="6128"/>
                </a:lnTo>
                <a:lnTo>
                  <a:pt x="8749" y="6128"/>
                </a:lnTo>
                <a:lnTo>
                  <a:pt x="8749" y="6128"/>
                </a:lnTo>
                <a:lnTo>
                  <a:pt x="8749" y="6128"/>
                </a:lnTo>
                <a:lnTo>
                  <a:pt x="8749" y="6128"/>
                </a:lnTo>
                <a:lnTo>
                  <a:pt x="8749" y="6141"/>
                </a:lnTo>
                <a:lnTo>
                  <a:pt x="8749" y="6141"/>
                </a:lnTo>
                <a:lnTo>
                  <a:pt x="8749" y="6141"/>
                </a:lnTo>
                <a:lnTo>
                  <a:pt x="8749" y="6128"/>
                </a:lnTo>
                <a:lnTo>
                  <a:pt x="8736" y="6141"/>
                </a:lnTo>
                <a:lnTo>
                  <a:pt x="8736" y="6128"/>
                </a:lnTo>
                <a:close/>
                <a:moveTo>
                  <a:pt x="13182" y="6193"/>
                </a:moveTo>
                <a:lnTo>
                  <a:pt x="13182" y="6193"/>
                </a:lnTo>
                <a:lnTo>
                  <a:pt x="13169" y="6193"/>
                </a:lnTo>
                <a:lnTo>
                  <a:pt x="13169" y="6193"/>
                </a:lnTo>
                <a:lnTo>
                  <a:pt x="13169" y="6193"/>
                </a:lnTo>
                <a:lnTo>
                  <a:pt x="13169" y="6193"/>
                </a:lnTo>
                <a:lnTo>
                  <a:pt x="13182" y="6193"/>
                </a:lnTo>
                <a:lnTo>
                  <a:pt x="13195" y="6193"/>
                </a:lnTo>
                <a:lnTo>
                  <a:pt x="13208" y="6193"/>
                </a:lnTo>
                <a:lnTo>
                  <a:pt x="13221" y="6193"/>
                </a:lnTo>
                <a:lnTo>
                  <a:pt x="13234" y="6193"/>
                </a:lnTo>
                <a:lnTo>
                  <a:pt x="13234" y="6193"/>
                </a:lnTo>
                <a:lnTo>
                  <a:pt x="13260" y="6193"/>
                </a:lnTo>
                <a:lnTo>
                  <a:pt x="13260" y="6193"/>
                </a:lnTo>
                <a:lnTo>
                  <a:pt x="13274" y="6193"/>
                </a:lnTo>
                <a:lnTo>
                  <a:pt x="13287" y="6193"/>
                </a:lnTo>
                <a:lnTo>
                  <a:pt x="13287" y="6193"/>
                </a:lnTo>
                <a:lnTo>
                  <a:pt x="13287" y="6193"/>
                </a:lnTo>
                <a:lnTo>
                  <a:pt x="13287" y="6193"/>
                </a:lnTo>
                <a:lnTo>
                  <a:pt x="13287" y="6193"/>
                </a:lnTo>
                <a:lnTo>
                  <a:pt x="13274" y="6193"/>
                </a:lnTo>
                <a:lnTo>
                  <a:pt x="13247" y="6193"/>
                </a:lnTo>
                <a:lnTo>
                  <a:pt x="13234" y="6193"/>
                </a:lnTo>
                <a:lnTo>
                  <a:pt x="13221" y="6193"/>
                </a:lnTo>
                <a:lnTo>
                  <a:pt x="13208" y="6193"/>
                </a:lnTo>
                <a:lnTo>
                  <a:pt x="13208" y="6193"/>
                </a:lnTo>
                <a:lnTo>
                  <a:pt x="13195" y="6193"/>
                </a:lnTo>
                <a:lnTo>
                  <a:pt x="13195" y="6193"/>
                </a:lnTo>
                <a:lnTo>
                  <a:pt x="13195" y="6193"/>
                </a:lnTo>
                <a:lnTo>
                  <a:pt x="13182" y="6193"/>
                </a:lnTo>
                <a:close/>
                <a:moveTo>
                  <a:pt x="13443" y="6180"/>
                </a:moveTo>
                <a:lnTo>
                  <a:pt x="13443" y="6180"/>
                </a:lnTo>
                <a:lnTo>
                  <a:pt x="13443" y="6180"/>
                </a:lnTo>
                <a:lnTo>
                  <a:pt x="13443" y="6180"/>
                </a:lnTo>
                <a:lnTo>
                  <a:pt x="13443" y="6180"/>
                </a:lnTo>
                <a:lnTo>
                  <a:pt x="13443" y="6180"/>
                </a:lnTo>
                <a:lnTo>
                  <a:pt x="13443" y="6180"/>
                </a:lnTo>
                <a:lnTo>
                  <a:pt x="13443" y="6180"/>
                </a:lnTo>
                <a:lnTo>
                  <a:pt x="13430" y="6180"/>
                </a:lnTo>
                <a:lnTo>
                  <a:pt x="13417" y="6180"/>
                </a:lnTo>
                <a:lnTo>
                  <a:pt x="13417" y="6180"/>
                </a:lnTo>
                <a:lnTo>
                  <a:pt x="13404" y="6180"/>
                </a:lnTo>
                <a:lnTo>
                  <a:pt x="13404" y="6180"/>
                </a:lnTo>
                <a:lnTo>
                  <a:pt x="13404" y="6180"/>
                </a:lnTo>
                <a:lnTo>
                  <a:pt x="13404" y="6180"/>
                </a:lnTo>
                <a:lnTo>
                  <a:pt x="13404" y="6180"/>
                </a:lnTo>
                <a:lnTo>
                  <a:pt x="13391" y="6180"/>
                </a:lnTo>
                <a:lnTo>
                  <a:pt x="13378" y="6180"/>
                </a:lnTo>
                <a:lnTo>
                  <a:pt x="13378" y="6180"/>
                </a:lnTo>
                <a:lnTo>
                  <a:pt x="13378" y="6180"/>
                </a:lnTo>
                <a:lnTo>
                  <a:pt x="13378" y="6180"/>
                </a:lnTo>
                <a:lnTo>
                  <a:pt x="13391" y="6180"/>
                </a:lnTo>
                <a:lnTo>
                  <a:pt x="13391" y="6180"/>
                </a:lnTo>
                <a:lnTo>
                  <a:pt x="13391" y="6180"/>
                </a:lnTo>
                <a:lnTo>
                  <a:pt x="13404" y="6180"/>
                </a:lnTo>
                <a:lnTo>
                  <a:pt x="13404" y="6180"/>
                </a:lnTo>
                <a:lnTo>
                  <a:pt x="13417" y="6180"/>
                </a:lnTo>
                <a:lnTo>
                  <a:pt x="13417" y="6180"/>
                </a:lnTo>
                <a:lnTo>
                  <a:pt x="13430" y="6167"/>
                </a:lnTo>
                <a:lnTo>
                  <a:pt x="13430" y="6167"/>
                </a:lnTo>
                <a:lnTo>
                  <a:pt x="13443" y="6167"/>
                </a:lnTo>
                <a:lnTo>
                  <a:pt x="13443" y="6180"/>
                </a:lnTo>
                <a:lnTo>
                  <a:pt x="13443" y="6180"/>
                </a:lnTo>
                <a:lnTo>
                  <a:pt x="13443" y="6180"/>
                </a:lnTo>
                <a:lnTo>
                  <a:pt x="13443" y="6180"/>
                </a:lnTo>
                <a:close/>
                <a:moveTo>
                  <a:pt x="12895" y="6219"/>
                </a:moveTo>
                <a:lnTo>
                  <a:pt x="12895" y="6219"/>
                </a:lnTo>
                <a:lnTo>
                  <a:pt x="12895" y="6219"/>
                </a:lnTo>
                <a:lnTo>
                  <a:pt x="12895" y="6219"/>
                </a:lnTo>
                <a:lnTo>
                  <a:pt x="12895" y="6219"/>
                </a:lnTo>
                <a:lnTo>
                  <a:pt x="12895" y="6219"/>
                </a:lnTo>
                <a:lnTo>
                  <a:pt x="12908" y="6219"/>
                </a:lnTo>
                <a:lnTo>
                  <a:pt x="12908" y="6219"/>
                </a:lnTo>
                <a:lnTo>
                  <a:pt x="12908" y="6219"/>
                </a:lnTo>
                <a:lnTo>
                  <a:pt x="12908" y="6219"/>
                </a:lnTo>
                <a:lnTo>
                  <a:pt x="12908" y="6219"/>
                </a:lnTo>
                <a:lnTo>
                  <a:pt x="12921" y="6219"/>
                </a:lnTo>
                <a:lnTo>
                  <a:pt x="12921" y="6219"/>
                </a:lnTo>
                <a:lnTo>
                  <a:pt x="12935" y="6219"/>
                </a:lnTo>
                <a:lnTo>
                  <a:pt x="12935" y="6219"/>
                </a:lnTo>
                <a:lnTo>
                  <a:pt x="12935" y="6219"/>
                </a:lnTo>
                <a:lnTo>
                  <a:pt x="12935" y="6219"/>
                </a:lnTo>
                <a:lnTo>
                  <a:pt x="12935" y="6219"/>
                </a:lnTo>
                <a:lnTo>
                  <a:pt x="12948" y="6219"/>
                </a:lnTo>
                <a:lnTo>
                  <a:pt x="12948" y="6219"/>
                </a:lnTo>
                <a:lnTo>
                  <a:pt x="12948" y="6219"/>
                </a:lnTo>
                <a:lnTo>
                  <a:pt x="12948" y="6219"/>
                </a:lnTo>
                <a:lnTo>
                  <a:pt x="12948" y="6219"/>
                </a:lnTo>
                <a:lnTo>
                  <a:pt x="12948" y="6219"/>
                </a:lnTo>
                <a:lnTo>
                  <a:pt x="12961" y="6219"/>
                </a:lnTo>
                <a:lnTo>
                  <a:pt x="12961" y="6219"/>
                </a:lnTo>
                <a:lnTo>
                  <a:pt x="12961" y="6219"/>
                </a:lnTo>
                <a:lnTo>
                  <a:pt x="12961" y="6219"/>
                </a:lnTo>
                <a:lnTo>
                  <a:pt x="12974" y="6219"/>
                </a:lnTo>
                <a:lnTo>
                  <a:pt x="12974" y="6219"/>
                </a:lnTo>
                <a:lnTo>
                  <a:pt x="12974" y="6219"/>
                </a:lnTo>
                <a:lnTo>
                  <a:pt x="12974" y="6219"/>
                </a:lnTo>
                <a:lnTo>
                  <a:pt x="12987" y="6219"/>
                </a:lnTo>
                <a:lnTo>
                  <a:pt x="12987" y="6219"/>
                </a:lnTo>
                <a:lnTo>
                  <a:pt x="12987" y="6219"/>
                </a:lnTo>
                <a:lnTo>
                  <a:pt x="12987" y="6219"/>
                </a:lnTo>
                <a:lnTo>
                  <a:pt x="12987" y="6219"/>
                </a:lnTo>
                <a:lnTo>
                  <a:pt x="12987" y="6219"/>
                </a:lnTo>
                <a:lnTo>
                  <a:pt x="13000" y="6219"/>
                </a:lnTo>
                <a:lnTo>
                  <a:pt x="13000" y="6219"/>
                </a:lnTo>
                <a:lnTo>
                  <a:pt x="13000" y="6219"/>
                </a:lnTo>
                <a:lnTo>
                  <a:pt x="13000" y="6219"/>
                </a:lnTo>
                <a:lnTo>
                  <a:pt x="13013" y="6206"/>
                </a:lnTo>
                <a:lnTo>
                  <a:pt x="13013" y="6206"/>
                </a:lnTo>
                <a:lnTo>
                  <a:pt x="13013" y="6206"/>
                </a:lnTo>
                <a:lnTo>
                  <a:pt x="13026" y="6206"/>
                </a:lnTo>
                <a:lnTo>
                  <a:pt x="13026" y="6206"/>
                </a:lnTo>
                <a:lnTo>
                  <a:pt x="13026" y="6206"/>
                </a:lnTo>
                <a:lnTo>
                  <a:pt x="13039" y="6206"/>
                </a:lnTo>
                <a:lnTo>
                  <a:pt x="13039" y="6206"/>
                </a:lnTo>
                <a:lnTo>
                  <a:pt x="13052" y="6206"/>
                </a:lnTo>
                <a:lnTo>
                  <a:pt x="13052" y="6206"/>
                </a:lnTo>
                <a:lnTo>
                  <a:pt x="13052" y="6206"/>
                </a:lnTo>
                <a:lnTo>
                  <a:pt x="13052" y="6206"/>
                </a:lnTo>
                <a:lnTo>
                  <a:pt x="13039" y="6206"/>
                </a:lnTo>
                <a:lnTo>
                  <a:pt x="13039" y="6206"/>
                </a:lnTo>
                <a:lnTo>
                  <a:pt x="13026" y="6206"/>
                </a:lnTo>
                <a:lnTo>
                  <a:pt x="13026" y="6206"/>
                </a:lnTo>
                <a:lnTo>
                  <a:pt x="13026" y="6206"/>
                </a:lnTo>
                <a:lnTo>
                  <a:pt x="13026" y="6206"/>
                </a:lnTo>
                <a:lnTo>
                  <a:pt x="13013" y="6219"/>
                </a:lnTo>
                <a:lnTo>
                  <a:pt x="13013" y="6219"/>
                </a:lnTo>
                <a:lnTo>
                  <a:pt x="13000" y="6219"/>
                </a:lnTo>
                <a:lnTo>
                  <a:pt x="13000" y="6219"/>
                </a:lnTo>
                <a:lnTo>
                  <a:pt x="12987" y="6219"/>
                </a:lnTo>
                <a:lnTo>
                  <a:pt x="12987" y="6219"/>
                </a:lnTo>
                <a:lnTo>
                  <a:pt x="12974" y="6219"/>
                </a:lnTo>
                <a:lnTo>
                  <a:pt x="12974" y="6219"/>
                </a:lnTo>
                <a:lnTo>
                  <a:pt x="12974" y="6219"/>
                </a:lnTo>
                <a:lnTo>
                  <a:pt x="12974" y="6219"/>
                </a:lnTo>
                <a:lnTo>
                  <a:pt x="12961" y="6219"/>
                </a:lnTo>
                <a:lnTo>
                  <a:pt x="12961" y="6219"/>
                </a:lnTo>
                <a:lnTo>
                  <a:pt x="12948" y="6219"/>
                </a:lnTo>
                <a:lnTo>
                  <a:pt x="12948" y="6219"/>
                </a:lnTo>
                <a:lnTo>
                  <a:pt x="12948" y="6219"/>
                </a:lnTo>
                <a:lnTo>
                  <a:pt x="12935" y="6219"/>
                </a:lnTo>
                <a:lnTo>
                  <a:pt x="12935" y="6219"/>
                </a:lnTo>
                <a:lnTo>
                  <a:pt x="12921" y="6219"/>
                </a:lnTo>
                <a:lnTo>
                  <a:pt x="12921" y="6219"/>
                </a:lnTo>
                <a:lnTo>
                  <a:pt x="12908" y="6219"/>
                </a:lnTo>
                <a:lnTo>
                  <a:pt x="12895" y="6219"/>
                </a:lnTo>
                <a:close/>
                <a:moveTo>
                  <a:pt x="13300" y="6193"/>
                </a:moveTo>
                <a:lnTo>
                  <a:pt x="13300" y="6193"/>
                </a:lnTo>
                <a:lnTo>
                  <a:pt x="13300" y="6193"/>
                </a:lnTo>
                <a:lnTo>
                  <a:pt x="13300" y="6193"/>
                </a:lnTo>
                <a:lnTo>
                  <a:pt x="13300" y="6180"/>
                </a:lnTo>
                <a:lnTo>
                  <a:pt x="13313" y="6180"/>
                </a:lnTo>
                <a:lnTo>
                  <a:pt x="13326" y="6180"/>
                </a:lnTo>
                <a:lnTo>
                  <a:pt x="13339" y="6180"/>
                </a:lnTo>
                <a:lnTo>
                  <a:pt x="13339" y="6180"/>
                </a:lnTo>
                <a:lnTo>
                  <a:pt x="13352" y="6180"/>
                </a:lnTo>
                <a:lnTo>
                  <a:pt x="13352" y="6180"/>
                </a:lnTo>
                <a:lnTo>
                  <a:pt x="13326" y="6180"/>
                </a:lnTo>
                <a:lnTo>
                  <a:pt x="13326" y="6180"/>
                </a:lnTo>
                <a:lnTo>
                  <a:pt x="13313" y="6180"/>
                </a:lnTo>
                <a:lnTo>
                  <a:pt x="13313" y="6180"/>
                </a:lnTo>
                <a:lnTo>
                  <a:pt x="13300" y="6193"/>
                </a:lnTo>
                <a:lnTo>
                  <a:pt x="13300" y="6193"/>
                </a:lnTo>
                <a:close/>
                <a:moveTo>
                  <a:pt x="13052" y="6206"/>
                </a:moveTo>
                <a:lnTo>
                  <a:pt x="13052" y="6206"/>
                </a:lnTo>
                <a:lnTo>
                  <a:pt x="13052" y="6206"/>
                </a:lnTo>
                <a:lnTo>
                  <a:pt x="13052" y="6206"/>
                </a:lnTo>
                <a:lnTo>
                  <a:pt x="13065" y="6206"/>
                </a:lnTo>
                <a:lnTo>
                  <a:pt x="13065" y="6206"/>
                </a:lnTo>
                <a:lnTo>
                  <a:pt x="13078" y="6206"/>
                </a:lnTo>
                <a:lnTo>
                  <a:pt x="13078" y="6206"/>
                </a:lnTo>
                <a:lnTo>
                  <a:pt x="13091" y="6206"/>
                </a:lnTo>
                <a:lnTo>
                  <a:pt x="13091" y="6206"/>
                </a:lnTo>
                <a:lnTo>
                  <a:pt x="13091" y="6206"/>
                </a:lnTo>
                <a:lnTo>
                  <a:pt x="13091" y="6206"/>
                </a:lnTo>
                <a:lnTo>
                  <a:pt x="13091" y="6206"/>
                </a:lnTo>
                <a:lnTo>
                  <a:pt x="13091" y="6206"/>
                </a:lnTo>
                <a:lnTo>
                  <a:pt x="13078" y="6206"/>
                </a:lnTo>
                <a:lnTo>
                  <a:pt x="13078" y="6206"/>
                </a:lnTo>
                <a:lnTo>
                  <a:pt x="13078" y="6206"/>
                </a:lnTo>
                <a:lnTo>
                  <a:pt x="13065" y="6206"/>
                </a:lnTo>
                <a:lnTo>
                  <a:pt x="13065" y="6206"/>
                </a:lnTo>
                <a:lnTo>
                  <a:pt x="13052" y="6206"/>
                </a:lnTo>
                <a:close/>
                <a:moveTo>
                  <a:pt x="19636" y="6219"/>
                </a:moveTo>
                <a:lnTo>
                  <a:pt x="19650" y="6167"/>
                </a:lnTo>
                <a:lnTo>
                  <a:pt x="19663" y="6167"/>
                </a:lnTo>
                <a:lnTo>
                  <a:pt x="19663" y="6167"/>
                </a:lnTo>
                <a:lnTo>
                  <a:pt x="19663" y="6167"/>
                </a:lnTo>
                <a:lnTo>
                  <a:pt x="19663" y="6167"/>
                </a:lnTo>
                <a:lnTo>
                  <a:pt x="19663" y="6154"/>
                </a:lnTo>
                <a:lnTo>
                  <a:pt x="19663" y="6154"/>
                </a:lnTo>
                <a:lnTo>
                  <a:pt x="19663" y="6141"/>
                </a:lnTo>
                <a:lnTo>
                  <a:pt x="19676" y="6154"/>
                </a:lnTo>
                <a:lnTo>
                  <a:pt x="19689" y="6154"/>
                </a:lnTo>
                <a:lnTo>
                  <a:pt x="19728" y="6167"/>
                </a:lnTo>
                <a:lnTo>
                  <a:pt x="19728" y="6193"/>
                </a:lnTo>
                <a:lnTo>
                  <a:pt x="19728" y="6193"/>
                </a:lnTo>
                <a:lnTo>
                  <a:pt x="19702" y="6180"/>
                </a:lnTo>
                <a:lnTo>
                  <a:pt x="19689" y="6233"/>
                </a:lnTo>
                <a:lnTo>
                  <a:pt x="19636" y="6219"/>
                </a:lnTo>
                <a:close/>
                <a:moveTo>
                  <a:pt x="274" y="5294"/>
                </a:moveTo>
                <a:lnTo>
                  <a:pt x="274" y="5294"/>
                </a:lnTo>
                <a:lnTo>
                  <a:pt x="287" y="5294"/>
                </a:lnTo>
                <a:lnTo>
                  <a:pt x="300" y="5307"/>
                </a:lnTo>
                <a:lnTo>
                  <a:pt x="300" y="5307"/>
                </a:lnTo>
                <a:lnTo>
                  <a:pt x="300" y="5307"/>
                </a:lnTo>
                <a:lnTo>
                  <a:pt x="300" y="5307"/>
                </a:lnTo>
                <a:lnTo>
                  <a:pt x="300" y="5307"/>
                </a:lnTo>
                <a:lnTo>
                  <a:pt x="300" y="5307"/>
                </a:lnTo>
                <a:lnTo>
                  <a:pt x="287" y="5333"/>
                </a:lnTo>
                <a:lnTo>
                  <a:pt x="287" y="5333"/>
                </a:lnTo>
                <a:lnTo>
                  <a:pt x="287" y="5333"/>
                </a:lnTo>
                <a:lnTo>
                  <a:pt x="287" y="5333"/>
                </a:lnTo>
                <a:lnTo>
                  <a:pt x="274" y="5333"/>
                </a:lnTo>
                <a:lnTo>
                  <a:pt x="261" y="5320"/>
                </a:lnTo>
                <a:lnTo>
                  <a:pt x="248" y="5320"/>
                </a:lnTo>
                <a:lnTo>
                  <a:pt x="248" y="5320"/>
                </a:lnTo>
                <a:lnTo>
                  <a:pt x="261" y="5307"/>
                </a:lnTo>
                <a:lnTo>
                  <a:pt x="261" y="5307"/>
                </a:lnTo>
                <a:lnTo>
                  <a:pt x="274" y="5294"/>
                </a:lnTo>
                <a:close/>
                <a:moveTo>
                  <a:pt x="10314" y="6663"/>
                </a:moveTo>
                <a:lnTo>
                  <a:pt x="10301" y="6663"/>
                </a:lnTo>
                <a:lnTo>
                  <a:pt x="10301" y="6663"/>
                </a:lnTo>
                <a:lnTo>
                  <a:pt x="10301" y="6650"/>
                </a:lnTo>
                <a:lnTo>
                  <a:pt x="10301" y="6650"/>
                </a:lnTo>
                <a:lnTo>
                  <a:pt x="10301" y="6650"/>
                </a:lnTo>
                <a:lnTo>
                  <a:pt x="10301" y="6650"/>
                </a:lnTo>
                <a:lnTo>
                  <a:pt x="10301" y="6650"/>
                </a:lnTo>
                <a:lnTo>
                  <a:pt x="10301" y="6650"/>
                </a:lnTo>
                <a:lnTo>
                  <a:pt x="10301" y="6637"/>
                </a:lnTo>
                <a:lnTo>
                  <a:pt x="10314" y="6637"/>
                </a:lnTo>
                <a:lnTo>
                  <a:pt x="10340" y="6637"/>
                </a:lnTo>
                <a:lnTo>
                  <a:pt x="10666" y="6637"/>
                </a:lnTo>
                <a:lnTo>
                  <a:pt x="10666" y="6637"/>
                </a:lnTo>
                <a:lnTo>
                  <a:pt x="10666" y="6637"/>
                </a:lnTo>
                <a:lnTo>
                  <a:pt x="10666" y="6637"/>
                </a:lnTo>
                <a:lnTo>
                  <a:pt x="10666" y="6637"/>
                </a:lnTo>
                <a:lnTo>
                  <a:pt x="10666" y="6637"/>
                </a:lnTo>
                <a:lnTo>
                  <a:pt x="10666" y="6650"/>
                </a:lnTo>
                <a:lnTo>
                  <a:pt x="10653" y="6637"/>
                </a:lnTo>
                <a:lnTo>
                  <a:pt x="10640" y="6650"/>
                </a:lnTo>
                <a:lnTo>
                  <a:pt x="10470" y="6806"/>
                </a:lnTo>
                <a:lnTo>
                  <a:pt x="10405" y="6806"/>
                </a:lnTo>
                <a:lnTo>
                  <a:pt x="10379" y="6806"/>
                </a:lnTo>
                <a:lnTo>
                  <a:pt x="10379" y="6806"/>
                </a:lnTo>
                <a:lnTo>
                  <a:pt x="10379" y="6806"/>
                </a:lnTo>
                <a:lnTo>
                  <a:pt x="10379" y="6806"/>
                </a:lnTo>
                <a:lnTo>
                  <a:pt x="10379" y="6767"/>
                </a:lnTo>
                <a:lnTo>
                  <a:pt x="10379" y="6767"/>
                </a:lnTo>
                <a:lnTo>
                  <a:pt x="10366" y="6767"/>
                </a:lnTo>
                <a:lnTo>
                  <a:pt x="10366" y="6728"/>
                </a:lnTo>
                <a:lnTo>
                  <a:pt x="10353" y="6728"/>
                </a:lnTo>
                <a:lnTo>
                  <a:pt x="10340" y="6728"/>
                </a:lnTo>
                <a:lnTo>
                  <a:pt x="10327" y="6728"/>
                </a:lnTo>
                <a:lnTo>
                  <a:pt x="10327" y="6728"/>
                </a:lnTo>
                <a:lnTo>
                  <a:pt x="10340" y="6728"/>
                </a:lnTo>
                <a:lnTo>
                  <a:pt x="10340" y="6715"/>
                </a:lnTo>
                <a:lnTo>
                  <a:pt x="10340" y="6702"/>
                </a:lnTo>
                <a:lnTo>
                  <a:pt x="10327" y="6702"/>
                </a:lnTo>
                <a:lnTo>
                  <a:pt x="10327" y="6702"/>
                </a:lnTo>
                <a:lnTo>
                  <a:pt x="10327" y="6689"/>
                </a:lnTo>
                <a:lnTo>
                  <a:pt x="10327" y="6689"/>
                </a:lnTo>
                <a:lnTo>
                  <a:pt x="10327" y="6676"/>
                </a:lnTo>
                <a:lnTo>
                  <a:pt x="10314" y="6663"/>
                </a:lnTo>
                <a:close/>
                <a:moveTo>
                  <a:pt x="12543" y="7106"/>
                </a:moveTo>
                <a:lnTo>
                  <a:pt x="12609" y="7093"/>
                </a:lnTo>
                <a:lnTo>
                  <a:pt x="12622" y="7119"/>
                </a:lnTo>
                <a:lnTo>
                  <a:pt x="12596" y="7119"/>
                </a:lnTo>
                <a:lnTo>
                  <a:pt x="12596" y="7106"/>
                </a:lnTo>
                <a:lnTo>
                  <a:pt x="12569" y="7106"/>
                </a:lnTo>
                <a:lnTo>
                  <a:pt x="12569" y="7106"/>
                </a:lnTo>
                <a:lnTo>
                  <a:pt x="12543" y="7106"/>
                </a:lnTo>
                <a:close/>
                <a:moveTo>
                  <a:pt x="8723" y="4055"/>
                </a:moveTo>
                <a:lnTo>
                  <a:pt x="8736" y="4055"/>
                </a:lnTo>
                <a:lnTo>
                  <a:pt x="8736" y="4055"/>
                </a:lnTo>
                <a:lnTo>
                  <a:pt x="8736" y="4055"/>
                </a:lnTo>
                <a:lnTo>
                  <a:pt x="8723" y="4068"/>
                </a:lnTo>
                <a:lnTo>
                  <a:pt x="8723" y="4081"/>
                </a:lnTo>
                <a:lnTo>
                  <a:pt x="8723" y="4081"/>
                </a:lnTo>
                <a:lnTo>
                  <a:pt x="8723" y="4081"/>
                </a:lnTo>
                <a:lnTo>
                  <a:pt x="8697" y="4081"/>
                </a:lnTo>
                <a:lnTo>
                  <a:pt x="8697" y="4081"/>
                </a:lnTo>
                <a:lnTo>
                  <a:pt x="8723" y="4055"/>
                </a:lnTo>
                <a:close/>
                <a:moveTo>
                  <a:pt x="8723" y="4055"/>
                </a:moveTo>
                <a:lnTo>
                  <a:pt x="8697" y="4081"/>
                </a:lnTo>
                <a:lnTo>
                  <a:pt x="8684" y="4081"/>
                </a:lnTo>
                <a:lnTo>
                  <a:pt x="8684" y="4068"/>
                </a:lnTo>
                <a:lnTo>
                  <a:pt x="8684" y="4068"/>
                </a:lnTo>
                <a:lnTo>
                  <a:pt x="8697" y="4081"/>
                </a:lnTo>
                <a:lnTo>
                  <a:pt x="8697" y="4068"/>
                </a:lnTo>
                <a:lnTo>
                  <a:pt x="8723" y="4055"/>
                </a:lnTo>
                <a:lnTo>
                  <a:pt x="8723" y="4029"/>
                </a:lnTo>
                <a:lnTo>
                  <a:pt x="8723" y="4029"/>
                </a:lnTo>
                <a:lnTo>
                  <a:pt x="8723" y="4055"/>
                </a:lnTo>
                <a:close/>
                <a:moveTo>
                  <a:pt x="11031" y="8162"/>
                </a:moveTo>
                <a:lnTo>
                  <a:pt x="11031" y="8162"/>
                </a:lnTo>
                <a:lnTo>
                  <a:pt x="11044" y="8162"/>
                </a:lnTo>
                <a:lnTo>
                  <a:pt x="11044" y="8162"/>
                </a:lnTo>
                <a:lnTo>
                  <a:pt x="11057" y="8149"/>
                </a:lnTo>
                <a:lnTo>
                  <a:pt x="11070" y="8149"/>
                </a:lnTo>
                <a:lnTo>
                  <a:pt x="11070" y="8149"/>
                </a:lnTo>
                <a:lnTo>
                  <a:pt x="11083" y="8136"/>
                </a:lnTo>
                <a:lnTo>
                  <a:pt x="11109" y="8123"/>
                </a:lnTo>
                <a:lnTo>
                  <a:pt x="11122" y="8123"/>
                </a:lnTo>
                <a:lnTo>
                  <a:pt x="11148" y="8123"/>
                </a:lnTo>
                <a:lnTo>
                  <a:pt x="11148" y="8110"/>
                </a:lnTo>
                <a:lnTo>
                  <a:pt x="11148" y="8110"/>
                </a:lnTo>
                <a:lnTo>
                  <a:pt x="11161" y="8110"/>
                </a:lnTo>
                <a:lnTo>
                  <a:pt x="11161" y="8110"/>
                </a:lnTo>
                <a:lnTo>
                  <a:pt x="11161" y="8110"/>
                </a:lnTo>
                <a:lnTo>
                  <a:pt x="11161" y="8110"/>
                </a:lnTo>
                <a:lnTo>
                  <a:pt x="11187" y="8097"/>
                </a:lnTo>
                <a:lnTo>
                  <a:pt x="11187" y="8084"/>
                </a:lnTo>
                <a:lnTo>
                  <a:pt x="11200" y="8084"/>
                </a:lnTo>
                <a:lnTo>
                  <a:pt x="11200" y="8084"/>
                </a:lnTo>
                <a:lnTo>
                  <a:pt x="11200" y="8084"/>
                </a:lnTo>
                <a:lnTo>
                  <a:pt x="11213" y="8084"/>
                </a:lnTo>
                <a:lnTo>
                  <a:pt x="11213" y="8084"/>
                </a:lnTo>
                <a:lnTo>
                  <a:pt x="11226" y="8084"/>
                </a:lnTo>
                <a:lnTo>
                  <a:pt x="11239" y="8097"/>
                </a:lnTo>
                <a:lnTo>
                  <a:pt x="11239" y="8097"/>
                </a:lnTo>
                <a:lnTo>
                  <a:pt x="11252" y="8097"/>
                </a:lnTo>
                <a:lnTo>
                  <a:pt x="11252" y="8097"/>
                </a:lnTo>
                <a:lnTo>
                  <a:pt x="11266" y="8110"/>
                </a:lnTo>
                <a:lnTo>
                  <a:pt x="11279" y="8123"/>
                </a:lnTo>
                <a:lnTo>
                  <a:pt x="11279" y="8123"/>
                </a:lnTo>
                <a:lnTo>
                  <a:pt x="11331" y="8071"/>
                </a:lnTo>
                <a:lnTo>
                  <a:pt x="11331" y="8084"/>
                </a:lnTo>
                <a:lnTo>
                  <a:pt x="11292" y="8123"/>
                </a:lnTo>
                <a:lnTo>
                  <a:pt x="11292" y="8136"/>
                </a:lnTo>
                <a:lnTo>
                  <a:pt x="11292" y="8149"/>
                </a:lnTo>
                <a:lnTo>
                  <a:pt x="11292" y="8149"/>
                </a:lnTo>
                <a:lnTo>
                  <a:pt x="11305" y="8201"/>
                </a:lnTo>
                <a:lnTo>
                  <a:pt x="11318" y="8227"/>
                </a:lnTo>
                <a:lnTo>
                  <a:pt x="11318" y="8254"/>
                </a:lnTo>
                <a:lnTo>
                  <a:pt x="11318" y="8293"/>
                </a:lnTo>
                <a:lnTo>
                  <a:pt x="11318" y="8319"/>
                </a:lnTo>
                <a:lnTo>
                  <a:pt x="11318" y="8332"/>
                </a:lnTo>
                <a:lnTo>
                  <a:pt x="11318" y="8345"/>
                </a:lnTo>
                <a:lnTo>
                  <a:pt x="11331" y="8345"/>
                </a:lnTo>
                <a:lnTo>
                  <a:pt x="11331" y="8358"/>
                </a:lnTo>
                <a:lnTo>
                  <a:pt x="11318" y="8371"/>
                </a:lnTo>
                <a:lnTo>
                  <a:pt x="11318" y="8384"/>
                </a:lnTo>
                <a:lnTo>
                  <a:pt x="11318" y="8397"/>
                </a:lnTo>
                <a:lnTo>
                  <a:pt x="11318" y="8397"/>
                </a:lnTo>
                <a:lnTo>
                  <a:pt x="11318" y="8410"/>
                </a:lnTo>
                <a:lnTo>
                  <a:pt x="11318" y="8410"/>
                </a:lnTo>
                <a:lnTo>
                  <a:pt x="11305" y="8410"/>
                </a:lnTo>
                <a:lnTo>
                  <a:pt x="11305" y="8423"/>
                </a:lnTo>
                <a:lnTo>
                  <a:pt x="11305" y="8423"/>
                </a:lnTo>
                <a:lnTo>
                  <a:pt x="11305" y="8423"/>
                </a:lnTo>
                <a:lnTo>
                  <a:pt x="11305" y="8436"/>
                </a:lnTo>
                <a:lnTo>
                  <a:pt x="11305" y="8436"/>
                </a:lnTo>
                <a:lnTo>
                  <a:pt x="11305" y="8436"/>
                </a:lnTo>
                <a:lnTo>
                  <a:pt x="11305" y="8436"/>
                </a:lnTo>
                <a:lnTo>
                  <a:pt x="11305" y="8449"/>
                </a:lnTo>
                <a:lnTo>
                  <a:pt x="11305" y="8449"/>
                </a:lnTo>
                <a:lnTo>
                  <a:pt x="11305" y="8462"/>
                </a:lnTo>
                <a:lnTo>
                  <a:pt x="11292" y="8462"/>
                </a:lnTo>
                <a:lnTo>
                  <a:pt x="11292" y="8462"/>
                </a:lnTo>
                <a:lnTo>
                  <a:pt x="11292" y="8475"/>
                </a:lnTo>
                <a:lnTo>
                  <a:pt x="11292" y="8475"/>
                </a:lnTo>
                <a:lnTo>
                  <a:pt x="11292" y="8475"/>
                </a:lnTo>
                <a:lnTo>
                  <a:pt x="11292" y="8475"/>
                </a:lnTo>
                <a:lnTo>
                  <a:pt x="11292" y="8475"/>
                </a:lnTo>
                <a:lnTo>
                  <a:pt x="11292" y="8488"/>
                </a:lnTo>
                <a:lnTo>
                  <a:pt x="11292" y="8488"/>
                </a:lnTo>
                <a:lnTo>
                  <a:pt x="11292" y="8488"/>
                </a:lnTo>
                <a:lnTo>
                  <a:pt x="11279" y="8501"/>
                </a:lnTo>
                <a:lnTo>
                  <a:pt x="11279" y="8514"/>
                </a:lnTo>
                <a:lnTo>
                  <a:pt x="11266" y="8514"/>
                </a:lnTo>
                <a:lnTo>
                  <a:pt x="11266" y="8514"/>
                </a:lnTo>
                <a:lnTo>
                  <a:pt x="11266" y="8514"/>
                </a:lnTo>
                <a:lnTo>
                  <a:pt x="11266" y="8514"/>
                </a:lnTo>
                <a:lnTo>
                  <a:pt x="11266" y="8514"/>
                </a:lnTo>
                <a:lnTo>
                  <a:pt x="11266" y="8514"/>
                </a:lnTo>
                <a:lnTo>
                  <a:pt x="11266" y="8514"/>
                </a:lnTo>
                <a:lnTo>
                  <a:pt x="11252" y="8514"/>
                </a:lnTo>
                <a:lnTo>
                  <a:pt x="11252" y="8514"/>
                </a:lnTo>
                <a:lnTo>
                  <a:pt x="11252" y="8501"/>
                </a:lnTo>
                <a:lnTo>
                  <a:pt x="11239" y="8501"/>
                </a:lnTo>
                <a:lnTo>
                  <a:pt x="11239" y="8501"/>
                </a:lnTo>
                <a:lnTo>
                  <a:pt x="11239" y="8501"/>
                </a:lnTo>
                <a:lnTo>
                  <a:pt x="11239" y="8501"/>
                </a:lnTo>
                <a:lnTo>
                  <a:pt x="11239" y="8501"/>
                </a:lnTo>
                <a:lnTo>
                  <a:pt x="11226" y="8488"/>
                </a:lnTo>
                <a:lnTo>
                  <a:pt x="11213" y="8475"/>
                </a:lnTo>
                <a:lnTo>
                  <a:pt x="11200" y="8462"/>
                </a:lnTo>
                <a:lnTo>
                  <a:pt x="11200" y="8462"/>
                </a:lnTo>
                <a:lnTo>
                  <a:pt x="11187" y="8449"/>
                </a:lnTo>
                <a:lnTo>
                  <a:pt x="11187" y="8449"/>
                </a:lnTo>
                <a:lnTo>
                  <a:pt x="11187" y="8449"/>
                </a:lnTo>
                <a:lnTo>
                  <a:pt x="11187" y="8449"/>
                </a:lnTo>
                <a:lnTo>
                  <a:pt x="11174" y="8449"/>
                </a:lnTo>
                <a:lnTo>
                  <a:pt x="11174" y="8449"/>
                </a:lnTo>
                <a:lnTo>
                  <a:pt x="11174" y="8449"/>
                </a:lnTo>
                <a:lnTo>
                  <a:pt x="11174" y="8449"/>
                </a:lnTo>
                <a:lnTo>
                  <a:pt x="11174" y="8436"/>
                </a:lnTo>
                <a:lnTo>
                  <a:pt x="11174" y="8436"/>
                </a:lnTo>
                <a:lnTo>
                  <a:pt x="11161" y="8436"/>
                </a:lnTo>
                <a:lnTo>
                  <a:pt x="11161" y="8423"/>
                </a:lnTo>
                <a:lnTo>
                  <a:pt x="11161" y="8423"/>
                </a:lnTo>
                <a:lnTo>
                  <a:pt x="11161" y="8423"/>
                </a:lnTo>
                <a:lnTo>
                  <a:pt x="11161" y="8423"/>
                </a:lnTo>
                <a:lnTo>
                  <a:pt x="11161" y="8410"/>
                </a:lnTo>
                <a:lnTo>
                  <a:pt x="11161" y="8397"/>
                </a:lnTo>
                <a:lnTo>
                  <a:pt x="11161" y="8384"/>
                </a:lnTo>
                <a:lnTo>
                  <a:pt x="11161" y="8371"/>
                </a:lnTo>
                <a:lnTo>
                  <a:pt x="11161" y="8371"/>
                </a:lnTo>
                <a:lnTo>
                  <a:pt x="11161" y="8371"/>
                </a:lnTo>
                <a:lnTo>
                  <a:pt x="11161" y="8358"/>
                </a:lnTo>
                <a:lnTo>
                  <a:pt x="11161" y="8358"/>
                </a:lnTo>
                <a:lnTo>
                  <a:pt x="11161" y="8358"/>
                </a:lnTo>
                <a:lnTo>
                  <a:pt x="11161" y="8345"/>
                </a:lnTo>
                <a:lnTo>
                  <a:pt x="11161" y="8345"/>
                </a:lnTo>
                <a:lnTo>
                  <a:pt x="11161" y="8345"/>
                </a:lnTo>
                <a:lnTo>
                  <a:pt x="11161" y="8345"/>
                </a:lnTo>
                <a:lnTo>
                  <a:pt x="11161" y="8345"/>
                </a:lnTo>
                <a:lnTo>
                  <a:pt x="11161" y="8332"/>
                </a:lnTo>
                <a:lnTo>
                  <a:pt x="11161" y="8332"/>
                </a:lnTo>
                <a:lnTo>
                  <a:pt x="11161" y="8332"/>
                </a:lnTo>
                <a:lnTo>
                  <a:pt x="11161" y="8319"/>
                </a:lnTo>
                <a:lnTo>
                  <a:pt x="11161" y="8319"/>
                </a:lnTo>
                <a:lnTo>
                  <a:pt x="11161" y="8319"/>
                </a:lnTo>
                <a:lnTo>
                  <a:pt x="11148" y="8306"/>
                </a:lnTo>
                <a:lnTo>
                  <a:pt x="11148" y="8306"/>
                </a:lnTo>
                <a:lnTo>
                  <a:pt x="11148" y="8306"/>
                </a:lnTo>
                <a:lnTo>
                  <a:pt x="11148" y="8293"/>
                </a:lnTo>
                <a:lnTo>
                  <a:pt x="11135" y="8293"/>
                </a:lnTo>
                <a:lnTo>
                  <a:pt x="11135" y="8293"/>
                </a:lnTo>
                <a:lnTo>
                  <a:pt x="11122" y="8280"/>
                </a:lnTo>
                <a:lnTo>
                  <a:pt x="11109" y="8280"/>
                </a:lnTo>
                <a:lnTo>
                  <a:pt x="11109" y="8267"/>
                </a:lnTo>
                <a:lnTo>
                  <a:pt x="11109" y="8267"/>
                </a:lnTo>
                <a:lnTo>
                  <a:pt x="11109" y="8267"/>
                </a:lnTo>
                <a:lnTo>
                  <a:pt x="11109" y="8254"/>
                </a:lnTo>
                <a:lnTo>
                  <a:pt x="11109" y="8254"/>
                </a:lnTo>
                <a:lnTo>
                  <a:pt x="11109" y="8254"/>
                </a:lnTo>
                <a:lnTo>
                  <a:pt x="11096" y="8241"/>
                </a:lnTo>
                <a:lnTo>
                  <a:pt x="11096" y="8227"/>
                </a:lnTo>
                <a:lnTo>
                  <a:pt x="11096" y="8227"/>
                </a:lnTo>
                <a:lnTo>
                  <a:pt x="11096" y="8227"/>
                </a:lnTo>
                <a:lnTo>
                  <a:pt x="11096" y="8214"/>
                </a:lnTo>
                <a:lnTo>
                  <a:pt x="11083" y="8214"/>
                </a:lnTo>
                <a:lnTo>
                  <a:pt x="11070" y="8201"/>
                </a:lnTo>
                <a:lnTo>
                  <a:pt x="11070" y="8201"/>
                </a:lnTo>
                <a:lnTo>
                  <a:pt x="11057" y="8188"/>
                </a:lnTo>
                <a:lnTo>
                  <a:pt x="11057" y="8188"/>
                </a:lnTo>
                <a:lnTo>
                  <a:pt x="11057" y="8188"/>
                </a:lnTo>
                <a:lnTo>
                  <a:pt x="11057" y="8188"/>
                </a:lnTo>
                <a:lnTo>
                  <a:pt x="11044" y="8175"/>
                </a:lnTo>
                <a:lnTo>
                  <a:pt x="11044" y="8175"/>
                </a:lnTo>
                <a:lnTo>
                  <a:pt x="11044" y="8175"/>
                </a:lnTo>
                <a:lnTo>
                  <a:pt x="11044" y="8175"/>
                </a:lnTo>
                <a:lnTo>
                  <a:pt x="11031" y="8175"/>
                </a:lnTo>
                <a:lnTo>
                  <a:pt x="11031" y="8162"/>
                </a:lnTo>
                <a:close/>
                <a:moveTo>
                  <a:pt x="8058" y="3794"/>
                </a:moveTo>
                <a:lnTo>
                  <a:pt x="8058" y="3807"/>
                </a:lnTo>
                <a:lnTo>
                  <a:pt x="8058" y="3807"/>
                </a:lnTo>
                <a:lnTo>
                  <a:pt x="8058" y="3833"/>
                </a:lnTo>
                <a:lnTo>
                  <a:pt x="8032" y="3833"/>
                </a:lnTo>
                <a:lnTo>
                  <a:pt x="8019" y="3820"/>
                </a:lnTo>
                <a:lnTo>
                  <a:pt x="8019" y="3820"/>
                </a:lnTo>
                <a:lnTo>
                  <a:pt x="8032" y="3807"/>
                </a:lnTo>
                <a:lnTo>
                  <a:pt x="8032" y="3794"/>
                </a:lnTo>
                <a:lnTo>
                  <a:pt x="8032" y="3794"/>
                </a:lnTo>
                <a:lnTo>
                  <a:pt x="8058" y="3794"/>
                </a:lnTo>
                <a:close/>
                <a:moveTo>
                  <a:pt x="8110" y="5568"/>
                </a:moveTo>
                <a:lnTo>
                  <a:pt x="8110" y="5555"/>
                </a:lnTo>
                <a:lnTo>
                  <a:pt x="8110" y="5515"/>
                </a:lnTo>
                <a:lnTo>
                  <a:pt x="8110" y="5515"/>
                </a:lnTo>
                <a:lnTo>
                  <a:pt x="8110" y="5515"/>
                </a:lnTo>
                <a:lnTo>
                  <a:pt x="8110" y="5489"/>
                </a:lnTo>
                <a:lnTo>
                  <a:pt x="8136" y="5489"/>
                </a:lnTo>
                <a:lnTo>
                  <a:pt x="8136" y="5502"/>
                </a:lnTo>
                <a:lnTo>
                  <a:pt x="8136" y="5502"/>
                </a:lnTo>
                <a:lnTo>
                  <a:pt x="8136" y="5502"/>
                </a:lnTo>
                <a:lnTo>
                  <a:pt x="8136" y="5502"/>
                </a:lnTo>
                <a:lnTo>
                  <a:pt x="8123" y="5515"/>
                </a:lnTo>
                <a:lnTo>
                  <a:pt x="8123" y="5515"/>
                </a:lnTo>
                <a:lnTo>
                  <a:pt x="8123" y="5515"/>
                </a:lnTo>
                <a:lnTo>
                  <a:pt x="8123" y="5528"/>
                </a:lnTo>
                <a:lnTo>
                  <a:pt x="8123" y="5541"/>
                </a:lnTo>
                <a:lnTo>
                  <a:pt x="8123" y="5541"/>
                </a:lnTo>
                <a:lnTo>
                  <a:pt x="8123" y="5541"/>
                </a:lnTo>
                <a:lnTo>
                  <a:pt x="8123" y="5541"/>
                </a:lnTo>
                <a:lnTo>
                  <a:pt x="8123" y="5555"/>
                </a:lnTo>
                <a:lnTo>
                  <a:pt x="8123" y="5555"/>
                </a:lnTo>
                <a:lnTo>
                  <a:pt x="8123" y="5555"/>
                </a:lnTo>
                <a:lnTo>
                  <a:pt x="8123" y="5568"/>
                </a:lnTo>
                <a:lnTo>
                  <a:pt x="8123" y="5568"/>
                </a:lnTo>
                <a:lnTo>
                  <a:pt x="8123" y="5568"/>
                </a:lnTo>
                <a:lnTo>
                  <a:pt x="8110" y="5568"/>
                </a:lnTo>
                <a:close/>
                <a:moveTo>
                  <a:pt x="8188" y="7888"/>
                </a:moveTo>
                <a:lnTo>
                  <a:pt x="8188" y="7888"/>
                </a:lnTo>
                <a:lnTo>
                  <a:pt x="8162" y="7993"/>
                </a:lnTo>
                <a:lnTo>
                  <a:pt x="8149" y="7980"/>
                </a:lnTo>
                <a:lnTo>
                  <a:pt x="8162" y="7928"/>
                </a:lnTo>
                <a:lnTo>
                  <a:pt x="8175" y="7928"/>
                </a:lnTo>
                <a:lnTo>
                  <a:pt x="8175" y="7915"/>
                </a:lnTo>
                <a:lnTo>
                  <a:pt x="8175" y="7915"/>
                </a:lnTo>
                <a:lnTo>
                  <a:pt x="8175" y="7915"/>
                </a:lnTo>
                <a:lnTo>
                  <a:pt x="8175" y="7915"/>
                </a:lnTo>
                <a:lnTo>
                  <a:pt x="8188" y="7888"/>
                </a:lnTo>
                <a:close/>
                <a:moveTo>
                  <a:pt x="8188" y="7901"/>
                </a:moveTo>
                <a:lnTo>
                  <a:pt x="8188" y="7888"/>
                </a:lnTo>
                <a:lnTo>
                  <a:pt x="8188" y="7901"/>
                </a:lnTo>
                <a:lnTo>
                  <a:pt x="8188" y="7901"/>
                </a:lnTo>
                <a:close/>
                <a:moveTo>
                  <a:pt x="16025" y="8006"/>
                </a:moveTo>
                <a:lnTo>
                  <a:pt x="16025" y="7941"/>
                </a:lnTo>
                <a:lnTo>
                  <a:pt x="16051" y="8006"/>
                </a:lnTo>
                <a:lnTo>
                  <a:pt x="16025" y="8006"/>
                </a:lnTo>
                <a:close/>
                <a:moveTo>
                  <a:pt x="7888" y="6924"/>
                </a:moveTo>
                <a:lnTo>
                  <a:pt x="7875" y="6937"/>
                </a:lnTo>
                <a:lnTo>
                  <a:pt x="7875" y="6924"/>
                </a:lnTo>
                <a:lnTo>
                  <a:pt x="7823" y="6911"/>
                </a:lnTo>
                <a:lnTo>
                  <a:pt x="7784" y="6898"/>
                </a:lnTo>
                <a:lnTo>
                  <a:pt x="7719" y="6898"/>
                </a:lnTo>
                <a:lnTo>
                  <a:pt x="7576" y="6898"/>
                </a:lnTo>
                <a:lnTo>
                  <a:pt x="7497" y="6898"/>
                </a:lnTo>
                <a:lnTo>
                  <a:pt x="7432" y="6898"/>
                </a:lnTo>
                <a:lnTo>
                  <a:pt x="7367" y="6911"/>
                </a:lnTo>
                <a:lnTo>
                  <a:pt x="7289" y="6924"/>
                </a:lnTo>
                <a:lnTo>
                  <a:pt x="7184" y="6963"/>
                </a:lnTo>
                <a:lnTo>
                  <a:pt x="7145" y="6976"/>
                </a:lnTo>
                <a:lnTo>
                  <a:pt x="7093" y="7002"/>
                </a:lnTo>
                <a:lnTo>
                  <a:pt x="7054" y="7041"/>
                </a:lnTo>
                <a:lnTo>
                  <a:pt x="7015" y="7093"/>
                </a:lnTo>
                <a:lnTo>
                  <a:pt x="6976" y="7158"/>
                </a:lnTo>
                <a:lnTo>
                  <a:pt x="6963" y="7171"/>
                </a:lnTo>
                <a:lnTo>
                  <a:pt x="6963" y="7184"/>
                </a:lnTo>
                <a:lnTo>
                  <a:pt x="6884" y="7237"/>
                </a:lnTo>
                <a:lnTo>
                  <a:pt x="6845" y="7237"/>
                </a:lnTo>
                <a:lnTo>
                  <a:pt x="6806" y="7263"/>
                </a:lnTo>
                <a:lnTo>
                  <a:pt x="6793" y="7263"/>
                </a:lnTo>
                <a:lnTo>
                  <a:pt x="6702" y="7315"/>
                </a:lnTo>
                <a:lnTo>
                  <a:pt x="6598" y="7367"/>
                </a:lnTo>
                <a:lnTo>
                  <a:pt x="6480" y="7432"/>
                </a:lnTo>
                <a:lnTo>
                  <a:pt x="6376" y="7484"/>
                </a:lnTo>
                <a:lnTo>
                  <a:pt x="6350" y="7497"/>
                </a:lnTo>
                <a:lnTo>
                  <a:pt x="6350" y="7484"/>
                </a:lnTo>
                <a:lnTo>
                  <a:pt x="6350" y="7484"/>
                </a:lnTo>
                <a:lnTo>
                  <a:pt x="6376" y="7471"/>
                </a:lnTo>
                <a:lnTo>
                  <a:pt x="6389" y="7471"/>
                </a:lnTo>
                <a:lnTo>
                  <a:pt x="6415" y="7458"/>
                </a:lnTo>
                <a:lnTo>
                  <a:pt x="6428" y="7445"/>
                </a:lnTo>
                <a:lnTo>
                  <a:pt x="6428" y="7445"/>
                </a:lnTo>
                <a:lnTo>
                  <a:pt x="6428" y="7419"/>
                </a:lnTo>
                <a:lnTo>
                  <a:pt x="6572" y="7341"/>
                </a:lnTo>
                <a:lnTo>
                  <a:pt x="6572" y="7341"/>
                </a:lnTo>
                <a:lnTo>
                  <a:pt x="6598" y="7328"/>
                </a:lnTo>
                <a:lnTo>
                  <a:pt x="6598" y="7328"/>
                </a:lnTo>
                <a:lnTo>
                  <a:pt x="6598" y="7328"/>
                </a:lnTo>
                <a:lnTo>
                  <a:pt x="6598" y="7315"/>
                </a:lnTo>
                <a:lnTo>
                  <a:pt x="6624" y="7315"/>
                </a:lnTo>
                <a:lnTo>
                  <a:pt x="6689" y="7276"/>
                </a:lnTo>
                <a:lnTo>
                  <a:pt x="6741" y="7250"/>
                </a:lnTo>
                <a:lnTo>
                  <a:pt x="6832" y="7197"/>
                </a:lnTo>
                <a:lnTo>
                  <a:pt x="6858" y="7224"/>
                </a:lnTo>
                <a:lnTo>
                  <a:pt x="6937" y="7184"/>
                </a:lnTo>
                <a:lnTo>
                  <a:pt x="6937" y="7184"/>
                </a:lnTo>
                <a:lnTo>
                  <a:pt x="6950" y="7171"/>
                </a:lnTo>
                <a:lnTo>
                  <a:pt x="6950" y="7184"/>
                </a:lnTo>
                <a:lnTo>
                  <a:pt x="6963" y="7171"/>
                </a:lnTo>
                <a:lnTo>
                  <a:pt x="6963" y="7171"/>
                </a:lnTo>
                <a:lnTo>
                  <a:pt x="6963" y="7171"/>
                </a:lnTo>
                <a:lnTo>
                  <a:pt x="6963" y="7171"/>
                </a:lnTo>
                <a:lnTo>
                  <a:pt x="6963" y="7158"/>
                </a:lnTo>
                <a:lnTo>
                  <a:pt x="6963" y="7158"/>
                </a:lnTo>
                <a:lnTo>
                  <a:pt x="6976" y="7132"/>
                </a:lnTo>
                <a:lnTo>
                  <a:pt x="6989" y="7132"/>
                </a:lnTo>
                <a:lnTo>
                  <a:pt x="6989" y="7119"/>
                </a:lnTo>
                <a:lnTo>
                  <a:pt x="6989" y="7119"/>
                </a:lnTo>
                <a:lnTo>
                  <a:pt x="6989" y="7119"/>
                </a:lnTo>
                <a:lnTo>
                  <a:pt x="6989" y="7119"/>
                </a:lnTo>
                <a:lnTo>
                  <a:pt x="6989" y="7119"/>
                </a:lnTo>
                <a:lnTo>
                  <a:pt x="6989" y="7106"/>
                </a:lnTo>
                <a:lnTo>
                  <a:pt x="7002" y="7093"/>
                </a:lnTo>
                <a:lnTo>
                  <a:pt x="7002" y="7093"/>
                </a:lnTo>
                <a:lnTo>
                  <a:pt x="7002" y="7093"/>
                </a:lnTo>
                <a:lnTo>
                  <a:pt x="7002" y="7080"/>
                </a:lnTo>
                <a:lnTo>
                  <a:pt x="7015" y="7080"/>
                </a:lnTo>
                <a:lnTo>
                  <a:pt x="7015" y="7080"/>
                </a:lnTo>
                <a:lnTo>
                  <a:pt x="7015" y="7080"/>
                </a:lnTo>
                <a:lnTo>
                  <a:pt x="7015" y="7080"/>
                </a:lnTo>
                <a:lnTo>
                  <a:pt x="7015" y="7080"/>
                </a:lnTo>
                <a:lnTo>
                  <a:pt x="7015" y="7067"/>
                </a:lnTo>
                <a:lnTo>
                  <a:pt x="7015" y="7067"/>
                </a:lnTo>
                <a:lnTo>
                  <a:pt x="7028" y="7067"/>
                </a:lnTo>
                <a:lnTo>
                  <a:pt x="7028" y="7067"/>
                </a:lnTo>
                <a:lnTo>
                  <a:pt x="7028" y="7067"/>
                </a:lnTo>
                <a:lnTo>
                  <a:pt x="7028" y="7067"/>
                </a:lnTo>
                <a:lnTo>
                  <a:pt x="7028" y="7054"/>
                </a:lnTo>
                <a:lnTo>
                  <a:pt x="7028" y="7054"/>
                </a:lnTo>
                <a:lnTo>
                  <a:pt x="7028" y="7054"/>
                </a:lnTo>
                <a:lnTo>
                  <a:pt x="7041" y="7041"/>
                </a:lnTo>
                <a:lnTo>
                  <a:pt x="7041" y="7041"/>
                </a:lnTo>
                <a:lnTo>
                  <a:pt x="7054" y="7028"/>
                </a:lnTo>
                <a:lnTo>
                  <a:pt x="7054" y="7028"/>
                </a:lnTo>
                <a:lnTo>
                  <a:pt x="7054" y="7028"/>
                </a:lnTo>
                <a:lnTo>
                  <a:pt x="7054" y="7015"/>
                </a:lnTo>
                <a:lnTo>
                  <a:pt x="7067" y="7015"/>
                </a:lnTo>
                <a:lnTo>
                  <a:pt x="7067" y="7002"/>
                </a:lnTo>
                <a:lnTo>
                  <a:pt x="7080" y="7002"/>
                </a:lnTo>
                <a:lnTo>
                  <a:pt x="7080" y="7002"/>
                </a:lnTo>
                <a:lnTo>
                  <a:pt x="7093" y="7002"/>
                </a:lnTo>
                <a:lnTo>
                  <a:pt x="7080" y="6989"/>
                </a:lnTo>
                <a:lnTo>
                  <a:pt x="7093" y="6989"/>
                </a:lnTo>
                <a:lnTo>
                  <a:pt x="7093" y="6989"/>
                </a:lnTo>
                <a:lnTo>
                  <a:pt x="7093" y="6989"/>
                </a:lnTo>
                <a:lnTo>
                  <a:pt x="7093" y="6989"/>
                </a:lnTo>
                <a:lnTo>
                  <a:pt x="7106" y="6989"/>
                </a:lnTo>
                <a:lnTo>
                  <a:pt x="7093" y="6976"/>
                </a:lnTo>
                <a:lnTo>
                  <a:pt x="7106" y="6976"/>
                </a:lnTo>
                <a:lnTo>
                  <a:pt x="7106" y="6976"/>
                </a:lnTo>
                <a:lnTo>
                  <a:pt x="7106" y="6976"/>
                </a:lnTo>
                <a:lnTo>
                  <a:pt x="7106" y="6976"/>
                </a:lnTo>
                <a:lnTo>
                  <a:pt x="7119" y="6976"/>
                </a:lnTo>
                <a:lnTo>
                  <a:pt x="7119" y="6976"/>
                </a:lnTo>
                <a:lnTo>
                  <a:pt x="7119" y="6976"/>
                </a:lnTo>
                <a:lnTo>
                  <a:pt x="7119" y="6976"/>
                </a:lnTo>
                <a:lnTo>
                  <a:pt x="7119" y="6976"/>
                </a:lnTo>
                <a:lnTo>
                  <a:pt x="7119" y="6963"/>
                </a:lnTo>
                <a:lnTo>
                  <a:pt x="7119" y="6963"/>
                </a:lnTo>
                <a:lnTo>
                  <a:pt x="7132" y="6950"/>
                </a:lnTo>
                <a:lnTo>
                  <a:pt x="7132" y="6950"/>
                </a:lnTo>
                <a:lnTo>
                  <a:pt x="7132" y="6950"/>
                </a:lnTo>
                <a:lnTo>
                  <a:pt x="7145" y="6950"/>
                </a:lnTo>
                <a:lnTo>
                  <a:pt x="7145" y="6963"/>
                </a:lnTo>
                <a:lnTo>
                  <a:pt x="7158" y="6950"/>
                </a:lnTo>
                <a:lnTo>
                  <a:pt x="7158" y="6950"/>
                </a:lnTo>
                <a:lnTo>
                  <a:pt x="7171" y="6937"/>
                </a:lnTo>
                <a:lnTo>
                  <a:pt x="7171" y="6950"/>
                </a:lnTo>
                <a:lnTo>
                  <a:pt x="7171" y="6950"/>
                </a:lnTo>
                <a:lnTo>
                  <a:pt x="7184" y="6950"/>
                </a:lnTo>
                <a:lnTo>
                  <a:pt x="7210" y="6937"/>
                </a:lnTo>
                <a:lnTo>
                  <a:pt x="7237" y="6937"/>
                </a:lnTo>
                <a:lnTo>
                  <a:pt x="7237" y="6924"/>
                </a:lnTo>
                <a:lnTo>
                  <a:pt x="7237" y="6924"/>
                </a:lnTo>
                <a:lnTo>
                  <a:pt x="7237" y="6924"/>
                </a:lnTo>
                <a:lnTo>
                  <a:pt x="7263" y="6911"/>
                </a:lnTo>
                <a:lnTo>
                  <a:pt x="7263" y="6911"/>
                </a:lnTo>
                <a:lnTo>
                  <a:pt x="7276" y="6911"/>
                </a:lnTo>
                <a:lnTo>
                  <a:pt x="7276" y="6911"/>
                </a:lnTo>
                <a:lnTo>
                  <a:pt x="7354" y="6898"/>
                </a:lnTo>
                <a:lnTo>
                  <a:pt x="7354" y="6898"/>
                </a:lnTo>
                <a:lnTo>
                  <a:pt x="7367" y="6898"/>
                </a:lnTo>
                <a:lnTo>
                  <a:pt x="7380" y="6898"/>
                </a:lnTo>
                <a:lnTo>
                  <a:pt x="7380" y="6884"/>
                </a:lnTo>
                <a:lnTo>
                  <a:pt x="7406" y="6884"/>
                </a:lnTo>
                <a:lnTo>
                  <a:pt x="7406" y="6884"/>
                </a:lnTo>
                <a:lnTo>
                  <a:pt x="7406" y="6884"/>
                </a:lnTo>
                <a:lnTo>
                  <a:pt x="7406" y="6884"/>
                </a:lnTo>
                <a:lnTo>
                  <a:pt x="7445" y="6884"/>
                </a:lnTo>
                <a:lnTo>
                  <a:pt x="7445" y="6884"/>
                </a:lnTo>
                <a:lnTo>
                  <a:pt x="7484" y="6884"/>
                </a:lnTo>
                <a:lnTo>
                  <a:pt x="7523" y="6884"/>
                </a:lnTo>
                <a:lnTo>
                  <a:pt x="7523" y="6884"/>
                </a:lnTo>
                <a:lnTo>
                  <a:pt x="7536" y="6884"/>
                </a:lnTo>
                <a:lnTo>
                  <a:pt x="7536" y="6884"/>
                </a:lnTo>
                <a:lnTo>
                  <a:pt x="7536" y="6884"/>
                </a:lnTo>
                <a:lnTo>
                  <a:pt x="7549" y="6884"/>
                </a:lnTo>
                <a:lnTo>
                  <a:pt x="7549" y="6884"/>
                </a:lnTo>
                <a:lnTo>
                  <a:pt x="7549" y="6884"/>
                </a:lnTo>
                <a:lnTo>
                  <a:pt x="7549" y="6884"/>
                </a:lnTo>
                <a:lnTo>
                  <a:pt x="7563" y="6884"/>
                </a:lnTo>
                <a:lnTo>
                  <a:pt x="7563" y="6884"/>
                </a:lnTo>
                <a:lnTo>
                  <a:pt x="7589" y="6884"/>
                </a:lnTo>
                <a:lnTo>
                  <a:pt x="7589" y="6884"/>
                </a:lnTo>
                <a:lnTo>
                  <a:pt x="7602" y="6884"/>
                </a:lnTo>
                <a:lnTo>
                  <a:pt x="7602" y="6884"/>
                </a:lnTo>
                <a:lnTo>
                  <a:pt x="7602" y="6884"/>
                </a:lnTo>
                <a:lnTo>
                  <a:pt x="7602" y="6884"/>
                </a:lnTo>
                <a:lnTo>
                  <a:pt x="7602" y="6884"/>
                </a:lnTo>
                <a:lnTo>
                  <a:pt x="7615" y="6884"/>
                </a:lnTo>
                <a:lnTo>
                  <a:pt x="7615" y="6884"/>
                </a:lnTo>
                <a:lnTo>
                  <a:pt x="7615" y="6884"/>
                </a:lnTo>
                <a:lnTo>
                  <a:pt x="7615" y="6884"/>
                </a:lnTo>
                <a:lnTo>
                  <a:pt x="7615" y="6884"/>
                </a:lnTo>
                <a:lnTo>
                  <a:pt x="7628" y="6884"/>
                </a:lnTo>
                <a:lnTo>
                  <a:pt x="7654" y="6884"/>
                </a:lnTo>
                <a:lnTo>
                  <a:pt x="7654" y="6884"/>
                </a:lnTo>
                <a:lnTo>
                  <a:pt x="7667" y="6884"/>
                </a:lnTo>
                <a:lnTo>
                  <a:pt x="7667" y="6884"/>
                </a:lnTo>
                <a:lnTo>
                  <a:pt x="7667" y="6898"/>
                </a:lnTo>
                <a:lnTo>
                  <a:pt x="7771" y="6898"/>
                </a:lnTo>
                <a:lnTo>
                  <a:pt x="7771" y="6884"/>
                </a:lnTo>
                <a:lnTo>
                  <a:pt x="7771" y="6884"/>
                </a:lnTo>
                <a:lnTo>
                  <a:pt x="7797" y="6884"/>
                </a:lnTo>
                <a:lnTo>
                  <a:pt x="7797" y="6884"/>
                </a:lnTo>
                <a:lnTo>
                  <a:pt x="7797" y="6884"/>
                </a:lnTo>
                <a:lnTo>
                  <a:pt x="7797" y="6884"/>
                </a:lnTo>
                <a:lnTo>
                  <a:pt x="7797" y="6884"/>
                </a:lnTo>
                <a:lnTo>
                  <a:pt x="7797" y="6898"/>
                </a:lnTo>
                <a:lnTo>
                  <a:pt x="7810" y="6898"/>
                </a:lnTo>
                <a:lnTo>
                  <a:pt x="7810" y="6898"/>
                </a:lnTo>
                <a:lnTo>
                  <a:pt x="7823" y="6898"/>
                </a:lnTo>
                <a:lnTo>
                  <a:pt x="7823" y="6898"/>
                </a:lnTo>
                <a:lnTo>
                  <a:pt x="7849" y="6911"/>
                </a:lnTo>
                <a:lnTo>
                  <a:pt x="7849" y="6911"/>
                </a:lnTo>
                <a:lnTo>
                  <a:pt x="7875" y="6924"/>
                </a:lnTo>
                <a:lnTo>
                  <a:pt x="7875" y="6924"/>
                </a:lnTo>
                <a:lnTo>
                  <a:pt x="7875" y="6924"/>
                </a:lnTo>
                <a:lnTo>
                  <a:pt x="7888" y="6911"/>
                </a:lnTo>
                <a:lnTo>
                  <a:pt x="7888" y="6911"/>
                </a:lnTo>
                <a:lnTo>
                  <a:pt x="7888" y="6924"/>
                </a:lnTo>
                <a:close/>
                <a:moveTo>
                  <a:pt x="10496" y="7706"/>
                </a:moveTo>
                <a:lnTo>
                  <a:pt x="10522" y="7706"/>
                </a:lnTo>
                <a:lnTo>
                  <a:pt x="10509" y="7745"/>
                </a:lnTo>
                <a:lnTo>
                  <a:pt x="10509" y="7745"/>
                </a:lnTo>
                <a:lnTo>
                  <a:pt x="10509" y="7745"/>
                </a:lnTo>
                <a:lnTo>
                  <a:pt x="10509" y="7745"/>
                </a:lnTo>
                <a:lnTo>
                  <a:pt x="10509" y="7745"/>
                </a:lnTo>
                <a:lnTo>
                  <a:pt x="10509" y="7745"/>
                </a:lnTo>
                <a:lnTo>
                  <a:pt x="10509" y="7745"/>
                </a:lnTo>
                <a:lnTo>
                  <a:pt x="10496" y="7745"/>
                </a:lnTo>
                <a:lnTo>
                  <a:pt x="10496" y="7732"/>
                </a:lnTo>
                <a:lnTo>
                  <a:pt x="10496" y="7732"/>
                </a:lnTo>
                <a:lnTo>
                  <a:pt x="10509" y="7719"/>
                </a:lnTo>
                <a:lnTo>
                  <a:pt x="10496" y="7719"/>
                </a:lnTo>
                <a:lnTo>
                  <a:pt x="10496" y="7719"/>
                </a:lnTo>
                <a:lnTo>
                  <a:pt x="10496" y="7706"/>
                </a:lnTo>
                <a:close/>
                <a:moveTo>
                  <a:pt x="10522" y="7706"/>
                </a:moveTo>
                <a:lnTo>
                  <a:pt x="10509" y="7706"/>
                </a:lnTo>
                <a:lnTo>
                  <a:pt x="10509" y="7706"/>
                </a:lnTo>
                <a:lnTo>
                  <a:pt x="10509" y="7706"/>
                </a:lnTo>
                <a:lnTo>
                  <a:pt x="10509" y="7706"/>
                </a:lnTo>
                <a:lnTo>
                  <a:pt x="10509" y="7706"/>
                </a:lnTo>
                <a:lnTo>
                  <a:pt x="10509" y="7706"/>
                </a:lnTo>
                <a:lnTo>
                  <a:pt x="10509" y="7719"/>
                </a:lnTo>
                <a:lnTo>
                  <a:pt x="10509" y="7719"/>
                </a:lnTo>
                <a:lnTo>
                  <a:pt x="10509" y="7719"/>
                </a:lnTo>
                <a:lnTo>
                  <a:pt x="10522" y="7719"/>
                </a:lnTo>
                <a:lnTo>
                  <a:pt x="10522" y="7719"/>
                </a:lnTo>
                <a:lnTo>
                  <a:pt x="10522" y="7706"/>
                </a:lnTo>
                <a:lnTo>
                  <a:pt x="10522" y="7706"/>
                </a:lnTo>
                <a:close/>
                <a:moveTo>
                  <a:pt x="8162" y="1421"/>
                </a:moveTo>
                <a:lnTo>
                  <a:pt x="8162" y="1499"/>
                </a:lnTo>
                <a:lnTo>
                  <a:pt x="8097" y="1499"/>
                </a:lnTo>
                <a:lnTo>
                  <a:pt x="8097" y="1486"/>
                </a:lnTo>
                <a:lnTo>
                  <a:pt x="8045" y="1486"/>
                </a:lnTo>
                <a:lnTo>
                  <a:pt x="8058" y="1421"/>
                </a:lnTo>
                <a:lnTo>
                  <a:pt x="8162" y="1421"/>
                </a:lnTo>
                <a:close/>
                <a:moveTo>
                  <a:pt x="6467" y="7106"/>
                </a:moveTo>
                <a:lnTo>
                  <a:pt x="6467" y="7106"/>
                </a:lnTo>
                <a:lnTo>
                  <a:pt x="6467" y="7119"/>
                </a:lnTo>
                <a:lnTo>
                  <a:pt x="6467" y="7119"/>
                </a:lnTo>
                <a:lnTo>
                  <a:pt x="6480" y="7119"/>
                </a:lnTo>
                <a:lnTo>
                  <a:pt x="6480" y="7119"/>
                </a:lnTo>
                <a:lnTo>
                  <a:pt x="6493" y="7145"/>
                </a:lnTo>
                <a:lnTo>
                  <a:pt x="6493" y="7145"/>
                </a:lnTo>
                <a:lnTo>
                  <a:pt x="6506" y="7171"/>
                </a:lnTo>
                <a:lnTo>
                  <a:pt x="6493" y="7184"/>
                </a:lnTo>
                <a:lnTo>
                  <a:pt x="6493" y="7184"/>
                </a:lnTo>
                <a:lnTo>
                  <a:pt x="6480" y="7171"/>
                </a:lnTo>
                <a:lnTo>
                  <a:pt x="6480" y="7171"/>
                </a:lnTo>
                <a:lnTo>
                  <a:pt x="6480" y="7171"/>
                </a:lnTo>
                <a:lnTo>
                  <a:pt x="6467" y="7158"/>
                </a:lnTo>
                <a:lnTo>
                  <a:pt x="6467" y="7145"/>
                </a:lnTo>
                <a:lnTo>
                  <a:pt x="6467" y="7145"/>
                </a:lnTo>
                <a:lnTo>
                  <a:pt x="6454" y="7132"/>
                </a:lnTo>
                <a:lnTo>
                  <a:pt x="6454" y="7132"/>
                </a:lnTo>
                <a:lnTo>
                  <a:pt x="6454" y="7132"/>
                </a:lnTo>
                <a:lnTo>
                  <a:pt x="6454" y="7132"/>
                </a:lnTo>
                <a:lnTo>
                  <a:pt x="6441" y="7119"/>
                </a:lnTo>
                <a:lnTo>
                  <a:pt x="6402" y="7054"/>
                </a:lnTo>
                <a:lnTo>
                  <a:pt x="6415" y="7054"/>
                </a:lnTo>
                <a:lnTo>
                  <a:pt x="6428" y="7041"/>
                </a:lnTo>
                <a:lnTo>
                  <a:pt x="6428" y="7041"/>
                </a:lnTo>
                <a:lnTo>
                  <a:pt x="6467" y="7106"/>
                </a:lnTo>
                <a:close/>
                <a:moveTo>
                  <a:pt x="6454" y="7119"/>
                </a:moveTo>
                <a:lnTo>
                  <a:pt x="6467" y="7132"/>
                </a:lnTo>
                <a:lnTo>
                  <a:pt x="6480" y="7119"/>
                </a:lnTo>
                <a:lnTo>
                  <a:pt x="6467" y="7119"/>
                </a:lnTo>
                <a:lnTo>
                  <a:pt x="6467" y="7119"/>
                </a:lnTo>
                <a:lnTo>
                  <a:pt x="6467" y="7119"/>
                </a:lnTo>
                <a:lnTo>
                  <a:pt x="6454" y="7119"/>
                </a:lnTo>
                <a:close/>
                <a:moveTo>
                  <a:pt x="6441" y="7106"/>
                </a:moveTo>
                <a:lnTo>
                  <a:pt x="6454" y="7119"/>
                </a:lnTo>
                <a:lnTo>
                  <a:pt x="6454" y="7119"/>
                </a:lnTo>
                <a:lnTo>
                  <a:pt x="6454" y="7119"/>
                </a:lnTo>
                <a:lnTo>
                  <a:pt x="6454" y="7106"/>
                </a:lnTo>
                <a:lnTo>
                  <a:pt x="6441" y="7106"/>
                </a:lnTo>
                <a:close/>
                <a:moveTo>
                  <a:pt x="6545" y="7263"/>
                </a:moveTo>
                <a:lnTo>
                  <a:pt x="6559" y="7276"/>
                </a:lnTo>
                <a:lnTo>
                  <a:pt x="6572" y="7276"/>
                </a:lnTo>
                <a:lnTo>
                  <a:pt x="6572" y="7289"/>
                </a:lnTo>
                <a:lnTo>
                  <a:pt x="6572" y="7289"/>
                </a:lnTo>
                <a:lnTo>
                  <a:pt x="6572" y="7289"/>
                </a:lnTo>
                <a:lnTo>
                  <a:pt x="6572" y="7289"/>
                </a:lnTo>
                <a:lnTo>
                  <a:pt x="6559" y="7302"/>
                </a:lnTo>
                <a:lnTo>
                  <a:pt x="6545" y="7302"/>
                </a:lnTo>
                <a:lnTo>
                  <a:pt x="6545" y="7302"/>
                </a:lnTo>
                <a:lnTo>
                  <a:pt x="6506" y="7224"/>
                </a:lnTo>
                <a:lnTo>
                  <a:pt x="6506" y="7224"/>
                </a:lnTo>
                <a:lnTo>
                  <a:pt x="6506" y="7210"/>
                </a:lnTo>
                <a:lnTo>
                  <a:pt x="6506" y="7210"/>
                </a:lnTo>
                <a:lnTo>
                  <a:pt x="6506" y="7210"/>
                </a:lnTo>
                <a:lnTo>
                  <a:pt x="6519" y="7197"/>
                </a:lnTo>
                <a:lnTo>
                  <a:pt x="6519" y="7197"/>
                </a:lnTo>
                <a:lnTo>
                  <a:pt x="6519" y="7197"/>
                </a:lnTo>
                <a:lnTo>
                  <a:pt x="6532" y="7210"/>
                </a:lnTo>
                <a:lnTo>
                  <a:pt x="6532" y="7210"/>
                </a:lnTo>
                <a:lnTo>
                  <a:pt x="6559" y="7263"/>
                </a:lnTo>
                <a:lnTo>
                  <a:pt x="6545" y="7263"/>
                </a:lnTo>
                <a:close/>
                <a:moveTo>
                  <a:pt x="12504" y="7093"/>
                </a:moveTo>
                <a:lnTo>
                  <a:pt x="12504" y="7054"/>
                </a:lnTo>
                <a:lnTo>
                  <a:pt x="12504" y="7054"/>
                </a:lnTo>
                <a:lnTo>
                  <a:pt x="12504" y="7054"/>
                </a:lnTo>
                <a:lnTo>
                  <a:pt x="12491" y="7054"/>
                </a:lnTo>
                <a:lnTo>
                  <a:pt x="12491" y="7054"/>
                </a:lnTo>
                <a:lnTo>
                  <a:pt x="12491" y="6989"/>
                </a:lnTo>
                <a:lnTo>
                  <a:pt x="12478" y="6963"/>
                </a:lnTo>
                <a:lnTo>
                  <a:pt x="12478" y="6950"/>
                </a:lnTo>
                <a:lnTo>
                  <a:pt x="12478" y="6937"/>
                </a:lnTo>
                <a:lnTo>
                  <a:pt x="12478" y="6937"/>
                </a:lnTo>
                <a:lnTo>
                  <a:pt x="12478" y="6911"/>
                </a:lnTo>
                <a:lnTo>
                  <a:pt x="12465" y="6911"/>
                </a:lnTo>
                <a:lnTo>
                  <a:pt x="12465" y="6871"/>
                </a:lnTo>
                <a:lnTo>
                  <a:pt x="12465" y="6858"/>
                </a:lnTo>
                <a:lnTo>
                  <a:pt x="12465" y="6858"/>
                </a:lnTo>
                <a:lnTo>
                  <a:pt x="12465" y="6845"/>
                </a:lnTo>
                <a:lnTo>
                  <a:pt x="12465" y="6845"/>
                </a:lnTo>
                <a:lnTo>
                  <a:pt x="12465" y="6845"/>
                </a:lnTo>
                <a:lnTo>
                  <a:pt x="12465" y="6832"/>
                </a:lnTo>
                <a:lnTo>
                  <a:pt x="12465" y="6832"/>
                </a:lnTo>
                <a:lnTo>
                  <a:pt x="12465" y="6845"/>
                </a:lnTo>
                <a:lnTo>
                  <a:pt x="12465" y="6858"/>
                </a:lnTo>
                <a:lnTo>
                  <a:pt x="12478" y="6884"/>
                </a:lnTo>
                <a:lnTo>
                  <a:pt x="12478" y="6911"/>
                </a:lnTo>
                <a:lnTo>
                  <a:pt x="12478" y="6911"/>
                </a:lnTo>
                <a:lnTo>
                  <a:pt x="12491" y="6950"/>
                </a:lnTo>
                <a:lnTo>
                  <a:pt x="12491" y="6963"/>
                </a:lnTo>
                <a:lnTo>
                  <a:pt x="12491" y="6976"/>
                </a:lnTo>
                <a:lnTo>
                  <a:pt x="12504" y="6989"/>
                </a:lnTo>
                <a:lnTo>
                  <a:pt x="12504" y="6989"/>
                </a:lnTo>
                <a:lnTo>
                  <a:pt x="12504" y="7002"/>
                </a:lnTo>
                <a:lnTo>
                  <a:pt x="12504" y="7002"/>
                </a:lnTo>
                <a:lnTo>
                  <a:pt x="12504" y="7002"/>
                </a:lnTo>
                <a:lnTo>
                  <a:pt x="12504" y="7054"/>
                </a:lnTo>
                <a:lnTo>
                  <a:pt x="12504" y="7054"/>
                </a:lnTo>
                <a:lnTo>
                  <a:pt x="12517" y="7067"/>
                </a:lnTo>
                <a:lnTo>
                  <a:pt x="12517" y="7054"/>
                </a:lnTo>
                <a:lnTo>
                  <a:pt x="12517" y="7067"/>
                </a:lnTo>
                <a:lnTo>
                  <a:pt x="12517" y="7067"/>
                </a:lnTo>
                <a:lnTo>
                  <a:pt x="12517" y="7067"/>
                </a:lnTo>
                <a:lnTo>
                  <a:pt x="12517" y="7067"/>
                </a:lnTo>
                <a:lnTo>
                  <a:pt x="12517" y="7080"/>
                </a:lnTo>
                <a:lnTo>
                  <a:pt x="12517" y="7080"/>
                </a:lnTo>
                <a:lnTo>
                  <a:pt x="12517" y="7080"/>
                </a:lnTo>
                <a:lnTo>
                  <a:pt x="12517" y="7093"/>
                </a:lnTo>
                <a:lnTo>
                  <a:pt x="12504" y="7093"/>
                </a:lnTo>
                <a:close/>
                <a:moveTo>
                  <a:pt x="8658" y="7993"/>
                </a:moveTo>
                <a:lnTo>
                  <a:pt x="8658" y="7993"/>
                </a:lnTo>
                <a:lnTo>
                  <a:pt x="8671" y="7980"/>
                </a:lnTo>
                <a:lnTo>
                  <a:pt x="8671" y="7980"/>
                </a:lnTo>
                <a:lnTo>
                  <a:pt x="8671" y="7980"/>
                </a:lnTo>
                <a:lnTo>
                  <a:pt x="8671" y="7980"/>
                </a:lnTo>
                <a:lnTo>
                  <a:pt x="8697" y="7980"/>
                </a:lnTo>
                <a:lnTo>
                  <a:pt x="8697" y="7980"/>
                </a:lnTo>
                <a:lnTo>
                  <a:pt x="8697" y="7980"/>
                </a:lnTo>
                <a:lnTo>
                  <a:pt x="8697" y="7980"/>
                </a:lnTo>
                <a:lnTo>
                  <a:pt x="8723" y="7993"/>
                </a:lnTo>
                <a:lnTo>
                  <a:pt x="8723" y="7993"/>
                </a:lnTo>
                <a:lnTo>
                  <a:pt x="8723" y="7993"/>
                </a:lnTo>
                <a:lnTo>
                  <a:pt x="8723" y="7993"/>
                </a:lnTo>
                <a:lnTo>
                  <a:pt x="8723" y="8006"/>
                </a:lnTo>
                <a:lnTo>
                  <a:pt x="8723" y="8006"/>
                </a:lnTo>
                <a:lnTo>
                  <a:pt x="8697" y="8006"/>
                </a:lnTo>
                <a:lnTo>
                  <a:pt x="8658" y="7993"/>
                </a:lnTo>
                <a:close/>
                <a:moveTo>
                  <a:pt x="12648" y="6715"/>
                </a:moveTo>
                <a:lnTo>
                  <a:pt x="12661" y="6715"/>
                </a:lnTo>
                <a:lnTo>
                  <a:pt x="12661" y="6702"/>
                </a:lnTo>
                <a:lnTo>
                  <a:pt x="12674" y="6702"/>
                </a:lnTo>
                <a:lnTo>
                  <a:pt x="12674" y="6715"/>
                </a:lnTo>
                <a:lnTo>
                  <a:pt x="12661" y="6715"/>
                </a:lnTo>
                <a:lnTo>
                  <a:pt x="12661" y="6715"/>
                </a:lnTo>
                <a:lnTo>
                  <a:pt x="12661" y="6728"/>
                </a:lnTo>
                <a:lnTo>
                  <a:pt x="12661" y="6728"/>
                </a:lnTo>
                <a:lnTo>
                  <a:pt x="12674" y="6728"/>
                </a:lnTo>
                <a:lnTo>
                  <a:pt x="12674" y="6741"/>
                </a:lnTo>
                <a:lnTo>
                  <a:pt x="12661" y="6741"/>
                </a:lnTo>
                <a:lnTo>
                  <a:pt x="12674" y="6754"/>
                </a:lnTo>
                <a:lnTo>
                  <a:pt x="12674" y="6754"/>
                </a:lnTo>
                <a:lnTo>
                  <a:pt x="12674" y="6741"/>
                </a:lnTo>
                <a:lnTo>
                  <a:pt x="12674" y="6754"/>
                </a:lnTo>
                <a:lnTo>
                  <a:pt x="12687" y="6793"/>
                </a:lnTo>
                <a:lnTo>
                  <a:pt x="12687" y="6793"/>
                </a:lnTo>
                <a:lnTo>
                  <a:pt x="12687" y="6793"/>
                </a:lnTo>
                <a:lnTo>
                  <a:pt x="12687" y="6793"/>
                </a:lnTo>
                <a:lnTo>
                  <a:pt x="12687" y="6819"/>
                </a:lnTo>
                <a:lnTo>
                  <a:pt x="12687" y="6819"/>
                </a:lnTo>
                <a:lnTo>
                  <a:pt x="12687" y="6819"/>
                </a:lnTo>
                <a:lnTo>
                  <a:pt x="12687" y="6832"/>
                </a:lnTo>
                <a:lnTo>
                  <a:pt x="12687" y="6845"/>
                </a:lnTo>
                <a:lnTo>
                  <a:pt x="12687" y="6871"/>
                </a:lnTo>
                <a:lnTo>
                  <a:pt x="12700" y="6871"/>
                </a:lnTo>
                <a:lnTo>
                  <a:pt x="12700" y="6871"/>
                </a:lnTo>
                <a:lnTo>
                  <a:pt x="12700" y="6871"/>
                </a:lnTo>
                <a:lnTo>
                  <a:pt x="12713" y="6871"/>
                </a:lnTo>
                <a:lnTo>
                  <a:pt x="12713" y="6898"/>
                </a:lnTo>
                <a:lnTo>
                  <a:pt x="12713" y="6911"/>
                </a:lnTo>
                <a:lnTo>
                  <a:pt x="12700" y="6911"/>
                </a:lnTo>
                <a:lnTo>
                  <a:pt x="12700" y="6911"/>
                </a:lnTo>
                <a:lnTo>
                  <a:pt x="12687" y="6911"/>
                </a:lnTo>
                <a:lnTo>
                  <a:pt x="12687" y="6911"/>
                </a:lnTo>
                <a:lnTo>
                  <a:pt x="12687" y="6911"/>
                </a:lnTo>
                <a:lnTo>
                  <a:pt x="12687" y="6911"/>
                </a:lnTo>
                <a:lnTo>
                  <a:pt x="12687" y="6911"/>
                </a:lnTo>
                <a:lnTo>
                  <a:pt x="12687" y="6898"/>
                </a:lnTo>
                <a:lnTo>
                  <a:pt x="12674" y="6884"/>
                </a:lnTo>
                <a:lnTo>
                  <a:pt x="12674" y="6871"/>
                </a:lnTo>
                <a:lnTo>
                  <a:pt x="12674" y="6871"/>
                </a:lnTo>
                <a:lnTo>
                  <a:pt x="12674" y="6858"/>
                </a:lnTo>
                <a:lnTo>
                  <a:pt x="12674" y="6845"/>
                </a:lnTo>
                <a:lnTo>
                  <a:pt x="12687" y="6845"/>
                </a:lnTo>
                <a:lnTo>
                  <a:pt x="12674" y="6819"/>
                </a:lnTo>
                <a:lnTo>
                  <a:pt x="12674" y="6819"/>
                </a:lnTo>
                <a:lnTo>
                  <a:pt x="12674" y="6806"/>
                </a:lnTo>
                <a:lnTo>
                  <a:pt x="12661" y="6806"/>
                </a:lnTo>
                <a:lnTo>
                  <a:pt x="12661" y="6793"/>
                </a:lnTo>
                <a:lnTo>
                  <a:pt x="12661" y="6754"/>
                </a:lnTo>
                <a:lnTo>
                  <a:pt x="12661" y="6754"/>
                </a:lnTo>
                <a:lnTo>
                  <a:pt x="12661" y="6754"/>
                </a:lnTo>
                <a:lnTo>
                  <a:pt x="12661" y="6741"/>
                </a:lnTo>
                <a:lnTo>
                  <a:pt x="12661" y="6741"/>
                </a:lnTo>
                <a:lnTo>
                  <a:pt x="12661" y="6728"/>
                </a:lnTo>
                <a:lnTo>
                  <a:pt x="12661" y="6728"/>
                </a:lnTo>
                <a:lnTo>
                  <a:pt x="12661" y="6728"/>
                </a:lnTo>
                <a:lnTo>
                  <a:pt x="12661" y="6728"/>
                </a:lnTo>
                <a:lnTo>
                  <a:pt x="12648" y="6728"/>
                </a:lnTo>
                <a:lnTo>
                  <a:pt x="12648" y="6715"/>
                </a:lnTo>
                <a:close/>
                <a:moveTo>
                  <a:pt x="12674" y="6780"/>
                </a:moveTo>
                <a:lnTo>
                  <a:pt x="12674" y="6780"/>
                </a:lnTo>
                <a:lnTo>
                  <a:pt x="12674" y="6780"/>
                </a:lnTo>
                <a:lnTo>
                  <a:pt x="12674" y="6780"/>
                </a:lnTo>
                <a:close/>
                <a:moveTo>
                  <a:pt x="12674" y="6793"/>
                </a:moveTo>
                <a:lnTo>
                  <a:pt x="12674" y="6793"/>
                </a:lnTo>
                <a:lnTo>
                  <a:pt x="12674" y="6793"/>
                </a:lnTo>
                <a:lnTo>
                  <a:pt x="12674" y="6793"/>
                </a:lnTo>
                <a:close/>
                <a:moveTo>
                  <a:pt x="12700" y="6950"/>
                </a:moveTo>
                <a:lnTo>
                  <a:pt x="12713" y="6950"/>
                </a:lnTo>
                <a:lnTo>
                  <a:pt x="12713" y="6963"/>
                </a:lnTo>
                <a:lnTo>
                  <a:pt x="12713" y="6963"/>
                </a:lnTo>
                <a:lnTo>
                  <a:pt x="12713" y="6963"/>
                </a:lnTo>
                <a:lnTo>
                  <a:pt x="12713" y="6963"/>
                </a:lnTo>
                <a:lnTo>
                  <a:pt x="12713" y="6976"/>
                </a:lnTo>
                <a:lnTo>
                  <a:pt x="12713" y="6976"/>
                </a:lnTo>
                <a:lnTo>
                  <a:pt x="12700" y="6976"/>
                </a:lnTo>
                <a:lnTo>
                  <a:pt x="12700" y="6963"/>
                </a:lnTo>
                <a:lnTo>
                  <a:pt x="12700" y="6963"/>
                </a:lnTo>
                <a:lnTo>
                  <a:pt x="12713" y="6963"/>
                </a:lnTo>
                <a:lnTo>
                  <a:pt x="12700" y="6950"/>
                </a:lnTo>
                <a:close/>
                <a:moveTo>
                  <a:pt x="12713" y="6950"/>
                </a:moveTo>
                <a:lnTo>
                  <a:pt x="12713" y="6950"/>
                </a:lnTo>
                <a:lnTo>
                  <a:pt x="12713" y="6950"/>
                </a:lnTo>
                <a:lnTo>
                  <a:pt x="12713" y="6950"/>
                </a:lnTo>
                <a:lnTo>
                  <a:pt x="12713" y="6963"/>
                </a:lnTo>
                <a:lnTo>
                  <a:pt x="12713" y="6963"/>
                </a:lnTo>
                <a:lnTo>
                  <a:pt x="12713" y="6950"/>
                </a:lnTo>
                <a:lnTo>
                  <a:pt x="12713" y="6950"/>
                </a:lnTo>
                <a:lnTo>
                  <a:pt x="12713" y="6950"/>
                </a:lnTo>
                <a:close/>
                <a:moveTo>
                  <a:pt x="13912" y="7067"/>
                </a:moveTo>
                <a:lnTo>
                  <a:pt x="13860" y="7067"/>
                </a:lnTo>
                <a:lnTo>
                  <a:pt x="13860" y="7067"/>
                </a:lnTo>
                <a:lnTo>
                  <a:pt x="13860" y="7067"/>
                </a:lnTo>
                <a:lnTo>
                  <a:pt x="13860" y="7015"/>
                </a:lnTo>
                <a:lnTo>
                  <a:pt x="13860" y="7028"/>
                </a:lnTo>
                <a:lnTo>
                  <a:pt x="13873" y="7015"/>
                </a:lnTo>
                <a:lnTo>
                  <a:pt x="13886" y="7028"/>
                </a:lnTo>
                <a:lnTo>
                  <a:pt x="13899" y="7015"/>
                </a:lnTo>
                <a:lnTo>
                  <a:pt x="13899" y="7015"/>
                </a:lnTo>
                <a:lnTo>
                  <a:pt x="13899" y="7028"/>
                </a:lnTo>
                <a:lnTo>
                  <a:pt x="13899" y="7028"/>
                </a:lnTo>
                <a:lnTo>
                  <a:pt x="13899" y="7028"/>
                </a:lnTo>
                <a:lnTo>
                  <a:pt x="13899" y="7028"/>
                </a:lnTo>
                <a:lnTo>
                  <a:pt x="13899" y="7028"/>
                </a:lnTo>
                <a:lnTo>
                  <a:pt x="13899" y="7028"/>
                </a:lnTo>
                <a:lnTo>
                  <a:pt x="13912" y="7015"/>
                </a:lnTo>
                <a:lnTo>
                  <a:pt x="13912" y="7015"/>
                </a:lnTo>
                <a:lnTo>
                  <a:pt x="13912" y="7015"/>
                </a:lnTo>
                <a:lnTo>
                  <a:pt x="13912" y="7015"/>
                </a:lnTo>
                <a:lnTo>
                  <a:pt x="13912" y="7015"/>
                </a:lnTo>
                <a:lnTo>
                  <a:pt x="13925" y="7015"/>
                </a:lnTo>
                <a:lnTo>
                  <a:pt x="13925" y="7015"/>
                </a:lnTo>
                <a:lnTo>
                  <a:pt x="13925" y="7041"/>
                </a:lnTo>
                <a:lnTo>
                  <a:pt x="13925" y="7041"/>
                </a:lnTo>
                <a:lnTo>
                  <a:pt x="13925" y="7041"/>
                </a:lnTo>
                <a:lnTo>
                  <a:pt x="13912" y="7041"/>
                </a:lnTo>
                <a:lnTo>
                  <a:pt x="13899" y="7028"/>
                </a:lnTo>
                <a:lnTo>
                  <a:pt x="13886" y="7041"/>
                </a:lnTo>
                <a:lnTo>
                  <a:pt x="13899" y="7041"/>
                </a:lnTo>
                <a:lnTo>
                  <a:pt x="13899" y="7041"/>
                </a:lnTo>
                <a:lnTo>
                  <a:pt x="13899" y="7041"/>
                </a:lnTo>
                <a:lnTo>
                  <a:pt x="13912" y="7041"/>
                </a:lnTo>
                <a:lnTo>
                  <a:pt x="13912" y="7041"/>
                </a:lnTo>
                <a:lnTo>
                  <a:pt x="13912" y="7054"/>
                </a:lnTo>
                <a:lnTo>
                  <a:pt x="13912" y="7067"/>
                </a:lnTo>
                <a:close/>
                <a:moveTo>
                  <a:pt x="5568" y="5659"/>
                </a:moveTo>
                <a:lnTo>
                  <a:pt x="5646" y="5711"/>
                </a:lnTo>
                <a:lnTo>
                  <a:pt x="5620" y="5750"/>
                </a:lnTo>
                <a:lnTo>
                  <a:pt x="5541" y="5698"/>
                </a:lnTo>
                <a:lnTo>
                  <a:pt x="5568" y="5659"/>
                </a:lnTo>
                <a:close/>
                <a:moveTo>
                  <a:pt x="8736" y="3964"/>
                </a:moveTo>
                <a:lnTo>
                  <a:pt x="8736" y="3964"/>
                </a:lnTo>
                <a:lnTo>
                  <a:pt x="8736" y="3964"/>
                </a:lnTo>
                <a:lnTo>
                  <a:pt x="8736" y="3964"/>
                </a:lnTo>
                <a:lnTo>
                  <a:pt x="8736" y="3964"/>
                </a:lnTo>
                <a:lnTo>
                  <a:pt x="8736" y="3964"/>
                </a:lnTo>
                <a:lnTo>
                  <a:pt x="8749" y="3964"/>
                </a:lnTo>
                <a:lnTo>
                  <a:pt x="8749" y="3964"/>
                </a:lnTo>
                <a:lnTo>
                  <a:pt x="8762" y="3964"/>
                </a:lnTo>
                <a:lnTo>
                  <a:pt x="8762" y="3990"/>
                </a:lnTo>
                <a:lnTo>
                  <a:pt x="8749" y="3990"/>
                </a:lnTo>
                <a:lnTo>
                  <a:pt x="8723" y="3977"/>
                </a:lnTo>
                <a:lnTo>
                  <a:pt x="8723" y="3977"/>
                </a:lnTo>
                <a:lnTo>
                  <a:pt x="8723" y="3977"/>
                </a:lnTo>
                <a:lnTo>
                  <a:pt x="8710" y="3977"/>
                </a:lnTo>
                <a:lnTo>
                  <a:pt x="8710" y="3977"/>
                </a:lnTo>
                <a:lnTo>
                  <a:pt x="8697" y="3977"/>
                </a:lnTo>
                <a:lnTo>
                  <a:pt x="8697" y="3977"/>
                </a:lnTo>
                <a:lnTo>
                  <a:pt x="8658" y="3964"/>
                </a:lnTo>
                <a:lnTo>
                  <a:pt x="8658" y="3964"/>
                </a:lnTo>
                <a:lnTo>
                  <a:pt x="8697" y="3964"/>
                </a:lnTo>
                <a:lnTo>
                  <a:pt x="8697" y="3964"/>
                </a:lnTo>
                <a:lnTo>
                  <a:pt x="8736" y="3964"/>
                </a:lnTo>
                <a:close/>
                <a:moveTo>
                  <a:pt x="7393" y="5489"/>
                </a:moveTo>
                <a:lnTo>
                  <a:pt x="7393" y="5489"/>
                </a:lnTo>
                <a:lnTo>
                  <a:pt x="7406" y="5489"/>
                </a:lnTo>
                <a:lnTo>
                  <a:pt x="7406" y="5515"/>
                </a:lnTo>
                <a:lnTo>
                  <a:pt x="7406" y="5528"/>
                </a:lnTo>
                <a:lnTo>
                  <a:pt x="7406" y="5541"/>
                </a:lnTo>
                <a:lnTo>
                  <a:pt x="7406" y="5541"/>
                </a:lnTo>
                <a:lnTo>
                  <a:pt x="7406" y="5541"/>
                </a:lnTo>
                <a:lnTo>
                  <a:pt x="7393" y="5541"/>
                </a:lnTo>
                <a:lnTo>
                  <a:pt x="7393" y="5541"/>
                </a:lnTo>
                <a:lnTo>
                  <a:pt x="7393" y="5489"/>
                </a:lnTo>
                <a:close/>
                <a:moveTo>
                  <a:pt x="7393" y="5581"/>
                </a:moveTo>
                <a:lnTo>
                  <a:pt x="7393" y="5581"/>
                </a:lnTo>
                <a:lnTo>
                  <a:pt x="7406" y="5581"/>
                </a:lnTo>
                <a:lnTo>
                  <a:pt x="7406" y="5581"/>
                </a:lnTo>
                <a:lnTo>
                  <a:pt x="7406" y="5581"/>
                </a:lnTo>
                <a:lnTo>
                  <a:pt x="7406" y="5581"/>
                </a:lnTo>
                <a:lnTo>
                  <a:pt x="7406" y="5594"/>
                </a:lnTo>
                <a:lnTo>
                  <a:pt x="7406" y="5594"/>
                </a:lnTo>
                <a:lnTo>
                  <a:pt x="7406" y="5607"/>
                </a:lnTo>
                <a:lnTo>
                  <a:pt x="7393" y="5607"/>
                </a:lnTo>
                <a:lnTo>
                  <a:pt x="7393" y="5607"/>
                </a:lnTo>
                <a:lnTo>
                  <a:pt x="7393" y="5607"/>
                </a:lnTo>
                <a:lnTo>
                  <a:pt x="7393" y="5594"/>
                </a:lnTo>
                <a:lnTo>
                  <a:pt x="7393" y="5581"/>
                </a:lnTo>
                <a:close/>
                <a:moveTo>
                  <a:pt x="12504" y="7562"/>
                </a:moveTo>
                <a:lnTo>
                  <a:pt x="12517" y="7562"/>
                </a:lnTo>
                <a:lnTo>
                  <a:pt x="12543" y="7536"/>
                </a:lnTo>
                <a:lnTo>
                  <a:pt x="12556" y="7536"/>
                </a:lnTo>
                <a:lnTo>
                  <a:pt x="12556" y="7536"/>
                </a:lnTo>
                <a:lnTo>
                  <a:pt x="12569" y="7536"/>
                </a:lnTo>
                <a:lnTo>
                  <a:pt x="12556" y="7536"/>
                </a:lnTo>
                <a:lnTo>
                  <a:pt x="12569" y="7536"/>
                </a:lnTo>
                <a:lnTo>
                  <a:pt x="12569" y="7536"/>
                </a:lnTo>
                <a:lnTo>
                  <a:pt x="12596" y="7589"/>
                </a:lnTo>
                <a:lnTo>
                  <a:pt x="12596" y="7589"/>
                </a:lnTo>
                <a:lnTo>
                  <a:pt x="12596" y="7576"/>
                </a:lnTo>
                <a:lnTo>
                  <a:pt x="12582" y="7589"/>
                </a:lnTo>
                <a:lnTo>
                  <a:pt x="12596" y="7589"/>
                </a:lnTo>
                <a:lnTo>
                  <a:pt x="12556" y="7602"/>
                </a:lnTo>
                <a:lnTo>
                  <a:pt x="12556" y="7589"/>
                </a:lnTo>
                <a:lnTo>
                  <a:pt x="12556" y="7589"/>
                </a:lnTo>
                <a:lnTo>
                  <a:pt x="12543" y="7576"/>
                </a:lnTo>
                <a:lnTo>
                  <a:pt x="12530" y="7589"/>
                </a:lnTo>
                <a:lnTo>
                  <a:pt x="12517" y="7589"/>
                </a:lnTo>
                <a:lnTo>
                  <a:pt x="12504" y="7562"/>
                </a:lnTo>
                <a:close/>
                <a:moveTo>
                  <a:pt x="8280" y="7549"/>
                </a:moveTo>
                <a:lnTo>
                  <a:pt x="8306" y="7549"/>
                </a:lnTo>
                <a:lnTo>
                  <a:pt x="8306" y="7549"/>
                </a:lnTo>
                <a:lnTo>
                  <a:pt x="8306" y="7549"/>
                </a:lnTo>
                <a:lnTo>
                  <a:pt x="8306" y="7549"/>
                </a:lnTo>
                <a:lnTo>
                  <a:pt x="8306" y="7549"/>
                </a:lnTo>
                <a:lnTo>
                  <a:pt x="8293" y="7549"/>
                </a:lnTo>
                <a:lnTo>
                  <a:pt x="8293" y="7549"/>
                </a:lnTo>
                <a:lnTo>
                  <a:pt x="8293" y="7549"/>
                </a:lnTo>
                <a:lnTo>
                  <a:pt x="8293" y="7549"/>
                </a:lnTo>
                <a:lnTo>
                  <a:pt x="8293" y="7549"/>
                </a:lnTo>
                <a:lnTo>
                  <a:pt x="8293" y="7549"/>
                </a:lnTo>
                <a:lnTo>
                  <a:pt x="8293" y="7549"/>
                </a:lnTo>
                <a:lnTo>
                  <a:pt x="8293" y="7562"/>
                </a:lnTo>
                <a:lnTo>
                  <a:pt x="8293" y="7562"/>
                </a:lnTo>
                <a:lnTo>
                  <a:pt x="8293" y="7562"/>
                </a:lnTo>
                <a:lnTo>
                  <a:pt x="8293" y="7562"/>
                </a:lnTo>
                <a:lnTo>
                  <a:pt x="8293" y="7562"/>
                </a:lnTo>
                <a:lnTo>
                  <a:pt x="8293" y="7562"/>
                </a:lnTo>
                <a:lnTo>
                  <a:pt x="8293" y="7562"/>
                </a:lnTo>
                <a:lnTo>
                  <a:pt x="8293" y="7562"/>
                </a:lnTo>
                <a:lnTo>
                  <a:pt x="8293" y="7562"/>
                </a:lnTo>
                <a:lnTo>
                  <a:pt x="8293" y="7562"/>
                </a:lnTo>
                <a:lnTo>
                  <a:pt x="8306" y="7562"/>
                </a:lnTo>
                <a:lnTo>
                  <a:pt x="8306" y="7562"/>
                </a:lnTo>
                <a:lnTo>
                  <a:pt x="8306" y="7562"/>
                </a:lnTo>
                <a:lnTo>
                  <a:pt x="8306" y="7562"/>
                </a:lnTo>
                <a:lnTo>
                  <a:pt x="8306" y="7562"/>
                </a:lnTo>
                <a:lnTo>
                  <a:pt x="8306" y="7562"/>
                </a:lnTo>
                <a:lnTo>
                  <a:pt x="8306" y="7562"/>
                </a:lnTo>
                <a:lnTo>
                  <a:pt x="8306" y="7562"/>
                </a:lnTo>
                <a:lnTo>
                  <a:pt x="8306" y="7562"/>
                </a:lnTo>
                <a:lnTo>
                  <a:pt x="8306" y="7562"/>
                </a:lnTo>
                <a:lnTo>
                  <a:pt x="8306" y="7562"/>
                </a:lnTo>
                <a:lnTo>
                  <a:pt x="8306" y="7562"/>
                </a:lnTo>
                <a:lnTo>
                  <a:pt x="8306" y="7549"/>
                </a:lnTo>
                <a:lnTo>
                  <a:pt x="8319" y="7562"/>
                </a:lnTo>
                <a:lnTo>
                  <a:pt x="8319" y="7549"/>
                </a:lnTo>
                <a:lnTo>
                  <a:pt x="8332" y="7562"/>
                </a:lnTo>
                <a:lnTo>
                  <a:pt x="8332" y="7549"/>
                </a:lnTo>
                <a:lnTo>
                  <a:pt x="8345" y="7562"/>
                </a:lnTo>
                <a:lnTo>
                  <a:pt x="8332" y="7576"/>
                </a:lnTo>
                <a:lnTo>
                  <a:pt x="8332" y="7576"/>
                </a:lnTo>
                <a:lnTo>
                  <a:pt x="8332" y="7589"/>
                </a:lnTo>
                <a:lnTo>
                  <a:pt x="8332" y="7589"/>
                </a:lnTo>
                <a:lnTo>
                  <a:pt x="8332" y="7615"/>
                </a:lnTo>
                <a:lnTo>
                  <a:pt x="8319" y="7615"/>
                </a:lnTo>
                <a:lnTo>
                  <a:pt x="8306" y="7615"/>
                </a:lnTo>
                <a:lnTo>
                  <a:pt x="8306" y="7615"/>
                </a:lnTo>
                <a:lnTo>
                  <a:pt x="8267" y="7602"/>
                </a:lnTo>
                <a:lnTo>
                  <a:pt x="8267" y="7602"/>
                </a:lnTo>
                <a:lnTo>
                  <a:pt x="8267" y="7602"/>
                </a:lnTo>
                <a:lnTo>
                  <a:pt x="8280" y="7549"/>
                </a:lnTo>
                <a:close/>
                <a:moveTo>
                  <a:pt x="5815" y="6141"/>
                </a:moveTo>
                <a:lnTo>
                  <a:pt x="5841" y="6141"/>
                </a:lnTo>
                <a:lnTo>
                  <a:pt x="5841" y="6141"/>
                </a:lnTo>
                <a:lnTo>
                  <a:pt x="5841" y="6141"/>
                </a:lnTo>
                <a:lnTo>
                  <a:pt x="5841" y="6141"/>
                </a:lnTo>
                <a:lnTo>
                  <a:pt x="5841" y="6154"/>
                </a:lnTo>
                <a:lnTo>
                  <a:pt x="5828" y="6154"/>
                </a:lnTo>
                <a:lnTo>
                  <a:pt x="5815" y="6154"/>
                </a:lnTo>
                <a:lnTo>
                  <a:pt x="5815" y="6141"/>
                </a:lnTo>
                <a:close/>
                <a:moveTo>
                  <a:pt x="8958" y="5763"/>
                </a:moveTo>
                <a:lnTo>
                  <a:pt x="8958" y="5763"/>
                </a:lnTo>
                <a:lnTo>
                  <a:pt x="8984" y="5763"/>
                </a:lnTo>
                <a:lnTo>
                  <a:pt x="8984" y="5828"/>
                </a:lnTo>
                <a:lnTo>
                  <a:pt x="8984" y="5841"/>
                </a:lnTo>
                <a:lnTo>
                  <a:pt x="8984" y="5841"/>
                </a:lnTo>
                <a:lnTo>
                  <a:pt x="8984" y="5841"/>
                </a:lnTo>
                <a:lnTo>
                  <a:pt x="8984" y="5841"/>
                </a:lnTo>
                <a:lnTo>
                  <a:pt x="8958" y="5828"/>
                </a:lnTo>
                <a:lnTo>
                  <a:pt x="8958" y="5828"/>
                </a:lnTo>
                <a:lnTo>
                  <a:pt x="8958" y="5815"/>
                </a:lnTo>
                <a:lnTo>
                  <a:pt x="8958" y="5789"/>
                </a:lnTo>
                <a:lnTo>
                  <a:pt x="8958" y="5763"/>
                </a:lnTo>
                <a:close/>
                <a:moveTo>
                  <a:pt x="19115" y="6115"/>
                </a:moveTo>
                <a:lnTo>
                  <a:pt x="19180" y="6141"/>
                </a:lnTo>
                <a:lnTo>
                  <a:pt x="19206" y="6154"/>
                </a:lnTo>
                <a:lnTo>
                  <a:pt x="19206" y="6154"/>
                </a:lnTo>
                <a:lnTo>
                  <a:pt x="19284" y="6167"/>
                </a:lnTo>
                <a:lnTo>
                  <a:pt x="19337" y="6167"/>
                </a:lnTo>
                <a:lnTo>
                  <a:pt x="19337" y="6167"/>
                </a:lnTo>
                <a:lnTo>
                  <a:pt x="19284" y="6180"/>
                </a:lnTo>
                <a:lnTo>
                  <a:pt x="19271" y="6180"/>
                </a:lnTo>
                <a:lnTo>
                  <a:pt x="19219" y="6180"/>
                </a:lnTo>
                <a:lnTo>
                  <a:pt x="19206" y="6180"/>
                </a:lnTo>
                <a:lnTo>
                  <a:pt x="19128" y="6180"/>
                </a:lnTo>
                <a:lnTo>
                  <a:pt x="19128" y="6154"/>
                </a:lnTo>
                <a:lnTo>
                  <a:pt x="19128" y="6154"/>
                </a:lnTo>
                <a:lnTo>
                  <a:pt x="19115" y="6154"/>
                </a:lnTo>
                <a:lnTo>
                  <a:pt x="19102" y="6154"/>
                </a:lnTo>
                <a:lnTo>
                  <a:pt x="19115" y="6115"/>
                </a:lnTo>
                <a:close/>
                <a:moveTo>
                  <a:pt x="8436" y="7954"/>
                </a:moveTo>
                <a:lnTo>
                  <a:pt x="8540" y="7980"/>
                </a:lnTo>
                <a:lnTo>
                  <a:pt x="8553" y="7993"/>
                </a:lnTo>
                <a:lnTo>
                  <a:pt x="8553" y="8006"/>
                </a:lnTo>
                <a:lnTo>
                  <a:pt x="8553" y="8019"/>
                </a:lnTo>
                <a:lnTo>
                  <a:pt x="8553" y="8032"/>
                </a:lnTo>
                <a:lnTo>
                  <a:pt x="8540" y="8032"/>
                </a:lnTo>
                <a:lnTo>
                  <a:pt x="8462" y="8123"/>
                </a:lnTo>
                <a:lnTo>
                  <a:pt x="8449" y="8136"/>
                </a:lnTo>
                <a:lnTo>
                  <a:pt x="8384" y="8227"/>
                </a:lnTo>
                <a:lnTo>
                  <a:pt x="8384" y="8227"/>
                </a:lnTo>
                <a:lnTo>
                  <a:pt x="8358" y="8241"/>
                </a:lnTo>
                <a:lnTo>
                  <a:pt x="8358" y="8241"/>
                </a:lnTo>
                <a:lnTo>
                  <a:pt x="8371" y="8214"/>
                </a:lnTo>
                <a:lnTo>
                  <a:pt x="8384" y="8175"/>
                </a:lnTo>
                <a:lnTo>
                  <a:pt x="8436" y="7954"/>
                </a:lnTo>
                <a:lnTo>
                  <a:pt x="8436" y="7954"/>
                </a:lnTo>
                <a:lnTo>
                  <a:pt x="8436" y="7954"/>
                </a:lnTo>
                <a:close/>
                <a:moveTo>
                  <a:pt x="9466" y="7810"/>
                </a:moveTo>
                <a:lnTo>
                  <a:pt x="9466" y="7823"/>
                </a:lnTo>
                <a:lnTo>
                  <a:pt x="9466" y="7823"/>
                </a:lnTo>
                <a:lnTo>
                  <a:pt x="9466" y="7823"/>
                </a:lnTo>
                <a:lnTo>
                  <a:pt x="9466" y="7823"/>
                </a:lnTo>
                <a:lnTo>
                  <a:pt x="9440" y="7810"/>
                </a:lnTo>
                <a:lnTo>
                  <a:pt x="9440" y="7810"/>
                </a:lnTo>
                <a:lnTo>
                  <a:pt x="9440" y="7810"/>
                </a:lnTo>
                <a:lnTo>
                  <a:pt x="9440" y="7810"/>
                </a:lnTo>
                <a:lnTo>
                  <a:pt x="9440" y="7810"/>
                </a:lnTo>
                <a:lnTo>
                  <a:pt x="9466" y="7810"/>
                </a:lnTo>
                <a:close/>
                <a:moveTo>
                  <a:pt x="8684" y="4329"/>
                </a:moveTo>
                <a:lnTo>
                  <a:pt x="8684" y="4316"/>
                </a:lnTo>
                <a:lnTo>
                  <a:pt x="8697" y="4316"/>
                </a:lnTo>
                <a:lnTo>
                  <a:pt x="8736" y="4316"/>
                </a:lnTo>
                <a:lnTo>
                  <a:pt x="8749" y="4303"/>
                </a:lnTo>
                <a:lnTo>
                  <a:pt x="8697" y="4290"/>
                </a:lnTo>
                <a:lnTo>
                  <a:pt x="8697" y="4290"/>
                </a:lnTo>
                <a:lnTo>
                  <a:pt x="8697" y="4290"/>
                </a:lnTo>
                <a:lnTo>
                  <a:pt x="8723" y="4212"/>
                </a:lnTo>
                <a:lnTo>
                  <a:pt x="8762" y="4225"/>
                </a:lnTo>
                <a:lnTo>
                  <a:pt x="8762" y="4212"/>
                </a:lnTo>
                <a:lnTo>
                  <a:pt x="8814" y="4225"/>
                </a:lnTo>
                <a:lnTo>
                  <a:pt x="8958" y="4238"/>
                </a:lnTo>
                <a:lnTo>
                  <a:pt x="8958" y="4251"/>
                </a:lnTo>
                <a:lnTo>
                  <a:pt x="8945" y="4368"/>
                </a:lnTo>
                <a:lnTo>
                  <a:pt x="8762" y="4342"/>
                </a:lnTo>
                <a:lnTo>
                  <a:pt x="8762" y="4329"/>
                </a:lnTo>
                <a:lnTo>
                  <a:pt x="8749" y="4329"/>
                </a:lnTo>
                <a:lnTo>
                  <a:pt x="8749" y="4342"/>
                </a:lnTo>
                <a:lnTo>
                  <a:pt x="8736" y="4342"/>
                </a:lnTo>
                <a:lnTo>
                  <a:pt x="8684" y="4329"/>
                </a:lnTo>
                <a:close/>
                <a:moveTo>
                  <a:pt x="10574" y="2895"/>
                </a:moveTo>
                <a:lnTo>
                  <a:pt x="10614" y="2895"/>
                </a:lnTo>
                <a:lnTo>
                  <a:pt x="10614" y="2921"/>
                </a:lnTo>
                <a:lnTo>
                  <a:pt x="10601" y="2921"/>
                </a:lnTo>
                <a:lnTo>
                  <a:pt x="10574" y="2921"/>
                </a:lnTo>
                <a:lnTo>
                  <a:pt x="10574" y="2895"/>
                </a:lnTo>
                <a:close/>
                <a:moveTo>
                  <a:pt x="6369" y="7334"/>
                </a:moveTo>
                <a:lnTo>
                  <a:pt x="6389" y="7289"/>
                </a:lnTo>
                <a:lnTo>
                  <a:pt x="6376" y="7302"/>
                </a:lnTo>
                <a:lnTo>
                  <a:pt x="6363" y="7315"/>
                </a:lnTo>
                <a:lnTo>
                  <a:pt x="6363" y="7328"/>
                </a:lnTo>
                <a:lnTo>
                  <a:pt x="6350" y="7341"/>
                </a:lnTo>
                <a:lnTo>
                  <a:pt x="6350" y="7354"/>
                </a:lnTo>
                <a:lnTo>
                  <a:pt x="6337" y="7367"/>
                </a:lnTo>
                <a:lnTo>
                  <a:pt x="6369" y="7334"/>
                </a:lnTo>
                <a:close/>
              </a:path>
            </a:pathLst>
          </a:custGeom>
          <a:solidFill>
            <a:srgbClr val="00823B"/>
          </a:solidFill>
          <a:ln w="7938" cap="rnd">
            <a:solidFill>
              <a:srgbClr val="00823B"/>
            </a:solidFill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1957BE6-E18C-4BAD-B68B-FB08E99536E0}"/>
              </a:ext>
            </a:extLst>
          </p:cNvPr>
          <p:cNvSpPr/>
          <p:nvPr/>
        </p:nvSpPr>
        <p:spPr>
          <a:xfrm>
            <a:off x="0" y="574676"/>
            <a:ext cx="9144000" cy="646113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86" tIns="24493" rIns="48986" bIns="24493" anchor="ctr"/>
          <a:lstStyle/>
          <a:p>
            <a:pPr algn="ctr" defTabSz="24492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65">
              <a:solidFill>
                <a:prstClr val="white"/>
              </a:solidFill>
            </a:endParaRPr>
          </a:p>
        </p:txBody>
      </p:sp>
      <p:grpSp>
        <p:nvGrpSpPr>
          <p:cNvPr id="18434" name="Группа 20">
            <a:extLst>
              <a:ext uri="{FF2B5EF4-FFF2-40B4-BE49-F238E27FC236}">
                <a16:creationId xmlns:a16="http://schemas.microsoft.com/office/drawing/2014/main" id="{AD9CD453-5EC4-4878-9B8F-4C28712287C0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"/>
            <a:ext cx="9144000" cy="582613"/>
            <a:chOff x="4267197" y="0"/>
            <a:chExt cx="12801601" cy="81514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0ECC6B4C-A595-4DAB-A37E-CA2C9A472DFB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14" tIns="32657" rIns="65314" bIns="32657" anchor="ctr"/>
            <a:lstStyle/>
            <a:p>
              <a:pPr algn="ctr" defTabSz="3265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86">
                <a:solidFill>
                  <a:prstClr val="white"/>
                </a:solidFill>
              </a:endParaRPr>
            </a:p>
          </p:txBody>
        </p:sp>
        <p:pic>
          <p:nvPicPr>
            <p:cNvPr id="18442" name="Рисунок 22">
              <a:extLst>
                <a:ext uri="{FF2B5EF4-FFF2-40B4-BE49-F238E27FC236}">
                  <a16:creationId xmlns:a16="http://schemas.microsoft.com/office/drawing/2014/main" id="{6E2C66CB-D4FD-49F7-8D4E-8CD150CF1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9268" y="195163"/>
              <a:ext cx="4074516" cy="41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DB9CA60-FDA2-43D5-B0EF-9631CB56BCB3}"/>
              </a:ext>
            </a:extLst>
          </p:cNvPr>
          <p:cNvSpPr/>
          <p:nvPr/>
        </p:nvSpPr>
        <p:spPr>
          <a:xfrm>
            <a:off x="-3175" y="6276976"/>
            <a:ext cx="9144000" cy="58102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4" tIns="32657" rIns="65314" bIns="32657" anchor="ctr"/>
          <a:lstStyle/>
          <a:p>
            <a:pPr algn="ctr" defTabSz="32657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86">
              <a:solidFill>
                <a:prstClr val="white"/>
              </a:solidFill>
            </a:endParaRPr>
          </a:p>
        </p:txBody>
      </p:sp>
      <p:sp>
        <p:nvSpPr>
          <p:cNvPr id="18436" name="TextBox 28">
            <a:extLst>
              <a:ext uri="{FF2B5EF4-FFF2-40B4-BE49-F238E27FC236}">
                <a16:creationId xmlns:a16="http://schemas.microsoft.com/office/drawing/2014/main" id="{0A4B5997-7F10-4B34-9E46-5E2879534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6" y="6437314"/>
            <a:ext cx="893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100">
                <a:solidFill>
                  <a:srgbClr val="93A5B5"/>
                </a:solidFill>
                <a:latin typeface="Century Gothic" panose="020B0502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lang="ru-RU" altLang="ru-RU" b="1">
                <a:solidFill>
                  <a:srgbClr val="93A5B5"/>
                </a:solidFill>
                <a:latin typeface="Century Gothic" panose="020B0502020202020204" pitchFamily="34" charset="0"/>
              </a:rPr>
              <a:t>ООО «НИИ ПГ»</a:t>
            </a:r>
          </a:p>
        </p:txBody>
      </p:sp>
      <p:sp>
        <p:nvSpPr>
          <p:cNvPr id="18437" name="Прямоугольник 10">
            <a:extLst>
              <a:ext uri="{FF2B5EF4-FFF2-40B4-BE49-F238E27FC236}">
                <a16:creationId xmlns:a16="http://schemas.microsoft.com/office/drawing/2014/main" id="{B708C98E-845B-4D0C-A531-36C9B0B01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6364"/>
            <a:ext cx="33249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ru-RU" altLang="ru-RU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Санкт-Петербург - Краснодар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7A1D0E5-BF75-42DB-B8DA-AAE7EEAA3C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" y="582614"/>
            <a:ext cx="894330" cy="638175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3720421-B756-4780-8494-3DB9E3CEA28F}"/>
              </a:ext>
            </a:extLst>
          </p:cNvPr>
          <p:cNvGrpSpPr/>
          <p:nvPr/>
        </p:nvGrpSpPr>
        <p:grpSpPr>
          <a:xfrm>
            <a:off x="6652048" y="1199731"/>
            <a:ext cx="2495127" cy="1924291"/>
            <a:chOff x="6652048" y="1199731"/>
            <a:chExt cx="2495127" cy="1924291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E05CED61-EF2D-4A40-B471-859088F3FBDC}"/>
                </a:ext>
              </a:extLst>
            </p:cNvPr>
            <p:cNvGrpSpPr/>
            <p:nvPr/>
          </p:nvGrpSpPr>
          <p:grpSpPr>
            <a:xfrm>
              <a:off x="6652048" y="1220789"/>
              <a:ext cx="2495127" cy="1903233"/>
              <a:chOff x="6652048" y="1220789"/>
              <a:chExt cx="2495127" cy="1903233"/>
            </a:xfrm>
          </p:grpSpPr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A41451A1-97EB-42C5-8547-37669123E931}"/>
                  </a:ext>
                </a:extLst>
              </p:cNvPr>
              <p:cNvSpPr/>
              <p:nvPr/>
            </p:nvSpPr>
            <p:spPr>
              <a:xfrm>
                <a:off x="6652048" y="1220789"/>
                <a:ext cx="2495127" cy="1903233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1" name="Группа 10">
                <a:extLst>
                  <a:ext uri="{FF2B5EF4-FFF2-40B4-BE49-F238E27FC236}">
                    <a16:creationId xmlns:a16="http://schemas.microsoft.com/office/drawing/2014/main" id="{57CF51E1-7DB9-4662-9A79-06737745C26D}"/>
                  </a:ext>
                </a:extLst>
              </p:cNvPr>
              <p:cNvGrpSpPr/>
              <p:nvPr/>
            </p:nvGrpSpPr>
            <p:grpSpPr>
              <a:xfrm>
                <a:off x="6652048" y="1355252"/>
                <a:ext cx="2471250" cy="1768770"/>
                <a:chOff x="-82038" y="4692774"/>
                <a:chExt cx="2471250" cy="1768770"/>
              </a:xfrm>
            </p:grpSpPr>
            <p:sp>
              <p:nvSpPr>
                <p:cNvPr id="23" name="Прямоугольник 22">
                  <a:extLst>
                    <a:ext uri="{FF2B5EF4-FFF2-40B4-BE49-F238E27FC236}">
                      <a16:creationId xmlns:a16="http://schemas.microsoft.com/office/drawing/2014/main" id="{2917594F-2589-49A2-8931-06FE72F3F195}"/>
                    </a:ext>
                  </a:extLst>
                </p:cNvPr>
                <p:cNvSpPr/>
                <p:nvPr/>
              </p:nvSpPr>
              <p:spPr>
                <a:xfrm>
                  <a:off x="180975" y="4714912"/>
                  <a:ext cx="2208237" cy="17466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100"/>
                    </a:spcAft>
                  </a:pPr>
                  <a:r>
                    <a:rPr lang="ru-RU" sz="1000" b="1" dirty="0">
                      <a:solidFill>
                        <a:srgbClr val="00823B"/>
                      </a:solidFill>
                      <a:latin typeface="Century Gothic" panose="020B0502020202020204" pitchFamily="34" charset="0"/>
                    </a:rPr>
                    <a:t>Спортивно-приключенческий</a:t>
                  </a:r>
                </a:p>
                <a:p>
                  <a:pPr>
                    <a:spcAft>
                      <a:spcPts val="100"/>
                    </a:spcAft>
                  </a:pPr>
                  <a:r>
                    <a:rPr lang="ru-RU" sz="1000" b="1" dirty="0">
                      <a:solidFill>
                        <a:srgbClr val="00823B"/>
                      </a:solidFill>
                      <a:latin typeface="Century Gothic" panose="020B0502020202020204" pitchFamily="34" charset="0"/>
                    </a:rPr>
                    <a:t>Спортивный</a:t>
                  </a:r>
                </a:p>
                <a:p>
                  <a:pPr>
                    <a:spcAft>
                      <a:spcPts val="100"/>
                    </a:spcAft>
                  </a:pPr>
                  <a:r>
                    <a:rPr lang="ru-RU" sz="1000" b="1" dirty="0">
                      <a:solidFill>
                        <a:srgbClr val="00823B"/>
                      </a:solidFill>
                      <a:latin typeface="Century Gothic" panose="020B0502020202020204" pitchFamily="34" charset="0"/>
                    </a:rPr>
                    <a:t>Эколого-просветительский</a:t>
                  </a:r>
                </a:p>
                <a:p>
                  <a:pPr>
                    <a:spcAft>
                      <a:spcPts val="100"/>
                    </a:spcAft>
                  </a:pPr>
                  <a:r>
                    <a:rPr lang="ru-RU" sz="1000" b="1" dirty="0">
                      <a:solidFill>
                        <a:srgbClr val="00823B"/>
                      </a:solidFill>
                      <a:latin typeface="Century Gothic" panose="020B0502020202020204" pitchFamily="34" charset="0"/>
                    </a:rPr>
                    <a:t>Спортивно-развлекательный</a:t>
                  </a:r>
                </a:p>
                <a:p>
                  <a:pPr>
                    <a:spcAft>
                      <a:spcPts val="100"/>
                    </a:spcAft>
                  </a:pPr>
                  <a:r>
                    <a:rPr lang="ru-RU" sz="1000" b="1" dirty="0">
                      <a:solidFill>
                        <a:srgbClr val="00823B"/>
                      </a:solidFill>
                      <a:latin typeface="Century Gothic" panose="020B0502020202020204" pitchFamily="34" charset="0"/>
                    </a:rPr>
                    <a:t>Спортивно-познавательный</a:t>
                  </a:r>
                </a:p>
                <a:p>
                  <a:pPr>
                    <a:spcAft>
                      <a:spcPts val="100"/>
                    </a:spcAft>
                  </a:pPr>
                  <a:r>
                    <a:rPr lang="ru-RU" sz="1000" b="1" dirty="0">
                      <a:solidFill>
                        <a:srgbClr val="00823B"/>
                      </a:solidFill>
                      <a:latin typeface="Century Gothic" panose="020B0502020202020204" pitchFamily="34" charset="0"/>
                    </a:rPr>
                    <a:t>Спортивно-развлекательный</a:t>
                  </a:r>
                </a:p>
                <a:p>
                  <a:pPr>
                    <a:spcAft>
                      <a:spcPts val="100"/>
                    </a:spcAft>
                  </a:pPr>
                  <a:r>
                    <a:rPr lang="ru-RU" sz="1000" b="1" dirty="0">
                      <a:solidFill>
                        <a:srgbClr val="00823B"/>
                      </a:solidFill>
                      <a:latin typeface="Century Gothic" panose="020B0502020202020204" pitchFamily="34" charset="0"/>
                    </a:rPr>
                    <a:t>Познавательный</a:t>
                  </a:r>
                </a:p>
                <a:p>
                  <a:pPr>
                    <a:lnSpc>
                      <a:spcPts val="1000"/>
                    </a:lnSpc>
                    <a:spcAft>
                      <a:spcPts val="100"/>
                    </a:spcAft>
                  </a:pPr>
                  <a:r>
                    <a:rPr lang="ru-RU" sz="1000" b="1" dirty="0">
                      <a:solidFill>
                        <a:srgbClr val="00823B"/>
                      </a:solidFill>
                      <a:latin typeface="Century Gothic" panose="020B0502020202020204" pitchFamily="34" charset="0"/>
                    </a:rPr>
                    <a:t>Многофункциональный</a:t>
                  </a:r>
                </a:p>
                <a:p>
                  <a:pPr>
                    <a:lnSpc>
                      <a:spcPts val="1000"/>
                    </a:lnSpc>
                    <a:spcAft>
                      <a:spcPts val="100"/>
                    </a:spcAft>
                  </a:pPr>
                  <a:r>
                    <a:rPr lang="ru-RU" sz="1000" b="1" dirty="0" err="1">
                      <a:solidFill>
                        <a:srgbClr val="00823B"/>
                      </a:solidFill>
                      <a:latin typeface="Century Gothic" panose="020B0502020202020204" pitchFamily="34" charset="0"/>
                    </a:rPr>
                    <a:t>конгрессно-позновательный</a:t>
                  </a:r>
                  <a:endParaRPr lang="ru-RU" sz="1000" b="1" dirty="0">
                    <a:solidFill>
                      <a:srgbClr val="00823B"/>
                    </a:solidFill>
                    <a:latin typeface="Century Gothic" panose="020B0502020202020204" pitchFamily="34" charset="0"/>
                  </a:endParaRPr>
                </a:p>
                <a:p>
                  <a:pPr>
                    <a:spcAft>
                      <a:spcPts val="100"/>
                    </a:spcAft>
                  </a:pPr>
                  <a:r>
                    <a:rPr lang="ru-RU" sz="1000" b="1" dirty="0">
                      <a:solidFill>
                        <a:srgbClr val="00823B"/>
                      </a:solidFill>
                      <a:latin typeface="Century Gothic" panose="020B0502020202020204" pitchFamily="34" charset="0"/>
                    </a:rPr>
                    <a:t>Аграрно-познавательный</a:t>
                  </a:r>
                </a:p>
              </p:txBody>
            </p:sp>
            <p:sp>
              <p:nvSpPr>
                <p:cNvPr id="24" name="Прямоугольник 23">
                  <a:extLst>
                    <a:ext uri="{FF2B5EF4-FFF2-40B4-BE49-F238E27FC236}">
                      <a16:creationId xmlns:a16="http://schemas.microsoft.com/office/drawing/2014/main" id="{497F294F-9FAA-4806-8830-6EA7950F3100}"/>
                    </a:ext>
                  </a:extLst>
                </p:cNvPr>
                <p:cNvSpPr/>
                <p:nvPr/>
              </p:nvSpPr>
              <p:spPr>
                <a:xfrm>
                  <a:off x="-82038" y="4692774"/>
                  <a:ext cx="345052" cy="17030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ru-RU" sz="1100" b="1" dirty="0">
                      <a:ln w="6600">
                        <a:solidFill>
                          <a:srgbClr val="00823B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dist="38100" dir="2700000" algn="tl" rotWithShape="0">
                          <a:schemeClr val="accent6">
                            <a:lumMod val="50000"/>
                          </a:schemeClr>
                        </a:outerShdw>
                      </a:effectLst>
                      <a:latin typeface="Century Gothic" panose="020B0502020202020204" pitchFamily="34" charset="0"/>
                    </a:rPr>
                    <a:t>1</a:t>
                  </a:r>
                </a:p>
                <a:p>
                  <a:pPr algn="r"/>
                  <a:r>
                    <a:rPr lang="ru-RU" sz="1100" b="1" dirty="0">
                      <a:ln w="6600">
                        <a:solidFill>
                          <a:srgbClr val="00823B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dist="38100" dir="2700000" algn="tl" rotWithShape="0">
                          <a:schemeClr val="accent6">
                            <a:lumMod val="50000"/>
                          </a:schemeClr>
                        </a:outerShdw>
                      </a:effectLst>
                      <a:latin typeface="Century Gothic" panose="020B0502020202020204" pitchFamily="34" charset="0"/>
                    </a:rPr>
                    <a:t>2 </a:t>
                  </a:r>
                </a:p>
                <a:p>
                  <a:pPr algn="r"/>
                  <a:r>
                    <a:rPr lang="ru-RU" sz="1100" b="1" dirty="0">
                      <a:ln w="6600">
                        <a:solidFill>
                          <a:srgbClr val="00823B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dist="38100" dir="2700000" algn="tl" rotWithShape="0">
                          <a:schemeClr val="accent6">
                            <a:lumMod val="50000"/>
                          </a:schemeClr>
                        </a:outerShdw>
                      </a:effectLst>
                      <a:latin typeface="Century Gothic" panose="020B0502020202020204" pitchFamily="34" charset="0"/>
                    </a:rPr>
                    <a:t>3 </a:t>
                  </a:r>
                </a:p>
                <a:p>
                  <a:pPr algn="r"/>
                  <a:r>
                    <a:rPr lang="ru-RU" sz="1100" b="1" dirty="0">
                      <a:ln w="6600">
                        <a:solidFill>
                          <a:srgbClr val="00823B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dist="38100" dir="2700000" algn="tl" rotWithShape="0">
                          <a:schemeClr val="accent6">
                            <a:lumMod val="50000"/>
                          </a:schemeClr>
                        </a:outerShdw>
                      </a:effectLst>
                      <a:latin typeface="Century Gothic" panose="020B0502020202020204" pitchFamily="34" charset="0"/>
                    </a:rPr>
                    <a:t>4 </a:t>
                  </a:r>
                </a:p>
                <a:p>
                  <a:pPr algn="r"/>
                  <a:r>
                    <a:rPr lang="ru-RU" sz="1100" b="1" dirty="0">
                      <a:ln w="6600">
                        <a:solidFill>
                          <a:srgbClr val="00823B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dist="38100" dir="2700000" algn="tl" rotWithShape="0">
                          <a:schemeClr val="accent6">
                            <a:lumMod val="50000"/>
                          </a:schemeClr>
                        </a:outerShdw>
                      </a:effectLst>
                      <a:latin typeface="Century Gothic" panose="020B0502020202020204" pitchFamily="34" charset="0"/>
                    </a:rPr>
                    <a:t>5 </a:t>
                  </a:r>
                </a:p>
                <a:p>
                  <a:pPr algn="r"/>
                  <a:r>
                    <a:rPr lang="ru-RU" sz="1100" b="1" dirty="0">
                      <a:ln w="6600">
                        <a:solidFill>
                          <a:srgbClr val="00823B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dist="38100" dir="2700000" algn="tl" rotWithShape="0">
                          <a:schemeClr val="accent6">
                            <a:lumMod val="50000"/>
                          </a:schemeClr>
                        </a:outerShdw>
                      </a:effectLst>
                      <a:latin typeface="Century Gothic" panose="020B0502020202020204" pitchFamily="34" charset="0"/>
                    </a:rPr>
                    <a:t>6 </a:t>
                  </a:r>
                </a:p>
                <a:p>
                  <a:pPr algn="r"/>
                  <a:r>
                    <a:rPr lang="ru-RU" sz="1100" b="1" dirty="0">
                      <a:ln w="6600">
                        <a:solidFill>
                          <a:srgbClr val="00823B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dist="38100" dir="2700000" algn="tl" rotWithShape="0">
                          <a:schemeClr val="accent6">
                            <a:lumMod val="50000"/>
                          </a:schemeClr>
                        </a:outerShdw>
                      </a:effectLst>
                      <a:latin typeface="Century Gothic" panose="020B0502020202020204" pitchFamily="34" charset="0"/>
                    </a:rPr>
                    <a:t>7 </a:t>
                  </a:r>
                </a:p>
                <a:p>
                  <a:pPr algn="r"/>
                  <a:r>
                    <a:rPr lang="ru-RU" sz="1100" b="1" dirty="0">
                      <a:ln w="6600">
                        <a:solidFill>
                          <a:srgbClr val="00823B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dist="38100" dir="2700000" algn="tl" rotWithShape="0">
                          <a:schemeClr val="accent6">
                            <a:lumMod val="50000"/>
                          </a:schemeClr>
                        </a:outerShdw>
                      </a:effectLst>
                      <a:latin typeface="Century Gothic" panose="020B0502020202020204" pitchFamily="34" charset="0"/>
                    </a:rPr>
                    <a:t>8</a:t>
                  </a:r>
                </a:p>
                <a:p>
                  <a:pPr algn="r">
                    <a:lnSpc>
                      <a:spcPts val="1000"/>
                    </a:lnSpc>
                  </a:pPr>
                  <a:endParaRPr lang="ru-RU" sz="1100" b="1" dirty="0">
                    <a:ln w="6600">
                      <a:solidFill>
                        <a:srgbClr val="00823B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6">
                          <a:lumMod val="50000"/>
                        </a:schemeClr>
                      </a:outerShdw>
                    </a:effectLst>
                    <a:latin typeface="Century Gothic" panose="020B0502020202020204" pitchFamily="34" charset="0"/>
                  </a:endParaRPr>
                </a:p>
                <a:p>
                  <a:pPr algn="r">
                    <a:lnSpc>
                      <a:spcPts val="1000"/>
                    </a:lnSpc>
                  </a:pPr>
                  <a:r>
                    <a:rPr lang="ru-RU" sz="1100" b="1" dirty="0">
                      <a:ln w="6600">
                        <a:solidFill>
                          <a:srgbClr val="00823B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dist="38100" dir="2700000" algn="tl" rotWithShape="0">
                          <a:schemeClr val="accent6">
                            <a:lumMod val="50000"/>
                          </a:schemeClr>
                        </a:outerShdw>
                      </a:effectLst>
                      <a:latin typeface="Century Gothic" panose="020B0502020202020204" pitchFamily="34" charset="0"/>
                    </a:rPr>
                    <a:t>11</a:t>
                  </a:r>
                </a:p>
              </p:txBody>
            </p:sp>
          </p:grpSp>
        </p:grp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A4C428E-AC73-450E-8DF1-BBA19A25978C}"/>
                </a:ext>
              </a:extLst>
            </p:cNvPr>
            <p:cNvSpPr/>
            <p:nvPr/>
          </p:nvSpPr>
          <p:spPr>
            <a:xfrm>
              <a:off x="6967490" y="1199731"/>
              <a:ext cx="203269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b="1" dirty="0">
                  <a:latin typeface="Century Gothic" panose="020B0502020202020204" pitchFamily="34" charset="0"/>
                </a:rPr>
                <a:t>Направление кластера:</a:t>
              </a:r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BF9D66-2CEF-4673-A9E8-44E4A20EB9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906" y="1391806"/>
            <a:ext cx="506172" cy="1206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" dist="38100" dir="78000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CBEEB00-3679-4253-B062-4CE22F0D25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510" y="1541729"/>
            <a:ext cx="359386" cy="12687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" dist="38100" dir="78000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06C0D73-DEF8-45B9-8CF1-8DCEC10523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284" y="5413504"/>
            <a:ext cx="669636" cy="1069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" dist="38100" dir="78000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9806CFC-222D-47DE-B9FA-A6170BE214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3974" y="1385132"/>
            <a:ext cx="947608" cy="906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" dist="38100" dir="78000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01809E7-6E2F-4E4F-8944-83105858CE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424" y="3069824"/>
            <a:ext cx="647129" cy="865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" dist="38100" dir="78000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6A6E044-4A9B-4850-B9D8-6079F48CE1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361" y="5361802"/>
            <a:ext cx="1630944" cy="553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" dist="38100" dir="78000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A510A90-648B-495E-80E7-BCBD756406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947" y="5273673"/>
            <a:ext cx="1051470" cy="1030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" dist="38100" dir="78000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A6E6D473-5470-49D5-B1EB-A5B6E55AE0F2}"/>
              </a:ext>
            </a:extLst>
          </p:cNvPr>
          <p:cNvSpPr>
            <a:spLocks noEditPoints="1"/>
          </p:cNvSpPr>
          <p:nvPr/>
        </p:nvSpPr>
        <p:spPr bwMode="auto">
          <a:xfrm>
            <a:off x="2442632" y="1029968"/>
            <a:ext cx="4466167" cy="4927306"/>
          </a:xfrm>
          <a:custGeom>
            <a:avLst/>
            <a:gdLst>
              <a:gd name="T0" fmla="*/ 4131 w 28120"/>
              <a:gd name="T1" fmla="*/ 24723 h 31356"/>
              <a:gd name="T2" fmla="*/ 4817 w 28120"/>
              <a:gd name="T3" fmla="*/ 23256 h 31356"/>
              <a:gd name="T4" fmla="*/ 4931 w 28120"/>
              <a:gd name="T5" fmla="*/ 22240 h 31356"/>
              <a:gd name="T6" fmla="*/ 5211 w 28120"/>
              <a:gd name="T7" fmla="*/ 21389 h 31356"/>
              <a:gd name="T8" fmla="*/ 6684 w 28120"/>
              <a:gd name="T9" fmla="*/ 21414 h 31356"/>
              <a:gd name="T10" fmla="*/ 6549 w 28120"/>
              <a:gd name="T11" fmla="*/ 22741 h 31356"/>
              <a:gd name="T12" fmla="*/ 5541 w 28120"/>
              <a:gd name="T13" fmla="*/ 23675 h 31356"/>
              <a:gd name="T14" fmla="*/ 4576 w 28120"/>
              <a:gd name="T15" fmla="*/ 24678 h 31356"/>
              <a:gd name="T16" fmla="*/ 7954 w 28120"/>
              <a:gd name="T17" fmla="*/ 25961 h 31356"/>
              <a:gd name="T18" fmla="*/ 8678 w 28120"/>
              <a:gd name="T19" fmla="*/ 24841 h 31356"/>
              <a:gd name="T20" fmla="*/ 9579 w 28120"/>
              <a:gd name="T21" fmla="*/ 23853 h 31356"/>
              <a:gd name="T22" fmla="*/ 11929 w 28120"/>
              <a:gd name="T23" fmla="*/ 24310 h 31356"/>
              <a:gd name="T24" fmla="*/ 11802 w 28120"/>
              <a:gd name="T25" fmla="*/ 25288 h 31356"/>
              <a:gd name="T26" fmla="*/ 9478 w 28120"/>
              <a:gd name="T27" fmla="*/ 26901 h 31356"/>
              <a:gd name="T28" fmla="*/ 8592 w 28120"/>
              <a:gd name="T29" fmla="*/ 27088 h 31356"/>
              <a:gd name="T30" fmla="*/ 7954 w 28120"/>
              <a:gd name="T31" fmla="*/ 25961 h 31356"/>
              <a:gd name="T32" fmla="*/ 11955 w 28120"/>
              <a:gd name="T33" fmla="*/ 25576 h 31356"/>
              <a:gd name="T34" fmla="*/ 17647 w 28120"/>
              <a:gd name="T35" fmla="*/ 26649 h 31356"/>
              <a:gd name="T36" fmla="*/ 20145 w 28120"/>
              <a:gd name="T37" fmla="*/ 26913 h 31356"/>
              <a:gd name="T38" fmla="*/ 18697 w 28120"/>
              <a:gd name="T39" fmla="*/ 29072 h 31356"/>
              <a:gd name="T40" fmla="*/ 17967 w 28120"/>
              <a:gd name="T41" fmla="*/ 29866 h 31356"/>
              <a:gd name="T42" fmla="*/ 16399 w 28120"/>
              <a:gd name="T43" fmla="*/ 30164 h 31356"/>
              <a:gd name="T44" fmla="*/ 14672 w 28120"/>
              <a:gd name="T45" fmla="*/ 29783 h 31356"/>
              <a:gd name="T46" fmla="*/ 13694 w 28120"/>
              <a:gd name="T47" fmla="*/ 29847 h 31356"/>
              <a:gd name="T48" fmla="*/ 13002 w 28120"/>
              <a:gd name="T49" fmla="*/ 27231 h 31356"/>
              <a:gd name="T50" fmla="*/ 14016 w 28120"/>
              <a:gd name="T51" fmla="*/ 22140 h 31356"/>
              <a:gd name="T52" fmla="*/ 14354 w 28120"/>
              <a:gd name="T53" fmla="*/ 23561 h 31356"/>
              <a:gd name="T54" fmla="*/ 16166 w 28120"/>
              <a:gd name="T55" fmla="*/ 22260 h 31356"/>
              <a:gd name="T56" fmla="*/ 15374 w 28120"/>
              <a:gd name="T57" fmla="*/ 21999 h 31356"/>
              <a:gd name="T58" fmla="*/ 23657 w 28120"/>
              <a:gd name="T59" fmla="*/ 20399 h 31356"/>
              <a:gd name="T60" fmla="*/ 24755 w 28120"/>
              <a:gd name="T61" fmla="*/ 18227 h 31356"/>
              <a:gd name="T62" fmla="*/ 28108 w 28120"/>
              <a:gd name="T63" fmla="*/ 19103 h 31356"/>
              <a:gd name="T64" fmla="*/ 26761 w 28120"/>
              <a:gd name="T65" fmla="*/ 20284 h 31356"/>
              <a:gd name="T66" fmla="*/ 14692 w 28120"/>
              <a:gd name="T67" fmla="*/ 18284 h 31356"/>
              <a:gd name="T68" fmla="*/ 17433 w 28120"/>
              <a:gd name="T69" fmla="*/ 17620 h 31356"/>
              <a:gd name="T70" fmla="*/ 18821 w 28120"/>
              <a:gd name="T71" fmla="*/ 17994 h 31356"/>
              <a:gd name="T72" fmla="*/ 19231 w 28120"/>
              <a:gd name="T73" fmla="*/ 19078 h 31356"/>
              <a:gd name="T74" fmla="*/ 18824 w 28120"/>
              <a:gd name="T75" fmla="*/ 19637 h 31356"/>
              <a:gd name="T76" fmla="*/ 15361 w 28120"/>
              <a:gd name="T77" fmla="*/ 19776 h 31356"/>
              <a:gd name="T78" fmla="*/ 14723 w 28120"/>
              <a:gd name="T79" fmla="*/ 18913 h 31356"/>
              <a:gd name="T80" fmla="*/ 8487 w 28120"/>
              <a:gd name="T81" fmla="*/ 15865 h 31356"/>
              <a:gd name="T82" fmla="*/ 10862 w 28120"/>
              <a:gd name="T83" fmla="*/ 14455 h 31356"/>
              <a:gd name="T84" fmla="*/ 3903 w 28120"/>
              <a:gd name="T85" fmla="*/ 12716 h 31356"/>
              <a:gd name="T86" fmla="*/ 6328 w 28120"/>
              <a:gd name="T87" fmla="*/ 12817 h 31356"/>
              <a:gd name="T88" fmla="*/ 1680 w 28120"/>
              <a:gd name="T89" fmla="*/ 161 h 31356"/>
              <a:gd name="T90" fmla="*/ 551 w 28120"/>
              <a:gd name="T91" fmla="*/ 591 h 31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8120" h="31356">
                <a:moveTo>
                  <a:pt x="4424" y="25135"/>
                </a:moveTo>
                <a:cubicBezTo>
                  <a:pt x="4391" y="25232"/>
                  <a:pt x="4116" y="25250"/>
                  <a:pt x="4119" y="25148"/>
                </a:cubicBezTo>
                <a:lnTo>
                  <a:pt x="4131" y="24723"/>
                </a:lnTo>
                <a:lnTo>
                  <a:pt x="4157" y="24437"/>
                </a:lnTo>
                <a:lnTo>
                  <a:pt x="4512" y="23726"/>
                </a:lnTo>
                <a:lnTo>
                  <a:pt x="4817" y="23256"/>
                </a:lnTo>
                <a:lnTo>
                  <a:pt x="4970" y="22862"/>
                </a:lnTo>
                <a:lnTo>
                  <a:pt x="5008" y="22672"/>
                </a:lnTo>
                <a:lnTo>
                  <a:pt x="4931" y="22240"/>
                </a:lnTo>
                <a:lnTo>
                  <a:pt x="4868" y="22024"/>
                </a:lnTo>
                <a:cubicBezTo>
                  <a:pt x="4853" y="21972"/>
                  <a:pt x="4871" y="21909"/>
                  <a:pt x="4901" y="21863"/>
                </a:cubicBezTo>
                <a:lnTo>
                  <a:pt x="5211" y="21389"/>
                </a:lnTo>
                <a:lnTo>
                  <a:pt x="5541" y="20856"/>
                </a:lnTo>
                <a:cubicBezTo>
                  <a:pt x="5601" y="20759"/>
                  <a:pt x="5782" y="20696"/>
                  <a:pt x="5871" y="20767"/>
                </a:cubicBezTo>
                <a:lnTo>
                  <a:pt x="6684" y="21414"/>
                </a:lnTo>
                <a:cubicBezTo>
                  <a:pt x="6742" y="21461"/>
                  <a:pt x="6784" y="21545"/>
                  <a:pt x="6773" y="21618"/>
                </a:cubicBezTo>
                <a:lnTo>
                  <a:pt x="6697" y="22126"/>
                </a:lnTo>
                <a:lnTo>
                  <a:pt x="6549" y="22741"/>
                </a:lnTo>
                <a:lnTo>
                  <a:pt x="6354" y="23065"/>
                </a:lnTo>
                <a:lnTo>
                  <a:pt x="6062" y="23351"/>
                </a:lnTo>
                <a:lnTo>
                  <a:pt x="5541" y="23675"/>
                </a:lnTo>
                <a:lnTo>
                  <a:pt x="5206" y="23913"/>
                </a:lnTo>
                <a:lnTo>
                  <a:pt x="4754" y="24335"/>
                </a:lnTo>
                <a:lnTo>
                  <a:pt x="4576" y="24678"/>
                </a:lnTo>
                <a:lnTo>
                  <a:pt x="4474" y="24983"/>
                </a:lnTo>
                <a:lnTo>
                  <a:pt x="4424" y="25135"/>
                </a:lnTo>
                <a:close/>
                <a:moveTo>
                  <a:pt x="7954" y="25961"/>
                </a:moveTo>
                <a:cubicBezTo>
                  <a:pt x="7954" y="25854"/>
                  <a:pt x="7984" y="25748"/>
                  <a:pt x="8018" y="25648"/>
                </a:cubicBezTo>
                <a:cubicBezTo>
                  <a:pt x="8036" y="25597"/>
                  <a:pt x="8227" y="25232"/>
                  <a:pt x="8259" y="25199"/>
                </a:cubicBezTo>
                <a:cubicBezTo>
                  <a:pt x="8384" y="25065"/>
                  <a:pt x="8567" y="24988"/>
                  <a:pt x="8678" y="24841"/>
                </a:cubicBezTo>
                <a:cubicBezTo>
                  <a:pt x="8759" y="24734"/>
                  <a:pt x="8778" y="24591"/>
                  <a:pt x="8817" y="24462"/>
                </a:cubicBezTo>
                <a:cubicBezTo>
                  <a:pt x="8840" y="24388"/>
                  <a:pt x="8830" y="24303"/>
                  <a:pt x="8863" y="24232"/>
                </a:cubicBezTo>
                <a:cubicBezTo>
                  <a:pt x="8972" y="24007"/>
                  <a:pt x="9191" y="23856"/>
                  <a:pt x="9579" y="23853"/>
                </a:cubicBezTo>
                <a:cubicBezTo>
                  <a:pt x="9787" y="23851"/>
                  <a:pt x="9997" y="23817"/>
                  <a:pt x="10202" y="23853"/>
                </a:cubicBezTo>
                <a:lnTo>
                  <a:pt x="11153" y="24021"/>
                </a:lnTo>
                <a:cubicBezTo>
                  <a:pt x="11412" y="24117"/>
                  <a:pt x="11679" y="24193"/>
                  <a:pt x="11929" y="24310"/>
                </a:cubicBezTo>
                <a:cubicBezTo>
                  <a:pt x="12033" y="24359"/>
                  <a:pt x="12140" y="24420"/>
                  <a:pt x="12208" y="24513"/>
                </a:cubicBezTo>
                <a:cubicBezTo>
                  <a:pt x="12265" y="24591"/>
                  <a:pt x="12280" y="24696"/>
                  <a:pt x="12284" y="24792"/>
                </a:cubicBezTo>
                <a:cubicBezTo>
                  <a:pt x="12301" y="25136"/>
                  <a:pt x="12063" y="25139"/>
                  <a:pt x="11802" y="25288"/>
                </a:cubicBezTo>
                <a:cubicBezTo>
                  <a:pt x="11219" y="25620"/>
                  <a:pt x="10606" y="25903"/>
                  <a:pt x="10049" y="26278"/>
                </a:cubicBezTo>
                <a:cubicBezTo>
                  <a:pt x="9921" y="26365"/>
                  <a:pt x="9883" y="26541"/>
                  <a:pt x="9777" y="26653"/>
                </a:cubicBezTo>
                <a:cubicBezTo>
                  <a:pt x="9673" y="26762"/>
                  <a:pt x="9594" y="26805"/>
                  <a:pt x="9478" y="26901"/>
                </a:cubicBezTo>
                <a:cubicBezTo>
                  <a:pt x="9434" y="26936"/>
                  <a:pt x="9348" y="27022"/>
                  <a:pt x="9298" y="27048"/>
                </a:cubicBezTo>
                <a:cubicBezTo>
                  <a:pt x="9215" y="27092"/>
                  <a:pt x="9127" y="27137"/>
                  <a:pt x="9033" y="27142"/>
                </a:cubicBezTo>
                <a:cubicBezTo>
                  <a:pt x="8885" y="27150"/>
                  <a:pt x="8735" y="27125"/>
                  <a:pt x="8592" y="27088"/>
                </a:cubicBezTo>
                <a:cubicBezTo>
                  <a:pt x="8483" y="27059"/>
                  <a:pt x="8366" y="27025"/>
                  <a:pt x="8286" y="26946"/>
                </a:cubicBezTo>
                <a:cubicBezTo>
                  <a:pt x="8218" y="26880"/>
                  <a:pt x="8042" y="26487"/>
                  <a:pt x="8016" y="26378"/>
                </a:cubicBezTo>
                <a:cubicBezTo>
                  <a:pt x="7982" y="26242"/>
                  <a:pt x="7953" y="26102"/>
                  <a:pt x="7954" y="25961"/>
                </a:cubicBezTo>
                <a:close/>
                <a:moveTo>
                  <a:pt x="11591" y="27159"/>
                </a:moveTo>
                <a:cubicBezTo>
                  <a:pt x="11502" y="27097"/>
                  <a:pt x="11385" y="27076"/>
                  <a:pt x="11305" y="27001"/>
                </a:cubicBezTo>
                <a:cubicBezTo>
                  <a:pt x="10737" y="26463"/>
                  <a:pt x="10999" y="25856"/>
                  <a:pt x="11955" y="25576"/>
                </a:cubicBezTo>
                <a:cubicBezTo>
                  <a:pt x="12470" y="25426"/>
                  <a:pt x="12996" y="25436"/>
                  <a:pt x="13554" y="25402"/>
                </a:cubicBezTo>
                <a:cubicBezTo>
                  <a:pt x="13843" y="25385"/>
                  <a:pt x="15318" y="25997"/>
                  <a:pt x="16208" y="26266"/>
                </a:cubicBezTo>
                <a:cubicBezTo>
                  <a:pt x="16725" y="26421"/>
                  <a:pt x="17116" y="26554"/>
                  <a:pt x="17647" y="26649"/>
                </a:cubicBezTo>
                <a:cubicBezTo>
                  <a:pt x="17867" y="26688"/>
                  <a:pt x="18243" y="26763"/>
                  <a:pt x="18445" y="26666"/>
                </a:cubicBezTo>
                <a:cubicBezTo>
                  <a:pt x="18822" y="26484"/>
                  <a:pt x="19199" y="26505"/>
                  <a:pt x="19573" y="26559"/>
                </a:cubicBezTo>
                <a:cubicBezTo>
                  <a:pt x="19795" y="26592"/>
                  <a:pt x="19930" y="26755"/>
                  <a:pt x="20145" y="26913"/>
                </a:cubicBezTo>
                <a:cubicBezTo>
                  <a:pt x="20508" y="27180"/>
                  <a:pt x="20559" y="27844"/>
                  <a:pt x="20431" y="28190"/>
                </a:cubicBezTo>
                <a:cubicBezTo>
                  <a:pt x="20312" y="28510"/>
                  <a:pt x="19963" y="28811"/>
                  <a:pt x="19586" y="28971"/>
                </a:cubicBezTo>
                <a:cubicBezTo>
                  <a:pt x="19312" y="29087"/>
                  <a:pt x="19058" y="29087"/>
                  <a:pt x="18697" y="29072"/>
                </a:cubicBezTo>
                <a:cubicBezTo>
                  <a:pt x="18487" y="29064"/>
                  <a:pt x="18393" y="28935"/>
                  <a:pt x="18296" y="28945"/>
                </a:cubicBezTo>
                <a:cubicBezTo>
                  <a:pt x="18037" y="28971"/>
                  <a:pt x="18053" y="29184"/>
                  <a:pt x="18024" y="29280"/>
                </a:cubicBezTo>
                <a:cubicBezTo>
                  <a:pt x="17966" y="29467"/>
                  <a:pt x="17918" y="29676"/>
                  <a:pt x="17967" y="29866"/>
                </a:cubicBezTo>
                <a:cubicBezTo>
                  <a:pt x="18046" y="30170"/>
                  <a:pt x="17855" y="30233"/>
                  <a:pt x="17720" y="30355"/>
                </a:cubicBezTo>
                <a:cubicBezTo>
                  <a:pt x="17591" y="30470"/>
                  <a:pt x="17402" y="30505"/>
                  <a:pt x="17230" y="30528"/>
                </a:cubicBezTo>
                <a:cubicBezTo>
                  <a:pt x="16836" y="30580"/>
                  <a:pt x="16562" y="30420"/>
                  <a:pt x="16399" y="30164"/>
                </a:cubicBezTo>
                <a:cubicBezTo>
                  <a:pt x="16343" y="30076"/>
                  <a:pt x="16314" y="29973"/>
                  <a:pt x="16259" y="29885"/>
                </a:cubicBezTo>
                <a:cubicBezTo>
                  <a:pt x="16181" y="29759"/>
                  <a:pt x="16124" y="29604"/>
                  <a:pt x="15999" y="29525"/>
                </a:cubicBezTo>
                <a:cubicBezTo>
                  <a:pt x="15313" y="29092"/>
                  <a:pt x="15034" y="29515"/>
                  <a:pt x="14672" y="29783"/>
                </a:cubicBezTo>
                <a:cubicBezTo>
                  <a:pt x="14380" y="29999"/>
                  <a:pt x="14385" y="30482"/>
                  <a:pt x="14278" y="30798"/>
                </a:cubicBezTo>
                <a:cubicBezTo>
                  <a:pt x="14117" y="31268"/>
                  <a:pt x="13499" y="31356"/>
                  <a:pt x="13534" y="30649"/>
                </a:cubicBezTo>
                <a:cubicBezTo>
                  <a:pt x="13548" y="30377"/>
                  <a:pt x="13683" y="30119"/>
                  <a:pt x="13694" y="29847"/>
                </a:cubicBezTo>
                <a:cubicBezTo>
                  <a:pt x="13719" y="29228"/>
                  <a:pt x="13553" y="29017"/>
                  <a:pt x="13465" y="28602"/>
                </a:cubicBezTo>
                <a:cubicBezTo>
                  <a:pt x="13422" y="28396"/>
                  <a:pt x="13388" y="28232"/>
                  <a:pt x="13603" y="27986"/>
                </a:cubicBezTo>
                <a:cubicBezTo>
                  <a:pt x="13876" y="27673"/>
                  <a:pt x="13506" y="27158"/>
                  <a:pt x="13002" y="27231"/>
                </a:cubicBezTo>
                <a:cubicBezTo>
                  <a:pt x="12764" y="27265"/>
                  <a:pt x="12521" y="27258"/>
                  <a:pt x="12281" y="27246"/>
                </a:cubicBezTo>
                <a:cubicBezTo>
                  <a:pt x="12050" y="27234"/>
                  <a:pt x="11816" y="27314"/>
                  <a:pt x="11591" y="27159"/>
                </a:cubicBezTo>
                <a:close/>
                <a:moveTo>
                  <a:pt x="14016" y="22140"/>
                </a:moveTo>
                <a:lnTo>
                  <a:pt x="13999" y="22251"/>
                </a:lnTo>
                <a:lnTo>
                  <a:pt x="14100" y="23408"/>
                </a:lnTo>
                <a:lnTo>
                  <a:pt x="14354" y="23561"/>
                </a:lnTo>
                <a:lnTo>
                  <a:pt x="14798" y="23461"/>
                </a:lnTo>
                <a:lnTo>
                  <a:pt x="15403" y="22897"/>
                </a:lnTo>
                <a:lnTo>
                  <a:pt x="16166" y="22260"/>
                </a:lnTo>
                <a:lnTo>
                  <a:pt x="16234" y="22189"/>
                </a:lnTo>
                <a:lnTo>
                  <a:pt x="15688" y="21795"/>
                </a:lnTo>
                <a:lnTo>
                  <a:pt x="15374" y="21999"/>
                </a:lnTo>
                <a:lnTo>
                  <a:pt x="14227" y="22011"/>
                </a:lnTo>
                <a:lnTo>
                  <a:pt x="14016" y="22140"/>
                </a:lnTo>
                <a:close/>
                <a:moveTo>
                  <a:pt x="23657" y="20399"/>
                </a:moveTo>
                <a:lnTo>
                  <a:pt x="21453" y="20424"/>
                </a:lnTo>
                <a:lnTo>
                  <a:pt x="21415" y="18252"/>
                </a:lnTo>
                <a:lnTo>
                  <a:pt x="24755" y="18227"/>
                </a:lnTo>
                <a:lnTo>
                  <a:pt x="24768" y="18849"/>
                </a:lnTo>
                <a:lnTo>
                  <a:pt x="27879" y="18862"/>
                </a:lnTo>
                <a:lnTo>
                  <a:pt x="28108" y="19103"/>
                </a:lnTo>
                <a:lnTo>
                  <a:pt x="28120" y="19958"/>
                </a:lnTo>
                <a:lnTo>
                  <a:pt x="27865" y="20147"/>
                </a:lnTo>
                <a:lnTo>
                  <a:pt x="26761" y="20284"/>
                </a:lnTo>
                <a:lnTo>
                  <a:pt x="24958" y="20373"/>
                </a:lnTo>
                <a:lnTo>
                  <a:pt x="23657" y="20399"/>
                </a:lnTo>
                <a:close/>
                <a:moveTo>
                  <a:pt x="14692" y="18284"/>
                </a:moveTo>
                <a:cubicBezTo>
                  <a:pt x="14721" y="18165"/>
                  <a:pt x="14715" y="18048"/>
                  <a:pt x="14773" y="17960"/>
                </a:cubicBezTo>
                <a:cubicBezTo>
                  <a:pt x="14947" y="17696"/>
                  <a:pt x="15275" y="17610"/>
                  <a:pt x="15612" y="17617"/>
                </a:cubicBezTo>
                <a:cubicBezTo>
                  <a:pt x="16219" y="17631"/>
                  <a:pt x="16826" y="17603"/>
                  <a:pt x="17433" y="17620"/>
                </a:cubicBezTo>
                <a:cubicBezTo>
                  <a:pt x="17617" y="17625"/>
                  <a:pt x="17800" y="17648"/>
                  <a:pt x="17980" y="17684"/>
                </a:cubicBezTo>
                <a:cubicBezTo>
                  <a:pt x="18172" y="17723"/>
                  <a:pt x="18361" y="17775"/>
                  <a:pt x="18545" y="17843"/>
                </a:cubicBezTo>
                <a:cubicBezTo>
                  <a:pt x="18643" y="17879"/>
                  <a:pt x="18741" y="17926"/>
                  <a:pt x="18821" y="17994"/>
                </a:cubicBezTo>
                <a:cubicBezTo>
                  <a:pt x="18883" y="18047"/>
                  <a:pt x="18922" y="18123"/>
                  <a:pt x="18958" y="18195"/>
                </a:cubicBezTo>
                <a:cubicBezTo>
                  <a:pt x="19052" y="18385"/>
                  <a:pt x="19148" y="18576"/>
                  <a:pt x="19210" y="18779"/>
                </a:cubicBezTo>
                <a:cubicBezTo>
                  <a:pt x="19240" y="18874"/>
                  <a:pt x="19232" y="18978"/>
                  <a:pt x="19231" y="19078"/>
                </a:cubicBezTo>
                <a:cubicBezTo>
                  <a:pt x="19230" y="19146"/>
                  <a:pt x="19231" y="19218"/>
                  <a:pt x="19205" y="19281"/>
                </a:cubicBezTo>
                <a:cubicBezTo>
                  <a:pt x="19177" y="19350"/>
                  <a:pt x="19129" y="19411"/>
                  <a:pt x="19075" y="19462"/>
                </a:cubicBezTo>
                <a:cubicBezTo>
                  <a:pt x="19000" y="19531"/>
                  <a:pt x="18917" y="19594"/>
                  <a:pt x="18824" y="19637"/>
                </a:cubicBezTo>
                <a:cubicBezTo>
                  <a:pt x="18699" y="19695"/>
                  <a:pt x="18566" y="19749"/>
                  <a:pt x="18427" y="19762"/>
                </a:cubicBezTo>
                <a:cubicBezTo>
                  <a:pt x="17872" y="19811"/>
                  <a:pt x="17313" y="19818"/>
                  <a:pt x="16756" y="19821"/>
                </a:cubicBezTo>
                <a:cubicBezTo>
                  <a:pt x="16290" y="19823"/>
                  <a:pt x="15825" y="19799"/>
                  <a:pt x="15361" y="19776"/>
                </a:cubicBezTo>
                <a:cubicBezTo>
                  <a:pt x="15180" y="19768"/>
                  <a:pt x="14978" y="19575"/>
                  <a:pt x="14913" y="19497"/>
                </a:cubicBezTo>
                <a:cubicBezTo>
                  <a:pt x="14846" y="19417"/>
                  <a:pt x="14806" y="19317"/>
                  <a:pt x="14773" y="19218"/>
                </a:cubicBezTo>
                <a:cubicBezTo>
                  <a:pt x="14741" y="19120"/>
                  <a:pt x="14732" y="19015"/>
                  <a:pt x="14723" y="18913"/>
                </a:cubicBezTo>
                <a:cubicBezTo>
                  <a:pt x="14704" y="18710"/>
                  <a:pt x="14701" y="18506"/>
                  <a:pt x="14692" y="18284"/>
                </a:cubicBezTo>
                <a:close/>
                <a:moveTo>
                  <a:pt x="10456" y="16284"/>
                </a:moveTo>
                <a:lnTo>
                  <a:pt x="8487" y="15865"/>
                </a:lnTo>
                <a:lnTo>
                  <a:pt x="8856" y="14265"/>
                </a:lnTo>
                <a:lnTo>
                  <a:pt x="9864" y="14435"/>
                </a:lnTo>
                <a:lnTo>
                  <a:pt x="10862" y="14455"/>
                </a:lnTo>
                <a:lnTo>
                  <a:pt x="10456" y="16284"/>
                </a:lnTo>
                <a:close/>
                <a:moveTo>
                  <a:pt x="4639" y="13236"/>
                </a:moveTo>
                <a:lnTo>
                  <a:pt x="3903" y="12716"/>
                </a:lnTo>
                <a:lnTo>
                  <a:pt x="5185" y="10912"/>
                </a:lnTo>
                <a:lnTo>
                  <a:pt x="5947" y="11420"/>
                </a:lnTo>
                <a:cubicBezTo>
                  <a:pt x="6326" y="11673"/>
                  <a:pt x="6570" y="12432"/>
                  <a:pt x="6328" y="12817"/>
                </a:cubicBezTo>
                <a:lnTo>
                  <a:pt x="5325" y="14417"/>
                </a:lnTo>
                <a:lnTo>
                  <a:pt x="4639" y="13236"/>
                </a:lnTo>
                <a:close/>
                <a:moveTo>
                  <a:pt x="1680" y="161"/>
                </a:moveTo>
                <a:cubicBezTo>
                  <a:pt x="1887" y="322"/>
                  <a:pt x="1727" y="753"/>
                  <a:pt x="1299" y="1173"/>
                </a:cubicBezTo>
                <a:cubicBezTo>
                  <a:pt x="871" y="1594"/>
                  <a:pt x="413" y="1781"/>
                  <a:pt x="207" y="1620"/>
                </a:cubicBezTo>
                <a:cubicBezTo>
                  <a:pt x="0" y="1459"/>
                  <a:pt x="123" y="1011"/>
                  <a:pt x="551" y="591"/>
                </a:cubicBezTo>
                <a:cubicBezTo>
                  <a:pt x="979" y="170"/>
                  <a:pt x="1474" y="0"/>
                  <a:pt x="1680" y="161"/>
                </a:cubicBezTo>
                <a:close/>
              </a:path>
            </a:pathLst>
          </a:custGeom>
          <a:noFill/>
          <a:ln w="41275" cmpd="thinThick">
            <a:solidFill>
              <a:srgbClr val="00823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DFC208A-4A28-47CB-B422-C6806BD45B07}"/>
              </a:ext>
            </a:extLst>
          </p:cNvPr>
          <p:cNvGrpSpPr/>
          <p:nvPr/>
        </p:nvGrpSpPr>
        <p:grpSpPr>
          <a:xfrm>
            <a:off x="2383941" y="1151694"/>
            <a:ext cx="4221953" cy="4252973"/>
            <a:chOff x="2383941" y="1151694"/>
            <a:chExt cx="4221953" cy="4252973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06F8D9DB-9E20-4A82-A74C-11838D649D28}"/>
                </a:ext>
              </a:extLst>
            </p:cNvPr>
            <p:cNvSpPr/>
            <p:nvPr/>
          </p:nvSpPr>
          <p:spPr>
            <a:xfrm>
              <a:off x="4568825" y="5066113"/>
              <a:ext cx="29091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600" b="1" dirty="0">
                  <a:ln w="6600">
                    <a:solidFill>
                      <a:srgbClr val="0082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6">
                        <a:lumMod val="50000"/>
                      </a:schemeClr>
                    </a:outerShdw>
                  </a:effectLst>
                  <a:latin typeface="Century Gothic" panose="020B0502020202020204" pitchFamily="34" charset="0"/>
                </a:rPr>
                <a:t>1</a:t>
              </a: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C8895C06-A27D-4E2D-8532-475E58325FC1}"/>
                </a:ext>
              </a:extLst>
            </p:cNvPr>
            <p:cNvSpPr/>
            <p:nvPr/>
          </p:nvSpPr>
          <p:spPr>
            <a:xfrm>
              <a:off x="4705979" y="4450082"/>
              <a:ext cx="29091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600" b="1" dirty="0">
                  <a:ln w="6600">
                    <a:solidFill>
                      <a:srgbClr val="0082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6">
                        <a:lumMod val="50000"/>
                      </a:schemeClr>
                    </a:outerShdw>
                  </a:effectLst>
                  <a:latin typeface="Century Gothic" panose="020B0502020202020204" pitchFamily="34" charset="0"/>
                </a:rPr>
                <a:t>2</a:t>
              </a: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FBCB8EB2-D416-42F5-9D27-20E14EB9A4A3}"/>
                </a:ext>
              </a:extLst>
            </p:cNvPr>
            <p:cNvSpPr/>
            <p:nvPr/>
          </p:nvSpPr>
          <p:spPr>
            <a:xfrm>
              <a:off x="3218860" y="4328385"/>
              <a:ext cx="29091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600" b="1" dirty="0">
                  <a:ln w="6600">
                    <a:solidFill>
                      <a:srgbClr val="0082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6">
                        <a:lumMod val="50000"/>
                      </a:schemeClr>
                    </a:outerShdw>
                  </a:effectLst>
                  <a:latin typeface="Century Gothic" panose="020B0502020202020204" pitchFamily="34" charset="0"/>
                </a:rPr>
                <a:t>3</a:t>
              </a: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85756DE5-DC16-41AD-AB46-A2ACA869C12C}"/>
                </a:ext>
              </a:extLst>
            </p:cNvPr>
            <p:cNvSpPr/>
            <p:nvPr/>
          </p:nvSpPr>
          <p:spPr>
            <a:xfrm>
              <a:off x="3946252" y="4680947"/>
              <a:ext cx="29091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600" b="1" dirty="0">
                  <a:ln w="6600">
                    <a:solidFill>
                      <a:srgbClr val="0082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6">
                        <a:lumMod val="50000"/>
                      </a:schemeClr>
                    </a:outerShdw>
                  </a:effectLst>
                  <a:latin typeface="Century Gothic" panose="020B0502020202020204" pitchFamily="34" charset="0"/>
                </a:rPr>
                <a:t>8</a:t>
              </a: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2ECE6330-11AD-4BA6-ADF4-901A76DF912F}"/>
                </a:ext>
              </a:extLst>
            </p:cNvPr>
            <p:cNvSpPr/>
            <p:nvPr/>
          </p:nvSpPr>
          <p:spPr>
            <a:xfrm>
              <a:off x="3827050" y="3258609"/>
              <a:ext cx="29091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600" b="1" dirty="0">
                  <a:ln w="6600">
                    <a:solidFill>
                      <a:srgbClr val="0082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6">
                        <a:lumMod val="50000"/>
                      </a:schemeClr>
                    </a:outerShdw>
                  </a:effectLst>
                  <a:latin typeface="Century Gothic" panose="020B0502020202020204" pitchFamily="34" charset="0"/>
                </a:rPr>
                <a:t>6</a:t>
              </a: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30EA1DFF-BF80-4EC9-A472-FAFE7638F3EB}"/>
                </a:ext>
              </a:extLst>
            </p:cNvPr>
            <p:cNvSpPr/>
            <p:nvPr/>
          </p:nvSpPr>
          <p:spPr>
            <a:xfrm>
              <a:off x="4845247" y="3815994"/>
              <a:ext cx="29091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600" b="1" dirty="0">
                  <a:ln w="6600">
                    <a:solidFill>
                      <a:srgbClr val="0082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6">
                        <a:lumMod val="50000"/>
                      </a:schemeClr>
                    </a:outerShdw>
                  </a:effectLst>
                  <a:latin typeface="Century Gothic" panose="020B0502020202020204" pitchFamily="34" charset="0"/>
                </a:rPr>
                <a:t>4</a:t>
              </a: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361A8D98-A462-48FB-B061-D369F565DAA7}"/>
                </a:ext>
              </a:extLst>
            </p:cNvPr>
            <p:cNvSpPr/>
            <p:nvPr/>
          </p:nvSpPr>
          <p:spPr>
            <a:xfrm>
              <a:off x="6314980" y="3917613"/>
              <a:ext cx="29091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600" b="1" dirty="0">
                  <a:ln w="6600">
                    <a:solidFill>
                      <a:srgbClr val="0082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6">
                        <a:lumMod val="50000"/>
                      </a:schemeClr>
                    </a:outerShdw>
                  </a:effectLst>
                  <a:latin typeface="Century Gothic" panose="020B0502020202020204" pitchFamily="34" charset="0"/>
                </a:rPr>
                <a:t>5</a:t>
              </a: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83EC7DDA-DAEE-4E5C-9ECD-E9454B6D221D}"/>
                </a:ext>
              </a:extLst>
            </p:cNvPr>
            <p:cNvSpPr/>
            <p:nvPr/>
          </p:nvSpPr>
          <p:spPr>
            <a:xfrm>
              <a:off x="3153441" y="2808134"/>
              <a:ext cx="29091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600" b="1" dirty="0">
                  <a:ln w="6600">
                    <a:solidFill>
                      <a:srgbClr val="0082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6">
                        <a:lumMod val="50000"/>
                      </a:schemeClr>
                    </a:outerShdw>
                  </a:effectLst>
                  <a:latin typeface="Century Gothic" panose="020B0502020202020204" pitchFamily="34" charset="0"/>
                </a:rPr>
                <a:t>7</a:t>
              </a: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87BE1521-47AA-4B2B-8AA6-2FFAA7A7D132}"/>
                </a:ext>
              </a:extLst>
            </p:cNvPr>
            <p:cNvSpPr/>
            <p:nvPr/>
          </p:nvSpPr>
          <p:spPr>
            <a:xfrm>
              <a:off x="2383941" y="1151694"/>
              <a:ext cx="46152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600" b="1" dirty="0">
                  <a:ln w="6600">
                    <a:solidFill>
                      <a:srgbClr val="0082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6">
                        <a:lumMod val="50000"/>
                      </a:schemeClr>
                    </a:outerShdw>
                  </a:effectLst>
                  <a:latin typeface="Century Gothic" panose="020B0502020202020204" pitchFamily="34" charset="0"/>
                </a:rPr>
                <a:t>11</a:t>
              </a:r>
            </a:p>
          </p:txBody>
        </p:sp>
      </p:grpSp>
      <p:grpSp>
        <p:nvGrpSpPr>
          <p:cNvPr id="18439" name="Группа 18438">
            <a:extLst>
              <a:ext uri="{FF2B5EF4-FFF2-40B4-BE49-F238E27FC236}">
                <a16:creationId xmlns:a16="http://schemas.microsoft.com/office/drawing/2014/main" id="{8167F103-947E-4F05-8E85-11E245A1CF30}"/>
              </a:ext>
            </a:extLst>
          </p:cNvPr>
          <p:cNvGrpSpPr/>
          <p:nvPr/>
        </p:nvGrpSpPr>
        <p:grpSpPr>
          <a:xfrm>
            <a:off x="39494" y="1263956"/>
            <a:ext cx="1665903" cy="2161026"/>
            <a:chOff x="39494" y="1263956"/>
            <a:chExt cx="1665903" cy="2161026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D2E437D0-64E9-415F-9A5E-E3EC4B836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390" y="1712916"/>
              <a:ext cx="154769" cy="82548"/>
            </a:xfrm>
            <a:prstGeom prst="rect">
              <a:avLst/>
            </a:prstGeom>
            <a:solidFill>
              <a:srgbClr val="B6EE89"/>
            </a:solidFill>
          </p:spPr>
        </p:pic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BC1511BF-090F-4A02-9F45-F52F21B04227}"/>
                </a:ext>
              </a:extLst>
            </p:cNvPr>
            <p:cNvSpPr/>
            <p:nvPr/>
          </p:nvSpPr>
          <p:spPr>
            <a:xfrm>
              <a:off x="607530" y="1366192"/>
              <a:ext cx="838583" cy="8976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общего пользования</a:t>
              </a:r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4E0FD092-88CE-4DB4-A9E9-9F3468E619F2}"/>
                </a:ext>
              </a:extLst>
            </p:cNvPr>
            <p:cNvSpPr/>
            <p:nvPr/>
          </p:nvSpPr>
          <p:spPr>
            <a:xfrm>
              <a:off x="408174" y="1263956"/>
              <a:ext cx="1293770" cy="8976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Озелененные территории</a:t>
              </a:r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006A411A-211F-43DE-A841-636C0885EEBC}"/>
                </a:ext>
              </a:extLst>
            </p:cNvPr>
            <p:cNvSpPr/>
            <p:nvPr/>
          </p:nvSpPr>
          <p:spPr>
            <a:xfrm>
              <a:off x="408175" y="1472578"/>
              <a:ext cx="1151348" cy="901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по предложениям жителей</a:t>
              </a:r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685BB616-8698-429F-BA72-5328CA411398}"/>
                </a:ext>
              </a:extLst>
            </p:cNvPr>
            <p:cNvSpPr/>
            <p:nvPr/>
          </p:nvSpPr>
          <p:spPr>
            <a:xfrm>
              <a:off x="408174" y="2322455"/>
              <a:ext cx="380959" cy="8976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ООПТ</a:t>
              </a:r>
              <a:endParaRPr kumimoji="0" lang="ru-RU" sz="7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398FAE25-B49A-4D99-8A66-6C98B85EA539}"/>
                </a:ext>
              </a:extLst>
            </p:cNvPr>
            <p:cNvSpPr/>
            <p:nvPr/>
          </p:nvSpPr>
          <p:spPr>
            <a:xfrm>
              <a:off x="607530" y="2655808"/>
              <a:ext cx="814870" cy="8976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памятники природы</a:t>
              </a:r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BF415C9B-4332-496E-B5EB-CEB9FCE7C29A}"/>
                </a:ext>
              </a:extLst>
            </p:cNvPr>
            <p:cNvSpPr/>
            <p:nvPr/>
          </p:nvSpPr>
          <p:spPr>
            <a:xfrm>
              <a:off x="408174" y="2394226"/>
              <a:ext cx="1117041" cy="8976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регионального значения:</a:t>
              </a:r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D3F0DD66-DD3E-453E-A20F-0970A129250D}"/>
                </a:ext>
              </a:extLst>
            </p:cNvPr>
            <p:cNvSpPr/>
            <p:nvPr/>
          </p:nvSpPr>
          <p:spPr>
            <a:xfrm>
              <a:off x="408174" y="2767147"/>
              <a:ext cx="1117041" cy="8976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местного значения: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CC65DEDF-5F0B-4698-8D60-41AD7F09A715}"/>
                </a:ext>
              </a:extLst>
            </p:cNvPr>
            <p:cNvSpPr/>
            <p:nvPr/>
          </p:nvSpPr>
          <p:spPr>
            <a:xfrm>
              <a:off x="408174" y="1567656"/>
              <a:ext cx="778375" cy="8976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с/х угодья занятые:</a:t>
              </a:r>
            </a:p>
          </p:txBody>
        </p: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35EB7776-84F9-46F9-9C72-A1286462ABDA}"/>
                </a:ext>
              </a:extLst>
            </p:cNvPr>
            <p:cNvSpPr/>
            <p:nvPr/>
          </p:nvSpPr>
          <p:spPr>
            <a:xfrm>
              <a:off x="607530" y="2885917"/>
              <a:ext cx="875698" cy="1292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природные </a:t>
              </a:r>
            </a:p>
            <a:p>
              <a:pPr marL="0" marR="0" lvl="0" indent="0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рекреационные зоны</a:t>
              </a:r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id="{7B92CC5C-7FA7-487A-99C8-8F68E8132B62}"/>
                </a:ext>
              </a:extLst>
            </p:cNvPr>
            <p:cNvSpPr/>
            <p:nvPr/>
          </p:nvSpPr>
          <p:spPr>
            <a:xfrm>
              <a:off x="607530" y="2493838"/>
              <a:ext cx="875698" cy="1292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природные </a:t>
              </a:r>
            </a:p>
            <a:p>
              <a:pPr marL="0" marR="0" lvl="0" indent="0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рекреационные зоны</a:t>
              </a:r>
            </a:p>
          </p:txBody>
        </p:sp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7A6EB5AD-F887-465A-B9DA-C2BFA001D2BF}"/>
                </a:ext>
              </a:extLst>
            </p:cNvPr>
            <p:cNvSpPr/>
            <p:nvPr/>
          </p:nvSpPr>
          <p:spPr>
            <a:xfrm>
              <a:off x="607530" y="3011653"/>
              <a:ext cx="814870" cy="8976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памятники природы</a:t>
              </a:r>
            </a:p>
          </p:txBody>
        </p:sp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1D384C34-F576-4FD4-BD9D-A4788A339AB4}"/>
                </a:ext>
              </a:extLst>
            </p:cNvPr>
            <p:cNvSpPr/>
            <p:nvPr/>
          </p:nvSpPr>
          <p:spPr>
            <a:xfrm>
              <a:off x="394360" y="3086456"/>
              <a:ext cx="1165162" cy="8976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*</a:t>
              </a:r>
              <a:r>
                <a:rPr kumimoji="0" lang="ru-RU" sz="600" b="1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 по предложениям жителей</a:t>
              </a:r>
            </a:p>
          </p:txBody>
        </p:sp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B1EC2A31-B720-40C9-BACA-10FF212F61C3}"/>
                </a:ext>
              </a:extLst>
            </p:cNvPr>
            <p:cNvSpPr/>
            <p:nvPr/>
          </p:nvSpPr>
          <p:spPr>
            <a:xfrm>
              <a:off x="607530" y="3191993"/>
              <a:ext cx="1097867" cy="1292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природно-рекреационные кластеры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48ED6CE6-F338-41DD-B60E-B94057488F67}"/>
                </a:ext>
              </a:extLst>
            </p:cNvPr>
            <p:cNvSpPr/>
            <p:nvPr/>
          </p:nvSpPr>
          <p:spPr>
            <a:xfrm>
              <a:off x="607530" y="3359836"/>
              <a:ext cx="1097867" cy="6514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поверхностные воды</a:t>
              </a:r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E0CC0E8A-1B09-4866-A44C-35D24A273204}"/>
                </a:ext>
              </a:extLst>
            </p:cNvPr>
            <p:cNvSpPr/>
            <p:nvPr/>
          </p:nvSpPr>
          <p:spPr>
            <a:xfrm>
              <a:off x="607530" y="1667218"/>
              <a:ext cx="1097867" cy="6514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многолетние насаждения</a:t>
              </a:r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2F52F30F-D4DD-4DFE-A130-082E1A4E7607}"/>
                </a:ext>
              </a:extLst>
            </p:cNvPr>
            <p:cNvSpPr/>
            <p:nvPr/>
          </p:nvSpPr>
          <p:spPr>
            <a:xfrm>
              <a:off x="607530" y="1744376"/>
              <a:ext cx="1097867" cy="12824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озелененные территории спец. назначения</a:t>
              </a:r>
            </a:p>
          </p:txBody>
        </p:sp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0473AD69-2D2D-4915-951D-005DF98E0849}"/>
                </a:ext>
              </a:extLst>
            </p:cNvPr>
            <p:cNvSpPr/>
            <p:nvPr/>
          </p:nvSpPr>
          <p:spPr>
            <a:xfrm>
              <a:off x="607530" y="1866047"/>
              <a:ext cx="1097867" cy="12824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озелененные территории</a:t>
              </a:r>
            </a:p>
            <a:p>
              <a:pPr marL="0" marR="0" lvl="0" indent="0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500" kern="0" dirty="0">
                  <a:latin typeface="Century Gothic" panose="020B0502020202020204" pitchFamily="34" charset="0"/>
                </a:rPr>
                <a:t>ограниченного пользования</a:t>
              </a:r>
              <a:endParaRPr kumimoji="0" lang="ru-RU" sz="5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5FD96367-99A7-4579-A436-2FA8C0E1A669}"/>
                </a:ext>
              </a:extLst>
            </p:cNvPr>
            <p:cNvSpPr/>
            <p:nvPr/>
          </p:nvSpPr>
          <p:spPr>
            <a:xfrm>
              <a:off x="607530" y="2001407"/>
              <a:ext cx="1097867" cy="641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пашни, сенокосы, пастбища </a:t>
              </a:r>
            </a:p>
          </p:txBody>
        </p:sp>
        <p:sp>
          <p:nvSpPr>
            <p:cNvPr id="93" name="Прямоугольник 92">
              <a:extLst>
                <a:ext uri="{FF2B5EF4-FFF2-40B4-BE49-F238E27FC236}">
                  <a16:creationId xmlns:a16="http://schemas.microsoft.com/office/drawing/2014/main" id="{D66696BF-1529-4758-B04A-8B5D95FA17D6}"/>
                </a:ext>
              </a:extLst>
            </p:cNvPr>
            <p:cNvSpPr/>
            <p:nvPr/>
          </p:nvSpPr>
          <p:spPr>
            <a:xfrm>
              <a:off x="607530" y="2075011"/>
              <a:ext cx="579019" cy="12824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лесопарковый</a:t>
              </a:r>
            </a:p>
            <a:p>
              <a:pPr marL="0" marR="0" lvl="0" indent="0" defTabSz="914400" rtl="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зеленый пояс</a:t>
              </a:r>
            </a:p>
          </p:txBody>
        </p:sp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591D5B09-9A24-4113-BE71-209B433D5493}"/>
                </a:ext>
              </a:extLst>
            </p:cNvPr>
            <p:cNvSpPr/>
            <p:nvPr/>
          </p:nvSpPr>
          <p:spPr>
            <a:xfrm>
              <a:off x="607530" y="2197356"/>
              <a:ext cx="1097867" cy="12824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fontAlgn="auto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500" kern="0" dirty="0">
                  <a:latin typeface="Century Gothic" panose="020B0502020202020204" pitchFamily="34" charset="0"/>
                </a:rPr>
                <a:t>леса государственного</a:t>
              </a:r>
            </a:p>
            <a:p>
              <a:pPr lvl="0" fontAlgn="auto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500" kern="0" dirty="0">
                  <a:latin typeface="Century Gothic" panose="020B0502020202020204" pitchFamily="34" charset="0"/>
                </a:rPr>
                <a:t>лесного фонда</a:t>
              </a:r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31458AE1-DC6C-4C9E-B31B-3038ADD08D5A}"/>
                </a:ext>
              </a:extLst>
            </p:cNvPr>
            <p:cNvSpPr/>
            <p:nvPr/>
          </p:nvSpPr>
          <p:spPr>
            <a:xfrm>
              <a:off x="180975" y="3198616"/>
              <a:ext cx="218113" cy="117868"/>
            </a:xfrm>
            <a:prstGeom prst="rect">
              <a:avLst/>
            </a:prstGeom>
            <a:noFill/>
            <a:ln w="41275" cmpd="thinThick"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Прямоугольник 96">
              <a:extLst>
                <a:ext uri="{FF2B5EF4-FFF2-40B4-BE49-F238E27FC236}">
                  <a16:creationId xmlns:a16="http://schemas.microsoft.com/office/drawing/2014/main" id="{98188625-51F4-4545-943C-99B94D65C6F3}"/>
                </a:ext>
              </a:extLst>
            </p:cNvPr>
            <p:cNvSpPr/>
            <p:nvPr/>
          </p:nvSpPr>
          <p:spPr>
            <a:xfrm>
              <a:off x="413186" y="2121316"/>
              <a:ext cx="161589" cy="72000"/>
            </a:xfrm>
            <a:prstGeom prst="rect">
              <a:avLst/>
            </a:prstGeom>
            <a:pattFill prst="pct80">
              <a:fgClr>
                <a:srgbClr val="3AB9A2"/>
              </a:fgClr>
              <a:bgClr>
                <a:schemeClr val="bg1"/>
              </a:bgClr>
            </a:patt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id="{C36E0BAD-28A2-4715-B1DB-DACA0118D7C8}"/>
                </a:ext>
              </a:extLst>
            </p:cNvPr>
            <p:cNvSpPr/>
            <p:nvPr/>
          </p:nvSpPr>
          <p:spPr>
            <a:xfrm>
              <a:off x="222413" y="1382637"/>
              <a:ext cx="161589" cy="72000"/>
            </a:xfrm>
            <a:prstGeom prst="rect">
              <a:avLst/>
            </a:prstGeom>
            <a:solidFill>
              <a:srgbClr val="00E6A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Прямоугольник 99">
              <a:extLst>
                <a:ext uri="{FF2B5EF4-FFF2-40B4-BE49-F238E27FC236}">
                  <a16:creationId xmlns:a16="http://schemas.microsoft.com/office/drawing/2014/main" id="{565F5E09-9740-4899-9CAC-24436925EEE8}"/>
                </a:ext>
              </a:extLst>
            </p:cNvPr>
            <p:cNvSpPr/>
            <p:nvPr/>
          </p:nvSpPr>
          <p:spPr>
            <a:xfrm>
              <a:off x="413186" y="1665169"/>
              <a:ext cx="161589" cy="72000"/>
            </a:xfrm>
            <a:prstGeom prst="rect">
              <a:avLst/>
            </a:prstGeom>
            <a:solidFill>
              <a:srgbClr val="B6EE89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1F1DC248-BA5F-4154-A35B-48BAE5C3D69A}"/>
                </a:ext>
              </a:extLst>
            </p:cNvPr>
            <p:cNvSpPr/>
            <p:nvPr/>
          </p:nvSpPr>
          <p:spPr>
            <a:xfrm>
              <a:off x="413186" y="1768820"/>
              <a:ext cx="161589" cy="72000"/>
            </a:xfrm>
            <a:prstGeom prst="rect">
              <a:avLst/>
            </a:prstGeom>
            <a:solidFill>
              <a:srgbClr val="AACD65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id="{B20A8B86-1D49-469A-AB94-3DCA829D7581}"/>
                </a:ext>
              </a:extLst>
            </p:cNvPr>
            <p:cNvSpPr/>
            <p:nvPr/>
          </p:nvSpPr>
          <p:spPr>
            <a:xfrm>
              <a:off x="413186" y="1876059"/>
              <a:ext cx="161589" cy="72000"/>
            </a:xfrm>
            <a:prstGeom prst="rect">
              <a:avLst/>
            </a:prstGeom>
            <a:solidFill>
              <a:srgbClr val="B8E394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Прямоугольник 102">
              <a:extLst>
                <a:ext uri="{FF2B5EF4-FFF2-40B4-BE49-F238E27FC236}">
                  <a16:creationId xmlns:a16="http://schemas.microsoft.com/office/drawing/2014/main" id="{7D0BA9C0-EE5B-4079-9F3D-68217D11DC11}"/>
                </a:ext>
              </a:extLst>
            </p:cNvPr>
            <p:cNvSpPr/>
            <p:nvPr/>
          </p:nvSpPr>
          <p:spPr>
            <a:xfrm>
              <a:off x="413186" y="1987091"/>
              <a:ext cx="161589" cy="72000"/>
            </a:xfrm>
            <a:prstGeom prst="rect">
              <a:avLst/>
            </a:prstGeom>
            <a:solidFill>
              <a:srgbClr val="EFFFD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A8BEA295-53B8-4EC4-9E56-418D54FEECAC}"/>
                </a:ext>
              </a:extLst>
            </p:cNvPr>
            <p:cNvSpPr/>
            <p:nvPr/>
          </p:nvSpPr>
          <p:spPr>
            <a:xfrm>
              <a:off x="413186" y="2225827"/>
              <a:ext cx="161589" cy="72000"/>
            </a:xfrm>
            <a:prstGeom prst="rect">
              <a:avLst/>
            </a:prstGeom>
            <a:solidFill>
              <a:srgbClr val="38A85E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Прямоугольник 104">
              <a:extLst>
                <a:ext uri="{FF2B5EF4-FFF2-40B4-BE49-F238E27FC236}">
                  <a16:creationId xmlns:a16="http://schemas.microsoft.com/office/drawing/2014/main" id="{05712DE3-9CE5-4F09-8128-CA7F33EA5EAA}"/>
                </a:ext>
              </a:extLst>
            </p:cNvPr>
            <p:cNvSpPr/>
            <p:nvPr/>
          </p:nvSpPr>
          <p:spPr>
            <a:xfrm>
              <a:off x="415818" y="1382637"/>
              <a:ext cx="161589" cy="72000"/>
            </a:xfrm>
            <a:prstGeom prst="rect">
              <a:avLst/>
            </a:prstGeom>
            <a:solidFill>
              <a:srgbClr val="00734C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94D4866F-A569-4F1C-9CA8-DCE8F5150074}"/>
                </a:ext>
              </a:extLst>
            </p:cNvPr>
            <p:cNvGrpSpPr/>
            <p:nvPr/>
          </p:nvGrpSpPr>
          <p:grpSpPr>
            <a:xfrm>
              <a:off x="39494" y="1382637"/>
              <a:ext cx="161589" cy="72000"/>
              <a:chOff x="37305" y="1794592"/>
              <a:chExt cx="161589" cy="72000"/>
            </a:xfrm>
          </p:grpSpPr>
          <p:sp>
            <p:nvSpPr>
              <p:cNvPr id="106" name="Прямоугольник 105">
                <a:extLst>
                  <a:ext uri="{FF2B5EF4-FFF2-40B4-BE49-F238E27FC236}">
                    <a16:creationId xmlns:a16="http://schemas.microsoft.com/office/drawing/2014/main" id="{C6081F3F-963D-43D4-9A17-3713C5F6AA35}"/>
                  </a:ext>
                </a:extLst>
              </p:cNvPr>
              <p:cNvSpPr/>
              <p:nvPr/>
            </p:nvSpPr>
            <p:spPr>
              <a:xfrm>
                <a:off x="37305" y="1794592"/>
                <a:ext cx="161589" cy="72000"/>
              </a:xfrm>
              <a:prstGeom prst="rect">
                <a:avLst/>
              </a:prstGeom>
              <a:solidFill>
                <a:srgbClr val="00A884"/>
              </a:solidFill>
              <a:ln w="22225">
                <a:solidFill>
                  <a:srgbClr val="F9FD0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Прямоугольник 106">
                <a:extLst>
                  <a:ext uri="{FF2B5EF4-FFF2-40B4-BE49-F238E27FC236}">
                    <a16:creationId xmlns:a16="http://schemas.microsoft.com/office/drawing/2014/main" id="{36575E68-26A2-45FC-A108-A886D7C1F0C9}"/>
                  </a:ext>
                </a:extLst>
              </p:cNvPr>
              <p:cNvSpPr/>
              <p:nvPr/>
            </p:nvSpPr>
            <p:spPr>
              <a:xfrm>
                <a:off x="37305" y="1794592"/>
                <a:ext cx="161589" cy="72000"/>
              </a:xfrm>
              <a:prstGeom prst="rect">
                <a:avLst/>
              </a:prstGeom>
              <a:noFill/>
              <a:ln w="12700">
                <a:solidFill>
                  <a:srgbClr val="01A88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9" name="Прямоугольник 108">
              <a:extLst>
                <a:ext uri="{FF2B5EF4-FFF2-40B4-BE49-F238E27FC236}">
                  <a16:creationId xmlns:a16="http://schemas.microsoft.com/office/drawing/2014/main" id="{E12C614D-DB5C-4E3B-8B3A-F23093537F24}"/>
                </a:ext>
              </a:extLst>
            </p:cNvPr>
            <p:cNvSpPr/>
            <p:nvPr/>
          </p:nvSpPr>
          <p:spPr>
            <a:xfrm>
              <a:off x="219242" y="1490680"/>
              <a:ext cx="161589" cy="72000"/>
            </a:xfrm>
            <a:prstGeom prst="rect">
              <a:avLst/>
            </a:prstGeom>
            <a:solidFill>
              <a:srgbClr val="9EFF00"/>
            </a:solidFill>
            <a:ln w="12700">
              <a:solidFill>
                <a:srgbClr val="F9FD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Прямоугольник 109">
              <a:extLst>
                <a:ext uri="{FF2B5EF4-FFF2-40B4-BE49-F238E27FC236}">
                  <a16:creationId xmlns:a16="http://schemas.microsoft.com/office/drawing/2014/main" id="{123FA28E-94EC-482A-9084-F2CEE9A65FCC}"/>
                </a:ext>
              </a:extLst>
            </p:cNvPr>
            <p:cNvSpPr/>
            <p:nvPr/>
          </p:nvSpPr>
          <p:spPr>
            <a:xfrm>
              <a:off x="413186" y="3352982"/>
              <a:ext cx="161589" cy="72000"/>
            </a:xfrm>
            <a:prstGeom prst="rect">
              <a:avLst/>
            </a:prstGeom>
            <a:solidFill>
              <a:srgbClr val="72DFFE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C43F23CA-7860-4407-8DA6-6DAB440D5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0898" y="2447970"/>
              <a:ext cx="137160" cy="141732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7BFEB5F8-BAAB-4FD7-8814-C6DF031A4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2425" y="2604141"/>
              <a:ext cx="137160" cy="137160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0C8C7DA6-BF62-4252-8240-AF304926E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36052" y="2864471"/>
              <a:ext cx="123444" cy="123444"/>
            </a:xfrm>
            <a:prstGeom prst="rect">
              <a:avLst/>
            </a:prstGeom>
          </p:spPr>
        </p:pic>
        <p:grpSp>
          <p:nvGrpSpPr>
            <p:cNvPr id="18435" name="Группа 18434">
              <a:extLst>
                <a:ext uri="{FF2B5EF4-FFF2-40B4-BE49-F238E27FC236}">
                  <a16:creationId xmlns:a16="http://schemas.microsoft.com/office/drawing/2014/main" id="{A2D55286-D696-43E0-A438-2BD02ECC656A}"/>
                </a:ext>
              </a:extLst>
            </p:cNvPr>
            <p:cNvGrpSpPr/>
            <p:nvPr/>
          </p:nvGrpSpPr>
          <p:grpSpPr>
            <a:xfrm>
              <a:off x="49027" y="2862062"/>
              <a:ext cx="196718" cy="120958"/>
              <a:chOff x="49027" y="2862062"/>
              <a:chExt cx="196718" cy="120958"/>
            </a:xfrm>
          </p:grpSpPr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CF456D2E-0D75-4C61-914C-A7460DD61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027" y="2868720"/>
                <a:ext cx="118872" cy="114300"/>
              </a:xfrm>
              <a:prstGeom prst="rect">
                <a:avLst/>
              </a:prstGeom>
            </p:spPr>
          </p:pic>
          <p:sp>
            <p:nvSpPr>
              <p:cNvPr id="117" name="Прямоугольник 116">
                <a:extLst>
                  <a:ext uri="{FF2B5EF4-FFF2-40B4-BE49-F238E27FC236}">
                    <a16:creationId xmlns:a16="http://schemas.microsoft.com/office/drawing/2014/main" id="{1DFF58B8-74EB-48C8-A3FF-810A836570B3}"/>
                  </a:ext>
                </a:extLst>
              </p:cNvPr>
              <p:cNvSpPr/>
              <p:nvPr/>
            </p:nvSpPr>
            <p:spPr>
              <a:xfrm>
                <a:off x="174856" y="2862062"/>
                <a:ext cx="70889" cy="8976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ts val="7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1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*</a:t>
                </a:r>
                <a:endParaRPr kumimoji="0" lang="ru-RU" sz="600" b="1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438" name="Группа 18437">
              <a:extLst>
                <a:ext uri="{FF2B5EF4-FFF2-40B4-BE49-F238E27FC236}">
                  <a16:creationId xmlns:a16="http://schemas.microsoft.com/office/drawing/2014/main" id="{3D93E497-BE2F-4DCD-B262-4B790A18A939}"/>
                </a:ext>
              </a:extLst>
            </p:cNvPr>
            <p:cNvGrpSpPr/>
            <p:nvPr/>
          </p:nvGrpSpPr>
          <p:grpSpPr>
            <a:xfrm>
              <a:off x="52492" y="2998326"/>
              <a:ext cx="193253" cy="118872"/>
              <a:chOff x="52492" y="2998326"/>
              <a:chExt cx="193253" cy="118872"/>
            </a:xfrm>
          </p:grpSpPr>
          <p:pic>
            <p:nvPicPr>
              <p:cNvPr id="18432" name="Рисунок 18431">
                <a:extLst>
                  <a:ext uri="{FF2B5EF4-FFF2-40B4-BE49-F238E27FC236}">
                    <a16:creationId xmlns:a16="http://schemas.microsoft.com/office/drawing/2014/main" id="{029AED2C-D7F8-42BD-99D0-E24A031B3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492" y="2998326"/>
                <a:ext cx="118872" cy="118872"/>
              </a:xfrm>
              <a:prstGeom prst="rect">
                <a:avLst/>
              </a:prstGeom>
            </p:spPr>
          </p:pic>
          <p:sp>
            <p:nvSpPr>
              <p:cNvPr id="119" name="Прямоугольник 118">
                <a:extLst>
                  <a:ext uri="{FF2B5EF4-FFF2-40B4-BE49-F238E27FC236}">
                    <a16:creationId xmlns:a16="http://schemas.microsoft.com/office/drawing/2014/main" id="{5B94A8B0-9FDE-473A-9D83-57A6062AC80A}"/>
                  </a:ext>
                </a:extLst>
              </p:cNvPr>
              <p:cNvSpPr/>
              <p:nvPr/>
            </p:nvSpPr>
            <p:spPr>
              <a:xfrm>
                <a:off x="174856" y="3003497"/>
                <a:ext cx="70889" cy="8976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ts val="7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1" i="1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*</a:t>
                </a:r>
                <a:endParaRPr kumimoji="0" lang="ru-RU" sz="600" b="1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36" name="Rectangle 13">
            <a:extLst>
              <a:ext uri="{FF2B5EF4-FFF2-40B4-BE49-F238E27FC236}">
                <a16:creationId xmlns:a16="http://schemas.microsoft.com/office/drawing/2014/main" id="{D654C45C-9269-4A43-AAF2-8813AD50F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6034" y="929218"/>
            <a:ext cx="12333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lvl="0" algn="r" defTabSz="4898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kern="0" dirty="0">
                <a:solidFill>
                  <a:srgbClr val="97A8B7"/>
                </a:solidFill>
                <a:latin typeface="Century Gothic" panose="020B0502020202020204" pitchFamily="34" charset="0"/>
              </a:rPr>
              <a:t>Вариант 3</a:t>
            </a: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83FDED7B-2DC4-4C61-A636-3419BCE8A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379" y="682996"/>
            <a:ext cx="378181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489813">
              <a:defRPr/>
            </a:pPr>
            <a:r>
              <a:rPr lang="ru-RU" sz="1600" b="1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ПРЕДЛОЖЕНИЯ ПО СОЗДАНИЮ </a:t>
            </a:r>
          </a:p>
          <a:p>
            <a:pPr defTabSz="489813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природно-экологического каркаса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7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75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" accel="100000" fill="hold">
                                          <p:stCondLst>
                                            <p:cond delay="15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25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25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250"/>
                            </p:stCondLst>
                            <p:childTnLst>
                              <p:par>
                                <p:cTn id="6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25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250"/>
                            </p:stCondLst>
                            <p:childTnLst>
                              <p:par>
                                <p:cTn id="7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250"/>
                            </p:stCondLst>
                            <p:childTnLst>
                              <p:par>
                                <p:cTn id="8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8" grpId="0" animBg="1"/>
      <p:bldP spid="13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C8F2667-C759-411F-8C9B-02224B2E34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0537"/>
            <a:ext cx="9141574" cy="44633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350">
            <a:noFill/>
          </a:ln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3AC62FD-44B8-464D-9B2E-BA7B961B1295}"/>
              </a:ext>
            </a:extLst>
          </p:cNvPr>
          <p:cNvSpPr/>
          <p:nvPr/>
        </p:nvSpPr>
        <p:spPr>
          <a:xfrm>
            <a:off x="0" y="574744"/>
            <a:ext cx="9143999" cy="67921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44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F54A19A-BC67-4128-A833-BD8F44C598F7}"/>
              </a:ext>
            </a:extLst>
          </p:cNvPr>
          <p:cNvGrpSpPr/>
          <p:nvPr/>
        </p:nvGrpSpPr>
        <p:grpSpPr>
          <a:xfrm>
            <a:off x="-2427" y="0"/>
            <a:ext cx="9144001" cy="582246"/>
            <a:chOff x="4267197" y="0"/>
            <a:chExt cx="12801601" cy="81514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8A9EB6A5-AA45-4B8D-8E4E-61E57F9D1B9D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26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04CBFF8-4EFC-4628-BC0D-75B2490A9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19268" y="195163"/>
              <a:ext cx="4074516" cy="414316"/>
            </a:xfrm>
            <a:prstGeom prst="rect">
              <a:avLst/>
            </a:prstGeom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EF6686B-14C5-4961-AA13-FECF2FEAEF0D}"/>
              </a:ext>
            </a:extLst>
          </p:cNvPr>
          <p:cNvSpPr/>
          <p:nvPr/>
        </p:nvSpPr>
        <p:spPr>
          <a:xfrm>
            <a:off x="-2427" y="6277026"/>
            <a:ext cx="9144002" cy="581143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8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C3DDF1-D7F6-4253-8AE2-F58E1FC92D57}"/>
              </a:ext>
            </a:extLst>
          </p:cNvPr>
          <p:cNvSpPr txBox="1"/>
          <p:nvPr/>
        </p:nvSpPr>
        <p:spPr>
          <a:xfrm>
            <a:off x="66641" y="6436800"/>
            <a:ext cx="8937450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ООО «НИИ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ПГ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E4B0A5-6702-413E-A8B0-7C01DE08C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615" y="789347"/>
            <a:ext cx="724308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ПЕРСПЕКТИВНЫЕ МЕСТА ПРИЛОЖЕНИЯ ТРУДА</a:t>
            </a:r>
          </a:p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ru-RU" sz="1600" b="1" i="0" u="none" strike="noStrike" kern="100" cap="none" spc="-20" normalizeH="0" baseline="0" noProof="0" dirty="0">
              <a:ln>
                <a:noFill/>
              </a:ln>
              <a:solidFill>
                <a:srgbClr val="586B7B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100" cap="none" spc="-2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</a:rPr>
              <a:t>в производственных, общественно-деловых и рекреационных зонах </a:t>
            </a:r>
          </a:p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100" spc="-20" dirty="0">
                <a:solidFill>
                  <a:srgbClr val="586B7B"/>
                </a:solidFill>
                <a:latin typeface="Century Gothic" panose="020B0502020202020204" pitchFamily="34" charset="0"/>
              </a:rPr>
              <a:t>МО</a:t>
            </a:r>
            <a:r>
              <a:rPr kumimoji="0" lang="ru-RU" sz="1600" i="0" u="none" strike="noStrike" kern="100" cap="none" spc="-2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</a:rPr>
              <a:t> г. Краснодар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756EFA4-A034-4199-8272-18BE88ED96C2}"/>
              </a:ext>
            </a:extLst>
          </p:cNvPr>
          <p:cNvSpPr/>
          <p:nvPr/>
        </p:nvSpPr>
        <p:spPr>
          <a:xfrm>
            <a:off x="181416" y="106101"/>
            <a:ext cx="3324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Санкт-Петербург - Краснодар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C4A62A5-0185-4C55-B0E2-DEEE4EE602CD}"/>
              </a:ext>
            </a:extLst>
          </p:cNvPr>
          <p:cNvSpPr txBox="1"/>
          <p:nvPr/>
        </p:nvSpPr>
        <p:spPr>
          <a:xfrm>
            <a:off x="5139956" y="1571086"/>
            <a:ext cx="6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 w="6350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prstClr val="black"/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B8BBD7F-2492-42E8-92F6-F4CF4A606BC3}"/>
              </a:ext>
            </a:extLst>
          </p:cNvPr>
          <p:cNvGrpSpPr/>
          <p:nvPr/>
        </p:nvGrpSpPr>
        <p:grpSpPr>
          <a:xfrm>
            <a:off x="6474065" y="1466666"/>
            <a:ext cx="2835172" cy="1367864"/>
            <a:chOff x="6474065" y="1475055"/>
            <a:chExt cx="2835172" cy="1367864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8CDAF92B-97AC-431C-80E5-624EC42ABD6F}"/>
                </a:ext>
              </a:extLst>
            </p:cNvPr>
            <p:cNvSpPr/>
            <p:nvPr/>
          </p:nvSpPr>
          <p:spPr>
            <a:xfrm>
              <a:off x="6474066" y="1636167"/>
              <a:ext cx="2599308" cy="1206752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7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10AE828A-154A-4CF5-BC91-9F1111F724EB}"/>
                </a:ext>
              </a:extLst>
            </p:cNvPr>
            <p:cNvGrpSpPr/>
            <p:nvPr/>
          </p:nvGrpSpPr>
          <p:grpSpPr>
            <a:xfrm>
              <a:off x="6474065" y="1475055"/>
              <a:ext cx="2835172" cy="1357970"/>
              <a:chOff x="8137843" y="1024264"/>
              <a:chExt cx="2835172" cy="1357970"/>
            </a:xfrm>
          </p:grpSpPr>
          <p:graphicFrame>
            <p:nvGraphicFramePr>
              <p:cNvPr id="50" name="Диаграмма 49">
                <a:extLst>
                  <a:ext uri="{FF2B5EF4-FFF2-40B4-BE49-F238E27FC236}">
                    <a16:creationId xmlns:a16="http://schemas.microsoft.com/office/drawing/2014/main" id="{D9DF7E02-346D-43EF-A0D4-BA0C374D10D0}"/>
                  </a:ext>
                </a:extLst>
              </p:cNvPr>
              <p:cNvGraphicFramePr/>
              <p:nvPr/>
            </p:nvGraphicFramePr>
            <p:xfrm>
              <a:off x="9572744" y="1024264"/>
              <a:ext cx="1400271" cy="79559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aphicFrame>
            <p:nvGraphicFramePr>
              <p:cNvPr id="51" name="Диаграмма 50">
                <a:extLst>
                  <a:ext uri="{FF2B5EF4-FFF2-40B4-BE49-F238E27FC236}">
                    <a16:creationId xmlns:a16="http://schemas.microsoft.com/office/drawing/2014/main" id="{0555C599-7C95-422A-87DD-6E326445A554}"/>
                  </a:ext>
                </a:extLst>
              </p:cNvPr>
              <p:cNvGraphicFramePr/>
              <p:nvPr/>
            </p:nvGraphicFramePr>
            <p:xfrm>
              <a:off x="9557358" y="1501947"/>
              <a:ext cx="1400271" cy="79559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BEE85E5-91C9-4EF2-A8E2-8A24DDCD46A7}"/>
                  </a:ext>
                </a:extLst>
              </p:cNvPr>
              <p:cNvSpPr txBox="1"/>
              <p:nvPr/>
            </p:nvSpPr>
            <p:spPr>
              <a:xfrm>
                <a:off x="8381045" y="1552005"/>
                <a:ext cx="16959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Производственные</a:t>
                </a:r>
                <a:endParaRPr lang="ru-RU" sz="90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зоны: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A05CAAA-A3C3-4B6A-A1EC-30460344E8C3}"/>
                  </a:ext>
                </a:extLst>
              </p:cNvPr>
              <p:cNvSpPr txBox="1"/>
              <p:nvPr/>
            </p:nvSpPr>
            <p:spPr>
              <a:xfrm>
                <a:off x="8403188" y="2012902"/>
                <a:ext cx="16738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Общественно-деловые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зоны: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C569DDC-4643-470E-A716-22326F70D349}"/>
                  </a:ext>
                </a:extLst>
              </p:cNvPr>
              <p:cNvSpPr txBox="1"/>
              <p:nvPr/>
            </p:nvSpPr>
            <p:spPr>
              <a:xfrm>
                <a:off x="8137843" y="1161321"/>
                <a:ext cx="2661625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700" b="1">
                    <a:solidFill>
                      <a:prstClr val="black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РОСТ ЧИСЛА МЕСТ приложения труда</a:t>
                </a:r>
              </a:p>
              <a:p>
                <a:pPr lvl="0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900" b="0" dirty="0"/>
                  <a:t>в тыс. чел.</a:t>
                </a: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</a:p>
            </p:txBody>
          </p:sp>
        </p:grpSp>
      </p:grp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C20C14CF-566B-4106-AA10-1143BB548A40}"/>
              </a:ext>
            </a:extLst>
          </p:cNvPr>
          <p:cNvSpPr/>
          <p:nvPr/>
        </p:nvSpPr>
        <p:spPr>
          <a:xfrm>
            <a:off x="2777409" y="3480732"/>
            <a:ext cx="108000" cy="3600"/>
          </a:xfrm>
          <a:prstGeom prst="rect">
            <a:avLst/>
          </a:prstGeom>
          <a:solidFill>
            <a:srgbClr val="4D8DEE"/>
          </a:solidFill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AE10450-859B-490A-84AF-006A0543B4F7}"/>
              </a:ext>
            </a:extLst>
          </p:cNvPr>
          <p:cNvGrpSpPr/>
          <p:nvPr/>
        </p:nvGrpSpPr>
        <p:grpSpPr>
          <a:xfrm>
            <a:off x="2254781" y="2071404"/>
            <a:ext cx="3436071" cy="3656360"/>
            <a:chOff x="2533456" y="2019150"/>
            <a:chExt cx="3436071" cy="3656360"/>
          </a:xfrm>
        </p:grpSpPr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E73A4149-7A4B-4396-BAA0-C8818A0DBD3B}"/>
                </a:ext>
              </a:extLst>
            </p:cNvPr>
            <p:cNvSpPr/>
            <p:nvPr/>
          </p:nvSpPr>
          <p:spPr>
            <a:xfrm>
              <a:off x="3873462" y="4280643"/>
              <a:ext cx="108000" cy="270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46EFD8A8-8F0C-4F9A-B638-0768A89D381E}"/>
                </a:ext>
              </a:extLst>
            </p:cNvPr>
            <p:cNvSpPr/>
            <p:nvPr/>
          </p:nvSpPr>
          <p:spPr>
            <a:xfrm>
              <a:off x="2533456" y="4513218"/>
              <a:ext cx="108000" cy="162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id="{6E764AF1-157F-4263-866A-FE3FF68D9E1B}"/>
                </a:ext>
              </a:extLst>
            </p:cNvPr>
            <p:cNvSpPr/>
            <p:nvPr/>
          </p:nvSpPr>
          <p:spPr>
            <a:xfrm>
              <a:off x="4502490" y="5072742"/>
              <a:ext cx="108000" cy="1368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BDCB7D4C-F479-4F21-B1DC-6E781CE5DFB6}"/>
                </a:ext>
              </a:extLst>
            </p:cNvPr>
            <p:cNvSpPr/>
            <p:nvPr/>
          </p:nvSpPr>
          <p:spPr>
            <a:xfrm>
              <a:off x="4348876" y="4715033"/>
              <a:ext cx="108000" cy="648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717FF88F-6088-4826-A964-7E3CF36CA286}"/>
                </a:ext>
              </a:extLst>
            </p:cNvPr>
            <p:cNvSpPr/>
            <p:nvPr/>
          </p:nvSpPr>
          <p:spPr>
            <a:xfrm>
              <a:off x="5861527" y="5386705"/>
              <a:ext cx="108000" cy="126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Прямоугольник 89">
              <a:extLst>
                <a:ext uri="{FF2B5EF4-FFF2-40B4-BE49-F238E27FC236}">
                  <a16:creationId xmlns:a16="http://schemas.microsoft.com/office/drawing/2014/main" id="{C315D538-F085-4656-B4CC-6DB87E90774D}"/>
                </a:ext>
              </a:extLst>
            </p:cNvPr>
            <p:cNvSpPr/>
            <p:nvPr/>
          </p:nvSpPr>
          <p:spPr>
            <a:xfrm>
              <a:off x="4342236" y="5621510"/>
              <a:ext cx="108000" cy="54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Прямоугольник 92">
              <a:extLst>
                <a:ext uri="{FF2B5EF4-FFF2-40B4-BE49-F238E27FC236}">
                  <a16:creationId xmlns:a16="http://schemas.microsoft.com/office/drawing/2014/main" id="{5478B8D8-6E48-4346-8820-480EB5FF4FBE}"/>
                </a:ext>
              </a:extLst>
            </p:cNvPr>
            <p:cNvSpPr/>
            <p:nvPr/>
          </p:nvSpPr>
          <p:spPr>
            <a:xfrm>
              <a:off x="4053631" y="2935017"/>
              <a:ext cx="108000" cy="54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458737F8-F675-4681-A4CC-717907ECE423}"/>
                </a:ext>
              </a:extLst>
            </p:cNvPr>
            <p:cNvSpPr/>
            <p:nvPr/>
          </p:nvSpPr>
          <p:spPr>
            <a:xfrm>
              <a:off x="2786349" y="4910339"/>
              <a:ext cx="108000" cy="540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Прямоугольник 104">
              <a:extLst>
                <a:ext uri="{FF2B5EF4-FFF2-40B4-BE49-F238E27FC236}">
                  <a16:creationId xmlns:a16="http://schemas.microsoft.com/office/drawing/2014/main" id="{1A66FA86-E24F-4C5B-B390-F2F8D3E52DD0}"/>
                </a:ext>
              </a:extLst>
            </p:cNvPr>
            <p:cNvSpPr/>
            <p:nvPr/>
          </p:nvSpPr>
          <p:spPr>
            <a:xfrm>
              <a:off x="3395527" y="2019150"/>
              <a:ext cx="108000" cy="3312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1BB5C8C-3AEC-48E8-BA04-869873B6B740}"/>
              </a:ext>
            </a:extLst>
          </p:cNvPr>
          <p:cNvGrpSpPr/>
          <p:nvPr/>
        </p:nvGrpSpPr>
        <p:grpSpPr>
          <a:xfrm>
            <a:off x="1975193" y="2365361"/>
            <a:ext cx="4805134" cy="3537340"/>
            <a:chOff x="2280002" y="2304398"/>
            <a:chExt cx="4805134" cy="3537340"/>
          </a:xfrm>
        </p:grpSpPr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52C7F2F3-3D01-4B08-9DAE-D791C9CCF762}"/>
                </a:ext>
              </a:extLst>
            </p:cNvPr>
            <p:cNvSpPr/>
            <p:nvPr/>
          </p:nvSpPr>
          <p:spPr>
            <a:xfrm>
              <a:off x="5035751" y="4346364"/>
              <a:ext cx="108000" cy="262800"/>
            </a:xfrm>
            <a:prstGeom prst="rect">
              <a:avLst/>
            </a:prstGeom>
            <a:solidFill>
              <a:srgbClr val="B45608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C1AE4CDB-39A3-4CE5-B04F-42E4195BE65A}"/>
                </a:ext>
              </a:extLst>
            </p:cNvPr>
            <p:cNvSpPr/>
            <p:nvPr/>
          </p:nvSpPr>
          <p:spPr>
            <a:xfrm>
              <a:off x="2280002" y="3941821"/>
              <a:ext cx="108000" cy="306000"/>
            </a:xfrm>
            <a:prstGeom prst="rect">
              <a:avLst/>
            </a:prstGeom>
            <a:solidFill>
              <a:srgbClr val="B45608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BE9881BF-00C8-4301-B570-12446C5B6354}"/>
                </a:ext>
              </a:extLst>
            </p:cNvPr>
            <p:cNvSpPr/>
            <p:nvPr/>
          </p:nvSpPr>
          <p:spPr>
            <a:xfrm>
              <a:off x="3723174" y="2304398"/>
              <a:ext cx="108000" cy="43200"/>
            </a:xfrm>
            <a:prstGeom prst="rect">
              <a:avLst/>
            </a:prstGeom>
            <a:solidFill>
              <a:srgbClr val="B45608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AED7D450-1981-4B0A-A453-629894436DE3}"/>
                </a:ext>
              </a:extLst>
            </p:cNvPr>
            <p:cNvSpPr/>
            <p:nvPr/>
          </p:nvSpPr>
          <p:spPr>
            <a:xfrm>
              <a:off x="6031301" y="4658705"/>
              <a:ext cx="108000" cy="162000"/>
            </a:xfrm>
            <a:prstGeom prst="rect">
              <a:avLst/>
            </a:prstGeom>
            <a:solidFill>
              <a:srgbClr val="B45608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Прямоугольник 88">
              <a:extLst>
                <a:ext uri="{FF2B5EF4-FFF2-40B4-BE49-F238E27FC236}">
                  <a16:creationId xmlns:a16="http://schemas.microsoft.com/office/drawing/2014/main" id="{6BDE4E8D-A3B0-4569-80D5-31C0F02F7745}"/>
                </a:ext>
              </a:extLst>
            </p:cNvPr>
            <p:cNvSpPr/>
            <p:nvPr/>
          </p:nvSpPr>
          <p:spPr>
            <a:xfrm>
              <a:off x="6977136" y="5147783"/>
              <a:ext cx="108000" cy="46800"/>
            </a:xfrm>
            <a:prstGeom prst="rect">
              <a:avLst/>
            </a:prstGeom>
            <a:solidFill>
              <a:srgbClr val="B45608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BA576626-7128-4D61-943C-6ED90C7C4381}"/>
                </a:ext>
              </a:extLst>
            </p:cNvPr>
            <p:cNvSpPr/>
            <p:nvPr/>
          </p:nvSpPr>
          <p:spPr>
            <a:xfrm>
              <a:off x="3723174" y="3650820"/>
              <a:ext cx="108000" cy="540000"/>
            </a:xfrm>
            <a:prstGeom prst="rect">
              <a:avLst/>
            </a:prstGeom>
            <a:solidFill>
              <a:srgbClr val="B45608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id="{09D456F7-116B-42E5-93BC-E39522E3E24F}"/>
                </a:ext>
              </a:extLst>
            </p:cNvPr>
            <p:cNvSpPr/>
            <p:nvPr/>
          </p:nvSpPr>
          <p:spPr>
            <a:xfrm>
              <a:off x="4055334" y="5363223"/>
              <a:ext cx="108000" cy="252000"/>
            </a:xfrm>
            <a:prstGeom prst="rect">
              <a:avLst/>
            </a:prstGeom>
            <a:solidFill>
              <a:srgbClr val="B45608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Прямоугольник 102">
              <a:extLst>
                <a:ext uri="{FF2B5EF4-FFF2-40B4-BE49-F238E27FC236}">
                  <a16:creationId xmlns:a16="http://schemas.microsoft.com/office/drawing/2014/main" id="{783B324C-18F0-4D25-96D8-49AB1EC8E33B}"/>
                </a:ext>
              </a:extLst>
            </p:cNvPr>
            <p:cNvSpPr/>
            <p:nvPr/>
          </p:nvSpPr>
          <p:spPr>
            <a:xfrm>
              <a:off x="4102824" y="4864126"/>
              <a:ext cx="108000" cy="324000"/>
            </a:xfrm>
            <a:prstGeom prst="rect">
              <a:avLst/>
            </a:prstGeom>
            <a:solidFill>
              <a:srgbClr val="B45608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Прямоугольник 106">
              <a:extLst>
                <a:ext uri="{FF2B5EF4-FFF2-40B4-BE49-F238E27FC236}">
                  <a16:creationId xmlns:a16="http://schemas.microsoft.com/office/drawing/2014/main" id="{AEF6DBE4-0BD9-437D-A649-EF8C2747A02B}"/>
                </a:ext>
              </a:extLst>
            </p:cNvPr>
            <p:cNvSpPr/>
            <p:nvPr/>
          </p:nvSpPr>
          <p:spPr>
            <a:xfrm>
              <a:off x="4906429" y="4864126"/>
              <a:ext cx="108000" cy="396000"/>
            </a:xfrm>
            <a:prstGeom prst="rect">
              <a:avLst/>
            </a:prstGeom>
            <a:solidFill>
              <a:srgbClr val="B45608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Прямоугольник 109">
              <a:extLst>
                <a:ext uri="{FF2B5EF4-FFF2-40B4-BE49-F238E27FC236}">
                  <a16:creationId xmlns:a16="http://schemas.microsoft.com/office/drawing/2014/main" id="{CC1FA34C-3C6E-4A7B-AE9F-77FC6F615896}"/>
                </a:ext>
              </a:extLst>
            </p:cNvPr>
            <p:cNvSpPr/>
            <p:nvPr/>
          </p:nvSpPr>
          <p:spPr>
            <a:xfrm>
              <a:off x="3295110" y="5704938"/>
              <a:ext cx="108000" cy="136800"/>
            </a:xfrm>
            <a:prstGeom prst="rect">
              <a:avLst/>
            </a:prstGeom>
            <a:solidFill>
              <a:srgbClr val="B45608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Прямоугольник 111">
              <a:extLst>
                <a:ext uri="{FF2B5EF4-FFF2-40B4-BE49-F238E27FC236}">
                  <a16:creationId xmlns:a16="http://schemas.microsoft.com/office/drawing/2014/main" id="{B3E9695A-80CA-44AB-85E7-3F3B2F6407C0}"/>
                </a:ext>
              </a:extLst>
            </p:cNvPr>
            <p:cNvSpPr/>
            <p:nvPr/>
          </p:nvSpPr>
          <p:spPr>
            <a:xfrm>
              <a:off x="5293031" y="5420208"/>
              <a:ext cx="108000" cy="64800"/>
            </a:xfrm>
            <a:prstGeom prst="rect">
              <a:avLst/>
            </a:prstGeom>
            <a:solidFill>
              <a:srgbClr val="B45608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95743EF-8282-4DBE-B4DA-2F87D0754825}"/>
              </a:ext>
            </a:extLst>
          </p:cNvPr>
          <p:cNvGrpSpPr/>
          <p:nvPr/>
        </p:nvGrpSpPr>
        <p:grpSpPr>
          <a:xfrm>
            <a:off x="710241" y="2008115"/>
            <a:ext cx="5871824" cy="3728360"/>
            <a:chOff x="997638" y="1947150"/>
            <a:chExt cx="5871824" cy="3728360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C5C9E9BC-B98C-4C1C-939A-393E08DD7E71}"/>
                </a:ext>
              </a:extLst>
            </p:cNvPr>
            <p:cNvSpPr/>
            <p:nvPr/>
          </p:nvSpPr>
          <p:spPr>
            <a:xfrm>
              <a:off x="5823994" y="2593059"/>
              <a:ext cx="108000" cy="1620000"/>
            </a:xfrm>
            <a:prstGeom prst="rect">
              <a:avLst/>
            </a:prstGeom>
            <a:solidFill>
              <a:srgbClr val="F870EE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7AE596D6-E105-4105-96C4-2E9B11CFB66C}"/>
                </a:ext>
              </a:extLst>
            </p:cNvPr>
            <p:cNvSpPr/>
            <p:nvPr/>
          </p:nvSpPr>
          <p:spPr>
            <a:xfrm>
              <a:off x="6761462" y="4320075"/>
              <a:ext cx="108000" cy="504000"/>
            </a:xfrm>
            <a:prstGeom prst="rect">
              <a:avLst/>
            </a:prstGeom>
            <a:solidFill>
              <a:srgbClr val="F870EE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2E3A3B3B-EE2A-4086-87D0-B9B0B283DC2A}"/>
                </a:ext>
              </a:extLst>
            </p:cNvPr>
            <p:cNvSpPr/>
            <p:nvPr/>
          </p:nvSpPr>
          <p:spPr>
            <a:xfrm>
              <a:off x="4917019" y="3819345"/>
              <a:ext cx="108000" cy="360000"/>
            </a:xfrm>
            <a:prstGeom prst="rect">
              <a:avLst/>
            </a:prstGeom>
            <a:solidFill>
              <a:srgbClr val="F870EE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CCA7F8A7-97EF-4FD1-B777-02F01FB3C5B3}"/>
                </a:ext>
              </a:extLst>
            </p:cNvPr>
            <p:cNvSpPr/>
            <p:nvPr/>
          </p:nvSpPr>
          <p:spPr>
            <a:xfrm>
              <a:off x="4532637" y="3540219"/>
              <a:ext cx="108000" cy="180000"/>
            </a:xfrm>
            <a:prstGeom prst="rect">
              <a:avLst/>
            </a:prstGeom>
            <a:solidFill>
              <a:srgbClr val="F870EE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2743AC9C-133B-4E8F-B914-BE985B1209A8}"/>
                </a:ext>
              </a:extLst>
            </p:cNvPr>
            <p:cNvSpPr/>
            <p:nvPr/>
          </p:nvSpPr>
          <p:spPr>
            <a:xfrm>
              <a:off x="4031412" y="3898997"/>
              <a:ext cx="108000" cy="648000"/>
            </a:xfrm>
            <a:prstGeom prst="rect">
              <a:avLst/>
            </a:prstGeom>
            <a:solidFill>
              <a:srgbClr val="F870EE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DD78C031-9E31-4986-A957-D9209E90EA78}"/>
                </a:ext>
              </a:extLst>
            </p:cNvPr>
            <p:cNvSpPr/>
            <p:nvPr/>
          </p:nvSpPr>
          <p:spPr>
            <a:xfrm>
              <a:off x="4640426" y="4825548"/>
              <a:ext cx="108000" cy="378000"/>
            </a:xfrm>
            <a:prstGeom prst="rect">
              <a:avLst/>
            </a:prstGeom>
            <a:solidFill>
              <a:srgbClr val="F870EE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175539BE-BC82-4EB5-B14F-7DF3ABF282B0}"/>
                </a:ext>
              </a:extLst>
            </p:cNvPr>
            <p:cNvSpPr/>
            <p:nvPr/>
          </p:nvSpPr>
          <p:spPr>
            <a:xfrm>
              <a:off x="3216066" y="3010095"/>
              <a:ext cx="108000" cy="432000"/>
            </a:xfrm>
            <a:prstGeom prst="rect">
              <a:avLst/>
            </a:prstGeom>
            <a:solidFill>
              <a:srgbClr val="F870EE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A03B9E8F-7368-4080-874A-302CAFD6818E}"/>
                </a:ext>
              </a:extLst>
            </p:cNvPr>
            <p:cNvSpPr/>
            <p:nvPr/>
          </p:nvSpPr>
          <p:spPr>
            <a:xfrm>
              <a:off x="2667213" y="4224345"/>
              <a:ext cx="108000" cy="450000"/>
            </a:xfrm>
            <a:prstGeom prst="rect">
              <a:avLst/>
            </a:prstGeom>
            <a:solidFill>
              <a:srgbClr val="F870EE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8CBC3C78-8912-424F-BDC2-ABC77A82C408}"/>
                </a:ext>
              </a:extLst>
            </p:cNvPr>
            <p:cNvSpPr/>
            <p:nvPr/>
          </p:nvSpPr>
          <p:spPr>
            <a:xfrm>
              <a:off x="4506236" y="4509833"/>
              <a:ext cx="108000" cy="270000"/>
            </a:xfrm>
            <a:prstGeom prst="rect">
              <a:avLst/>
            </a:prstGeom>
            <a:solidFill>
              <a:srgbClr val="F870EE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9380BF4D-6B7D-4954-8CB1-E376644BC798}"/>
                </a:ext>
              </a:extLst>
            </p:cNvPr>
            <p:cNvSpPr/>
            <p:nvPr/>
          </p:nvSpPr>
          <p:spPr>
            <a:xfrm>
              <a:off x="6017338" y="5177905"/>
              <a:ext cx="108000" cy="334800"/>
            </a:xfrm>
            <a:prstGeom prst="rect">
              <a:avLst/>
            </a:prstGeom>
            <a:solidFill>
              <a:srgbClr val="F870EE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7ADC64F1-4068-4572-B272-31EFBF0A4BD7}"/>
                </a:ext>
              </a:extLst>
            </p:cNvPr>
            <p:cNvSpPr/>
            <p:nvPr/>
          </p:nvSpPr>
          <p:spPr>
            <a:xfrm>
              <a:off x="4478252" y="5394710"/>
              <a:ext cx="108000" cy="280800"/>
            </a:xfrm>
            <a:prstGeom prst="rect">
              <a:avLst/>
            </a:prstGeom>
            <a:solidFill>
              <a:srgbClr val="F870EE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F6300671-1DE8-4A22-A5C8-527A79463482}"/>
                </a:ext>
              </a:extLst>
            </p:cNvPr>
            <p:cNvSpPr/>
            <p:nvPr/>
          </p:nvSpPr>
          <p:spPr>
            <a:xfrm>
              <a:off x="4199721" y="2895681"/>
              <a:ext cx="108000" cy="82800"/>
            </a:xfrm>
            <a:prstGeom prst="rect">
              <a:avLst/>
            </a:prstGeom>
            <a:solidFill>
              <a:srgbClr val="F870EE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6D9781CB-F4C9-4809-9CA3-BC62982212BA}"/>
                </a:ext>
              </a:extLst>
            </p:cNvPr>
            <p:cNvSpPr/>
            <p:nvPr/>
          </p:nvSpPr>
          <p:spPr>
            <a:xfrm>
              <a:off x="997638" y="4396176"/>
              <a:ext cx="108000" cy="90000"/>
            </a:xfrm>
            <a:prstGeom prst="rect">
              <a:avLst/>
            </a:prstGeom>
            <a:solidFill>
              <a:srgbClr val="F870EE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Прямоугольник 99">
              <a:extLst>
                <a:ext uri="{FF2B5EF4-FFF2-40B4-BE49-F238E27FC236}">
                  <a16:creationId xmlns:a16="http://schemas.microsoft.com/office/drawing/2014/main" id="{587679E6-993E-490D-AAD0-0EB8FFFC512C}"/>
                </a:ext>
              </a:extLst>
            </p:cNvPr>
            <p:cNvSpPr/>
            <p:nvPr/>
          </p:nvSpPr>
          <p:spPr>
            <a:xfrm>
              <a:off x="2936966" y="4889450"/>
              <a:ext cx="108000" cy="558000"/>
            </a:xfrm>
            <a:prstGeom prst="rect">
              <a:avLst/>
            </a:prstGeom>
            <a:solidFill>
              <a:srgbClr val="F870EE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155646EC-FB0A-4E5C-A7AB-0A6FB832D234}"/>
                </a:ext>
              </a:extLst>
            </p:cNvPr>
            <p:cNvSpPr/>
            <p:nvPr/>
          </p:nvSpPr>
          <p:spPr>
            <a:xfrm>
              <a:off x="3540314" y="1947150"/>
              <a:ext cx="108000" cy="3384000"/>
            </a:xfrm>
            <a:prstGeom prst="rect">
              <a:avLst/>
            </a:prstGeom>
            <a:solidFill>
              <a:srgbClr val="F870EE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6BBC2E65-1E57-425B-8E03-3F58CBEDA609}"/>
                </a:ext>
              </a:extLst>
            </p:cNvPr>
            <p:cNvSpPr/>
            <p:nvPr/>
          </p:nvSpPr>
          <p:spPr>
            <a:xfrm>
              <a:off x="3850892" y="5423127"/>
              <a:ext cx="108000" cy="136800"/>
            </a:xfrm>
            <a:prstGeom prst="rect">
              <a:avLst/>
            </a:prstGeom>
            <a:solidFill>
              <a:srgbClr val="F870EE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Прямоугольник 112">
              <a:extLst>
                <a:ext uri="{FF2B5EF4-FFF2-40B4-BE49-F238E27FC236}">
                  <a16:creationId xmlns:a16="http://schemas.microsoft.com/office/drawing/2014/main" id="{34691E86-C350-41A4-AECA-2A9523FB8E8E}"/>
                </a:ext>
              </a:extLst>
            </p:cNvPr>
            <p:cNvSpPr/>
            <p:nvPr/>
          </p:nvSpPr>
          <p:spPr>
            <a:xfrm>
              <a:off x="6078338" y="3205247"/>
              <a:ext cx="108000" cy="90000"/>
            </a:xfrm>
            <a:prstGeom prst="rect">
              <a:avLst/>
            </a:prstGeom>
            <a:solidFill>
              <a:srgbClr val="F870EE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85EE0296-C21E-4F74-8341-8EC748405526}"/>
                </a:ext>
              </a:extLst>
            </p:cNvPr>
            <p:cNvSpPr/>
            <p:nvPr/>
          </p:nvSpPr>
          <p:spPr>
            <a:xfrm>
              <a:off x="1071757" y="2226814"/>
              <a:ext cx="108000" cy="36000"/>
            </a:xfrm>
            <a:prstGeom prst="rect">
              <a:avLst/>
            </a:prstGeom>
            <a:solidFill>
              <a:srgbClr val="F870EE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169BAC5-3FE4-46AA-8B96-2EC6FEB7979E}"/>
              </a:ext>
            </a:extLst>
          </p:cNvPr>
          <p:cNvGrpSpPr/>
          <p:nvPr/>
        </p:nvGrpSpPr>
        <p:grpSpPr>
          <a:xfrm>
            <a:off x="202381" y="2158288"/>
            <a:ext cx="8725326" cy="3744413"/>
            <a:chOff x="515887" y="2097325"/>
            <a:chExt cx="8725326" cy="3744413"/>
          </a:xfrm>
        </p:grpSpPr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670690AF-49A7-42F1-9071-71E1B2387DAB}"/>
                </a:ext>
              </a:extLst>
            </p:cNvPr>
            <p:cNvSpPr/>
            <p:nvPr/>
          </p:nvSpPr>
          <p:spPr>
            <a:xfrm>
              <a:off x="7118574" y="4834583"/>
              <a:ext cx="108000" cy="360000"/>
            </a:xfrm>
            <a:prstGeom prst="rect">
              <a:avLst/>
            </a:prstGeom>
            <a:solidFill>
              <a:srgbClr val="F79737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6744DC78-0B81-4058-88B5-89376129A4D7}"/>
                </a:ext>
              </a:extLst>
            </p:cNvPr>
            <p:cNvSpPr/>
            <p:nvPr/>
          </p:nvSpPr>
          <p:spPr>
            <a:xfrm>
              <a:off x="5183707" y="4068797"/>
              <a:ext cx="108000" cy="540000"/>
            </a:xfrm>
            <a:prstGeom prst="rect">
              <a:avLst/>
            </a:prstGeom>
            <a:solidFill>
              <a:srgbClr val="F79737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B475B878-33C0-47B2-A053-E84715D34A5D}"/>
                </a:ext>
              </a:extLst>
            </p:cNvPr>
            <p:cNvSpPr/>
            <p:nvPr/>
          </p:nvSpPr>
          <p:spPr>
            <a:xfrm>
              <a:off x="515887" y="2097325"/>
              <a:ext cx="108000" cy="126000"/>
            </a:xfrm>
            <a:prstGeom prst="rect">
              <a:avLst/>
            </a:prstGeom>
            <a:solidFill>
              <a:srgbClr val="F79737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384A40AC-245D-4BB0-9D90-0F9C34761052}"/>
                </a:ext>
              </a:extLst>
            </p:cNvPr>
            <p:cNvSpPr/>
            <p:nvPr/>
          </p:nvSpPr>
          <p:spPr>
            <a:xfrm>
              <a:off x="8193023" y="3951704"/>
              <a:ext cx="108000" cy="144000"/>
            </a:xfrm>
            <a:prstGeom prst="rect">
              <a:avLst/>
            </a:prstGeom>
            <a:solidFill>
              <a:srgbClr val="F79737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8C987F73-32F8-499F-8231-E7404C233BA3}"/>
                </a:ext>
              </a:extLst>
            </p:cNvPr>
            <p:cNvSpPr/>
            <p:nvPr/>
          </p:nvSpPr>
          <p:spPr>
            <a:xfrm>
              <a:off x="3872519" y="2232718"/>
              <a:ext cx="108000" cy="115200"/>
            </a:xfrm>
            <a:prstGeom prst="rect">
              <a:avLst/>
            </a:prstGeom>
            <a:solidFill>
              <a:srgbClr val="F79737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DA76EFC8-A0F7-429D-85F4-23E92CD6C3FB}"/>
                </a:ext>
              </a:extLst>
            </p:cNvPr>
            <p:cNvSpPr/>
            <p:nvPr/>
          </p:nvSpPr>
          <p:spPr>
            <a:xfrm>
              <a:off x="2420738" y="3885561"/>
              <a:ext cx="108000" cy="360000"/>
            </a:xfrm>
            <a:prstGeom prst="rect">
              <a:avLst/>
            </a:prstGeom>
            <a:solidFill>
              <a:srgbClr val="F79737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FCA8DBD4-2238-4C24-83F8-2F9DC6C516CD}"/>
                </a:ext>
              </a:extLst>
            </p:cNvPr>
            <p:cNvSpPr/>
            <p:nvPr/>
          </p:nvSpPr>
          <p:spPr>
            <a:xfrm>
              <a:off x="6188499" y="4580290"/>
              <a:ext cx="108000" cy="234000"/>
            </a:xfrm>
            <a:prstGeom prst="rect">
              <a:avLst/>
            </a:prstGeom>
            <a:solidFill>
              <a:srgbClr val="F79737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Прямоугольник 96">
              <a:extLst>
                <a:ext uri="{FF2B5EF4-FFF2-40B4-BE49-F238E27FC236}">
                  <a16:creationId xmlns:a16="http://schemas.microsoft.com/office/drawing/2014/main" id="{C81171CA-7029-4C3B-ABB4-BE19A60795FC}"/>
                </a:ext>
              </a:extLst>
            </p:cNvPr>
            <p:cNvSpPr/>
            <p:nvPr/>
          </p:nvSpPr>
          <p:spPr>
            <a:xfrm>
              <a:off x="3876254" y="3857582"/>
              <a:ext cx="108000" cy="338400"/>
            </a:xfrm>
            <a:prstGeom prst="rect">
              <a:avLst/>
            </a:prstGeom>
            <a:solidFill>
              <a:srgbClr val="F79737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id="{056EFFA2-5657-4D5C-8E52-3E75C9E98A3B}"/>
                </a:ext>
              </a:extLst>
            </p:cNvPr>
            <p:cNvSpPr/>
            <p:nvPr/>
          </p:nvSpPr>
          <p:spPr>
            <a:xfrm>
              <a:off x="4204442" y="5496211"/>
              <a:ext cx="108000" cy="115200"/>
            </a:xfrm>
            <a:prstGeom prst="rect">
              <a:avLst/>
            </a:prstGeom>
            <a:solidFill>
              <a:srgbClr val="F79737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id="{BFF7668C-7FCC-4B8E-A87A-555A13416DC6}"/>
                </a:ext>
              </a:extLst>
            </p:cNvPr>
            <p:cNvSpPr/>
            <p:nvPr/>
          </p:nvSpPr>
          <p:spPr>
            <a:xfrm>
              <a:off x="4257161" y="4990164"/>
              <a:ext cx="108000" cy="190800"/>
            </a:xfrm>
            <a:prstGeom prst="rect">
              <a:avLst/>
            </a:prstGeom>
            <a:solidFill>
              <a:srgbClr val="F79737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id="{60EEB871-1BBE-4DDA-AD20-BC995911609F}"/>
                </a:ext>
              </a:extLst>
            </p:cNvPr>
            <p:cNvSpPr/>
            <p:nvPr/>
          </p:nvSpPr>
          <p:spPr>
            <a:xfrm>
              <a:off x="5042993" y="4954126"/>
              <a:ext cx="108000" cy="306000"/>
            </a:xfrm>
            <a:prstGeom prst="rect">
              <a:avLst/>
            </a:prstGeom>
            <a:solidFill>
              <a:srgbClr val="F79737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Прямоугольник 108">
              <a:extLst>
                <a:ext uri="{FF2B5EF4-FFF2-40B4-BE49-F238E27FC236}">
                  <a16:creationId xmlns:a16="http://schemas.microsoft.com/office/drawing/2014/main" id="{BBA81471-2C6D-47DE-884A-46924CAB00F7}"/>
                </a:ext>
              </a:extLst>
            </p:cNvPr>
            <p:cNvSpPr/>
            <p:nvPr/>
          </p:nvSpPr>
          <p:spPr>
            <a:xfrm>
              <a:off x="3432314" y="5686938"/>
              <a:ext cx="108000" cy="154800"/>
            </a:xfrm>
            <a:prstGeom prst="rect">
              <a:avLst/>
            </a:prstGeom>
            <a:solidFill>
              <a:srgbClr val="F79737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id="{9C37F95F-A401-4B01-AE63-BC7D6971E887}"/>
                </a:ext>
              </a:extLst>
            </p:cNvPr>
            <p:cNvSpPr/>
            <p:nvPr/>
          </p:nvSpPr>
          <p:spPr>
            <a:xfrm>
              <a:off x="5434839" y="5392443"/>
              <a:ext cx="108000" cy="90000"/>
            </a:xfrm>
            <a:prstGeom prst="rect">
              <a:avLst/>
            </a:prstGeom>
            <a:solidFill>
              <a:srgbClr val="F79737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Прямоугольник 114">
              <a:extLst>
                <a:ext uri="{FF2B5EF4-FFF2-40B4-BE49-F238E27FC236}">
                  <a16:creationId xmlns:a16="http://schemas.microsoft.com/office/drawing/2014/main" id="{DA15274C-2266-4E8B-AC54-634A913E65B3}"/>
                </a:ext>
              </a:extLst>
            </p:cNvPr>
            <p:cNvSpPr/>
            <p:nvPr/>
          </p:nvSpPr>
          <p:spPr>
            <a:xfrm>
              <a:off x="9133213" y="2809567"/>
              <a:ext cx="108000" cy="216000"/>
            </a:xfrm>
            <a:prstGeom prst="rect">
              <a:avLst/>
            </a:prstGeom>
            <a:solidFill>
              <a:srgbClr val="F79737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08A3B5E-5A28-4984-8F7A-AE1732D4D02F}"/>
              </a:ext>
            </a:extLst>
          </p:cNvPr>
          <p:cNvGrpSpPr/>
          <p:nvPr/>
        </p:nvGrpSpPr>
        <p:grpSpPr>
          <a:xfrm>
            <a:off x="55061" y="5091968"/>
            <a:ext cx="2072342" cy="1087492"/>
            <a:chOff x="7085136" y="1786530"/>
            <a:chExt cx="2072342" cy="1087492"/>
          </a:xfrm>
        </p:grpSpPr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id="{6AE17943-A57A-4DA0-B551-0F7BF39F7185}"/>
                </a:ext>
              </a:extLst>
            </p:cNvPr>
            <p:cNvSpPr/>
            <p:nvPr/>
          </p:nvSpPr>
          <p:spPr>
            <a:xfrm>
              <a:off x="7085136" y="1786530"/>
              <a:ext cx="2008333" cy="1087492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7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B71BA19D-334B-4162-8433-56322A580BC3}"/>
                </a:ext>
              </a:extLst>
            </p:cNvPr>
            <p:cNvGrpSpPr/>
            <p:nvPr/>
          </p:nvGrpSpPr>
          <p:grpSpPr>
            <a:xfrm>
              <a:off x="7178274" y="1878961"/>
              <a:ext cx="1979204" cy="889048"/>
              <a:chOff x="7178274" y="1878961"/>
              <a:chExt cx="1979204" cy="889048"/>
            </a:xfrm>
          </p:grpSpPr>
          <p:grpSp>
            <p:nvGrpSpPr>
              <p:cNvPr id="12" name="Группа 11">
                <a:extLst>
                  <a:ext uri="{FF2B5EF4-FFF2-40B4-BE49-F238E27FC236}">
                    <a16:creationId xmlns:a16="http://schemas.microsoft.com/office/drawing/2014/main" id="{E5C11A1D-FA02-49A5-A471-A9AD61E22523}"/>
                  </a:ext>
                </a:extLst>
              </p:cNvPr>
              <p:cNvGrpSpPr/>
              <p:nvPr/>
            </p:nvGrpSpPr>
            <p:grpSpPr>
              <a:xfrm>
                <a:off x="7394039" y="1878961"/>
                <a:ext cx="1763439" cy="883995"/>
                <a:chOff x="7394039" y="1878961"/>
                <a:chExt cx="1763439" cy="883995"/>
              </a:xfrm>
            </p:grpSpPr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94BC77A-A2F2-46F8-A245-D2DE0A07E9CF}"/>
                    </a:ext>
                  </a:extLst>
                </p:cNvPr>
                <p:cNvSpPr txBox="1"/>
                <p:nvPr/>
              </p:nvSpPr>
              <p:spPr>
                <a:xfrm>
                  <a:off x="7394039" y="1984354"/>
                  <a:ext cx="765607" cy="2337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типы зон:</a:t>
                  </a:r>
                </a:p>
              </p:txBody>
            </p:sp>
            <p:grpSp>
              <p:nvGrpSpPr>
                <p:cNvPr id="30" name="Группа 29">
                  <a:extLst>
                    <a:ext uri="{FF2B5EF4-FFF2-40B4-BE49-F238E27FC236}">
                      <a16:creationId xmlns:a16="http://schemas.microsoft.com/office/drawing/2014/main" id="{D9B9A30F-3903-4479-9413-56D8B12378EF}"/>
                    </a:ext>
                  </a:extLst>
                </p:cNvPr>
                <p:cNvGrpSpPr/>
                <p:nvPr/>
              </p:nvGrpSpPr>
              <p:grpSpPr>
                <a:xfrm>
                  <a:off x="7488829" y="1878961"/>
                  <a:ext cx="1604317" cy="112643"/>
                  <a:chOff x="6870966" y="1926562"/>
                  <a:chExt cx="1596229" cy="118633"/>
                </a:xfrm>
              </p:grpSpPr>
              <p:sp>
                <p:nvSpPr>
                  <p:cNvPr id="31" name="Прямоугольник 30">
                    <a:extLst>
                      <a:ext uri="{FF2B5EF4-FFF2-40B4-BE49-F238E27FC236}">
                        <a16:creationId xmlns:a16="http://schemas.microsoft.com/office/drawing/2014/main" id="{B84AE1C2-8655-41F5-943A-528859A08A60}"/>
                      </a:ext>
                    </a:extLst>
                  </p:cNvPr>
                  <p:cNvSpPr/>
                  <p:nvPr/>
                </p:nvSpPr>
                <p:spPr>
                  <a:xfrm>
                    <a:off x="6870966" y="1926562"/>
                    <a:ext cx="218113" cy="117868"/>
                  </a:xfrm>
                  <a:prstGeom prst="rect">
                    <a:avLst/>
                  </a:prstGeom>
                  <a:noFill/>
                  <a:ln w="12700">
                    <a:solidFill>
                      <a:srgbClr val="E100A2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B31DED7F-83EF-4FBF-B2A7-06CC2C7B414E}"/>
                      </a:ext>
                    </a:extLst>
                  </p:cNvPr>
                  <p:cNvSpPr txBox="1"/>
                  <p:nvPr/>
                </p:nvSpPr>
                <p:spPr>
                  <a:xfrm>
                    <a:off x="7192419" y="1937473"/>
                    <a:ext cx="1274776" cy="1077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rPr>
                      <a:t>граница городского округа</a:t>
                    </a:r>
                  </a:p>
                </p:txBody>
              </p:sp>
            </p:grpSp>
            <p:grpSp>
              <p:nvGrpSpPr>
                <p:cNvPr id="33" name="Группа 32">
                  <a:extLst>
                    <a:ext uri="{FF2B5EF4-FFF2-40B4-BE49-F238E27FC236}">
                      <a16:creationId xmlns:a16="http://schemas.microsoft.com/office/drawing/2014/main" id="{DE0970AA-3DF2-4494-BD70-D959079532C9}"/>
                    </a:ext>
                  </a:extLst>
                </p:cNvPr>
                <p:cNvGrpSpPr/>
                <p:nvPr/>
              </p:nvGrpSpPr>
              <p:grpSpPr>
                <a:xfrm>
                  <a:off x="7553161" y="2327181"/>
                  <a:ext cx="1604317" cy="112644"/>
                  <a:chOff x="6934974" y="2072866"/>
                  <a:chExt cx="1596229" cy="118634"/>
                </a:xfrm>
              </p:grpSpPr>
              <p:sp>
                <p:nvSpPr>
                  <p:cNvPr id="34" name="Прямоугольник 33">
                    <a:extLst>
                      <a:ext uri="{FF2B5EF4-FFF2-40B4-BE49-F238E27FC236}">
                        <a16:creationId xmlns:a16="http://schemas.microsoft.com/office/drawing/2014/main" id="{BC15DBFE-4D2E-4881-9130-FCB758909A31}"/>
                      </a:ext>
                    </a:extLst>
                  </p:cNvPr>
                  <p:cNvSpPr/>
                  <p:nvPr/>
                </p:nvSpPr>
                <p:spPr>
                  <a:xfrm>
                    <a:off x="6934974" y="2072866"/>
                    <a:ext cx="218113" cy="117868"/>
                  </a:xfrm>
                  <a:prstGeom prst="rect">
                    <a:avLst/>
                  </a:prstGeom>
                  <a:solidFill>
                    <a:srgbClr val="8401A9"/>
                  </a:solidFill>
                  <a:ln w="63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9C33D915-2BF6-402F-AFFB-FED8C5716691}"/>
                      </a:ext>
                    </a:extLst>
                  </p:cNvPr>
                  <p:cNvSpPr txBox="1"/>
                  <p:nvPr/>
                </p:nvSpPr>
                <p:spPr>
                  <a:xfrm>
                    <a:off x="7256427" y="2083778"/>
                    <a:ext cx="1274776" cy="1077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rPr>
                      <a:t>общественно-деловая</a:t>
                    </a:r>
                  </a:p>
                </p:txBody>
              </p:sp>
            </p:grpSp>
            <p:grpSp>
              <p:nvGrpSpPr>
                <p:cNvPr id="36" name="Группа 35">
                  <a:extLst>
                    <a:ext uri="{FF2B5EF4-FFF2-40B4-BE49-F238E27FC236}">
                      <a16:creationId xmlns:a16="http://schemas.microsoft.com/office/drawing/2014/main" id="{756BC513-3232-482E-A3A3-6E2DF070D08B}"/>
                    </a:ext>
                  </a:extLst>
                </p:cNvPr>
                <p:cNvGrpSpPr/>
                <p:nvPr/>
              </p:nvGrpSpPr>
              <p:grpSpPr>
                <a:xfrm>
                  <a:off x="7553161" y="2472881"/>
                  <a:ext cx="1407674" cy="290075"/>
                  <a:chOff x="6934974" y="2072866"/>
                  <a:chExt cx="1400578" cy="305500"/>
                </a:xfrm>
              </p:grpSpPr>
              <p:sp>
                <p:nvSpPr>
                  <p:cNvPr id="37" name="Прямоугольник 36">
                    <a:extLst>
                      <a:ext uri="{FF2B5EF4-FFF2-40B4-BE49-F238E27FC236}">
                        <a16:creationId xmlns:a16="http://schemas.microsoft.com/office/drawing/2014/main" id="{D615F2C6-8856-4BFD-9FBC-7A204385C239}"/>
                      </a:ext>
                    </a:extLst>
                  </p:cNvPr>
                  <p:cNvSpPr/>
                  <p:nvPr/>
                </p:nvSpPr>
                <p:spPr>
                  <a:xfrm>
                    <a:off x="6934974" y="2072866"/>
                    <a:ext cx="218113" cy="117868"/>
                  </a:xfrm>
                  <a:prstGeom prst="rect">
                    <a:avLst/>
                  </a:prstGeom>
                  <a:solidFill>
                    <a:srgbClr val="A87059"/>
                  </a:solidFill>
                  <a:ln w="63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E33855BB-798B-4661-A7F3-B3ACCEE7A4B0}"/>
                      </a:ext>
                    </a:extLst>
                  </p:cNvPr>
                  <p:cNvSpPr txBox="1"/>
                  <p:nvPr/>
                </p:nvSpPr>
                <p:spPr>
                  <a:xfrm>
                    <a:off x="7256427" y="2083777"/>
                    <a:ext cx="1079125" cy="1077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rPr>
                      <a:t>производственная</a:t>
                    </a:r>
                  </a:p>
                </p:txBody>
              </p:sp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CB9E91AC-04EA-4B46-A508-FA8C147E596E}"/>
                      </a:ext>
                    </a:extLst>
                  </p:cNvPr>
                  <p:cNvSpPr txBox="1"/>
                  <p:nvPr/>
                </p:nvSpPr>
                <p:spPr>
                  <a:xfrm>
                    <a:off x="7256427" y="2270644"/>
                    <a:ext cx="1079125" cy="1077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rPr>
                      <a:t>рекреационная</a:t>
                    </a:r>
                  </a:p>
                </p:txBody>
              </p:sp>
            </p:grp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091C8D-A221-4069-A787-20BDD2E6F951}"/>
                  </a:ext>
                </a:extLst>
              </p:cNvPr>
              <p:cNvSpPr txBox="1"/>
              <p:nvPr/>
            </p:nvSpPr>
            <p:spPr>
              <a:xfrm>
                <a:off x="7559434" y="2201917"/>
                <a:ext cx="311839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ru-RU"/>
                </a:defPPr>
                <a:lvl1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700" b="1" i="0" u="none" strike="noStrike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сущ.</a:t>
                </a:r>
              </a:p>
            </p:txBody>
          </p:sp>
          <p:sp>
            <p:nvSpPr>
              <p:cNvPr id="116" name="Прямоугольник 115">
                <a:extLst>
                  <a:ext uri="{FF2B5EF4-FFF2-40B4-BE49-F238E27FC236}">
                    <a16:creationId xmlns:a16="http://schemas.microsoft.com/office/drawing/2014/main" id="{5FDC20E3-2C30-4051-A5B7-B99180C17A09}"/>
                  </a:ext>
                </a:extLst>
              </p:cNvPr>
              <p:cNvSpPr/>
              <p:nvPr/>
            </p:nvSpPr>
            <p:spPr>
              <a:xfrm>
                <a:off x="7235134" y="2345171"/>
                <a:ext cx="218113" cy="117868"/>
              </a:xfrm>
              <a:prstGeom prst="rect">
                <a:avLst/>
              </a:prstGeom>
              <a:pattFill prst="wdUpDiag">
                <a:fgClr>
                  <a:srgbClr val="8401A9"/>
                </a:fgClr>
                <a:bgClr>
                  <a:schemeClr val="bg1"/>
                </a:bgClr>
              </a:patt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Прямоугольник 116">
                <a:extLst>
                  <a:ext uri="{FF2B5EF4-FFF2-40B4-BE49-F238E27FC236}">
                    <a16:creationId xmlns:a16="http://schemas.microsoft.com/office/drawing/2014/main" id="{C80053C2-6421-443A-9A67-BB9BC78D7F84}"/>
                  </a:ext>
                </a:extLst>
              </p:cNvPr>
              <p:cNvSpPr/>
              <p:nvPr/>
            </p:nvSpPr>
            <p:spPr>
              <a:xfrm>
                <a:off x="7235134" y="2498614"/>
                <a:ext cx="218113" cy="117868"/>
              </a:xfrm>
              <a:prstGeom prst="rect">
                <a:avLst/>
              </a:prstGeom>
              <a:pattFill prst="wdUpDiag">
                <a:fgClr>
                  <a:srgbClr val="A87059"/>
                </a:fgClr>
                <a:bgClr>
                  <a:schemeClr val="bg1"/>
                </a:bgClr>
              </a:patt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Прямоугольник 117">
                <a:extLst>
                  <a:ext uri="{FF2B5EF4-FFF2-40B4-BE49-F238E27FC236}">
                    <a16:creationId xmlns:a16="http://schemas.microsoft.com/office/drawing/2014/main" id="{5E47EE60-06AB-4149-8DE2-B5379996A929}"/>
                  </a:ext>
                </a:extLst>
              </p:cNvPr>
              <p:cNvSpPr/>
              <p:nvPr/>
            </p:nvSpPr>
            <p:spPr>
              <a:xfrm>
                <a:off x="7235134" y="2650141"/>
                <a:ext cx="218113" cy="117868"/>
              </a:xfrm>
              <a:prstGeom prst="rect">
                <a:avLst/>
              </a:prstGeom>
              <a:pattFill prst="wdUpDiag">
                <a:fgClr>
                  <a:srgbClr val="049E7C"/>
                </a:fgClr>
                <a:bgClr>
                  <a:schemeClr val="bg1"/>
                </a:bgClr>
              </a:patt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7B58580-EB74-4D67-8AFB-576FBDF8BD4B}"/>
                  </a:ext>
                </a:extLst>
              </p:cNvPr>
              <p:cNvSpPr txBox="1"/>
              <p:nvPr/>
            </p:nvSpPr>
            <p:spPr>
              <a:xfrm>
                <a:off x="7178274" y="2197987"/>
                <a:ext cx="401160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ru-RU"/>
                </a:defPPr>
                <a:lvl1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700" b="1" i="0" u="none" strike="noStrike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планир</a:t>
                </a:r>
                <a:r>
                  <a:rPr kumimoji="0" lang="ru-RU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p:grpSp>
      </p:grp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id="{46EFB493-1FD7-42E3-AFB6-120666F00FA4}"/>
              </a:ext>
            </a:extLst>
          </p:cNvPr>
          <p:cNvSpPr/>
          <p:nvPr/>
        </p:nvSpPr>
        <p:spPr>
          <a:xfrm>
            <a:off x="3648787" y="5103743"/>
            <a:ext cx="108000" cy="144000"/>
          </a:xfrm>
          <a:prstGeom prst="rect">
            <a:avLst/>
          </a:prstGeom>
          <a:solidFill>
            <a:srgbClr val="F870EE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77F93E57-86D7-419F-8E0F-FDE03D78C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4462" y="571323"/>
            <a:ext cx="2189537" cy="67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117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90A03E1-DBBE-4534-ACF2-097743F8E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924506"/>
              </p:ext>
            </p:extLst>
          </p:nvPr>
        </p:nvGraphicFramePr>
        <p:xfrm>
          <a:off x="260352" y="1663700"/>
          <a:ext cx="8743950" cy="45250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6433">
                  <a:extLst>
                    <a:ext uri="{9D8B030D-6E8A-4147-A177-3AD203B41FA5}">
                      <a16:colId xmlns:a16="http://schemas.microsoft.com/office/drawing/2014/main" val="3376542910"/>
                    </a:ext>
                  </a:extLst>
                </a:gridCol>
                <a:gridCol w="1860277">
                  <a:extLst>
                    <a:ext uri="{9D8B030D-6E8A-4147-A177-3AD203B41FA5}">
                      <a16:colId xmlns:a16="http://schemas.microsoft.com/office/drawing/2014/main" val="91964772"/>
                    </a:ext>
                  </a:extLst>
                </a:gridCol>
                <a:gridCol w="1181189">
                  <a:extLst>
                    <a:ext uri="{9D8B030D-6E8A-4147-A177-3AD203B41FA5}">
                      <a16:colId xmlns:a16="http://schemas.microsoft.com/office/drawing/2014/main" val="3380598162"/>
                    </a:ext>
                  </a:extLst>
                </a:gridCol>
                <a:gridCol w="109226">
                  <a:extLst>
                    <a:ext uri="{9D8B030D-6E8A-4147-A177-3AD203B41FA5}">
                      <a16:colId xmlns:a16="http://schemas.microsoft.com/office/drawing/2014/main" val="576020865"/>
                    </a:ext>
                  </a:extLst>
                </a:gridCol>
                <a:gridCol w="1264778">
                  <a:extLst>
                    <a:ext uri="{9D8B030D-6E8A-4147-A177-3AD203B41FA5}">
                      <a16:colId xmlns:a16="http://schemas.microsoft.com/office/drawing/2014/main" val="4235469500"/>
                    </a:ext>
                  </a:extLst>
                </a:gridCol>
                <a:gridCol w="1256071">
                  <a:extLst>
                    <a:ext uri="{9D8B030D-6E8A-4147-A177-3AD203B41FA5}">
                      <a16:colId xmlns:a16="http://schemas.microsoft.com/office/drawing/2014/main" val="2152268858"/>
                    </a:ext>
                  </a:extLst>
                </a:gridCol>
                <a:gridCol w="1355976">
                  <a:extLst>
                    <a:ext uri="{9D8B030D-6E8A-4147-A177-3AD203B41FA5}">
                      <a16:colId xmlns:a16="http://schemas.microsoft.com/office/drawing/2014/main" val="662360275"/>
                    </a:ext>
                  </a:extLst>
                </a:gridCol>
              </a:tblGrid>
              <a:tr h="22690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R w="3175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86B7B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L w="3175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86B7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Строительство к 2040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Сегодня, на 2019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6625" marR="6662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66625" marR="66625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480444"/>
                  </a:ext>
                </a:extLst>
              </a:tr>
              <a:tr h="2269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количество объектов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вместимость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вместимость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количество объектов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вместимость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273735"/>
                  </a:ext>
                </a:extLst>
              </a:tr>
              <a:tr h="39441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ОБРАЗОВАНИЕ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solidFill>
                      <a:srgbClr val="586B7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Детские сады</a:t>
                      </a:r>
                      <a:endParaRPr lang="ru-RU" sz="1100" b="1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54651"/>
                          </a:solidFill>
                          <a:effectLst/>
                          <a:latin typeface="Century Gothic" panose="020B0502020202020204" pitchFamily="34" charset="0"/>
                        </a:rPr>
                        <a:t>500</a:t>
                      </a:r>
                      <a:endParaRPr lang="ru-RU" sz="1200" b="1" dirty="0">
                        <a:solidFill>
                          <a:srgbClr val="35465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8B7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166,2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тыс. мест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8B7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166,2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тыс. мест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8B7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54651"/>
                          </a:solidFill>
                          <a:effectLst/>
                          <a:latin typeface="Century Gothic" panose="020B0502020202020204" pitchFamily="34" charset="0"/>
                        </a:rPr>
                        <a:t>171</a:t>
                      </a:r>
                      <a:endParaRPr lang="ru-RU" sz="1200" b="1" dirty="0">
                        <a:solidFill>
                          <a:srgbClr val="35465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3A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62,6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тыс. мест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663740"/>
                  </a:ext>
                </a:extLst>
              </a:tr>
              <a:tr h="3944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Общеобразовательные школы</a:t>
                      </a:r>
                      <a:endParaRPr lang="ru-RU" sz="1100" b="1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54651"/>
                          </a:solidFill>
                          <a:effectLst/>
                          <a:latin typeface="Century Gothic" panose="020B0502020202020204" pitchFamily="34" charset="0"/>
                        </a:rPr>
                        <a:t>120</a:t>
                      </a:r>
                      <a:endParaRPr lang="ru-RU" sz="1200" b="1" dirty="0">
                        <a:solidFill>
                          <a:srgbClr val="35465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solidFill>
                      <a:srgbClr val="A8B7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207,9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800" dirty="0">
                          <a:effectLst/>
                          <a:latin typeface="Century Gothic" panose="020B0502020202020204" pitchFamily="34" charset="0"/>
                        </a:rPr>
                        <a:t>тыс. мест</a:t>
                      </a:r>
                      <a:endParaRPr lang="ru-RU" sz="8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8B7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207,9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тыс. мест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8B7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54651"/>
                          </a:solidFill>
                          <a:effectLst/>
                          <a:latin typeface="Century Gothic" panose="020B0502020202020204" pitchFamily="34" charset="0"/>
                        </a:rPr>
                        <a:t>91</a:t>
                      </a:r>
                      <a:endParaRPr lang="ru-RU" sz="1200" b="1" dirty="0">
                        <a:solidFill>
                          <a:srgbClr val="35465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3A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69,3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тыс. мест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681794"/>
                  </a:ext>
                </a:extLst>
              </a:tr>
              <a:tr h="458182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ЗДРАВООХРАНЕНИЕ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solidFill>
                      <a:srgbClr val="586B7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Поликлинические учреждения</a:t>
                      </a:r>
                      <a:endParaRPr lang="ru-RU" sz="1100" b="1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54651"/>
                          </a:solidFill>
                          <a:effectLst/>
                          <a:latin typeface="Century Gothic" panose="020B0502020202020204" pitchFamily="34" charset="0"/>
                        </a:rPr>
                        <a:t>40</a:t>
                      </a:r>
                      <a:endParaRPr lang="ru-RU" sz="1200" b="1" dirty="0">
                        <a:solidFill>
                          <a:srgbClr val="35465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solidFill>
                      <a:srgbClr val="A8B7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18,8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тыс.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посещений в смену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8B7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18,8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тыс.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посещений в смену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8B7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54651"/>
                          </a:solidFill>
                          <a:effectLst/>
                          <a:latin typeface="Century Gothic" panose="020B0502020202020204" pitchFamily="34" charset="0"/>
                        </a:rPr>
                        <a:t>61</a:t>
                      </a:r>
                      <a:endParaRPr lang="ru-RU" sz="1200" b="1" dirty="0">
                        <a:solidFill>
                          <a:srgbClr val="35465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3A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21,0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тыс. посещений в смену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061516"/>
                  </a:ext>
                </a:extLst>
              </a:tr>
              <a:tr h="3944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Больницы</a:t>
                      </a:r>
                      <a:endParaRPr lang="ru-RU" sz="1100" b="1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54651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endParaRPr lang="ru-RU" sz="1200" b="1" dirty="0">
                        <a:solidFill>
                          <a:srgbClr val="35465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solidFill>
                      <a:srgbClr val="A8B7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20,4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тыс. коек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8B7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20,4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тыс. коек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8B7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54651"/>
                          </a:solidFill>
                          <a:effectLst/>
                          <a:latin typeface="Century Gothic" panose="020B0502020202020204" pitchFamily="34" charset="0"/>
                        </a:rPr>
                        <a:t>22</a:t>
                      </a:r>
                      <a:endParaRPr lang="ru-RU" sz="1200" b="1" dirty="0">
                        <a:solidFill>
                          <a:srgbClr val="35465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3A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9,2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тыс. коек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879829"/>
                  </a:ext>
                </a:extLst>
              </a:tr>
              <a:tr h="3944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Станции скорой помощи</a:t>
                      </a:r>
                      <a:endParaRPr lang="ru-RU" sz="1100" b="1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54651"/>
                          </a:solidFill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  <a:endParaRPr lang="ru-RU" sz="1200" b="1" dirty="0">
                        <a:solidFill>
                          <a:srgbClr val="35465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solidFill>
                      <a:srgbClr val="A8B7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131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автомобиль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8B7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131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автомобиль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8B7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54651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ru-RU" sz="1200" b="1" dirty="0">
                        <a:solidFill>
                          <a:srgbClr val="35465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3A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89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автомобилей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246337"/>
                  </a:ext>
                </a:extLst>
              </a:tr>
              <a:tr h="39441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КУЛЬТУРА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solidFill>
                      <a:srgbClr val="586B7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Библиотеки</a:t>
                      </a:r>
                      <a:endParaRPr lang="ru-RU" sz="1100" b="1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54651"/>
                          </a:solidFill>
                          <a:effectLst/>
                          <a:latin typeface="Century Gothic" panose="020B0502020202020204" pitchFamily="34" charset="0"/>
                        </a:rPr>
                        <a:t>62</a:t>
                      </a:r>
                      <a:endParaRPr lang="ru-RU" sz="1200" b="1" dirty="0">
                        <a:solidFill>
                          <a:srgbClr val="35465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solidFill>
                      <a:srgbClr val="A8B7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5790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тыс. ед. хранения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8B7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5790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тыс.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ед. хранения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8B7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54651"/>
                          </a:solidFill>
                          <a:effectLst/>
                          <a:latin typeface="Century Gothic" panose="020B0502020202020204" pitchFamily="34" charset="0"/>
                        </a:rPr>
                        <a:t>42</a:t>
                      </a:r>
                      <a:endParaRPr lang="ru-RU" sz="1200" b="1" dirty="0">
                        <a:solidFill>
                          <a:srgbClr val="35465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3A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3010,3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тыс.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ед. хранения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18375"/>
                  </a:ext>
                </a:extLst>
              </a:tr>
              <a:tr h="3944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Учреждения культуры клубного типа</a:t>
                      </a:r>
                      <a:endParaRPr lang="ru-RU" sz="1100" b="1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54651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ru-RU" sz="1200" b="1" dirty="0">
                        <a:solidFill>
                          <a:srgbClr val="35465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solidFill>
                      <a:srgbClr val="A8B7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3874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мест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8B7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Century Gothic" panose="020B0502020202020204" pitchFamily="34" charset="0"/>
                        </a:rPr>
                        <a:t>3874</a:t>
                      </a:r>
                      <a:r>
                        <a:rPr lang="ru-RU" sz="100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>
                          <a:effectLst/>
                          <a:latin typeface="Century Gothic" panose="020B0502020202020204" pitchFamily="34" charset="0"/>
                        </a:rPr>
                        <a:t>мест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8B7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54651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endParaRPr lang="ru-RU" sz="1200" b="1" dirty="0">
                        <a:solidFill>
                          <a:srgbClr val="35465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3A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4926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мест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656493"/>
                  </a:ext>
                </a:extLst>
              </a:tr>
              <a:tr h="394419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СПОРТ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solidFill>
                      <a:srgbClr val="586B7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Спортивные залы</a:t>
                      </a:r>
                      <a:endParaRPr lang="ru-RU" sz="1100" b="1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54651"/>
                          </a:solidFill>
                          <a:effectLst/>
                          <a:latin typeface="Century Gothic" panose="020B0502020202020204" pitchFamily="34" charset="0"/>
                        </a:rPr>
                        <a:t>42</a:t>
                      </a:r>
                      <a:endParaRPr lang="ru-RU" sz="1200" b="1" dirty="0">
                        <a:solidFill>
                          <a:srgbClr val="35465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solidFill>
                      <a:srgbClr val="A8B7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78,0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тыс. кв. м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8B7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78,0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тыс. кв. м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8B7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54651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endParaRPr lang="ru-RU" sz="1200" b="1" dirty="0">
                        <a:solidFill>
                          <a:srgbClr val="35465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3A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54,0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тыс. кв. м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832169"/>
                  </a:ext>
                </a:extLst>
              </a:tr>
              <a:tr h="4577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Плоскостные спортивные сооружения</a:t>
                      </a:r>
                      <a:endParaRPr lang="ru-RU" sz="1100" b="1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</a:rPr>
                        <a:t>530</a:t>
                      </a: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 га</a:t>
                      </a:r>
                      <a:endParaRPr lang="ru-RU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8B7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8B7C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</a:rPr>
                        <a:t>19,16</a:t>
                      </a: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 га</a:t>
                      </a:r>
                      <a:endParaRPr lang="ru-RU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3A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316453"/>
                  </a:ext>
                </a:extLst>
              </a:tr>
              <a:tr h="3944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Бассейны</a:t>
                      </a:r>
                      <a:endParaRPr lang="ru-RU" sz="1100" b="1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54651"/>
                          </a:solidFill>
                          <a:effectLst/>
                          <a:latin typeface="Century Gothic" panose="020B0502020202020204" pitchFamily="34" charset="0"/>
                        </a:rPr>
                        <a:t>45</a:t>
                      </a:r>
                      <a:endParaRPr lang="ru-RU" sz="1200" b="1" dirty="0">
                        <a:solidFill>
                          <a:srgbClr val="35465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solidFill>
                      <a:srgbClr val="A8B7C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42,8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тыс. кв. м зеркала воды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8B7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8B7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54651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200" b="1" dirty="0">
                        <a:solidFill>
                          <a:srgbClr val="35465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3A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Century Gothic" panose="020B0502020202020204" pitchFamily="34" charset="0"/>
                        </a:rPr>
                        <a:t>1,2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Century Gothic" panose="020B0502020202020204" pitchFamily="34" charset="0"/>
                        </a:rPr>
                        <a:t>тыс. кв. м зеркала воды</a:t>
                      </a:r>
                      <a:endParaRPr lang="ru-RU" sz="9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25" marR="66625" marT="0" marB="0" anchor="ctr"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451416"/>
                  </a:ext>
                </a:extLst>
              </a:tr>
            </a:tbl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ACD4334-A0C3-4D6A-97A3-96360D133A23}"/>
              </a:ext>
            </a:extLst>
          </p:cNvPr>
          <p:cNvSpPr/>
          <p:nvPr/>
        </p:nvSpPr>
        <p:spPr>
          <a:xfrm>
            <a:off x="-3175" y="549275"/>
            <a:ext cx="9144000" cy="793750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86" tIns="24493" rIns="48986" bIns="24493" anchor="ctr"/>
          <a:lstStyle/>
          <a:p>
            <a:pPr algn="ctr" defTabSz="24492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65">
              <a:solidFill>
                <a:prstClr val="white"/>
              </a:solidFill>
            </a:endParaRPr>
          </a:p>
        </p:txBody>
      </p:sp>
      <p:grpSp>
        <p:nvGrpSpPr>
          <p:cNvPr id="36866" name="Группа 20">
            <a:extLst>
              <a:ext uri="{FF2B5EF4-FFF2-40B4-BE49-F238E27FC236}">
                <a16:creationId xmlns:a16="http://schemas.microsoft.com/office/drawing/2014/main" id="{09B27875-C1FF-4828-B195-8CEDAB20CBA0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"/>
            <a:ext cx="9144000" cy="582613"/>
            <a:chOff x="4267197" y="0"/>
            <a:chExt cx="12801601" cy="81514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6F0681F6-6BDE-4053-89EE-4460387ABA91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14" tIns="32657" rIns="65314" bIns="32657" anchor="ctr"/>
            <a:lstStyle/>
            <a:p>
              <a:pPr algn="ctr" defTabSz="3265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86">
                <a:solidFill>
                  <a:prstClr val="white"/>
                </a:solidFill>
              </a:endParaRPr>
            </a:p>
          </p:txBody>
        </p:sp>
        <p:pic>
          <p:nvPicPr>
            <p:cNvPr id="36877" name="Рисунок 22">
              <a:extLst>
                <a:ext uri="{FF2B5EF4-FFF2-40B4-BE49-F238E27FC236}">
                  <a16:creationId xmlns:a16="http://schemas.microsoft.com/office/drawing/2014/main" id="{473A919D-D63C-47CE-8142-F2B7CFB44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9268" y="195163"/>
              <a:ext cx="4074516" cy="41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Rectangle 13">
            <a:extLst>
              <a:ext uri="{FF2B5EF4-FFF2-40B4-BE49-F238E27FC236}">
                <a16:creationId xmlns:a16="http://schemas.microsoft.com/office/drawing/2014/main" id="{C0B9EC10-6A20-4D4B-906C-82EFFE598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2" y="1380252"/>
            <a:ext cx="83299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489813">
              <a:defRPr/>
            </a:pPr>
            <a:r>
              <a:rPr lang="ru-RU" sz="1600" b="1" kern="0" dirty="0">
                <a:solidFill>
                  <a:srgbClr val="586B7B"/>
                </a:solidFill>
                <a:latin typeface="Century Gothic" panose="020B0502020202020204" pitchFamily="34" charset="0"/>
                <a:cs typeface="+mn-cs"/>
              </a:rPr>
              <a:t>Для достижения нормативной потребности </a:t>
            </a:r>
            <a:r>
              <a:rPr lang="ru-RU" sz="1600" kern="0" dirty="0">
                <a:solidFill>
                  <a:srgbClr val="586B7B"/>
                </a:solidFill>
                <a:latin typeface="Century Gothic" panose="020B0502020202020204" pitchFamily="34" charset="0"/>
                <a:cs typeface="+mn-cs"/>
              </a:rPr>
              <a:t>необходимо строительство: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DEEBF65-403C-42FE-A320-E59260FCF9DC}"/>
              </a:ext>
            </a:extLst>
          </p:cNvPr>
          <p:cNvSpPr/>
          <p:nvPr/>
        </p:nvSpPr>
        <p:spPr>
          <a:xfrm>
            <a:off x="-3175" y="6276976"/>
            <a:ext cx="9144000" cy="58102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4" tIns="32657" rIns="65314" bIns="32657" anchor="ctr"/>
          <a:lstStyle/>
          <a:p>
            <a:pPr algn="ctr" defTabSz="32657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86">
              <a:solidFill>
                <a:prstClr val="white"/>
              </a:solidFill>
            </a:endParaRPr>
          </a:p>
        </p:txBody>
      </p:sp>
      <p:sp>
        <p:nvSpPr>
          <p:cNvPr id="36869" name="TextBox 28">
            <a:extLst>
              <a:ext uri="{FF2B5EF4-FFF2-40B4-BE49-F238E27FC236}">
                <a16:creationId xmlns:a16="http://schemas.microsoft.com/office/drawing/2014/main" id="{48898C99-83DF-41B7-AF87-2FEF08265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6" y="6437314"/>
            <a:ext cx="893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100">
                <a:solidFill>
                  <a:srgbClr val="93A5B5"/>
                </a:solidFill>
                <a:latin typeface="Century Gothic" panose="020B0502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lang="ru-RU" altLang="ru-RU" b="1">
                <a:solidFill>
                  <a:srgbClr val="93A5B5"/>
                </a:solidFill>
                <a:latin typeface="Century Gothic" panose="020B0502020202020204" pitchFamily="34" charset="0"/>
              </a:rPr>
              <a:t>ООО «НИИ ПГ»</a:t>
            </a:r>
          </a:p>
        </p:txBody>
      </p:sp>
      <p:sp>
        <p:nvSpPr>
          <p:cNvPr id="36870" name="Прямоугольник 60">
            <a:extLst>
              <a:ext uri="{FF2B5EF4-FFF2-40B4-BE49-F238E27FC236}">
                <a16:creationId xmlns:a16="http://schemas.microsoft.com/office/drawing/2014/main" id="{2279EA84-E87B-4B29-A1C2-36A9EF017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6364"/>
            <a:ext cx="33249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ru-RU" altLang="ru-RU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Санкт-Петербург - Краснодар</a:t>
            </a: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9AB9D23C-B02E-46D1-93F1-65DA852F5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2" y="756517"/>
            <a:ext cx="48988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489813">
              <a:defRPr/>
            </a:pPr>
            <a:r>
              <a:rPr lang="ru-RU" sz="1600" b="1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РАЗВИТИЕ</a:t>
            </a:r>
          </a:p>
          <a:p>
            <a:pPr defTabSz="489813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социальной инфраструктуры </a:t>
            </a:r>
            <a:endParaRPr lang="ru-RU" sz="1600" kern="0" dirty="0">
              <a:solidFill>
                <a:srgbClr val="FF0000"/>
              </a:solidFill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0946AF-B16E-40F7-9DC1-6CE63C630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5244" y="577040"/>
            <a:ext cx="1155581" cy="7659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0" name="Рисунок 1669">
            <a:extLst>
              <a:ext uri="{FF2B5EF4-FFF2-40B4-BE49-F238E27FC236}">
                <a16:creationId xmlns:a16="http://schemas.microsoft.com/office/drawing/2014/main" id="{08D7A1E9-00CA-49AD-80E0-FC54612E67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36625"/>
            <a:ext cx="9144000" cy="443301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4470834-58D7-4B6C-B4ED-30D0819B9335}"/>
              </a:ext>
            </a:extLst>
          </p:cNvPr>
          <p:cNvSpPr/>
          <p:nvPr/>
        </p:nvSpPr>
        <p:spPr>
          <a:xfrm>
            <a:off x="0" y="574744"/>
            <a:ext cx="9143999" cy="802085"/>
          </a:xfrm>
          <a:prstGeom prst="rect">
            <a:avLst/>
          </a:prstGeom>
          <a:solidFill>
            <a:srgbClr val="586B7B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44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A5DEFD0-217A-47B0-AD93-BE5654D65326}"/>
              </a:ext>
            </a:extLst>
          </p:cNvPr>
          <p:cNvGrpSpPr/>
          <p:nvPr/>
        </p:nvGrpSpPr>
        <p:grpSpPr>
          <a:xfrm>
            <a:off x="-2427" y="0"/>
            <a:ext cx="9144001" cy="582246"/>
            <a:chOff x="4267197" y="0"/>
            <a:chExt cx="12801601" cy="81514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DC74467E-6A6F-4B80-9D78-BD6E814A3143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26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8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37CC07E-C54D-40A7-AAF1-4C6A1A78F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19268" y="195163"/>
              <a:ext cx="4074516" cy="414316"/>
            </a:xfrm>
            <a:prstGeom prst="rect">
              <a:avLst/>
            </a:prstGeom>
          </p:spPr>
        </p:pic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84327B0-9D4F-4E11-86A0-2257E4C7BDEC}"/>
              </a:ext>
            </a:extLst>
          </p:cNvPr>
          <p:cNvSpPr/>
          <p:nvPr/>
        </p:nvSpPr>
        <p:spPr>
          <a:xfrm>
            <a:off x="181416" y="106101"/>
            <a:ext cx="3324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Санкт-Петербург - Краснодар</a:t>
            </a:r>
            <a:endParaRPr kumimoji="0" lang="ru-RU" altLang="ru-RU" sz="1600" b="0" i="0" u="none" strike="noStrike" kern="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35A09A45-CAFA-4257-B0D9-C5C16F6A8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6" y="1394726"/>
            <a:ext cx="87440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Уровень территориальной доступности дошкольных образовательных организаций</a:t>
            </a:r>
          </a:p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на территории муниципального образования город Краснодар</a:t>
            </a:r>
          </a:p>
        </p:txBody>
      </p:sp>
      <p:sp>
        <p:nvSpPr>
          <p:cNvPr id="2755" name="Прямоугольник 2754">
            <a:extLst>
              <a:ext uri="{FF2B5EF4-FFF2-40B4-BE49-F238E27FC236}">
                <a16:creationId xmlns:a16="http://schemas.microsoft.com/office/drawing/2014/main" id="{4BC8DB5C-132C-4B4D-95B5-48CB9CBA1214}"/>
              </a:ext>
            </a:extLst>
          </p:cNvPr>
          <p:cNvSpPr/>
          <p:nvPr/>
        </p:nvSpPr>
        <p:spPr>
          <a:xfrm>
            <a:off x="-2427" y="6277026"/>
            <a:ext cx="9144002" cy="581143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8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56" name="TextBox 2755">
            <a:extLst>
              <a:ext uri="{FF2B5EF4-FFF2-40B4-BE49-F238E27FC236}">
                <a16:creationId xmlns:a16="http://schemas.microsoft.com/office/drawing/2014/main" id="{0CC094E0-6BEA-4FE6-9E92-B68F099EA66E}"/>
              </a:ext>
            </a:extLst>
          </p:cNvPr>
          <p:cNvSpPr txBox="1"/>
          <p:nvPr/>
        </p:nvSpPr>
        <p:spPr>
          <a:xfrm>
            <a:off x="66641" y="6436800"/>
            <a:ext cx="8937450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ООО «НИИ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ПГ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108" name="Rectangle 13">
            <a:extLst>
              <a:ext uri="{FF2B5EF4-FFF2-40B4-BE49-F238E27FC236}">
                <a16:creationId xmlns:a16="http://schemas.microsoft.com/office/drawing/2014/main" id="{CE86AF8E-822B-40D2-834A-135CF4DCF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2" y="756517"/>
            <a:ext cx="48988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489813">
              <a:defRPr/>
            </a:pPr>
            <a:r>
              <a:rPr lang="ru-RU" sz="1600" b="1" kern="0" dirty="0">
                <a:solidFill>
                  <a:srgbClr val="93A5B5"/>
                </a:solidFill>
                <a:latin typeface="Century Gothic" panose="020B0502020202020204" pitchFamily="34" charset="0"/>
                <a:cs typeface="+mn-cs"/>
              </a:rPr>
              <a:t>РАЗВИТИЕ</a:t>
            </a:r>
          </a:p>
          <a:p>
            <a:pPr defTabSz="489813">
              <a:defRPr/>
            </a:pPr>
            <a:r>
              <a:rPr lang="ru-RU" sz="1600" kern="0" dirty="0">
                <a:solidFill>
                  <a:srgbClr val="93A5B5"/>
                </a:solidFill>
                <a:latin typeface="Century Gothic" panose="020B0502020202020204" pitchFamily="34" charset="0"/>
                <a:cs typeface="+mn-cs"/>
              </a:rPr>
              <a:t>социальной инфраструктуры </a:t>
            </a:r>
          </a:p>
        </p:txBody>
      </p:sp>
      <p:grpSp>
        <p:nvGrpSpPr>
          <p:cNvPr id="1666" name="Группа 1665">
            <a:extLst>
              <a:ext uri="{FF2B5EF4-FFF2-40B4-BE49-F238E27FC236}">
                <a16:creationId xmlns:a16="http://schemas.microsoft.com/office/drawing/2014/main" id="{87DE9E5B-CD3E-4A43-A06F-78EAE246EC12}"/>
              </a:ext>
            </a:extLst>
          </p:cNvPr>
          <p:cNvGrpSpPr/>
          <p:nvPr/>
        </p:nvGrpSpPr>
        <p:grpSpPr>
          <a:xfrm>
            <a:off x="6905002" y="1686836"/>
            <a:ext cx="2314294" cy="1654569"/>
            <a:chOff x="6905002" y="1686836"/>
            <a:chExt cx="2314294" cy="1654569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BDB5FDC3-CF2B-41C8-BA5F-673B9A3A3698}"/>
                </a:ext>
              </a:extLst>
            </p:cNvPr>
            <p:cNvSpPr/>
            <p:nvPr/>
          </p:nvSpPr>
          <p:spPr>
            <a:xfrm>
              <a:off x="6905002" y="1845024"/>
              <a:ext cx="2238998" cy="149638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65" name="Группа 1664">
              <a:extLst>
                <a:ext uri="{FF2B5EF4-FFF2-40B4-BE49-F238E27FC236}">
                  <a16:creationId xmlns:a16="http://schemas.microsoft.com/office/drawing/2014/main" id="{BB36034F-C28E-4B6D-85CF-F3087462CED0}"/>
                </a:ext>
              </a:extLst>
            </p:cNvPr>
            <p:cNvGrpSpPr/>
            <p:nvPr/>
          </p:nvGrpSpPr>
          <p:grpSpPr>
            <a:xfrm>
              <a:off x="6966695" y="1686836"/>
              <a:ext cx="2252601" cy="1551983"/>
              <a:chOff x="6966695" y="1686836"/>
              <a:chExt cx="2252601" cy="1551983"/>
            </a:xfrm>
          </p:grpSpPr>
          <p:sp>
            <p:nvSpPr>
              <p:cNvPr id="1130" name="Прямоугольник 1129">
                <a:extLst>
                  <a:ext uri="{FF2B5EF4-FFF2-40B4-BE49-F238E27FC236}">
                    <a16:creationId xmlns:a16="http://schemas.microsoft.com/office/drawing/2014/main" id="{D6EAE9E2-0FC2-48E4-9D34-06CBD851592F}"/>
                  </a:ext>
                </a:extLst>
              </p:cNvPr>
              <p:cNvSpPr/>
              <p:nvPr/>
            </p:nvSpPr>
            <p:spPr>
              <a:xfrm rot="-5400000">
                <a:off x="7151649" y="1917611"/>
                <a:ext cx="656475" cy="194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ts val="7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i="1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планир</a:t>
                </a:r>
                <a:r>
                  <a:rPr kumimoji="0" lang="ru-RU" sz="800" i="1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A021687C-7D51-44F2-A553-0EE4F4FD221C}"/>
                  </a:ext>
                </a:extLst>
              </p:cNvPr>
              <p:cNvGrpSpPr/>
              <p:nvPr/>
            </p:nvGrpSpPr>
            <p:grpSpPr>
              <a:xfrm>
                <a:off x="6966695" y="1793759"/>
                <a:ext cx="2252601" cy="1445060"/>
                <a:chOff x="6966695" y="1793759"/>
                <a:chExt cx="2252601" cy="1445060"/>
              </a:xfrm>
            </p:grpSpPr>
            <p:sp>
              <p:nvSpPr>
                <p:cNvPr id="1112" name="Овал 1111">
                  <a:extLst>
                    <a:ext uri="{FF2B5EF4-FFF2-40B4-BE49-F238E27FC236}">
                      <a16:creationId xmlns:a16="http://schemas.microsoft.com/office/drawing/2014/main" id="{11FB6FD3-C2BB-4DFC-9BB8-6635D6920E9B}"/>
                    </a:ext>
                  </a:extLst>
                </p:cNvPr>
                <p:cNvSpPr/>
                <p:nvPr/>
              </p:nvSpPr>
              <p:spPr>
                <a:xfrm>
                  <a:off x="7061462" y="3022819"/>
                  <a:ext cx="216000" cy="216000"/>
                </a:xfrm>
                <a:prstGeom prst="ellipse">
                  <a:avLst/>
                </a:prstGeom>
                <a:noFill/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5" name="Прямоугольник 1124">
                  <a:extLst>
                    <a:ext uri="{FF2B5EF4-FFF2-40B4-BE49-F238E27FC236}">
                      <a16:creationId xmlns:a16="http://schemas.microsoft.com/office/drawing/2014/main" id="{7CF1BA49-5DD9-45EF-B51D-021CFDA90DB3}"/>
                    </a:ext>
                  </a:extLst>
                </p:cNvPr>
                <p:cNvSpPr/>
                <p:nvPr/>
              </p:nvSpPr>
              <p:spPr>
                <a:xfrm>
                  <a:off x="7647668" y="2517071"/>
                  <a:ext cx="1127247" cy="29751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на территориях</a:t>
                  </a:r>
                </a:p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нового освоения</a:t>
                  </a:r>
                </a:p>
              </p:txBody>
            </p:sp>
            <p:sp>
              <p:nvSpPr>
                <p:cNvPr id="1129" name="Прямоугольник 1128">
                  <a:extLst>
                    <a:ext uri="{FF2B5EF4-FFF2-40B4-BE49-F238E27FC236}">
                      <a16:creationId xmlns:a16="http://schemas.microsoft.com/office/drawing/2014/main" id="{60B3202C-2DEC-4F26-A222-1E3BA994F01E}"/>
                    </a:ext>
                  </a:extLst>
                </p:cNvPr>
                <p:cNvSpPr/>
                <p:nvPr/>
              </p:nvSpPr>
              <p:spPr>
                <a:xfrm>
                  <a:off x="7641722" y="2395581"/>
                  <a:ext cx="1577574" cy="1949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в сложившейся застройке</a:t>
                  </a:r>
                </a:p>
              </p:txBody>
            </p:sp>
            <p:sp>
              <p:nvSpPr>
                <p:cNvPr id="1133" name="Прямоугольник 1132">
                  <a:extLst>
                    <a:ext uri="{FF2B5EF4-FFF2-40B4-BE49-F238E27FC236}">
                      <a16:creationId xmlns:a16="http://schemas.microsoft.com/office/drawing/2014/main" id="{5043FE7B-3884-44DF-BCAC-C88F485E267A}"/>
                    </a:ext>
                  </a:extLst>
                </p:cNvPr>
                <p:cNvSpPr/>
                <p:nvPr/>
              </p:nvSpPr>
              <p:spPr>
                <a:xfrm rot="-5400000">
                  <a:off x="7061905" y="1971072"/>
                  <a:ext cx="549552" cy="1949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i="1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рек.</a:t>
                  </a:r>
                </a:p>
              </p:txBody>
            </p:sp>
            <p:sp>
              <p:nvSpPr>
                <p:cNvPr id="1134" name="Прямоугольник 1133">
                  <a:extLst>
                    <a:ext uri="{FF2B5EF4-FFF2-40B4-BE49-F238E27FC236}">
                      <a16:creationId xmlns:a16="http://schemas.microsoft.com/office/drawing/2014/main" id="{F991BF84-0DEF-45C8-A5E8-D794E8F09FE0}"/>
                    </a:ext>
                  </a:extLst>
                </p:cNvPr>
                <p:cNvSpPr/>
                <p:nvPr/>
              </p:nvSpPr>
              <p:spPr>
                <a:xfrm>
                  <a:off x="6966695" y="2263507"/>
                  <a:ext cx="771772" cy="1949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Объекты:</a:t>
                  </a:r>
                </a:p>
              </p:txBody>
            </p:sp>
            <p:sp>
              <p:nvSpPr>
                <p:cNvPr id="1139" name="Прямоугольник 1138">
                  <a:extLst>
                    <a:ext uri="{FF2B5EF4-FFF2-40B4-BE49-F238E27FC236}">
                      <a16:creationId xmlns:a16="http://schemas.microsoft.com/office/drawing/2014/main" id="{61319B2F-4D38-4AB4-8B43-6211BE17CFEB}"/>
                    </a:ext>
                  </a:extLst>
                </p:cNvPr>
                <p:cNvSpPr/>
                <p:nvPr/>
              </p:nvSpPr>
              <p:spPr>
                <a:xfrm rot="-5400000">
                  <a:off x="6894686" y="1971072"/>
                  <a:ext cx="549552" cy="1949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i="1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сущ.</a:t>
                  </a:r>
                </a:p>
              </p:txBody>
            </p:sp>
            <p:sp>
              <p:nvSpPr>
                <p:cNvPr id="1141" name="Овал 1140">
                  <a:extLst>
                    <a:ext uri="{FF2B5EF4-FFF2-40B4-BE49-F238E27FC236}">
                      <a16:creationId xmlns:a16="http://schemas.microsoft.com/office/drawing/2014/main" id="{1623AC58-6D01-4360-9945-0ECDBE8F4757}"/>
                    </a:ext>
                  </a:extLst>
                </p:cNvPr>
                <p:cNvSpPr/>
                <p:nvPr/>
              </p:nvSpPr>
              <p:spPr>
                <a:xfrm>
                  <a:off x="7371886" y="3022819"/>
                  <a:ext cx="216000" cy="216000"/>
                </a:xfrm>
                <a:prstGeom prst="ellipse">
                  <a:avLst/>
                </a:prstGeom>
                <a:noFill/>
                <a:ln w="635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42" name="Овал 1141">
                  <a:extLst>
                    <a:ext uri="{FF2B5EF4-FFF2-40B4-BE49-F238E27FC236}">
                      <a16:creationId xmlns:a16="http://schemas.microsoft.com/office/drawing/2014/main" id="{F8BCA1C1-B75F-4197-BF52-472CD76D92E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42462" y="2456921"/>
                  <a:ext cx="54000" cy="5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3" name="Прямоугольник 1142">
                  <a:extLst>
                    <a:ext uri="{FF2B5EF4-FFF2-40B4-BE49-F238E27FC236}">
                      <a16:creationId xmlns:a16="http://schemas.microsoft.com/office/drawing/2014/main" id="{9FB985ED-8DD0-4D08-A645-15ACFA54DAD9}"/>
                    </a:ext>
                  </a:extLst>
                </p:cNvPr>
                <p:cNvSpPr/>
                <p:nvPr/>
              </p:nvSpPr>
              <p:spPr>
                <a:xfrm>
                  <a:off x="6966695" y="2745513"/>
                  <a:ext cx="2171546" cy="29751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Максимально допустимый уровень</a:t>
                  </a:r>
                </a:p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ru-RU" sz="800" b="1" kern="0" dirty="0">
                      <a:latin typeface="Century Gothic" panose="020B0502020202020204" pitchFamily="34" charset="0"/>
                    </a:rPr>
                    <a:t>территориальной доступности:</a:t>
                  </a:r>
                  <a:endParaRPr kumimoji="0" lang="ru-RU" sz="8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4" name="Прямоугольник 1143">
                  <a:extLst>
                    <a:ext uri="{FF2B5EF4-FFF2-40B4-BE49-F238E27FC236}">
                      <a16:creationId xmlns:a16="http://schemas.microsoft.com/office/drawing/2014/main" id="{9E919A36-BBEB-4B43-BDDE-02A3F75A1234}"/>
                    </a:ext>
                  </a:extLst>
                </p:cNvPr>
                <p:cNvSpPr/>
                <p:nvPr/>
              </p:nvSpPr>
              <p:spPr>
                <a:xfrm>
                  <a:off x="7641722" y="3031544"/>
                  <a:ext cx="893910" cy="1949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от объектов</a:t>
                  </a:r>
                </a:p>
              </p:txBody>
            </p:sp>
            <p:sp>
              <p:nvSpPr>
                <p:cNvPr id="1145" name="Овал 1144">
                  <a:extLst>
                    <a:ext uri="{FF2B5EF4-FFF2-40B4-BE49-F238E27FC236}">
                      <a16:creationId xmlns:a16="http://schemas.microsoft.com/office/drawing/2014/main" id="{AD9A6B15-447B-4E9D-8946-56EF5787C16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304411" y="2456921"/>
                  <a:ext cx="54000" cy="54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6" name="Овал 1145">
                  <a:extLst>
                    <a:ext uri="{FF2B5EF4-FFF2-40B4-BE49-F238E27FC236}">
                      <a16:creationId xmlns:a16="http://schemas.microsoft.com/office/drawing/2014/main" id="{B6712360-1AC8-423F-ACF2-9B21ECEA24D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452886" y="2456921"/>
                  <a:ext cx="54000" cy="54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7" name="Овал 1146">
                  <a:extLst>
                    <a:ext uri="{FF2B5EF4-FFF2-40B4-BE49-F238E27FC236}">
                      <a16:creationId xmlns:a16="http://schemas.microsoft.com/office/drawing/2014/main" id="{6B59785F-EF35-4EA7-BF05-369B463ECF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452886" y="2590435"/>
                  <a:ext cx="54000" cy="54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1671" name="Рисунок 1670">
            <a:extLst>
              <a:ext uri="{FF2B5EF4-FFF2-40B4-BE49-F238E27FC236}">
                <a16:creationId xmlns:a16="http://schemas.microsoft.com/office/drawing/2014/main" id="{D53BECEC-2608-4C48-8305-4D0AF3606B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218" y="579341"/>
            <a:ext cx="1907208" cy="78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0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0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7" name="Рисунок 1116">
            <a:extLst>
              <a:ext uri="{FF2B5EF4-FFF2-40B4-BE49-F238E27FC236}">
                <a16:creationId xmlns:a16="http://schemas.microsoft.com/office/drawing/2014/main" id="{0C18690B-AB23-4E93-8C35-E77E94F7CB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67332"/>
            <a:ext cx="9144000" cy="422452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CF6F1C-A6C5-4233-B655-1256DD308A02}"/>
              </a:ext>
            </a:extLst>
          </p:cNvPr>
          <p:cNvSpPr/>
          <p:nvPr/>
        </p:nvSpPr>
        <p:spPr>
          <a:xfrm>
            <a:off x="0" y="574744"/>
            <a:ext cx="9143999" cy="802085"/>
          </a:xfrm>
          <a:prstGeom prst="rect">
            <a:avLst/>
          </a:prstGeom>
          <a:solidFill>
            <a:srgbClr val="586B7B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449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5542C2C-57B9-49E8-BE49-2F8715CD8E45}"/>
              </a:ext>
            </a:extLst>
          </p:cNvPr>
          <p:cNvGrpSpPr/>
          <p:nvPr/>
        </p:nvGrpSpPr>
        <p:grpSpPr>
          <a:xfrm>
            <a:off x="-2427" y="0"/>
            <a:ext cx="9144001" cy="582246"/>
            <a:chOff x="4267197" y="0"/>
            <a:chExt cx="12801601" cy="81514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E99A21B3-4B34-43D6-8EB2-4161AD2B738E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26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8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E826C9A-5392-4EAF-821E-3DA0E5DA9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19268" y="195163"/>
              <a:ext cx="4074516" cy="414316"/>
            </a:xfrm>
            <a:prstGeom prst="rect">
              <a:avLst/>
            </a:prstGeom>
          </p:spPr>
        </p:pic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10B9C56-BCD5-46C1-8B77-DE4E4760C747}"/>
              </a:ext>
            </a:extLst>
          </p:cNvPr>
          <p:cNvSpPr/>
          <p:nvPr/>
        </p:nvSpPr>
        <p:spPr>
          <a:xfrm>
            <a:off x="181416" y="106101"/>
            <a:ext cx="3324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Санкт-Петербург - Краснодар</a:t>
            </a:r>
            <a:endParaRPr kumimoji="0" lang="ru-RU" altLang="ru-RU" sz="1600" b="0" i="0" u="none" strike="noStrike" kern="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41C242FB-FA1A-4CF6-B700-CE18BB964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6" y="1394726"/>
            <a:ext cx="87440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defTabSz="489813">
              <a:defRPr/>
            </a:pPr>
            <a:r>
              <a:rPr lang="ru-RU" sz="1400" b="1" kern="0" dirty="0">
                <a:solidFill>
                  <a:srgbClr val="586B7B"/>
                </a:solidFill>
                <a:latin typeface="Century Gothic" panose="020B0502020202020204" pitchFamily="34" charset="0"/>
                <a:cs typeface="+mn-cs"/>
              </a:rPr>
              <a:t>Уровень территориальной доступности общеобразовательных организаций</a:t>
            </a:r>
          </a:p>
          <a:p>
            <a:pPr algn="r" defTabSz="489813">
              <a:defRPr/>
            </a:pPr>
            <a:r>
              <a:rPr lang="ru-RU" sz="1200" kern="0" dirty="0">
                <a:solidFill>
                  <a:srgbClr val="586B7B"/>
                </a:solidFill>
                <a:latin typeface="Century Gothic" panose="020B0502020202020204" pitchFamily="34" charset="0"/>
                <a:cs typeface="+mn-cs"/>
              </a:rPr>
              <a:t>на территории муниципального образования город Краснодар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EFFEE206-1E07-497B-9B72-3711FEEC6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2" y="756517"/>
            <a:ext cx="48988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489813">
              <a:defRPr/>
            </a:pPr>
            <a:r>
              <a:rPr lang="ru-RU" sz="1600" b="1" kern="0" dirty="0">
                <a:solidFill>
                  <a:srgbClr val="93A5B5"/>
                </a:solidFill>
                <a:latin typeface="Century Gothic" panose="020B0502020202020204" pitchFamily="34" charset="0"/>
                <a:cs typeface="+mn-cs"/>
              </a:rPr>
              <a:t>РАЗВИТИЕ</a:t>
            </a:r>
          </a:p>
          <a:p>
            <a:pPr defTabSz="489813">
              <a:defRPr/>
            </a:pPr>
            <a:r>
              <a:rPr lang="ru-RU" sz="1600" kern="0" dirty="0">
                <a:solidFill>
                  <a:srgbClr val="93A5B5"/>
                </a:solidFill>
                <a:latin typeface="Century Gothic" panose="020B0502020202020204" pitchFamily="34" charset="0"/>
                <a:cs typeface="+mn-cs"/>
              </a:rPr>
              <a:t>социальной инфраструктуры </a:t>
            </a:r>
          </a:p>
        </p:txBody>
      </p:sp>
      <p:sp>
        <p:nvSpPr>
          <p:cNvPr id="1118" name="Прямоугольник 1117">
            <a:extLst>
              <a:ext uri="{FF2B5EF4-FFF2-40B4-BE49-F238E27FC236}">
                <a16:creationId xmlns:a16="http://schemas.microsoft.com/office/drawing/2014/main" id="{15260732-CA6F-4052-A9C1-7182F4659E4B}"/>
              </a:ext>
            </a:extLst>
          </p:cNvPr>
          <p:cNvSpPr/>
          <p:nvPr/>
        </p:nvSpPr>
        <p:spPr>
          <a:xfrm>
            <a:off x="-2427" y="6277026"/>
            <a:ext cx="9144002" cy="581143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8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9" name="TextBox 1118">
            <a:extLst>
              <a:ext uri="{FF2B5EF4-FFF2-40B4-BE49-F238E27FC236}">
                <a16:creationId xmlns:a16="http://schemas.microsoft.com/office/drawing/2014/main" id="{C03398CE-CDAC-45B5-8693-F7370C7AC86B}"/>
              </a:ext>
            </a:extLst>
          </p:cNvPr>
          <p:cNvSpPr txBox="1"/>
          <p:nvPr/>
        </p:nvSpPr>
        <p:spPr>
          <a:xfrm>
            <a:off x="66641" y="6436800"/>
            <a:ext cx="8937450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ООО «НИИ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ПГ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»</a:t>
            </a:r>
          </a:p>
        </p:txBody>
      </p:sp>
      <p:grpSp>
        <p:nvGrpSpPr>
          <p:cNvPr id="1400" name="Группа 1399">
            <a:extLst>
              <a:ext uri="{FF2B5EF4-FFF2-40B4-BE49-F238E27FC236}">
                <a16:creationId xmlns:a16="http://schemas.microsoft.com/office/drawing/2014/main" id="{DBD2C46F-8DC7-4615-848B-9903FEC3DC17}"/>
              </a:ext>
            </a:extLst>
          </p:cNvPr>
          <p:cNvGrpSpPr/>
          <p:nvPr/>
        </p:nvGrpSpPr>
        <p:grpSpPr>
          <a:xfrm>
            <a:off x="6905002" y="1686836"/>
            <a:ext cx="2314294" cy="1654569"/>
            <a:chOff x="6905002" y="1686836"/>
            <a:chExt cx="2314294" cy="1654569"/>
          </a:xfrm>
        </p:grpSpPr>
        <p:sp>
          <p:nvSpPr>
            <p:cNvPr id="1401" name="Прямоугольник 1400">
              <a:extLst>
                <a:ext uri="{FF2B5EF4-FFF2-40B4-BE49-F238E27FC236}">
                  <a16:creationId xmlns:a16="http://schemas.microsoft.com/office/drawing/2014/main" id="{F01F214D-4549-4522-9A62-93285234B8FA}"/>
                </a:ext>
              </a:extLst>
            </p:cNvPr>
            <p:cNvSpPr/>
            <p:nvPr/>
          </p:nvSpPr>
          <p:spPr>
            <a:xfrm>
              <a:off x="6905002" y="1845024"/>
              <a:ext cx="2238998" cy="149638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02" name="Группа 1401">
              <a:extLst>
                <a:ext uri="{FF2B5EF4-FFF2-40B4-BE49-F238E27FC236}">
                  <a16:creationId xmlns:a16="http://schemas.microsoft.com/office/drawing/2014/main" id="{EC294A51-8498-4038-A2C0-41EEB1D62630}"/>
                </a:ext>
              </a:extLst>
            </p:cNvPr>
            <p:cNvGrpSpPr/>
            <p:nvPr/>
          </p:nvGrpSpPr>
          <p:grpSpPr>
            <a:xfrm>
              <a:off x="6966695" y="1686836"/>
              <a:ext cx="2252601" cy="1551983"/>
              <a:chOff x="6966695" y="1686836"/>
              <a:chExt cx="2252601" cy="1551983"/>
            </a:xfrm>
          </p:grpSpPr>
          <p:sp>
            <p:nvSpPr>
              <p:cNvPr id="1403" name="Прямоугольник 1402">
                <a:extLst>
                  <a:ext uri="{FF2B5EF4-FFF2-40B4-BE49-F238E27FC236}">
                    <a16:creationId xmlns:a16="http://schemas.microsoft.com/office/drawing/2014/main" id="{9CE89D0C-6280-4BF3-8820-98FBC046CE16}"/>
                  </a:ext>
                </a:extLst>
              </p:cNvPr>
              <p:cNvSpPr/>
              <p:nvPr/>
            </p:nvSpPr>
            <p:spPr>
              <a:xfrm rot="-5400000">
                <a:off x="7151649" y="1917611"/>
                <a:ext cx="656475" cy="194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ts val="7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i="1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планир</a:t>
                </a:r>
                <a:r>
                  <a:rPr kumimoji="0" lang="ru-RU" sz="800" i="1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  <p:grpSp>
            <p:nvGrpSpPr>
              <p:cNvPr id="1404" name="Группа 1403">
                <a:extLst>
                  <a:ext uri="{FF2B5EF4-FFF2-40B4-BE49-F238E27FC236}">
                    <a16:creationId xmlns:a16="http://schemas.microsoft.com/office/drawing/2014/main" id="{A4E75F18-D576-4586-87C1-FB7290EF1783}"/>
                  </a:ext>
                </a:extLst>
              </p:cNvPr>
              <p:cNvGrpSpPr/>
              <p:nvPr/>
            </p:nvGrpSpPr>
            <p:grpSpPr>
              <a:xfrm>
                <a:off x="6966695" y="1793759"/>
                <a:ext cx="2252601" cy="1445060"/>
                <a:chOff x="6966695" y="1793759"/>
                <a:chExt cx="2252601" cy="1445060"/>
              </a:xfrm>
            </p:grpSpPr>
            <p:sp>
              <p:nvSpPr>
                <p:cNvPr id="1405" name="Овал 1404">
                  <a:extLst>
                    <a:ext uri="{FF2B5EF4-FFF2-40B4-BE49-F238E27FC236}">
                      <a16:creationId xmlns:a16="http://schemas.microsoft.com/office/drawing/2014/main" id="{746617E5-86AE-402D-B4EB-F2DD81FD3141}"/>
                    </a:ext>
                  </a:extLst>
                </p:cNvPr>
                <p:cNvSpPr/>
                <p:nvPr/>
              </p:nvSpPr>
              <p:spPr>
                <a:xfrm>
                  <a:off x="7061462" y="3022819"/>
                  <a:ext cx="216000" cy="216000"/>
                </a:xfrm>
                <a:prstGeom prst="ellipse">
                  <a:avLst/>
                </a:prstGeom>
                <a:noFill/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06" name="Прямоугольник 1405">
                  <a:extLst>
                    <a:ext uri="{FF2B5EF4-FFF2-40B4-BE49-F238E27FC236}">
                      <a16:creationId xmlns:a16="http://schemas.microsoft.com/office/drawing/2014/main" id="{220AD289-D1BA-448B-A3BB-300AB52259F2}"/>
                    </a:ext>
                  </a:extLst>
                </p:cNvPr>
                <p:cNvSpPr/>
                <p:nvPr/>
              </p:nvSpPr>
              <p:spPr>
                <a:xfrm>
                  <a:off x="7647668" y="2517071"/>
                  <a:ext cx="1127247" cy="29751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на территориях</a:t>
                  </a:r>
                </a:p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нового освоения</a:t>
                  </a:r>
                </a:p>
              </p:txBody>
            </p:sp>
            <p:sp>
              <p:nvSpPr>
                <p:cNvPr id="1407" name="Прямоугольник 1406">
                  <a:extLst>
                    <a:ext uri="{FF2B5EF4-FFF2-40B4-BE49-F238E27FC236}">
                      <a16:creationId xmlns:a16="http://schemas.microsoft.com/office/drawing/2014/main" id="{76361D8C-2729-4CB0-A906-BEE221BC9885}"/>
                    </a:ext>
                  </a:extLst>
                </p:cNvPr>
                <p:cNvSpPr/>
                <p:nvPr/>
              </p:nvSpPr>
              <p:spPr>
                <a:xfrm>
                  <a:off x="7641722" y="2395581"/>
                  <a:ext cx="1577574" cy="1949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в сложившейся застройке</a:t>
                  </a:r>
                </a:p>
              </p:txBody>
            </p:sp>
            <p:sp>
              <p:nvSpPr>
                <p:cNvPr id="1408" name="Прямоугольник 1407">
                  <a:extLst>
                    <a:ext uri="{FF2B5EF4-FFF2-40B4-BE49-F238E27FC236}">
                      <a16:creationId xmlns:a16="http://schemas.microsoft.com/office/drawing/2014/main" id="{544DD96A-8F53-49E1-B820-0526A98E65DE}"/>
                    </a:ext>
                  </a:extLst>
                </p:cNvPr>
                <p:cNvSpPr/>
                <p:nvPr/>
              </p:nvSpPr>
              <p:spPr>
                <a:xfrm rot="-5400000">
                  <a:off x="7061905" y="1971072"/>
                  <a:ext cx="549552" cy="1949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i="1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рек.</a:t>
                  </a:r>
                </a:p>
              </p:txBody>
            </p:sp>
            <p:sp>
              <p:nvSpPr>
                <p:cNvPr id="1409" name="Прямоугольник 1408">
                  <a:extLst>
                    <a:ext uri="{FF2B5EF4-FFF2-40B4-BE49-F238E27FC236}">
                      <a16:creationId xmlns:a16="http://schemas.microsoft.com/office/drawing/2014/main" id="{76AA6D80-8FEA-44D1-B464-DB8E781EB743}"/>
                    </a:ext>
                  </a:extLst>
                </p:cNvPr>
                <p:cNvSpPr/>
                <p:nvPr/>
              </p:nvSpPr>
              <p:spPr>
                <a:xfrm>
                  <a:off x="6966695" y="2263507"/>
                  <a:ext cx="771772" cy="1949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Объекты:</a:t>
                  </a:r>
                </a:p>
              </p:txBody>
            </p:sp>
            <p:sp>
              <p:nvSpPr>
                <p:cNvPr id="1410" name="Прямоугольник 1409">
                  <a:extLst>
                    <a:ext uri="{FF2B5EF4-FFF2-40B4-BE49-F238E27FC236}">
                      <a16:creationId xmlns:a16="http://schemas.microsoft.com/office/drawing/2014/main" id="{210A6899-E150-4BDE-9ACD-77E21808B925}"/>
                    </a:ext>
                  </a:extLst>
                </p:cNvPr>
                <p:cNvSpPr/>
                <p:nvPr/>
              </p:nvSpPr>
              <p:spPr>
                <a:xfrm rot="-5400000">
                  <a:off x="6894686" y="1971072"/>
                  <a:ext cx="549552" cy="1949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i="1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сущ.</a:t>
                  </a:r>
                </a:p>
              </p:txBody>
            </p:sp>
            <p:sp>
              <p:nvSpPr>
                <p:cNvPr id="1411" name="Овал 1410">
                  <a:extLst>
                    <a:ext uri="{FF2B5EF4-FFF2-40B4-BE49-F238E27FC236}">
                      <a16:creationId xmlns:a16="http://schemas.microsoft.com/office/drawing/2014/main" id="{33AD192C-3054-41D2-8CCD-3689260D9CBC}"/>
                    </a:ext>
                  </a:extLst>
                </p:cNvPr>
                <p:cNvSpPr/>
                <p:nvPr/>
              </p:nvSpPr>
              <p:spPr>
                <a:xfrm>
                  <a:off x="7371886" y="3022819"/>
                  <a:ext cx="216000" cy="216000"/>
                </a:xfrm>
                <a:prstGeom prst="ellipse">
                  <a:avLst/>
                </a:prstGeom>
                <a:noFill/>
                <a:ln w="635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12" name="Овал 1411">
                  <a:extLst>
                    <a:ext uri="{FF2B5EF4-FFF2-40B4-BE49-F238E27FC236}">
                      <a16:creationId xmlns:a16="http://schemas.microsoft.com/office/drawing/2014/main" id="{CB0AA157-BFE6-4FAE-A880-F0A637F38A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42462" y="2456921"/>
                  <a:ext cx="54000" cy="5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3" name="Прямоугольник 1412">
                  <a:extLst>
                    <a:ext uri="{FF2B5EF4-FFF2-40B4-BE49-F238E27FC236}">
                      <a16:creationId xmlns:a16="http://schemas.microsoft.com/office/drawing/2014/main" id="{920D396C-A6E4-4C30-97CD-CEF94B9FF022}"/>
                    </a:ext>
                  </a:extLst>
                </p:cNvPr>
                <p:cNvSpPr/>
                <p:nvPr/>
              </p:nvSpPr>
              <p:spPr>
                <a:xfrm>
                  <a:off x="6966695" y="2745513"/>
                  <a:ext cx="2171546" cy="29751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Максимально допустимый уровень</a:t>
                  </a:r>
                </a:p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ru-RU" sz="800" b="1" kern="0" dirty="0">
                      <a:latin typeface="Century Gothic" panose="020B0502020202020204" pitchFamily="34" charset="0"/>
                    </a:rPr>
                    <a:t>территориальной доступности:</a:t>
                  </a:r>
                  <a:endParaRPr kumimoji="0" lang="ru-RU" sz="8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4" name="Прямоугольник 1413">
                  <a:extLst>
                    <a:ext uri="{FF2B5EF4-FFF2-40B4-BE49-F238E27FC236}">
                      <a16:creationId xmlns:a16="http://schemas.microsoft.com/office/drawing/2014/main" id="{8B9E46F0-7A1A-452C-9962-22768FFADF83}"/>
                    </a:ext>
                  </a:extLst>
                </p:cNvPr>
                <p:cNvSpPr/>
                <p:nvPr/>
              </p:nvSpPr>
              <p:spPr>
                <a:xfrm>
                  <a:off x="7641722" y="3031544"/>
                  <a:ext cx="893910" cy="1949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от объектов</a:t>
                  </a:r>
                </a:p>
              </p:txBody>
            </p:sp>
            <p:sp>
              <p:nvSpPr>
                <p:cNvPr id="1415" name="Овал 1414">
                  <a:extLst>
                    <a:ext uri="{FF2B5EF4-FFF2-40B4-BE49-F238E27FC236}">
                      <a16:creationId xmlns:a16="http://schemas.microsoft.com/office/drawing/2014/main" id="{11669EAC-C903-46CE-A131-D53D6837E0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304411" y="2456921"/>
                  <a:ext cx="54000" cy="54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6" name="Овал 1415">
                  <a:extLst>
                    <a:ext uri="{FF2B5EF4-FFF2-40B4-BE49-F238E27FC236}">
                      <a16:creationId xmlns:a16="http://schemas.microsoft.com/office/drawing/2014/main" id="{6737CA52-A2BF-4DF0-9B5E-00AAC409A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452886" y="2456921"/>
                  <a:ext cx="54000" cy="54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7" name="Овал 1416">
                  <a:extLst>
                    <a:ext uri="{FF2B5EF4-FFF2-40B4-BE49-F238E27FC236}">
                      <a16:creationId xmlns:a16="http://schemas.microsoft.com/office/drawing/2014/main" id="{4EDDF8C1-723C-46C3-A3F2-8B70C8564F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452886" y="2590435"/>
                  <a:ext cx="54000" cy="54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1418" name="Рисунок 1417">
            <a:extLst>
              <a:ext uri="{FF2B5EF4-FFF2-40B4-BE49-F238E27FC236}">
                <a16:creationId xmlns:a16="http://schemas.microsoft.com/office/drawing/2014/main" id="{DA0D7541-5C6A-40F6-BFB6-6DBB7258DD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164" y="582246"/>
            <a:ext cx="1192836" cy="79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5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5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C23C57B-F5C3-48E6-94CC-A6A5BCB9B0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34530"/>
            <a:ext cx="9141573" cy="440989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6814570-33A0-4DDC-94FB-41850F7BFC1E}"/>
              </a:ext>
            </a:extLst>
          </p:cNvPr>
          <p:cNvSpPr/>
          <p:nvPr/>
        </p:nvSpPr>
        <p:spPr>
          <a:xfrm>
            <a:off x="0" y="574744"/>
            <a:ext cx="9143999" cy="802085"/>
          </a:xfrm>
          <a:prstGeom prst="rect">
            <a:avLst/>
          </a:prstGeom>
          <a:solidFill>
            <a:srgbClr val="586B7B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449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D7D20B5-5D83-4DCF-8F45-05FE15623F72}"/>
              </a:ext>
            </a:extLst>
          </p:cNvPr>
          <p:cNvGrpSpPr/>
          <p:nvPr/>
        </p:nvGrpSpPr>
        <p:grpSpPr>
          <a:xfrm>
            <a:off x="-2427" y="0"/>
            <a:ext cx="9144001" cy="582246"/>
            <a:chOff x="4267197" y="0"/>
            <a:chExt cx="12801601" cy="81514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D0133B89-FBC7-43EA-BCEB-9728C0FB67F0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26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8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C8E0ACC-54F8-497F-AB37-77E2DE49F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19268" y="195163"/>
              <a:ext cx="4074516" cy="414316"/>
            </a:xfrm>
            <a:prstGeom prst="rect">
              <a:avLst/>
            </a:prstGeom>
          </p:spPr>
        </p:pic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C257AAB-B3CA-4A5F-BF02-47F64C263FD3}"/>
              </a:ext>
            </a:extLst>
          </p:cNvPr>
          <p:cNvSpPr/>
          <p:nvPr/>
        </p:nvSpPr>
        <p:spPr>
          <a:xfrm>
            <a:off x="181416" y="106101"/>
            <a:ext cx="3324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</a:rPr>
              <a:t>Санкт-Петербург - Краснодар</a:t>
            </a:r>
            <a:endParaRPr kumimoji="0" lang="ru-RU" altLang="ru-RU" sz="1600" b="0" i="0" u="none" strike="noStrike" kern="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713AD602-F4B8-479B-BEF5-AC310B000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6" y="1394726"/>
            <a:ext cx="87440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defTabSz="489813">
              <a:defRPr/>
            </a:pPr>
            <a:r>
              <a:rPr lang="ru-RU" sz="1400" b="1" kern="0" dirty="0">
                <a:solidFill>
                  <a:srgbClr val="586B7B"/>
                </a:solidFill>
                <a:latin typeface="Century Gothic" panose="020B0502020202020204" pitchFamily="34" charset="0"/>
                <a:cs typeface="+mn-cs"/>
              </a:rPr>
              <a:t>Уровень территориальной доступности амбулаторно-поликлинических учреждений </a:t>
            </a:r>
          </a:p>
          <a:p>
            <a:pPr algn="r" defTabSz="489813">
              <a:defRPr/>
            </a:pPr>
            <a:r>
              <a:rPr lang="ru-RU" sz="1200" kern="0" dirty="0">
                <a:solidFill>
                  <a:srgbClr val="586B7B"/>
                </a:solidFill>
                <a:latin typeface="Century Gothic" panose="020B0502020202020204" pitchFamily="34" charset="0"/>
                <a:cs typeface="+mn-cs"/>
              </a:rPr>
              <a:t>на территории муниципального образования город Краснодар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B67AED7-15E3-47B8-BCA0-FC5C187F65E2}"/>
              </a:ext>
            </a:extLst>
          </p:cNvPr>
          <p:cNvSpPr/>
          <p:nvPr/>
        </p:nvSpPr>
        <p:spPr>
          <a:xfrm>
            <a:off x="-2427" y="6277026"/>
            <a:ext cx="9144002" cy="581143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8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BA39F4-0043-4334-A38C-1FB8DAF6EA05}"/>
              </a:ext>
            </a:extLst>
          </p:cNvPr>
          <p:cNvSpPr txBox="1"/>
          <p:nvPr/>
        </p:nvSpPr>
        <p:spPr>
          <a:xfrm>
            <a:off x="66641" y="6436800"/>
            <a:ext cx="8937450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ООО «НИИ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ПГ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506419A3-EB4C-4739-9434-A59D8BA6C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2" y="756517"/>
            <a:ext cx="48988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489813">
              <a:defRPr/>
            </a:pPr>
            <a:r>
              <a:rPr lang="ru-RU" sz="1600" b="1" kern="0" dirty="0">
                <a:solidFill>
                  <a:srgbClr val="93A5B5"/>
                </a:solidFill>
                <a:latin typeface="Century Gothic" panose="020B0502020202020204" pitchFamily="34" charset="0"/>
                <a:cs typeface="+mn-cs"/>
              </a:rPr>
              <a:t>РАЗВИТИЕ</a:t>
            </a:r>
          </a:p>
          <a:p>
            <a:pPr defTabSz="489813">
              <a:defRPr/>
            </a:pPr>
            <a:r>
              <a:rPr lang="ru-RU" sz="1600" kern="0" dirty="0">
                <a:solidFill>
                  <a:srgbClr val="93A5B5"/>
                </a:solidFill>
                <a:latin typeface="Century Gothic" panose="020B0502020202020204" pitchFamily="34" charset="0"/>
                <a:cs typeface="+mn-cs"/>
              </a:rPr>
              <a:t>социальной инфраструктуры 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52BA2FB1-2DE5-4F88-A955-7E8D833B5382}"/>
              </a:ext>
            </a:extLst>
          </p:cNvPr>
          <p:cNvGrpSpPr/>
          <p:nvPr/>
        </p:nvGrpSpPr>
        <p:grpSpPr>
          <a:xfrm>
            <a:off x="6905002" y="1686836"/>
            <a:ext cx="2314294" cy="1654569"/>
            <a:chOff x="6905002" y="1686836"/>
            <a:chExt cx="2314294" cy="1654569"/>
          </a:xfrm>
        </p:grpSpPr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4283A8B1-02E4-4F21-AD1B-C721AE569F5D}"/>
                </a:ext>
              </a:extLst>
            </p:cNvPr>
            <p:cNvSpPr/>
            <p:nvPr/>
          </p:nvSpPr>
          <p:spPr>
            <a:xfrm>
              <a:off x="6905002" y="1845024"/>
              <a:ext cx="2238998" cy="149638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9F2FE6FA-C374-4D4B-ADA8-10A7F1D2AFF7}"/>
                </a:ext>
              </a:extLst>
            </p:cNvPr>
            <p:cNvGrpSpPr/>
            <p:nvPr/>
          </p:nvGrpSpPr>
          <p:grpSpPr>
            <a:xfrm>
              <a:off x="6966695" y="1686836"/>
              <a:ext cx="2252601" cy="1551983"/>
              <a:chOff x="6966695" y="1686836"/>
              <a:chExt cx="2252601" cy="1551983"/>
            </a:xfrm>
          </p:grpSpPr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B375B27D-4EFA-472A-B60B-C7B2D8709836}"/>
                  </a:ext>
                </a:extLst>
              </p:cNvPr>
              <p:cNvSpPr/>
              <p:nvPr/>
            </p:nvSpPr>
            <p:spPr>
              <a:xfrm rot="-5400000">
                <a:off x="7151649" y="1917611"/>
                <a:ext cx="656475" cy="194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ts val="7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i="1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планир</a:t>
                </a:r>
                <a:r>
                  <a:rPr kumimoji="0" lang="ru-RU" sz="800" i="1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  <p:grpSp>
            <p:nvGrpSpPr>
              <p:cNvPr id="40" name="Группа 39">
                <a:extLst>
                  <a:ext uri="{FF2B5EF4-FFF2-40B4-BE49-F238E27FC236}">
                    <a16:creationId xmlns:a16="http://schemas.microsoft.com/office/drawing/2014/main" id="{C75530B2-495F-4A45-89C3-DE2CE807EAB0}"/>
                  </a:ext>
                </a:extLst>
              </p:cNvPr>
              <p:cNvGrpSpPr/>
              <p:nvPr/>
            </p:nvGrpSpPr>
            <p:grpSpPr>
              <a:xfrm>
                <a:off x="6966695" y="1793759"/>
                <a:ext cx="2252601" cy="1445060"/>
                <a:chOff x="6966695" y="1793759"/>
                <a:chExt cx="2252601" cy="1445060"/>
              </a:xfrm>
            </p:grpSpPr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256CB377-8A8E-44CD-9E3F-FE71942C4F03}"/>
                    </a:ext>
                  </a:extLst>
                </p:cNvPr>
                <p:cNvSpPr/>
                <p:nvPr/>
              </p:nvSpPr>
              <p:spPr>
                <a:xfrm>
                  <a:off x="7061462" y="3022819"/>
                  <a:ext cx="216000" cy="216000"/>
                </a:xfrm>
                <a:prstGeom prst="ellipse">
                  <a:avLst/>
                </a:prstGeom>
                <a:noFill/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Прямоугольник 41">
                  <a:extLst>
                    <a:ext uri="{FF2B5EF4-FFF2-40B4-BE49-F238E27FC236}">
                      <a16:creationId xmlns:a16="http://schemas.microsoft.com/office/drawing/2014/main" id="{BB1E6CEC-BFE7-4476-A9EE-B7B8403D1ADE}"/>
                    </a:ext>
                  </a:extLst>
                </p:cNvPr>
                <p:cNvSpPr/>
                <p:nvPr/>
              </p:nvSpPr>
              <p:spPr>
                <a:xfrm>
                  <a:off x="7647668" y="2517071"/>
                  <a:ext cx="1127247" cy="29751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на территориях</a:t>
                  </a:r>
                </a:p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нового освоения</a:t>
                  </a:r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id="{ACF3BE34-2498-4F0C-8A26-60D8E2458971}"/>
                    </a:ext>
                  </a:extLst>
                </p:cNvPr>
                <p:cNvSpPr/>
                <p:nvPr/>
              </p:nvSpPr>
              <p:spPr>
                <a:xfrm>
                  <a:off x="7641722" y="2395581"/>
                  <a:ext cx="1577574" cy="1949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в сложившейся застройке</a:t>
                  </a:r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id="{14441003-C287-475B-BBF2-0AA33F90B8FC}"/>
                    </a:ext>
                  </a:extLst>
                </p:cNvPr>
                <p:cNvSpPr/>
                <p:nvPr/>
              </p:nvSpPr>
              <p:spPr>
                <a:xfrm rot="-5400000">
                  <a:off x="7061905" y="1971072"/>
                  <a:ext cx="549552" cy="1949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i="1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рек.</a:t>
                  </a:r>
                </a:p>
              </p:txBody>
            </p:sp>
            <p:sp>
              <p:nvSpPr>
                <p:cNvPr id="45" name="Прямоугольник 44">
                  <a:extLst>
                    <a:ext uri="{FF2B5EF4-FFF2-40B4-BE49-F238E27FC236}">
                      <a16:creationId xmlns:a16="http://schemas.microsoft.com/office/drawing/2014/main" id="{A009D172-56ED-4C3B-8E44-CCC523B540F9}"/>
                    </a:ext>
                  </a:extLst>
                </p:cNvPr>
                <p:cNvSpPr/>
                <p:nvPr/>
              </p:nvSpPr>
              <p:spPr>
                <a:xfrm>
                  <a:off x="6966695" y="2263507"/>
                  <a:ext cx="771772" cy="1949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Объекты:</a:t>
                  </a:r>
                </a:p>
              </p:txBody>
            </p:sp>
            <p:sp>
              <p:nvSpPr>
                <p:cNvPr id="46" name="Прямоугольник 45">
                  <a:extLst>
                    <a:ext uri="{FF2B5EF4-FFF2-40B4-BE49-F238E27FC236}">
                      <a16:creationId xmlns:a16="http://schemas.microsoft.com/office/drawing/2014/main" id="{20F8695E-B35C-4CEC-BD89-FC6E2790BA92}"/>
                    </a:ext>
                  </a:extLst>
                </p:cNvPr>
                <p:cNvSpPr/>
                <p:nvPr/>
              </p:nvSpPr>
              <p:spPr>
                <a:xfrm rot="-5400000">
                  <a:off x="6894686" y="1971072"/>
                  <a:ext cx="549552" cy="1949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i="1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сущ.</a:t>
                  </a:r>
                </a:p>
              </p:txBody>
            </p:sp>
            <p:sp>
              <p:nvSpPr>
                <p:cNvPr id="47" name="Овал 46">
                  <a:extLst>
                    <a:ext uri="{FF2B5EF4-FFF2-40B4-BE49-F238E27FC236}">
                      <a16:creationId xmlns:a16="http://schemas.microsoft.com/office/drawing/2014/main" id="{C06BDD34-5A41-4F57-9FA6-7FE195CD0383}"/>
                    </a:ext>
                  </a:extLst>
                </p:cNvPr>
                <p:cNvSpPr/>
                <p:nvPr/>
              </p:nvSpPr>
              <p:spPr>
                <a:xfrm>
                  <a:off x="7371886" y="3022819"/>
                  <a:ext cx="216000" cy="216000"/>
                </a:xfrm>
                <a:prstGeom prst="ellipse">
                  <a:avLst/>
                </a:prstGeom>
                <a:noFill/>
                <a:ln w="635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Овал 47">
                  <a:extLst>
                    <a:ext uri="{FF2B5EF4-FFF2-40B4-BE49-F238E27FC236}">
                      <a16:creationId xmlns:a16="http://schemas.microsoft.com/office/drawing/2014/main" id="{10646ABE-4592-4176-972A-55138E5EB30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42462" y="2456921"/>
                  <a:ext cx="54000" cy="5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Прямоугольник 48">
                  <a:extLst>
                    <a:ext uri="{FF2B5EF4-FFF2-40B4-BE49-F238E27FC236}">
                      <a16:creationId xmlns:a16="http://schemas.microsoft.com/office/drawing/2014/main" id="{C37006A3-589B-4C70-B202-79935C62F5B1}"/>
                    </a:ext>
                  </a:extLst>
                </p:cNvPr>
                <p:cNvSpPr/>
                <p:nvPr/>
              </p:nvSpPr>
              <p:spPr>
                <a:xfrm>
                  <a:off x="6966695" y="2745513"/>
                  <a:ext cx="2171546" cy="29751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Максимально допустимый уровень</a:t>
                  </a:r>
                </a:p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ru-RU" sz="800" b="1" kern="0" dirty="0">
                      <a:latin typeface="Century Gothic" panose="020B0502020202020204" pitchFamily="34" charset="0"/>
                    </a:rPr>
                    <a:t>территориальной доступности:</a:t>
                  </a:r>
                  <a:endParaRPr kumimoji="0" lang="ru-RU" sz="8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Прямоугольник 49">
                  <a:extLst>
                    <a:ext uri="{FF2B5EF4-FFF2-40B4-BE49-F238E27FC236}">
                      <a16:creationId xmlns:a16="http://schemas.microsoft.com/office/drawing/2014/main" id="{5B4109D5-B7BC-4F4D-8941-F3899E8EEC24}"/>
                    </a:ext>
                  </a:extLst>
                </p:cNvPr>
                <p:cNvSpPr/>
                <p:nvPr/>
              </p:nvSpPr>
              <p:spPr>
                <a:xfrm>
                  <a:off x="7641722" y="3031544"/>
                  <a:ext cx="893910" cy="1949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ts val="7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80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Arial" panose="020B0604020202020204" pitchFamily="34" charset="0"/>
                    </a:rPr>
                    <a:t>от объектов</a:t>
                  </a:r>
                </a:p>
              </p:txBody>
            </p:sp>
            <p:sp>
              <p:nvSpPr>
                <p:cNvPr id="51" name="Овал 50">
                  <a:extLst>
                    <a:ext uri="{FF2B5EF4-FFF2-40B4-BE49-F238E27FC236}">
                      <a16:creationId xmlns:a16="http://schemas.microsoft.com/office/drawing/2014/main" id="{3B8BB980-7425-45DA-8E54-17F543B3B3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304411" y="2456921"/>
                  <a:ext cx="54000" cy="54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Овал 51">
                  <a:extLst>
                    <a:ext uri="{FF2B5EF4-FFF2-40B4-BE49-F238E27FC236}">
                      <a16:creationId xmlns:a16="http://schemas.microsoft.com/office/drawing/2014/main" id="{24CFEDDA-516D-45C8-BF3B-440523D1A0F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452886" y="2456921"/>
                  <a:ext cx="54000" cy="540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Овал 52">
                  <a:extLst>
                    <a:ext uri="{FF2B5EF4-FFF2-40B4-BE49-F238E27FC236}">
                      <a16:creationId xmlns:a16="http://schemas.microsoft.com/office/drawing/2014/main" id="{A6C1FA54-49D7-442C-8F56-65C1069F91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452886" y="2590435"/>
                  <a:ext cx="54000" cy="54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46974F8B-9A6B-43A2-99A8-480709150F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1287" y="578944"/>
            <a:ext cx="1238723" cy="79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9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6B641E-AC54-4916-BE4B-49126E98C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60809"/>
            <a:ext cx="9144000" cy="421721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3AC62FD-44B8-464D-9B2E-BA7B961B1295}"/>
              </a:ext>
            </a:extLst>
          </p:cNvPr>
          <p:cNvSpPr/>
          <p:nvPr/>
        </p:nvSpPr>
        <p:spPr>
          <a:xfrm>
            <a:off x="0" y="574744"/>
            <a:ext cx="9143999" cy="80208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44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F54A19A-BC67-4128-A833-BD8F44C598F7}"/>
              </a:ext>
            </a:extLst>
          </p:cNvPr>
          <p:cNvGrpSpPr/>
          <p:nvPr/>
        </p:nvGrpSpPr>
        <p:grpSpPr>
          <a:xfrm>
            <a:off x="-2427" y="0"/>
            <a:ext cx="9144001" cy="582246"/>
            <a:chOff x="4267197" y="0"/>
            <a:chExt cx="12801601" cy="81514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8A9EB6A5-AA45-4B8D-8E4E-61E57F9D1B9D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26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04CBFF8-4EFC-4628-BC0D-75B2490A9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19268" y="195163"/>
              <a:ext cx="4074516" cy="414316"/>
            </a:xfrm>
            <a:prstGeom prst="rect">
              <a:avLst/>
            </a:prstGeom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EF6686B-14C5-4961-AA13-FECF2FEAEF0D}"/>
              </a:ext>
            </a:extLst>
          </p:cNvPr>
          <p:cNvSpPr/>
          <p:nvPr/>
        </p:nvSpPr>
        <p:spPr>
          <a:xfrm>
            <a:off x="-2427" y="6277026"/>
            <a:ext cx="9144002" cy="581143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8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C3DDF1-D7F6-4253-8AE2-F58E1FC92D57}"/>
              </a:ext>
            </a:extLst>
          </p:cNvPr>
          <p:cNvSpPr txBox="1"/>
          <p:nvPr/>
        </p:nvSpPr>
        <p:spPr>
          <a:xfrm>
            <a:off x="66641" y="6436800"/>
            <a:ext cx="8937450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ООО «НИИ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ПГ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7D76AD2-BB73-472A-9305-4DEECBCE2284}"/>
              </a:ext>
            </a:extLst>
          </p:cNvPr>
          <p:cNvSpPr/>
          <p:nvPr/>
        </p:nvSpPr>
        <p:spPr>
          <a:xfrm>
            <a:off x="181416" y="106101"/>
            <a:ext cx="3324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defRPr/>
            </a:pPr>
            <a:r>
              <a:rPr lang="ru-RU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Санкт-Петербург - Краснодар</a:t>
            </a:r>
          </a:p>
        </p:txBody>
      </p:sp>
      <p:sp>
        <p:nvSpPr>
          <p:cNvPr id="1854" name="Rectangle 13">
            <a:extLst>
              <a:ext uri="{FF2B5EF4-FFF2-40B4-BE49-F238E27FC236}">
                <a16:creationId xmlns:a16="http://schemas.microsoft.com/office/drawing/2014/main" id="{7EE48E83-B6DE-48BD-AA32-A7A70ECB5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2" y="756517"/>
            <a:ext cx="48988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489813">
              <a:defRPr/>
            </a:pPr>
            <a:r>
              <a:rPr lang="ru-RU" sz="1600" b="1" kern="0" dirty="0">
                <a:solidFill>
                  <a:srgbClr val="93A5B5"/>
                </a:solidFill>
                <a:latin typeface="Century Gothic" panose="020B0502020202020204" pitchFamily="34" charset="0"/>
                <a:cs typeface="+mn-cs"/>
              </a:rPr>
              <a:t>РАЗВИТИЕ</a:t>
            </a:r>
          </a:p>
          <a:p>
            <a:pPr defTabSz="489813">
              <a:defRPr/>
            </a:pPr>
            <a:r>
              <a:rPr lang="ru-RU" sz="1600" kern="0" dirty="0">
                <a:solidFill>
                  <a:srgbClr val="93A5B5"/>
                </a:solidFill>
                <a:latin typeface="Century Gothic" panose="020B0502020202020204" pitchFamily="34" charset="0"/>
                <a:cs typeface="+mn-cs"/>
              </a:rPr>
              <a:t>социальной инфраструктуры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556AF-05EF-4989-AD6A-B550F3213D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7" y="3005957"/>
            <a:ext cx="2420046" cy="1205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1872" name="Rectangle 13">
            <a:extLst>
              <a:ext uri="{FF2B5EF4-FFF2-40B4-BE49-F238E27FC236}">
                <a16:creationId xmlns:a16="http://schemas.microsoft.com/office/drawing/2014/main" id="{286A2420-6026-4ABB-8228-F9A14B552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395" y="1928545"/>
            <a:ext cx="12333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>
                <a:solidFill>
                  <a:srgbClr val="485F6D"/>
                </a:solidFill>
                <a:latin typeface="Century Gothic" panose="020B0502020202020204" pitchFamily="34" charset="0"/>
              </a:rPr>
              <a:t>в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85F6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ариант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485F6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873" name="Rectangle 13">
            <a:extLst>
              <a:ext uri="{FF2B5EF4-FFF2-40B4-BE49-F238E27FC236}">
                <a16:creationId xmlns:a16="http://schemas.microsoft.com/office/drawing/2014/main" id="{99E679A4-1B5D-4EF7-8908-DE04A0C70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6" y="1394726"/>
            <a:ext cx="87440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Размещение объектов физической культуры и массового спорта</a:t>
            </a:r>
          </a:p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на территории муниципального образования город Краснодар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5DBBB81-FFF4-4525-A952-39EA498D5FAF}"/>
              </a:ext>
            </a:extLst>
          </p:cNvPr>
          <p:cNvGrpSpPr/>
          <p:nvPr/>
        </p:nvGrpSpPr>
        <p:grpSpPr>
          <a:xfrm>
            <a:off x="6905002" y="1686836"/>
            <a:ext cx="2314294" cy="1948833"/>
            <a:chOff x="6905002" y="1686836"/>
            <a:chExt cx="2314294" cy="1948833"/>
          </a:xfrm>
        </p:grpSpPr>
        <p:sp>
          <p:nvSpPr>
            <p:cNvPr id="1877" name="Прямоугольник 1876">
              <a:extLst>
                <a:ext uri="{FF2B5EF4-FFF2-40B4-BE49-F238E27FC236}">
                  <a16:creationId xmlns:a16="http://schemas.microsoft.com/office/drawing/2014/main" id="{C1C161F3-1E61-4B48-B2B9-C32E208E290A}"/>
                </a:ext>
              </a:extLst>
            </p:cNvPr>
            <p:cNvSpPr/>
            <p:nvPr/>
          </p:nvSpPr>
          <p:spPr>
            <a:xfrm>
              <a:off x="6905002" y="1845024"/>
              <a:ext cx="2238998" cy="179064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387EFF47-0AE9-47E8-9D6B-0FE7EC7E70B6}"/>
                </a:ext>
              </a:extLst>
            </p:cNvPr>
            <p:cNvGrpSpPr/>
            <p:nvPr/>
          </p:nvGrpSpPr>
          <p:grpSpPr>
            <a:xfrm>
              <a:off x="7443886" y="2785344"/>
              <a:ext cx="72000" cy="72000"/>
              <a:chOff x="7163267" y="3002795"/>
              <a:chExt cx="72000" cy="72000"/>
            </a:xfrm>
          </p:grpSpPr>
          <p:sp>
            <p:nvSpPr>
              <p:cNvPr id="1868" name="Овал 1867">
                <a:extLst>
                  <a:ext uri="{FF2B5EF4-FFF2-40B4-BE49-F238E27FC236}">
                    <a16:creationId xmlns:a16="http://schemas.microsoft.com/office/drawing/2014/main" id="{6A24D395-46B3-4708-8D35-CD77702759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63267" y="3002795"/>
                <a:ext cx="72000" cy="72000"/>
              </a:xfrm>
              <a:prstGeom prst="ellipse">
                <a:avLst/>
              </a:prstGeom>
              <a:solidFill>
                <a:srgbClr val="B300FF"/>
              </a:solidFill>
              <a:ln w="63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9" name="Овал 1868">
                <a:extLst>
                  <a:ext uri="{FF2B5EF4-FFF2-40B4-BE49-F238E27FC236}">
                    <a16:creationId xmlns:a16="http://schemas.microsoft.com/office/drawing/2014/main" id="{82371DE7-12F8-42F8-BAB2-9DD2F58FD0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81267" y="3020795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79" name="Прямоугольник 1878">
              <a:extLst>
                <a:ext uri="{FF2B5EF4-FFF2-40B4-BE49-F238E27FC236}">
                  <a16:creationId xmlns:a16="http://schemas.microsoft.com/office/drawing/2014/main" id="{08EE7AA7-AEB1-4109-84BA-C88DDA565907}"/>
                </a:ext>
              </a:extLst>
            </p:cNvPr>
            <p:cNvSpPr/>
            <p:nvPr/>
          </p:nvSpPr>
          <p:spPr>
            <a:xfrm rot="16200000">
              <a:off x="7151649" y="1917611"/>
              <a:ext cx="656475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планир</a:t>
              </a:r>
              <a:r>
                <a:rPr kumimoji="0" lang="ru-RU" sz="80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881" name="Овал 1880">
              <a:extLst>
                <a:ext uri="{FF2B5EF4-FFF2-40B4-BE49-F238E27FC236}">
                  <a16:creationId xmlns:a16="http://schemas.microsoft.com/office/drawing/2014/main" id="{9814A0EC-B374-49DF-94D9-40DABA09C442}"/>
                </a:ext>
              </a:extLst>
            </p:cNvPr>
            <p:cNvSpPr/>
            <p:nvPr/>
          </p:nvSpPr>
          <p:spPr>
            <a:xfrm>
              <a:off x="7061462" y="3347560"/>
              <a:ext cx="216000" cy="216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2" name="Прямоугольник 1881">
              <a:extLst>
                <a:ext uri="{FF2B5EF4-FFF2-40B4-BE49-F238E27FC236}">
                  <a16:creationId xmlns:a16="http://schemas.microsoft.com/office/drawing/2014/main" id="{257F733F-9C93-4B2B-8B6B-BD7C203E373F}"/>
                </a:ext>
              </a:extLst>
            </p:cNvPr>
            <p:cNvSpPr/>
            <p:nvPr/>
          </p:nvSpPr>
          <p:spPr>
            <a:xfrm>
              <a:off x="7647668" y="2517071"/>
              <a:ext cx="1127247" cy="297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на территориях</a:t>
              </a:r>
            </a:p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нового освоения</a:t>
              </a:r>
            </a:p>
          </p:txBody>
        </p:sp>
        <p:sp>
          <p:nvSpPr>
            <p:cNvPr id="1883" name="Прямоугольник 1882">
              <a:extLst>
                <a:ext uri="{FF2B5EF4-FFF2-40B4-BE49-F238E27FC236}">
                  <a16:creationId xmlns:a16="http://schemas.microsoft.com/office/drawing/2014/main" id="{3792F5E3-F0B7-4EB2-A5AF-BD7CF955B0D0}"/>
                </a:ext>
              </a:extLst>
            </p:cNvPr>
            <p:cNvSpPr/>
            <p:nvPr/>
          </p:nvSpPr>
          <p:spPr>
            <a:xfrm>
              <a:off x="7641722" y="2395581"/>
              <a:ext cx="1577574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в сложившейся застройке</a:t>
              </a:r>
            </a:p>
          </p:txBody>
        </p:sp>
        <p:sp>
          <p:nvSpPr>
            <p:cNvPr id="1884" name="Прямоугольник 1883">
              <a:extLst>
                <a:ext uri="{FF2B5EF4-FFF2-40B4-BE49-F238E27FC236}">
                  <a16:creationId xmlns:a16="http://schemas.microsoft.com/office/drawing/2014/main" id="{FE87F784-30B8-497A-99DC-68D1BDB3FD70}"/>
                </a:ext>
              </a:extLst>
            </p:cNvPr>
            <p:cNvSpPr/>
            <p:nvPr/>
          </p:nvSpPr>
          <p:spPr>
            <a:xfrm rot="16200000">
              <a:off x="7061905" y="1971072"/>
              <a:ext cx="549552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рек.</a:t>
              </a:r>
            </a:p>
          </p:txBody>
        </p:sp>
        <p:sp>
          <p:nvSpPr>
            <p:cNvPr id="1885" name="Прямоугольник 1884">
              <a:extLst>
                <a:ext uri="{FF2B5EF4-FFF2-40B4-BE49-F238E27FC236}">
                  <a16:creationId xmlns:a16="http://schemas.microsoft.com/office/drawing/2014/main" id="{22632C98-2CCC-4D4F-9121-B81AEA7C5E1B}"/>
                </a:ext>
              </a:extLst>
            </p:cNvPr>
            <p:cNvSpPr/>
            <p:nvPr/>
          </p:nvSpPr>
          <p:spPr>
            <a:xfrm>
              <a:off x="6966695" y="2263507"/>
              <a:ext cx="771772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Объекты:</a:t>
              </a:r>
            </a:p>
          </p:txBody>
        </p:sp>
        <p:sp>
          <p:nvSpPr>
            <p:cNvPr id="1886" name="Прямоугольник 1885">
              <a:extLst>
                <a:ext uri="{FF2B5EF4-FFF2-40B4-BE49-F238E27FC236}">
                  <a16:creationId xmlns:a16="http://schemas.microsoft.com/office/drawing/2014/main" id="{7F1480F3-D5B8-431E-9852-673206218767}"/>
                </a:ext>
              </a:extLst>
            </p:cNvPr>
            <p:cNvSpPr/>
            <p:nvPr/>
          </p:nvSpPr>
          <p:spPr>
            <a:xfrm rot="16200000">
              <a:off x="6894686" y="1971072"/>
              <a:ext cx="549552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сущ.</a:t>
              </a:r>
            </a:p>
          </p:txBody>
        </p:sp>
        <p:sp>
          <p:nvSpPr>
            <p:cNvPr id="1887" name="Овал 1886">
              <a:extLst>
                <a:ext uri="{FF2B5EF4-FFF2-40B4-BE49-F238E27FC236}">
                  <a16:creationId xmlns:a16="http://schemas.microsoft.com/office/drawing/2014/main" id="{92B2D5C7-C808-4F23-A33F-A211FFA8A717}"/>
                </a:ext>
              </a:extLst>
            </p:cNvPr>
            <p:cNvSpPr/>
            <p:nvPr/>
          </p:nvSpPr>
          <p:spPr>
            <a:xfrm>
              <a:off x="7371886" y="3347560"/>
              <a:ext cx="216000" cy="216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8" name="Овал 1887">
              <a:extLst>
                <a:ext uri="{FF2B5EF4-FFF2-40B4-BE49-F238E27FC236}">
                  <a16:creationId xmlns:a16="http://schemas.microsoft.com/office/drawing/2014/main" id="{913AD5AE-505D-4B02-8A22-ABA09BEDD5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42462" y="2456921"/>
              <a:ext cx="54000" cy="5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9" name="Прямоугольник 1888">
              <a:extLst>
                <a:ext uri="{FF2B5EF4-FFF2-40B4-BE49-F238E27FC236}">
                  <a16:creationId xmlns:a16="http://schemas.microsoft.com/office/drawing/2014/main" id="{BDA8FCFB-3DEB-4E6C-ABCA-FC71BD01A6A2}"/>
                </a:ext>
              </a:extLst>
            </p:cNvPr>
            <p:cNvSpPr/>
            <p:nvPr/>
          </p:nvSpPr>
          <p:spPr>
            <a:xfrm>
              <a:off x="6966695" y="3070254"/>
              <a:ext cx="2171546" cy="297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Максимально допустимый уровень</a:t>
              </a:r>
            </a:p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" b="1" kern="0" dirty="0">
                  <a:latin typeface="Century Gothic" panose="020B0502020202020204" pitchFamily="34" charset="0"/>
                </a:rPr>
                <a:t>территориальной доступности: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90" name="Прямоугольник 1889">
              <a:extLst>
                <a:ext uri="{FF2B5EF4-FFF2-40B4-BE49-F238E27FC236}">
                  <a16:creationId xmlns:a16="http://schemas.microsoft.com/office/drawing/2014/main" id="{99810C2C-702B-406A-B6BD-6228C7F9283D}"/>
                </a:ext>
              </a:extLst>
            </p:cNvPr>
            <p:cNvSpPr/>
            <p:nvPr/>
          </p:nvSpPr>
          <p:spPr>
            <a:xfrm>
              <a:off x="7641722" y="3356285"/>
              <a:ext cx="893910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от объектов</a:t>
              </a:r>
            </a:p>
          </p:txBody>
        </p:sp>
        <p:sp>
          <p:nvSpPr>
            <p:cNvPr id="1891" name="Овал 1890">
              <a:extLst>
                <a:ext uri="{FF2B5EF4-FFF2-40B4-BE49-F238E27FC236}">
                  <a16:creationId xmlns:a16="http://schemas.microsoft.com/office/drawing/2014/main" id="{64BC8DA6-A320-4049-A6BB-1042DBDB12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04411" y="2456921"/>
              <a:ext cx="54000" cy="54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2" name="Овал 1891">
              <a:extLst>
                <a:ext uri="{FF2B5EF4-FFF2-40B4-BE49-F238E27FC236}">
                  <a16:creationId xmlns:a16="http://schemas.microsoft.com/office/drawing/2014/main" id="{C0F4C6E6-AB74-4934-91B2-1CD48D9B29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52886" y="2456921"/>
              <a:ext cx="54000" cy="54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3" name="Овал 1892">
              <a:extLst>
                <a:ext uri="{FF2B5EF4-FFF2-40B4-BE49-F238E27FC236}">
                  <a16:creationId xmlns:a16="http://schemas.microsoft.com/office/drawing/2014/main" id="{9728FE64-9AF1-4B9A-9177-539B80DFBC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52886" y="2590435"/>
              <a:ext cx="54000" cy="5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4" name="Прямоугольник 1893">
              <a:extLst>
                <a:ext uri="{FF2B5EF4-FFF2-40B4-BE49-F238E27FC236}">
                  <a16:creationId xmlns:a16="http://schemas.microsoft.com/office/drawing/2014/main" id="{D6A048C6-A950-4144-AC6A-34B5B163EAFD}"/>
                </a:ext>
              </a:extLst>
            </p:cNvPr>
            <p:cNvSpPr/>
            <p:nvPr/>
          </p:nvSpPr>
          <p:spPr>
            <a:xfrm>
              <a:off x="7647668" y="2731236"/>
              <a:ext cx="149633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многофункциональные спортивные объекты кластерного типа</a:t>
              </a:r>
            </a:p>
          </p:txBody>
        </p:sp>
      </p:grpSp>
      <p:sp>
        <p:nvSpPr>
          <p:cNvPr id="1896" name="Rectangle 13">
            <a:extLst>
              <a:ext uri="{FF2B5EF4-FFF2-40B4-BE49-F238E27FC236}">
                <a16:creationId xmlns:a16="http://schemas.microsoft.com/office/drawing/2014/main" id="{BA5A2553-4829-4A3D-B50F-7B48410F4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70" y="2685456"/>
            <a:ext cx="22389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i="1" kern="0" dirty="0">
                <a:solidFill>
                  <a:srgbClr val="485F6D"/>
                </a:solidFill>
                <a:latin typeface="Century Gothic" panose="020B0502020202020204" pitchFamily="34" charset="0"/>
              </a:rPr>
              <a:t>Уровень </a:t>
            </a:r>
          </a:p>
          <a:p>
            <a:pPr marL="0" marR="0" lvl="0" indent="0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i="1" kern="0" dirty="0">
                <a:solidFill>
                  <a:srgbClr val="485F6D"/>
                </a:solidFill>
                <a:latin typeface="Century Gothic" panose="020B0502020202020204" pitchFamily="34" charset="0"/>
              </a:rPr>
              <a:t>территориальной доступности</a:t>
            </a:r>
            <a:endParaRPr kumimoji="0" lang="ru-RU" sz="1000" b="1" i="1" u="none" strike="noStrike" kern="0" cap="none" spc="0" normalizeH="0" baseline="0" noProof="0" dirty="0">
              <a:ln>
                <a:noFill/>
              </a:ln>
              <a:solidFill>
                <a:srgbClr val="485F6D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97" name="Рисунок 1896">
            <a:extLst>
              <a:ext uri="{FF2B5EF4-FFF2-40B4-BE49-F238E27FC236}">
                <a16:creationId xmlns:a16="http://schemas.microsoft.com/office/drawing/2014/main" id="{85BB905D-8B1D-4840-BC51-E1249F448C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8407" y="579978"/>
            <a:ext cx="1724351" cy="77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36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4" grpId="0"/>
      <p:bldP spid="1872" grpId="0"/>
      <p:bldP spid="1873" grpId="0"/>
      <p:bldP spid="189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6B641E-AC54-4916-BE4B-49126E98C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27" y="1970201"/>
            <a:ext cx="9144002" cy="434157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3AC62FD-44B8-464D-9B2E-BA7B961B1295}"/>
              </a:ext>
            </a:extLst>
          </p:cNvPr>
          <p:cNvSpPr/>
          <p:nvPr/>
        </p:nvSpPr>
        <p:spPr>
          <a:xfrm>
            <a:off x="0" y="574744"/>
            <a:ext cx="9143999" cy="80208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44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F54A19A-BC67-4128-A833-BD8F44C598F7}"/>
              </a:ext>
            </a:extLst>
          </p:cNvPr>
          <p:cNvGrpSpPr/>
          <p:nvPr/>
        </p:nvGrpSpPr>
        <p:grpSpPr>
          <a:xfrm>
            <a:off x="-2427" y="0"/>
            <a:ext cx="9144001" cy="582246"/>
            <a:chOff x="4267197" y="0"/>
            <a:chExt cx="12801601" cy="81514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8A9EB6A5-AA45-4B8D-8E4E-61E57F9D1B9D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26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04CBFF8-4EFC-4628-BC0D-75B2490A9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19268" y="195163"/>
              <a:ext cx="4074516" cy="414316"/>
            </a:xfrm>
            <a:prstGeom prst="rect">
              <a:avLst/>
            </a:prstGeom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EF6686B-14C5-4961-AA13-FECF2FEAEF0D}"/>
              </a:ext>
            </a:extLst>
          </p:cNvPr>
          <p:cNvSpPr/>
          <p:nvPr/>
        </p:nvSpPr>
        <p:spPr>
          <a:xfrm>
            <a:off x="-2427" y="6277026"/>
            <a:ext cx="9144002" cy="581143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8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C3DDF1-D7F6-4253-8AE2-F58E1FC92D57}"/>
              </a:ext>
            </a:extLst>
          </p:cNvPr>
          <p:cNvSpPr txBox="1"/>
          <p:nvPr/>
        </p:nvSpPr>
        <p:spPr>
          <a:xfrm>
            <a:off x="66641" y="6436800"/>
            <a:ext cx="8937450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ООО «НИИ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ПГ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7D76AD2-BB73-472A-9305-4DEECBCE2284}"/>
              </a:ext>
            </a:extLst>
          </p:cNvPr>
          <p:cNvSpPr/>
          <p:nvPr/>
        </p:nvSpPr>
        <p:spPr>
          <a:xfrm>
            <a:off x="181416" y="106101"/>
            <a:ext cx="3324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Санкт-Петербург - Краснодар</a:t>
            </a:r>
          </a:p>
        </p:txBody>
      </p:sp>
      <p:sp>
        <p:nvSpPr>
          <p:cNvPr id="2057" name="Rectangle 13">
            <a:extLst>
              <a:ext uri="{FF2B5EF4-FFF2-40B4-BE49-F238E27FC236}">
                <a16:creationId xmlns:a16="http://schemas.microsoft.com/office/drawing/2014/main" id="{3E799506-E2C8-4C4E-A3AA-60B20A07A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6" y="1394726"/>
            <a:ext cx="87440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Размещение объектов физической культуры и массового спорта</a:t>
            </a:r>
          </a:p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на территории муниципального образования город Краснодар</a:t>
            </a:r>
          </a:p>
        </p:txBody>
      </p:sp>
      <p:sp>
        <p:nvSpPr>
          <p:cNvPr id="1854" name="Rectangle 13">
            <a:extLst>
              <a:ext uri="{FF2B5EF4-FFF2-40B4-BE49-F238E27FC236}">
                <a16:creationId xmlns:a16="http://schemas.microsoft.com/office/drawing/2014/main" id="{7EE48E83-B6DE-48BD-AA32-A7A70ECB5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2" y="756517"/>
            <a:ext cx="48988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РАЗВИТИЕ</a:t>
            </a:r>
          </a:p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социальной инфраструктуры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3582EB-976D-4F2A-8BD1-1267C3C884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1" y="3025434"/>
            <a:ext cx="2375376" cy="1185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67EB0807-118E-47E0-AB69-F57FA43DD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3339" y="1810986"/>
            <a:ext cx="12333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>
                <a:solidFill>
                  <a:srgbClr val="485F6D"/>
                </a:solidFill>
                <a:latin typeface="Century Gothic" panose="020B0502020202020204" pitchFamily="34" charset="0"/>
              </a:rPr>
              <a:t>в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85F6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ариант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485F6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13152D38-F528-4CFC-8083-19641FC78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70" y="2685456"/>
            <a:ext cx="22389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i="1" kern="0" dirty="0">
                <a:solidFill>
                  <a:srgbClr val="485F6D"/>
                </a:solidFill>
                <a:latin typeface="Century Gothic" panose="020B0502020202020204" pitchFamily="34" charset="0"/>
              </a:rPr>
              <a:t>Уровень </a:t>
            </a:r>
          </a:p>
          <a:p>
            <a:pPr marL="0" marR="0" lvl="0" indent="0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i="1" kern="0" dirty="0">
                <a:solidFill>
                  <a:srgbClr val="485F6D"/>
                </a:solidFill>
                <a:latin typeface="Century Gothic" panose="020B0502020202020204" pitchFamily="34" charset="0"/>
              </a:rPr>
              <a:t>территориальной доступности</a:t>
            </a:r>
            <a:endParaRPr kumimoji="0" lang="ru-RU" sz="1000" b="1" i="1" u="none" strike="noStrike" kern="0" cap="none" spc="0" normalizeH="0" baseline="0" noProof="0" dirty="0">
              <a:ln>
                <a:noFill/>
              </a:ln>
              <a:solidFill>
                <a:srgbClr val="485F6D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ADF8837-4F3E-422F-83CE-F7A841FB818A}"/>
              </a:ext>
            </a:extLst>
          </p:cNvPr>
          <p:cNvGrpSpPr/>
          <p:nvPr/>
        </p:nvGrpSpPr>
        <p:grpSpPr>
          <a:xfrm>
            <a:off x="6905002" y="1686836"/>
            <a:ext cx="2314294" cy="1948833"/>
            <a:chOff x="6905002" y="1686836"/>
            <a:chExt cx="2314294" cy="1948833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72A0DEDA-4616-43EC-83E9-5050CE252DD5}"/>
                </a:ext>
              </a:extLst>
            </p:cNvPr>
            <p:cNvSpPr/>
            <p:nvPr/>
          </p:nvSpPr>
          <p:spPr>
            <a:xfrm>
              <a:off x="6905002" y="1845024"/>
              <a:ext cx="2238998" cy="179064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E0FFC22-3056-4500-989C-C3A35F5E16A8}"/>
                </a:ext>
              </a:extLst>
            </p:cNvPr>
            <p:cNvGrpSpPr/>
            <p:nvPr/>
          </p:nvGrpSpPr>
          <p:grpSpPr>
            <a:xfrm>
              <a:off x="7443886" y="2785344"/>
              <a:ext cx="72000" cy="72000"/>
              <a:chOff x="7163267" y="3002795"/>
              <a:chExt cx="72000" cy="72000"/>
            </a:xfrm>
          </p:grpSpPr>
          <p:sp>
            <p:nvSpPr>
              <p:cNvPr id="43" name="Овал 42">
                <a:extLst>
                  <a:ext uri="{FF2B5EF4-FFF2-40B4-BE49-F238E27FC236}">
                    <a16:creationId xmlns:a16="http://schemas.microsoft.com/office/drawing/2014/main" id="{4AEC8252-42B7-4041-8374-BB33710B17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63267" y="3002795"/>
                <a:ext cx="72000" cy="72000"/>
              </a:xfrm>
              <a:prstGeom prst="ellipse">
                <a:avLst/>
              </a:prstGeom>
              <a:solidFill>
                <a:srgbClr val="B300FF"/>
              </a:solidFill>
              <a:ln w="63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Овал 43">
                <a:extLst>
                  <a:ext uri="{FF2B5EF4-FFF2-40B4-BE49-F238E27FC236}">
                    <a16:creationId xmlns:a16="http://schemas.microsoft.com/office/drawing/2014/main" id="{99B4877F-171E-4ED2-841C-E4AD16F94C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81267" y="3020795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DE263897-FFDE-49F4-ACBA-C05EF2242AFF}"/>
                </a:ext>
              </a:extLst>
            </p:cNvPr>
            <p:cNvSpPr/>
            <p:nvPr/>
          </p:nvSpPr>
          <p:spPr>
            <a:xfrm rot="16200000">
              <a:off x="7151649" y="1917611"/>
              <a:ext cx="656475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планир</a:t>
              </a:r>
              <a:r>
                <a:rPr kumimoji="0" lang="ru-RU" sz="80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DA6D095C-D41E-49F0-8059-E2096B64DB42}"/>
                </a:ext>
              </a:extLst>
            </p:cNvPr>
            <p:cNvSpPr/>
            <p:nvPr/>
          </p:nvSpPr>
          <p:spPr>
            <a:xfrm>
              <a:off x="7061462" y="3347560"/>
              <a:ext cx="216000" cy="216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2DDAE336-9246-4183-9BE8-81F4203DF7A5}"/>
                </a:ext>
              </a:extLst>
            </p:cNvPr>
            <p:cNvSpPr/>
            <p:nvPr/>
          </p:nvSpPr>
          <p:spPr>
            <a:xfrm>
              <a:off x="7647668" y="2517071"/>
              <a:ext cx="1127247" cy="297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на территориях</a:t>
              </a:r>
            </a:p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нового освоения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C4EBC612-2DCA-48D8-8BDF-B51C64958F66}"/>
                </a:ext>
              </a:extLst>
            </p:cNvPr>
            <p:cNvSpPr/>
            <p:nvPr/>
          </p:nvSpPr>
          <p:spPr>
            <a:xfrm>
              <a:off x="7641722" y="2395581"/>
              <a:ext cx="1577574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в сложившейся застройке</a:t>
              </a: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22DAD892-09D9-46E7-908F-D1D04DCE3436}"/>
                </a:ext>
              </a:extLst>
            </p:cNvPr>
            <p:cNvSpPr/>
            <p:nvPr/>
          </p:nvSpPr>
          <p:spPr>
            <a:xfrm rot="16200000">
              <a:off x="7061905" y="1971072"/>
              <a:ext cx="549552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рек.</a:t>
              </a: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E9F3E19B-80AC-4678-9DE6-13053CCCF1E7}"/>
                </a:ext>
              </a:extLst>
            </p:cNvPr>
            <p:cNvSpPr/>
            <p:nvPr/>
          </p:nvSpPr>
          <p:spPr>
            <a:xfrm>
              <a:off x="6966695" y="2263507"/>
              <a:ext cx="771772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Объекты:</a:t>
              </a: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3DCA81BE-DAEA-435E-A310-5ADFAA6948B8}"/>
                </a:ext>
              </a:extLst>
            </p:cNvPr>
            <p:cNvSpPr/>
            <p:nvPr/>
          </p:nvSpPr>
          <p:spPr>
            <a:xfrm rot="16200000">
              <a:off x="6894686" y="1971072"/>
              <a:ext cx="549552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сущ.</a:t>
              </a:r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E413A849-F564-41A4-BC3F-3C3493537A38}"/>
                </a:ext>
              </a:extLst>
            </p:cNvPr>
            <p:cNvSpPr/>
            <p:nvPr/>
          </p:nvSpPr>
          <p:spPr>
            <a:xfrm>
              <a:off x="7371886" y="3347560"/>
              <a:ext cx="216000" cy="21600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4E2867AC-5C75-497C-ACE3-BAC7980DB2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42462" y="2456921"/>
              <a:ext cx="54000" cy="5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4A948800-ED48-4A75-8634-E986E6EB1885}"/>
                </a:ext>
              </a:extLst>
            </p:cNvPr>
            <p:cNvSpPr/>
            <p:nvPr/>
          </p:nvSpPr>
          <p:spPr>
            <a:xfrm>
              <a:off x="6966695" y="3070254"/>
              <a:ext cx="2171546" cy="297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Максимально допустимый уровень</a:t>
              </a:r>
            </a:p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" b="1" kern="0" dirty="0">
                  <a:latin typeface="Century Gothic" panose="020B0502020202020204" pitchFamily="34" charset="0"/>
                </a:rPr>
                <a:t>территориальной доступности: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C846A554-1C3F-48A1-BA1C-6964CFEAA76F}"/>
                </a:ext>
              </a:extLst>
            </p:cNvPr>
            <p:cNvSpPr/>
            <p:nvPr/>
          </p:nvSpPr>
          <p:spPr>
            <a:xfrm>
              <a:off x="7641722" y="3356285"/>
              <a:ext cx="893910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от объектов</a:t>
              </a:r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1B84E437-314C-4FB7-9019-CD32D8E152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04411" y="2456921"/>
              <a:ext cx="54000" cy="54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995E6E0D-1532-4996-8BFF-99AE639939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52886" y="2456921"/>
              <a:ext cx="54000" cy="54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10A36D5D-03BF-425F-8B60-A0B3D2C65F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52886" y="2590435"/>
              <a:ext cx="54000" cy="5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356B47B9-A79F-4680-B54B-DEF7EB5F6341}"/>
                </a:ext>
              </a:extLst>
            </p:cNvPr>
            <p:cNvSpPr/>
            <p:nvPr/>
          </p:nvSpPr>
          <p:spPr>
            <a:xfrm>
              <a:off x="7647668" y="2731236"/>
              <a:ext cx="149633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многофункциональные спортивные объекты кластерного типа</a:t>
              </a:r>
            </a:p>
          </p:txBody>
        </p:sp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0D8DE19-E02E-4872-BF48-9AB45532B4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7942" y="583934"/>
            <a:ext cx="1512416" cy="78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90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/>
      <p:bldP spid="1854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1C225-3DC6-47F3-9209-2871D61A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22521" y="1992704"/>
            <a:ext cx="9021480" cy="4453252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C3A8053-F935-4E42-B079-31139652C6AA}"/>
              </a:ext>
            </a:extLst>
          </p:cNvPr>
          <p:cNvSpPr/>
          <p:nvPr/>
        </p:nvSpPr>
        <p:spPr>
          <a:xfrm>
            <a:off x="-3175" y="6276976"/>
            <a:ext cx="9144000" cy="58102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4" tIns="32657" rIns="65314" bIns="32657" anchor="ctr"/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8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917" name="TextBox 28">
            <a:extLst>
              <a:ext uri="{FF2B5EF4-FFF2-40B4-BE49-F238E27FC236}">
                <a16:creationId xmlns:a16="http://schemas.microsoft.com/office/drawing/2014/main" id="{403575FD-14E4-4F54-BDE2-C010FE897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6" y="6437314"/>
            <a:ext cx="893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325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ООО «НИИ ПГ»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7939FFA-0A4C-4919-BC41-4E1A8CC71E21}"/>
              </a:ext>
            </a:extLst>
          </p:cNvPr>
          <p:cNvSpPr/>
          <p:nvPr/>
        </p:nvSpPr>
        <p:spPr>
          <a:xfrm>
            <a:off x="0" y="574744"/>
            <a:ext cx="9143999" cy="80208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44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D184A01-42AF-4CFC-87D5-F76CC285B2A2}"/>
              </a:ext>
            </a:extLst>
          </p:cNvPr>
          <p:cNvGrpSpPr/>
          <p:nvPr/>
        </p:nvGrpSpPr>
        <p:grpSpPr>
          <a:xfrm>
            <a:off x="-2427" y="0"/>
            <a:ext cx="9144001" cy="582246"/>
            <a:chOff x="4267197" y="0"/>
            <a:chExt cx="12801601" cy="815144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601CEDFA-04AA-41E9-BE2A-9146705D1559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26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881E55F-72F7-4370-9BDF-DE74FB820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19268" y="195163"/>
              <a:ext cx="4074516" cy="414316"/>
            </a:xfrm>
            <a:prstGeom prst="rect">
              <a:avLst/>
            </a:prstGeom>
          </p:spPr>
        </p:pic>
      </p:grpSp>
      <p:sp>
        <p:nvSpPr>
          <p:cNvPr id="33" name="Rectangle 13">
            <a:extLst>
              <a:ext uri="{FF2B5EF4-FFF2-40B4-BE49-F238E27FC236}">
                <a16:creationId xmlns:a16="http://schemas.microsoft.com/office/drawing/2014/main" id="{09F4C74C-68E3-46C6-988C-A44A18D97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5" y="731426"/>
            <a:ext cx="498308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РАЗВИТИЕ </a:t>
            </a:r>
          </a:p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инженерной инфраструктуры </a:t>
            </a:r>
          </a:p>
        </p:txBody>
      </p:sp>
      <p:sp>
        <p:nvSpPr>
          <p:cNvPr id="34" name="Rectangle 13">
            <a:extLst>
              <a:ext uri="{FF2B5EF4-FFF2-40B4-BE49-F238E27FC236}">
                <a16:creationId xmlns:a16="http://schemas.microsoft.com/office/drawing/2014/main" id="{0203D73B-EE27-493F-B083-0D998F32D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7659" y="756517"/>
            <a:ext cx="508643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Схема развития объектов</a:t>
            </a:r>
          </a:p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инженерной инфраструктуры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372EB98-D089-4F81-93FF-FCCE196D6394}"/>
              </a:ext>
            </a:extLst>
          </p:cNvPr>
          <p:cNvSpPr/>
          <p:nvPr/>
        </p:nvSpPr>
        <p:spPr>
          <a:xfrm>
            <a:off x="181416" y="106101"/>
            <a:ext cx="3324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Санкт-Петербург - Краснодар</a:t>
            </a: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BDA00D-A6C6-48B5-B554-4E33ABB7B7ED}"/>
              </a:ext>
            </a:extLst>
          </p:cNvPr>
          <p:cNvSpPr/>
          <p:nvPr/>
        </p:nvSpPr>
        <p:spPr>
          <a:xfrm>
            <a:off x="5442296" y="1362406"/>
            <a:ext cx="36643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Для достижения нормативной потребности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необходимо предусмотреть: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586B7B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8D984D1-312F-4A7D-A14F-5AE786AC4FA8}"/>
              </a:ext>
            </a:extLst>
          </p:cNvPr>
          <p:cNvGrpSpPr/>
          <p:nvPr/>
        </p:nvGrpSpPr>
        <p:grpSpPr>
          <a:xfrm>
            <a:off x="6963931" y="1771386"/>
            <a:ext cx="2046154" cy="1192634"/>
            <a:chOff x="1581988" y="1535109"/>
            <a:chExt cx="2046154" cy="1192634"/>
          </a:xfrm>
        </p:grpSpPr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5C1A581A-79EC-4B0D-962F-5F34DD977FBB}"/>
                </a:ext>
              </a:extLst>
            </p:cNvPr>
            <p:cNvSpPr/>
            <p:nvPr/>
          </p:nvSpPr>
          <p:spPr>
            <a:xfrm>
              <a:off x="1608088" y="1535109"/>
              <a:ext cx="2020054" cy="221945"/>
            </a:xfrm>
            <a:prstGeom prst="rect">
              <a:avLst/>
            </a:prstGeom>
            <a:solidFill>
              <a:srgbClr val="798F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2F63DFF5-4B1E-4939-BB6A-DEEDFB0D19E6}"/>
                </a:ext>
              </a:extLst>
            </p:cNvPr>
            <p:cNvSpPr/>
            <p:nvPr/>
          </p:nvSpPr>
          <p:spPr>
            <a:xfrm>
              <a:off x="1608088" y="1762138"/>
              <a:ext cx="1191853" cy="567978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FA5B26E5-A70E-4CDE-A538-A438415221AB}"/>
                </a:ext>
              </a:extLst>
            </p:cNvPr>
            <p:cNvSpPr/>
            <p:nvPr/>
          </p:nvSpPr>
          <p:spPr>
            <a:xfrm>
              <a:off x="1581988" y="1535109"/>
              <a:ext cx="2046154" cy="1192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СТРОИТЕЛЬСТВО: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  1</a:t>
              </a: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86B7B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 ТЭЦ;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kern="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20</a:t>
              </a:r>
              <a:r>
                <a:rPr lang="ru-RU" sz="1200" b="1" kern="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ru-RU" sz="1000" b="1" kern="0" dirty="0">
                  <a:solidFill>
                    <a:srgbClr val="586B7B"/>
                  </a:solidFill>
                  <a:latin typeface="Century Gothic" panose="020B0502020202020204" pitchFamily="34" charset="0"/>
                </a:rPr>
                <a:t>котельных;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b="1" kern="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 </a:t>
              </a: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86B7B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 подстанции 220 </a:t>
              </a:r>
              <a:r>
                <a:rPr kumimoji="0" lang="ru-RU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86B7B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кВ</a:t>
              </a: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86B7B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b="1" kern="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11</a:t>
              </a:r>
              <a:r>
                <a:rPr lang="ru-RU" sz="1000" b="1" kern="0" dirty="0">
                  <a:solidFill>
                    <a:srgbClr val="586B7B"/>
                  </a:solidFill>
                  <a:latin typeface="Century Gothic" panose="020B0502020202020204" pitchFamily="34" charset="0"/>
                </a:rPr>
                <a:t> подстанций 110 </a:t>
              </a:r>
              <a:r>
                <a:rPr lang="ru-RU" sz="1000" b="1" kern="0" dirty="0" err="1">
                  <a:solidFill>
                    <a:srgbClr val="586B7B"/>
                  </a:solidFill>
                  <a:latin typeface="Century Gothic" panose="020B0502020202020204" pitchFamily="34" charset="0"/>
                </a:rPr>
                <a:t>кВ</a:t>
              </a:r>
              <a:r>
                <a:rPr lang="ru-RU" sz="1000" b="1" kern="0" dirty="0">
                  <a:solidFill>
                    <a:srgbClr val="586B7B"/>
                  </a:solidFill>
                  <a:latin typeface="Century Gothic" panose="020B0502020202020204" pitchFamily="34" charset="0"/>
                </a:rPr>
                <a:t>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86B7B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   </a:t>
              </a: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86B7B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86B7B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ГРС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4CDA0B9-85C1-4917-B397-5D1E9457E705}"/>
              </a:ext>
            </a:extLst>
          </p:cNvPr>
          <p:cNvGrpSpPr/>
          <p:nvPr/>
        </p:nvGrpSpPr>
        <p:grpSpPr>
          <a:xfrm>
            <a:off x="6964393" y="2985979"/>
            <a:ext cx="2071791" cy="845261"/>
            <a:chOff x="1582450" y="2749702"/>
            <a:chExt cx="2071791" cy="845261"/>
          </a:xfrm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0E49AC25-FFFC-4DF9-ABCF-156BF2168DFF}"/>
                </a:ext>
              </a:extLst>
            </p:cNvPr>
            <p:cNvSpPr/>
            <p:nvPr/>
          </p:nvSpPr>
          <p:spPr>
            <a:xfrm>
              <a:off x="1619064" y="2749702"/>
              <a:ext cx="2035177" cy="221945"/>
            </a:xfrm>
            <a:prstGeom prst="rect">
              <a:avLst/>
            </a:prstGeom>
            <a:solidFill>
              <a:srgbClr val="798F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E6C3CCE7-BE16-4AE4-BE9F-E4169FD8843D}"/>
                </a:ext>
              </a:extLst>
            </p:cNvPr>
            <p:cNvSpPr/>
            <p:nvPr/>
          </p:nvSpPr>
          <p:spPr>
            <a:xfrm>
              <a:off x="1619064" y="2976730"/>
              <a:ext cx="2009077" cy="618233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56E690A2-199E-494C-A8FC-2D54D3B71D2C}"/>
                </a:ext>
              </a:extLst>
            </p:cNvPr>
            <p:cNvSpPr/>
            <p:nvPr/>
          </p:nvSpPr>
          <p:spPr>
            <a:xfrm>
              <a:off x="1582450" y="2749702"/>
              <a:ext cx="1977866" cy="823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РЕКОНСТРУКЦИЯ: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b="1" kern="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11</a:t>
              </a:r>
              <a:r>
                <a:rPr lang="ru-RU" sz="1000" b="1" kern="0" dirty="0">
                  <a:solidFill>
                    <a:srgbClr val="586B7B"/>
                  </a:solidFill>
                  <a:latin typeface="Century Gothic" panose="020B0502020202020204" pitchFamily="34" charset="0"/>
                </a:rPr>
                <a:t> котельных;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kern="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16</a:t>
              </a:r>
              <a:r>
                <a:rPr lang="ru-RU" sz="1200" b="1" kern="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ru-RU" sz="1000" b="1" kern="0" dirty="0">
                  <a:solidFill>
                    <a:srgbClr val="586B7B"/>
                  </a:solidFill>
                  <a:latin typeface="Century Gothic" panose="020B0502020202020204" pitchFamily="34" charset="0"/>
                </a:rPr>
                <a:t>подстанции 110 </a:t>
              </a:r>
              <a:r>
                <a:rPr lang="ru-RU" sz="1000" b="1" kern="0" dirty="0" err="1">
                  <a:solidFill>
                    <a:srgbClr val="586B7B"/>
                  </a:solidFill>
                  <a:latin typeface="Century Gothic" panose="020B0502020202020204" pitchFamily="34" charset="0"/>
                </a:rPr>
                <a:t>кВ</a:t>
              </a:r>
              <a:r>
                <a:rPr lang="ru-RU" sz="1000" b="1" kern="0" dirty="0">
                  <a:solidFill>
                    <a:srgbClr val="586B7B"/>
                  </a:solidFill>
                  <a:latin typeface="Century Gothic" panose="020B0502020202020204" pitchFamily="34" charset="0"/>
                </a:rPr>
                <a:t>;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kern="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16</a:t>
              </a:r>
              <a:r>
                <a:rPr lang="ru-RU" sz="1000" b="1" kern="0" dirty="0">
                  <a:solidFill>
                    <a:srgbClr val="586B7B"/>
                  </a:solidFill>
                  <a:latin typeface="Century Gothic" panose="020B0502020202020204" pitchFamily="34" charset="0"/>
                </a:rPr>
                <a:t> подстанций 35 </a:t>
              </a:r>
              <a:r>
                <a:rPr lang="ru-RU" sz="1000" b="1" kern="0" dirty="0" err="1">
                  <a:solidFill>
                    <a:srgbClr val="586B7B"/>
                  </a:solidFill>
                  <a:latin typeface="Century Gothic" panose="020B0502020202020204" pitchFamily="34" charset="0"/>
                </a:rPr>
                <a:t>кВ</a:t>
              </a:r>
              <a:endParaRPr lang="ru-RU" sz="1000" b="1" kern="0" dirty="0">
                <a:solidFill>
                  <a:srgbClr val="586B7B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CD039E3-2FAC-4593-8DFA-DE2BB09A1E67}"/>
              </a:ext>
            </a:extLst>
          </p:cNvPr>
          <p:cNvGrpSpPr/>
          <p:nvPr/>
        </p:nvGrpSpPr>
        <p:grpSpPr>
          <a:xfrm>
            <a:off x="81305" y="1304490"/>
            <a:ext cx="2114964" cy="2749560"/>
            <a:chOff x="81305" y="1304490"/>
            <a:chExt cx="2114964" cy="2749560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001BE5B9-71DA-40CB-A071-5F6E8E758DC9}"/>
                </a:ext>
              </a:extLst>
            </p:cNvPr>
            <p:cNvGrpSpPr/>
            <p:nvPr/>
          </p:nvGrpSpPr>
          <p:grpSpPr>
            <a:xfrm>
              <a:off x="81305" y="1643570"/>
              <a:ext cx="2114964" cy="2410480"/>
              <a:chOff x="81305" y="1421631"/>
              <a:chExt cx="2114964" cy="241048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F872919B-30EE-43F4-AD4F-C2A6150607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1307" y="1695131"/>
                <a:ext cx="771639" cy="2097485"/>
              </a:xfrm>
              <a:prstGeom prst="rect">
                <a:avLst/>
              </a:prstGeom>
            </p:spPr>
          </p:pic>
          <p:sp>
            <p:nvSpPr>
              <p:cNvPr id="53" name="Прямоугольник 52">
                <a:extLst>
                  <a:ext uri="{FF2B5EF4-FFF2-40B4-BE49-F238E27FC236}">
                    <a16:creationId xmlns:a16="http://schemas.microsoft.com/office/drawing/2014/main" id="{59EF143D-EA74-480D-B139-C2A0CE70CC69}"/>
                  </a:ext>
                </a:extLst>
              </p:cNvPr>
              <p:cNvSpPr/>
              <p:nvPr/>
            </p:nvSpPr>
            <p:spPr>
              <a:xfrm>
                <a:off x="881853" y="1661118"/>
                <a:ext cx="389527" cy="194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7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ТЭЦ</a:t>
                </a:r>
              </a:p>
            </p:txBody>
          </p:sp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id="{32F909E7-2A01-4E35-BC18-5CAD1661C5AC}"/>
                  </a:ext>
                </a:extLst>
              </p:cNvPr>
              <p:cNvSpPr/>
              <p:nvPr/>
            </p:nvSpPr>
            <p:spPr>
              <a:xfrm>
                <a:off x="881853" y="1798406"/>
                <a:ext cx="726116" cy="194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7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ПС</a:t>
                </a:r>
                <a:r>
                  <a:rPr kumimoji="0" lang="ru-RU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 220 </a:t>
                </a:r>
                <a:r>
                  <a:rPr kumimoji="0" lang="ru-RU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кВ</a:t>
                </a:r>
                <a:endPara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id="{6993EE77-51EA-4A59-A1C5-C18F0D50B6E4}"/>
                  </a:ext>
                </a:extLst>
              </p:cNvPr>
              <p:cNvSpPr/>
              <p:nvPr/>
            </p:nvSpPr>
            <p:spPr>
              <a:xfrm>
                <a:off x="881853" y="2235269"/>
                <a:ext cx="726116" cy="194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7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ПС</a:t>
                </a:r>
                <a:r>
                  <a:rPr kumimoji="0" lang="ru-RU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 110 </a:t>
                </a:r>
                <a:r>
                  <a:rPr kumimoji="0" lang="ru-RU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кВ</a:t>
                </a:r>
                <a:endPara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id="{58B000A4-115B-4B5D-988F-70DA31D361C7}"/>
                  </a:ext>
                </a:extLst>
              </p:cNvPr>
              <p:cNvSpPr/>
              <p:nvPr/>
            </p:nvSpPr>
            <p:spPr>
              <a:xfrm>
                <a:off x="881853" y="2374208"/>
                <a:ext cx="726116" cy="194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7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ПС</a:t>
                </a:r>
                <a:r>
                  <a:rPr kumimoji="0" lang="ru-RU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 35 </a:t>
                </a:r>
                <a:r>
                  <a:rPr kumimoji="0" lang="ru-RU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кВ</a:t>
                </a:r>
                <a:endPara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Прямоугольник 57">
                <a:extLst>
                  <a:ext uri="{FF2B5EF4-FFF2-40B4-BE49-F238E27FC236}">
                    <a16:creationId xmlns:a16="http://schemas.microsoft.com/office/drawing/2014/main" id="{0248BB5C-8AC8-4A17-9C8D-48D78491B62A}"/>
                  </a:ext>
                </a:extLst>
              </p:cNvPr>
              <p:cNvSpPr/>
              <p:nvPr/>
            </p:nvSpPr>
            <p:spPr>
              <a:xfrm>
                <a:off x="881853" y="2067137"/>
                <a:ext cx="1211867" cy="2492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тяговая подстанция</a:t>
                </a:r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D3CA0EE0-BD15-45C4-96AA-B5AA23217A4B}"/>
                  </a:ext>
                </a:extLst>
              </p:cNvPr>
              <p:cNvSpPr/>
              <p:nvPr/>
            </p:nvSpPr>
            <p:spPr>
              <a:xfrm>
                <a:off x="881853" y="2644820"/>
                <a:ext cx="726117" cy="194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7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котельная</a:t>
                </a:r>
              </a:p>
            </p:txBody>
          </p:sp>
          <p:sp>
            <p:nvSpPr>
              <p:cNvPr id="60" name="Прямоугольник 59">
                <a:extLst>
                  <a:ext uri="{FF2B5EF4-FFF2-40B4-BE49-F238E27FC236}">
                    <a16:creationId xmlns:a16="http://schemas.microsoft.com/office/drawing/2014/main" id="{B061BE9E-9F9E-4C75-8D80-6A7025DCE3A9}"/>
                  </a:ext>
                </a:extLst>
              </p:cNvPr>
              <p:cNvSpPr/>
              <p:nvPr/>
            </p:nvSpPr>
            <p:spPr>
              <a:xfrm>
                <a:off x="881853" y="2915305"/>
                <a:ext cx="389527" cy="194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7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ТЭЦ</a:t>
                </a:r>
              </a:p>
            </p:txBody>
          </p:sp>
          <p:sp>
            <p:nvSpPr>
              <p:cNvPr id="61" name="Прямоугольник 60">
                <a:extLst>
                  <a:ext uri="{FF2B5EF4-FFF2-40B4-BE49-F238E27FC236}">
                    <a16:creationId xmlns:a16="http://schemas.microsoft.com/office/drawing/2014/main" id="{08E2C193-3B7F-4174-AAF3-3157DADFA285}"/>
                  </a:ext>
                </a:extLst>
              </p:cNvPr>
              <p:cNvSpPr/>
              <p:nvPr/>
            </p:nvSpPr>
            <p:spPr>
              <a:xfrm>
                <a:off x="881853" y="3363928"/>
                <a:ext cx="389527" cy="194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7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ГРС</a:t>
                </a:r>
                <a:endPara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0D146AB6-EF5B-4B45-838F-E989676436DF}"/>
                  </a:ext>
                </a:extLst>
              </p:cNvPr>
              <p:cNvSpPr/>
              <p:nvPr/>
            </p:nvSpPr>
            <p:spPr>
              <a:xfrm>
                <a:off x="881853" y="3637186"/>
                <a:ext cx="389527" cy="194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7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ПРГ</a:t>
                </a:r>
                <a:endPara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3" name="Прямоугольник 62">
                <a:extLst>
                  <a:ext uri="{FF2B5EF4-FFF2-40B4-BE49-F238E27FC236}">
                    <a16:creationId xmlns:a16="http://schemas.microsoft.com/office/drawing/2014/main" id="{6E824357-A8A1-4A4B-8235-92CCFBE278F2}"/>
                  </a:ext>
                </a:extLst>
              </p:cNvPr>
              <p:cNvSpPr/>
              <p:nvPr/>
            </p:nvSpPr>
            <p:spPr>
              <a:xfrm>
                <a:off x="81305" y="1421631"/>
                <a:ext cx="2114964" cy="194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7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Топливно-энергетический комплекс:</a:t>
                </a:r>
              </a:p>
            </p:txBody>
          </p:sp>
          <p:sp>
            <p:nvSpPr>
              <p:cNvPr id="64" name="Прямоугольник 63">
                <a:extLst>
                  <a:ext uri="{FF2B5EF4-FFF2-40B4-BE49-F238E27FC236}">
                    <a16:creationId xmlns:a16="http://schemas.microsoft.com/office/drawing/2014/main" id="{CDE387D0-D04D-4CDE-A48F-0BD82195ABF9}"/>
                  </a:ext>
                </a:extLst>
              </p:cNvPr>
              <p:cNvSpPr/>
              <p:nvPr/>
            </p:nvSpPr>
            <p:spPr>
              <a:xfrm>
                <a:off x="81305" y="3107138"/>
                <a:ext cx="1098015" cy="194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7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Газоснабжение:</a:t>
                </a:r>
              </a:p>
            </p:txBody>
          </p:sp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id="{0899B194-2156-479C-B56D-F41B46CEFA18}"/>
                  </a:ext>
                </a:extLst>
              </p:cNvPr>
              <p:cNvSpPr/>
              <p:nvPr/>
            </p:nvSpPr>
            <p:spPr>
              <a:xfrm>
                <a:off x="81305" y="1523699"/>
                <a:ext cx="1431301" cy="194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7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Федерального значения</a:t>
                </a:r>
              </a:p>
            </p:txBody>
          </p:sp>
          <p:sp>
            <p:nvSpPr>
              <p:cNvPr id="68" name="Прямоугольник 67">
                <a:extLst>
                  <a:ext uri="{FF2B5EF4-FFF2-40B4-BE49-F238E27FC236}">
                    <a16:creationId xmlns:a16="http://schemas.microsoft.com/office/drawing/2014/main" id="{1CDE7887-BD95-47D0-8B8D-F6F27C3F173F}"/>
                  </a:ext>
                </a:extLst>
              </p:cNvPr>
              <p:cNvSpPr/>
              <p:nvPr/>
            </p:nvSpPr>
            <p:spPr>
              <a:xfrm>
                <a:off x="81305" y="1944427"/>
                <a:ext cx="1431301" cy="194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7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Регионального значения</a:t>
                </a:r>
              </a:p>
            </p:txBody>
          </p:sp>
          <p:sp>
            <p:nvSpPr>
              <p:cNvPr id="71" name="Прямоугольник 70">
                <a:extLst>
                  <a:ext uri="{FF2B5EF4-FFF2-40B4-BE49-F238E27FC236}">
                    <a16:creationId xmlns:a16="http://schemas.microsoft.com/office/drawing/2014/main" id="{842A9CFF-713A-4F66-A9EF-328A12D893F2}"/>
                  </a:ext>
                </a:extLst>
              </p:cNvPr>
              <p:cNvSpPr/>
              <p:nvPr/>
            </p:nvSpPr>
            <p:spPr>
              <a:xfrm>
                <a:off x="81305" y="2507938"/>
                <a:ext cx="1431301" cy="194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7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Местного значения ГО</a:t>
                </a:r>
              </a:p>
            </p:txBody>
          </p:sp>
          <p:sp>
            <p:nvSpPr>
              <p:cNvPr id="72" name="Прямоугольник 71">
                <a:extLst>
                  <a:ext uri="{FF2B5EF4-FFF2-40B4-BE49-F238E27FC236}">
                    <a16:creationId xmlns:a16="http://schemas.microsoft.com/office/drawing/2014/main" id="{EA2531BE-6E72-42B3-A669-F947C04884DF}"/>
                  </a:ext>
                </a:extLst>
              </p:cNvPr>
              <p:cNvSpPr/>
              <p:nvPr/>
            </p:nvSpPr>
            <p:spPr>
              <a:xfrm>
                <a:off x="81305" y="2771102"/>
                <a:ext cx="1431301" cy="194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7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иного значения</a:t>
                </a:r>
              </a:p>
            </p:txBody>
          </p: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527FA5FE-4950-4CA4-A6AF-8C9E030C3648}"/>
                  </a:ext>
                </a:extLst>
              </p:cNvPr>
              <p:cNvSpPr/>
              <p:nvPr/>
            </p:nvSpPr>
            <p:spPr>
              <a:xfrm>
                <a:off x="81305" y="3207924"/>
                <a:ext cx="1431301" cy="194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7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Регионального значения</a:t>
                </a:r>
              </a:p>
            </p:txBody>
          </p:sp>
          <p:sp>
            <p:nvSpPr>
              <p:cNvPr id="74" name="Прямоугольник 73">
                <a:extLst>
                  <a:ext uri="{FF2B5EF4-FFF2-40B4-BE49-F238E27FC236}">
                    <a16:creationId xmlns:a16="http://schemas.microsoft.com/office/drawing/2014/main" id="{D54476B8-256A-4E8C-A199-09F534BC3FBF}"/>
                  </a:ext>
                </a:extLst>
              </p:cNvPr>
              <p:cNvSpPr/>
              <p:nvPr/>
            </p:nvSpPr>
            <p:spPr>
              <a:xfrm>
                <a:off x="81305" y="3515975"/>
                <a:ext cx="1431301" cy="194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7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Местного значения ГО</a:t>
                </a:r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331BD662-B3DA-459E-AEED-30C7A9F4F02B}"/>
                </a:ext>
              </a:extLst>
            </p:cNvPr>
            <p:cNvGrpSpPr/>
            <p:nvPr/>
          </p:nvGrpSpPr>
          <p:grpSpPr>
            <a:xfrm>
              <a:off x="151307" y="1304490"/>
              <a:ext cx="734413" cy="363840"/>
              <a:chOff x="151307" y="1304490"/>
              <a:chExt cx="734413" cy="363840"/>
            </a:xfrm>
          </p:grpSpPr>
          <p:sp>
            <p:nvSpPr>
              <p:cNvPr id="76" name="Прямоугольник 75">
                <a:extLst>
                  <a:ext uri="{FF2B5EF4-FFF2-40B4-BE49-F238E27FC236}">
                    <a16:creationId xmlns:a16="http://schemas.microsoft.com/office/drawing/2014/main" id="{02495FC9-246E-4303-A605-7F38995CFD96}"/>
                  </a:ext>
                </a:extLst>
              </p:cNvPr>
              <p:cNvSpPr/>
              <p:nvPr/>
            </p:nvSpPr>
            <p:spPr>
              <a:xfrm rot="16200000">
                <a:off x="99937" y="1525781"/>
                <a:ext cx="193919" cy="9117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7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0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сущ.</a:t>
                </a:r>
              </a:p>
            </p:txBody>
          </p:sp>
          <p:sp>
            <p:nvSpPr>
              <p:cNvPr id="77" name="Прямоугольник 76">
                <a:extLst>
                  <a:ext uri="{FF2B5EF4-FFF2-40B4-BE49-F238E27FC236}">
                    <a16:creationId xmlns:a16="http://schemas.microsoft.com/office/drawing/2014/main" id="{CE4D8BF7-1D94-485E-BCD8-EFABCE351C93}"/>
                  </a:ext>
                </a:extLst>
              </p:cNvPr>
              <p:cNvSpPr/>
              <p:nvPr/>
            </p:nvSpPr>
            <p:spPr>
              <a:xfrm rot="16200000">
                <a:off x="260055" y="1487632"/>
                <a:ext cx="270217" cy="9117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7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00" i="1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планир</a:t>
                </a:r>
                <a:r>
                  <a:rPr kumimoji="0" lang="ru-RU" sz="50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78" name="Прямоугольник 77">
                <a:extLst>
                  <a:ext uri="{FF2B5EF4-FFF2-40B4-BE49-F238E27FC236}">
                    <a16:creationId xmlns:a16="http://schemas.microsoft.com/office/drawing/2014/main" id="{AA2938D0-1C6B-4503-9A1E-2A74C892979E}"/>
                  </a:ext>
                </a:extLst>
              </p:cNvPr>
              <p:cNvSpPr/>
              <p:nvPr/>
            </p:nvSpPr>
            <p:spPr>
              <a:xfrm rot="16200000">
                <a:off x="439150" y="1440820"/>
                <a:ext cx="363840" cy="9117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7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00" i="1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реконстр</a:t>
                </a:r>
                <a:r>
                  <a:rPr kumimoji="0" lang="ru-RU" sz="50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id="{978B06CD-9ECF-4B70-9A34-29FEA0C45E36}"/>
                  </a:ext>
                </a:extLst>
              </p:cNvPr>
              <p:cNvSpPr/>
              <p:nvPr/>
            </p:nvSpPr>
            <p:spPr>
              <a:xfrm rot="16200000">
                <a:off x="674585" y="1457194"/>
                <a:ext cx="331091" cy="9117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75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00" i="1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ликвидац</a:t>
                </a:r>
                <a:r>
                  <a:rPr kumimoji="0" lang="ru-RU" sz="50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p:grpSp>
      </p:grpSp>
      <p:sp>
        <p:nvSpPr>
          <p:cNvPr id="80" name="Овал 79">
            <a:extLst>
              <a:ext uri="{FF2B5EF4-FFF2-40B4-BE49-F238E27FC236}">
                <a16:creationId xmlns:a16="http://schemas.microsoft.com/office/drawing/2014/main" id="{5C9DF951-D836-43F8-9292-A22A289977B8}"/>
              </a:ext>
            </a:extLst>
          </p:cNvPr>
          <p:cNvSpPr/>
          <p:nvPr/>
        </p:nvSpPr>
        <p:spPr>
          <a:xfrm>
            <a:off x="6318263" y="3860355"/>
            <a:ext cx="251669" cy="25166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52D71209-3FA4-42A8-A9B9-7879C569935A}"/>
              </a:ext>
            </a:extLst>
          </p:cNvPr>
          <p:cNvSpPr/>
          <p:nvPr/>
        </p:nvSpPr>
        <p:spPr>
          <a:xfrm>
            <a:off x="5801546" y="2863789"/>
            <a:ext cx="251669" cy="251669"/>
          </a:xfrm>
          <a:prstGeom prst="ellipse">
            <a:avLst/>
          </a:prstGeom>
          <a:noFill/>
          <a:ln w="317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7008F00C-FCEB-4539-97D0-9564CD9F56EB}"/>
              </a:ext>
            </a:extLst>
          </p:cNvPr>
          <p:cNvSpPr/>
          <p:nvPr/>
        </p:nvSpPr>
        <p:spPr>
          <a:xfrm>
            <a:off x="2974457" y="4281841"/>
            <a:ext cx="251669" cy="251669"/>
          </a:xfrm>
          <a:prstGeom prst="ellipse">
            <a:avLst/>
          </a:prstGeom>
          <a:noFill/>
          <a:ln w="317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9989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0E6E156-6F6F-4443-A616-FFC47F4EEF09}"/>
              </a:ext>
            </a:extLst>
          </p:cNvPr>
          <p:cNvSpPr/>
          <p:nvPr/>
        </p:nvSpPr>
        <p:spPr>
          <a:xfrm>
            <a:off x="-3175" y="6276976"/>
            <a:ext cx="9144000" cy="58102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4" tIns="32657" rIns="65314" bIns="32657" anchor="ctr"/>
          <a:lstStyle/>
          <a:p>
            <a:pPr algn="ctr" defTabSz="32657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86">
              <a:solidFill>
                <a:prstClr val="white"/>
              </a:solidFill>
            </a:endParaRPr>
          </a:p>
        </p:txBody>
      </p:sp>
      <p:sp>
        <p:nvSpPr>
          <p:cNvPr id="18" name="TextBox 28">
            <a:extLst>
              <a:ext uri="{FF2B5EF4-FFF2-40B4-BE49-F238E27FC236}">
                <a16:creationId xmlns:a16="http://schemas.microsoft.com/office/drawing/2014/main" id="{C110C8F5-0468-4956-84BF-3C2E1CE2D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6" y="6437314"/>
            <a:ext cx="893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100">
                <a:solidFill>
                  <a:srgbClr val="93A5B5"/>
                </a:solidFill>
                <a:latin typeface="Century Gothic" panose="020B0502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lang="ru-RU" altLang="ru-RU" b="1">
                <a:solidFill>
                  <a:srgbClr val="93A5B5"/>
                </a:solidFill>
                <a:latin typeface="Century Gothic" panose="020B0502020202020204" pitchFamily="34" charset="0"/>
              </a:rPr>
              <a:t>ООО «НИИ ПГ»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6770BD2-3018-4FBC-9151-11C12A6386F0}"/>
              </a:ext>
            </a:extLst>
          </p:cNvPr>
          <p:cNvSpPr/>
          <p:nvPr/>
        </p:nvSpPr>
        <p:spPr>
          <a:xfrm>
            <a:off x="-3175" y="574675"/>
            <a:ext cx="9144000" cy="801688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86" tIns="24493" rIns="48986" bIns="24493" anchor="ctr"/>
          <a:lstStyle/>
          <a:p>
            <a:pPr algn="ctr" defTabSz="24492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65">
              <a:solidFill>
                <a:prstClr val="white"/>
              </a:solidFill>
            </a:endParaRPr>
          </a:p>
        </p:txBody>
      </p:sp>
      <p:grpSp>
        <p:nvGrpSpPr>
          <p:cNvPr id="21" name="Группа 463">
            <a:extLst>
              <a:ext uri="{FF2B5EF4-FFF2-40B4-BE49-F238E27FC236}">
                <a16:creationId xmlns:a16="http://schemas.microsoft.com/office/drawing/2014/main" id="{6B99BB13-4BF9-49E4-AF40-DA4DF36AACE4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"/>
            <a:ext cx="9144000" cy="582613"/>
            <a:chOff x="4267197" y="0"/>
            <a:chExt cx="12801601" cy="8151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67082ED9-83CD-45EB-B4D5-BD1B3C8D8C07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14" tIns="32657" rIns="65314" bIns="32657" anchor="ctr"/>
            <a:lstStyle/>
            <a:p>
              <a:pPr algn="ctr" defTabSz="3265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86">
                <a:solidFill>
                  <a:prstClr val="white"/>
                </a:solidFill>
              </a:endParaRPr>
            </a:p>
          </p:txBody>
        </p:sp>
        <p:pic>
          <p:nvPicPr>
            <p:cNvPr id="24" name="Рисунок 465">
              <a:extLst>
                <a:ext uri="{FF2B5EF4-FFF2-40B4-BE49-F238E27FC236}">
                  <a16:creationId xmlns:a16="http://schemas.microsoft.com/office/drawing/2014/main" id="{60202450-9172-4B69-825D-9FDF52C8C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9268" y="195163"/>
              <a:ext cx="4074516" cy="41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Rectangle 13">
            <a:extLst>
              <a:ext uri="{FF2B5EF4-FFF2-40B4-BE49-F238E27FC236}">
                <a16:creationId xmlns:a16="http://schemas.microsoft.com/office/drawing/2014/main" id="{4877A4E6-9565-4421-9F6C-7BF86D353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1" y="731839"/>
            <a:ext cx="678640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489813">
              <a:defRPr/>
            </a:pPr>
            <a:r>
              <a:rPr lang="ru-RU" sz="1600" b="1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ПРОГНОЗ</a:t>
            </a:r>
          </a:p>
          <a:p>
            <a:pPr defTabSz="489813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численности населения МО город Краснодар</a:t>
            </a:r>
            <a:endParaRPr lang="ru-RU" sz="1600" b="1" kern="0" dirty="0">
              <a:solidFill>
                <a:prstClr val="white"/>
              </a:solidFill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6" name="Прямоугольник 51">
            <a:extLst>
              <a:ext uri="{FF2B5EF4-FFF2-40B4-BE49-F238E27FC236}">
                <a16:creationId xmlns:a16="http://schemas.microsoft.com/office/drawing/2014/main" id="{A5B411BD-A8A7-4716-A88C-EDF4E2C3D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6364"/>
            <a:ext cx="33249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ru-RU" altLang="ru-RU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Санкт-Петербург - Краснодар</a:t>
            </a:r>
            <a:endParaRPr lang="ru-RU" altLang="ru-RU" sz="1600" dirty="0">
              <a:solidFill>
                <a:srgbClr val="E7E6E6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E35FB1-8252-465B-A724-77EFCE1FA879}"/>
              </a:ext>
            </a:extLst>
          </p:cNvPr>
          <p:cNvSpPr txBox="1"/>
          <p:nvPr/>
        </p:nvSpPr>
        <p:spPr>
          <a:xfrm>
            <a:off x="180975" y="1366262"/>
            <a:ext cx="8963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solidFill>
                  <a:srgbClr val="405463"/>
                </a:solidFill>
                <a:latin typeface="Century Gothic" panose="020B0502020202020204" pitchFamily="34" charset="0"/>
                <a:cs typeface="+mn-cs"/>
              </a:rPr>
              <a:t>Численность населения по данным управления МВД России по городу Краснодар на 01.01.2019 г. </a:t>
            </a:r>
            <a:r>
              <a:rPr lang="ru-RU" sz="1600" b="1" kern="0" dirty="0">
                <a:solidFill>
                  <a:srgbClr val="405463"/>
                </a:solidFill>
                <a:latin typeface="Century Gothic" panose="020B0502020202020204" pitchFamily="34" charset="0"/>
                <a:cs typeface="+mn-cs"/>
              </a:rPr>
              <a:t>– 1446,4 тыс. человек.</a:t>
            </a:r>
          </a:p>
        </p:txBody>
      </p:sp>
      <p:sp>
        <p:nvSpPr>
          <p:cNvPr id="30" name="Rectangle 13">
            <a:extLst>
              <a:ext uri="{FF2B5EF4-FFF2-40B4-BE49-F238E27FC236}">
                <a16:creationId xmlns:a16="http://schemas.microsoft.com/office/drawing/2014/main" id="{B62F6D9C-1E8D-45E8-84C8-B5A50C073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46" y="5318934"/>
            <a:ext cx="8744055" cy="91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lvl="0" defTabSz="489813">
              <a:defRPr/>
            </a:pPr>
            <a:r>
              <a:rPr lang="ru-RU" sz="1200" b="1" kern="0" dirty="0">
                <a:solidFill>
                  <a:srgbClr val="586B7B"/>
                </a:solidFill>
                <a:latin typeface="Century Gothic" panose="020B0502020202020204" pitchFamily="34" charset="0"/>
                <a:cs typeface="+mn-cs"/>
              </a:rPr>
              <a:t>* </a:t>
            </a:r>
            <a:r>
              <a:rPr lang="ru-RU" sz="1100" kern="0" dirty="0">
                <a:solidFill>
                  <a:srgbClr val="586B7B"/>
                </a:solidFill>
                <a:latin typeface="Century Gothic" panose="020B0502020202020204" pitchFamily="34" charset="0"/>
                <a:cs typeface="+mn-cs"/>
              </a:rPr>
              <a:t>  на основе анализа миграционного прироста в течение 2010-х годов и тенденций естественного прироста населения,  </a:t>
            </a:r>
          </a:p>
          <a:p>
            <a:pPr lvl="0" defTabSz="489813">
              <a:spcAft>
                <a:spcPts val="300"/>
              </a:spcAft>
              <a:defRPr/>
            </a:pPr>
            <a:r>
              <a:rPr lang="ru-RU" sz="1100" kern="0" dirty="0">
                <a:solidFill>
                  <a:srgbClr val="586B7B"/>
                </a:solidFill>
                <a:latin typeface="Century Gothic" panose="020B0502020202020204" pitchFamily="34" charset="0"/>
                <a:cs typeface="+mn-cs"/>
              </a:rPr>
              <a:t>     рассчитанных Федеральной службой государственной статистики;</a:t>
            </a:r>
          </a:p>
          <a:p>
            <a:pPr lvl="0" defTabSz="489813">
              <a:defRPr/>
            </a:pPr>
            <a:r>
              <a:rPr lang="ru-RU" sz="1200" b="1" kern="0" dirty="0">
                <a:solidFill>
                  <a:srgbClr val="586B7B"/>
                </a:solidFill>
                <a:latin typeface="Century Gothic" panose="020B0502020202020204" pitchFamily="34" charset="0"/>
                <a:cs typeface="+mn-cs"/>
              </a:rPr>
              <a:t>**</a:t>
            </a:r>
            <a:r>
              <a:rPr lang="ru-RU" sz="1100" kern="0" dirty="0">
                <a:solidFill>
                  <a:srgbClr val="586B7B"/>
                </a:solidFill>
                <a:latin typeface="Century Gothic" panose="020B0502020202020204" pitchFamily="34" charset="0"/>
                <a:cs typeface="+mn-cs"/>
              </a:rPr>
              <a:t> территориальные возможности муниципального образования город Краснодар для комфортного проживания  </a:t>
            </a:r>
          </a:p>
          <a:p>
            <a:pPr lvl="0" defTabSz="489813">
              <a:defRPr/>
            </a:pPr>
            <a:r>
              <a:rPr lang="ru-RU" sz="1100" kern="0" dirty="0">
                <a:solidFill>
                  <a:srgbClr val="586B7B"/>
                </a:solidFill>
                <a:latin typeface="Century Gothic" panose="020B0502020202020204" pitchFamily="34" charset="0"/>
                <a:cs typeface="+mn-cs"/>
              </a:rPr>
              <a:t>     позволяют расселить </a:t>
            </a:r>
            <a:r>
              <a:rPr lang="ru-RU" sz="1100" b="1" kern="0" dirty="0">
                <a:solidFill>
                  <a:srgbClr val="586B7B"/>
                </a:solidFill>
                <a:latin typeface="Century Gothic" panose="020B0502020202020204" pitchFamily="34" charset="0"/>
                <a:cs typeface="+mn-cs"/>
              </a:rPr>
              <a:t>2100–2200 тыс. человек</a:t>
            </a:r>
            <a:r>
              <a:rPr lang="ru-RU" sz="1100" kern="0" dirty="0">
                <a:solidFill>
                  <a:srgbClr val="586B7B"/>
                </a:solidFill>
                <a:latin typeface="Century Gothic" panose="020B0502020202020204" pitchFamily="34" charset="0"/>
                <a:cs typeface="+mn-cs"/>
              </a:rPr>
              <a:t>. </a:t>
            </a:r>
          </a:p>
          <a:p>
            <a:pPr lvl="0" defTabSz="489813">
              <a:defRPr/>
            </a:pPr>
            <a:r>
              <a:rPr lang="ru-RU" sz="1100" kern="0" dirty="0">
                <a:solidFill>
                  <a:srgbClr val="586B7B"/>
                </a:solidFill>
                <a:latin typeface="Century Gothic" panose="020B0502020202020204" pitchFamily="34" charset="0"/>
                <a:cs typeface="+mn-cs"/>
              </a:rPr>
              <a:t>     Население, превышающее данную численность населения, предлагается расселить в агломерации.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9CFEC6C-4E27-4087-B910-D71F1AF477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269191"/>
              </p:ext>
            </p:extLst>
          </p:nvPr>
        </p:nvGraphicFramePr>
        <p:xfrm>
          <a:off x="260244" y="2201506"/>
          <a:ext cx="8612713" cy="30912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28685">
                  <a:extLst>
                    <a:ext uri="{9D8B030D-6E8A-4147-A177-3AD203B41FA5}">
                      <a16:colId xmlns:a16="http://schemas.microsoft.com/office/drawing/2014/main" val="434032081"/>
                    </a:ext>
                  </a:extLst>
                </a:gridCol>
                <a:gridCol w="2292014">
                  <a:extLst>
                    <a:ext uri="{9D8B030D-6E8A-4147-A177-3AD203B41FA5}">
                      <a16:colId xmlns:a16="http://schemas.microsoft.com/office/drawing/2014/main" val="4115305162"/>
                    </a:ext>
                  </a:extLst>
                </a:gridCol>
                <a:gridCol w="2292014">
                  <a:extLst>
                    <a:ext uri="{9D8B030D-6E8A-4147-A177-3AD203B41FA5}">
                      <a16:colId xmlns:a16="http://schemas.microsoft.com/office/drawing/2014/main" val="1567019887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расчетный срок</a:t>
                      </a:r>
                      <a:endParaRPr lang="ru-RU" sz="1100" b="1" i="1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численность населения,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тыс. человек</a:t>
                      </a:r>
                      <a:endParaRPr lang="ru-RU" sz="1100" b="0" i="1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60204"/>
                  </a:ext>
                </a:extLst>
              </a:tr>
              <a:tr h="67097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Схема территориального планирования Краснодарского края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98F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2041 г.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98F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1183,1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98F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926824"/>
                  </a:ext>
                </a:extLst>
              </a:tr>
              <a:tr h="67097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</a:rPr>
                        <a:t>Проект стратегии социально-экономического развития г. Краснодара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798F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2030 г.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98FA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1303,0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98F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819262"/>
                  </a:ext>
                </a:extLst>
              </a:tr>
              <a:tr h="67097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Расчет ООО «НИИ </a:t>
                      </a:r>
                      <a:r>
                        <a:rPr lang="ru-RU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ПГ</a:t>
                      </a: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» по 2-м вариантам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86B7B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2040 г.</a:t>
                      </a:r>
                      <a:endParaRPr lang="ru-RU" sz="16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 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86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348828"/>
                  </a:ext>
                </a:extLst>
              </a:tr>
              <a:tr h="341174">
                <a:tc>
                  <a:txBody>
                    <a:bodyPr/>
                    <a:lstStyle/>
                    <a:p>
                      <a:pPr marL="180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– сохранение современных тенденций </a:t>
                      </a: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*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86B7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3200</a:t>
                      </a:r>
                      <a:endParaRPr lang="ru-RU" sz="1600" b="1" i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86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779177"/>
                  </a:ext>
                </a:extLst>
              </a:tr>
              <a:tr h="341174">
                <a:tc>
                  <a:txBody>
                    <a:bodyPr/>
                    <a:lstStyle/>
                    <a:p>
                      <a:pPr marL="180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– сдерживающее развитие </a:t>
                      </a: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**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2100–2200</a:t>
                      </a:r>
                      <a:endParaRPr lang="ru-RU" sz="1600" b="1" i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48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30727"/>
                  </a:ext>
                </a:extLst>
              </a:tr>
            </a:tbl>
          </a:graphicData>
        </a:graphic>
      </p:graphicFrame>
      <p:sp>
        <p:nvSpPr>
          <p:cNvPr id="29" name="Rectangle 13">
            <a:extLst>
              <a:ext uri="{FF2B5EF4-FFF2-40B4-BE49-F238E27FC236}">
                <a16:creationId xmlns:a16="http://schemas.microsoft.com/office/drawing/2014/main" id="{18F4EFB4-C376-4A8C-9B7F-8C3B8D675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46" y="1942098"/>
            <a:ext cx="874405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lvl="0" defTabSz="489813">
              <a:defRPr/>
            </a:pPr>
            <a:r>
              <a:rPr lang="ru-RU" sz="1400" b="1" kern="0" dirty="0">
                <a:solidFill>
                  <a:srgbClr val="586B7B"/>
                </a:solidFill>
                <a:latin typeface="Century Gothic" panose="020B0502020202020204" pitchFamily="34" charset="0"/>
                <a:cs typeface="+mn-cs"/>
              </a:rPr>
              <a:t>Прогнозная численность населения МО город Краснодар</a:t>
            </a:r>
            <a:endParaRPr kumimoji="0" lang="ru-RU" sz="1400" b="1" i="0" u="none" strike="noStrike" kern="0" cap="none" spc="0" normalizeH="0" noProof="0" dirty="0">
              <a:ln>
                <a:noFill/>
              </a:ln>
              <a:solidFill>
                <a:srgbClr val="586B7B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999C61-AC71-458A-A1F4-DFF7E259CD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1310" y="574675"/>
            <a:ext cx="1912690" cy="798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1C225-3DC6-47F3-9209-2871D61A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3" y="1612062"/>
            <a:ext cx="9143999" cy="4623198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C3A8053-F935-4E42-B079-31139652C6AA}"/>
              </a:ext>
            </a:extLst>
          </p:cNvPr>
          <p:cNvSpPr/>
          <p:nvPr/>
        </p:nvSpPr>
        <p:spPr>
          <a:xfrm>
            <a:off x="-3175" y="6276976"/>
            <a:ext cx="9144000" cy="58102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4" tIns="32657" rIns="65314" bIns="32657" anchor="ctr"/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8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917" name="TextBox 28">
            <a:extLst>
              <a:ext uri="{FF2B5EF4-FFF2-40B4-BE49-F238E27FC236}">
                <a16:creationId xmlns:a16="http://schemas.microsoft.com/office/drawing/2014/main" id="{403575FD-14E4-4F54-BDE2-C010FE897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6" y="6437314"/>
            <a:ext cx="893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325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ООО «НИИ ПГ»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7939FFA-0A4C-4919-BC41-4E1A8CC71E21}"/>
              </a:ext>
            </a:extLst>
          </p:cNvPr>
          <p:cNvSpPr/>
          <p:nvPr/>
        </p:nvSpPr>
        <p:spPr>
          <a:xfrm>
            <a:off x="0" y="574744"/>
            <a:ext cx="9143999" cy="80208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44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D184A01-42AF-4CFC-87D5-F76CC285B2A2}"/>
              </a:ext>
            </a:extLst>
          </p:cNvPr>
          <p:cNvGrpSpPr/>
          <p:nvPr/>
        </p:nvGrpSpPr>
        <p:grpSpPr>
          <a:xfrm>
            <a:off x="-2427" y="0"/>
            <a:ext cx="9144001" cy="582246"/>
            <a:chOff x="4267197" y="0"/>
            <a:chExt cx="12801601" cy="815144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601CEDFA-04AA-41E9-BE2A-9146705D1559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26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881E55F-72F7-4370-9BDF-DE74FB820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19268" y="195163"/>
              <a:ext cx="4074516" cy="414316"/>
            </a:xfrm>
            <a:prstGeom prst="rect">
              <a:avLst/>
            </a:prstGeom>
          </p:spPr>
        </p:pic>
      </p:grpSp>
      <p:sp>
        <p:nvSpPr>
          <p:cNvPr id="34" name="Rectangle 13">
            <a:extLst>
              <a:ext uri="{FF2B5EF4-FFF2-40B4-BE49-F238E27FC236}">
                <a16:creationId xmlns:a16="http://schemas.microsoft.com/office/drawing/2014/main" id="{0203D73B-EE27-493F-B083-0D998F32D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3571" y="756517"/>
            <a:ext cx="319052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Схема</a:t>
            </a:r>
            <a:r>
              <a:rPr lang="ru-RU" sz="16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 развития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объектов </a:t>
            </a:r>
          </a:p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дождевой канализации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372EB98-D089-4F81-93FF-FCCE196D6394}"/>
              </a:ext>
            </a:extLst>
          </p:cNvPr>
          <p:cNvSpPr/>
          <p:nvPr/>
        </p:nvSpPr>
        <p:spPr>
          <a:xfrm>
            <a:off x="181416" y="106101"/>
            <a:ext cx="3324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Санкт-Петербург - Краснодар</a:t>
            </a:r>
            <a:endParaRPr lang="ru-RU" altLang="ru-RU" sz="1600" dirty="0">
              <a:solidFill>
                <a:srgbClr val="E7E6E6"/>
              </a:solidFill>
              <a:latin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CACEDF4-7C18-461A-9C18-D4C7F69DC9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" y="1409593"/>
            <a:ext cx="1093079" cy="103049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BDA00D-A6C6-48B5-B554-4E33ABB7B7ED}"/>
              </a:ext>
            </a:extLst>
          </p:cNvPr>
          <p:cNvSpPr/>
          <p:nvPr/>
        </p:nvSpPr>
        <p:spPr>
          <a:xfrm>
            <a:off x="5382474" y="1362406"/>
            <a:ext cx="36643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Для достижения нормативной потребности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необходимо предусмотреть: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586B7B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6FE432C-C2F9-4B11-BAEC-99D9181A6A03}"/>
              </a:ext>
            </a:extLst>
          </p:cNvPr>
          <p:cNvGrpSpPr/>
          <p:nvPr/>
        </p:nvGrpSpPr>
        <p:grpSpPr>
          <a:xfrm>
            <a:off x="5754837" y="1780560"/>
            <a:ext cx="3385580" cy="987070"/>
            <a:chOff x="5837521" y="2631313"/>
            <a:chExt cx="3385580" cy="987070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2F44B5E8-7723-42CC-93C6-7B303C13BA97}"/>
                </a:ext>
              </a:extLst>
            </p:cNvPr>
            <p:cNvSpPr/>
            <p:nvPr/>
          </p:nvSpPr>
          <p:spPr>
            <a:xfrm>
              <a:off x="5863620" y="2631313"/>
              <a:ext cx="3280379" cy="221945"/>
            </a:xfrm>
            <a:prstGeom prst="rect">
              <a:avLst/>
            </a:prstGeom>
            <a:solidFill>
              <a:srgbClr val="798F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B3443BDB-D21D-498A-92D8-842FA1C35115}"/>
                </a:ext>
              </a:extLst>
            </p:cNvPr>
            <p:cNvSpPr/>
            <p:nvPr/>
          </p:nvSpPr>
          <p:spPr>
            <a:xfrm>
              <a:off x="5863621" y="2858342"/>
              <a:ext cx="3277204" cy="76004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FCC48D75-F6F7-4F5F-B2BB-47FC77C4F768}"/>
                </a:ext>
              </a:extLst>
            </p:cNvPr>
            <p:cNvSpPr/>
            <p:nvPr/>
          </p:nvSpPr>
          <p:spPr>
            <a:xfrm>
              <a:off x="5837521" y="2631313"/>
              <a:ext cx="3385580" cy="946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СТРОИТЕЛЬСТВО: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13</a:t>
              </a: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86B7B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1000" kern="0" dirty="0">
                  <a:solidFill>
                    <a:srgbClr val="586B7B"/>
                  </a:solidFill>
                  <a:latin typeface="Century Gothic" panose="020B0502020202020204" pitchFamily="34" charset="0"/>
                </a:rPr>
                <a:t>очистных сооружений дождевой канализации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b="1" kern="0" dirty="0">
                  <a:solidFill>
                    <a:srgbClr val="586B7B"/>
                  </a:solidFill>
                  <a:latin typeface="Century Gothic" panose="020B0502020202020204" pitchFamily="34" charset="0"/>
                </a:rPr>
                <a:t>      на существующих выпусках в р. Кубань;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kern="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21</a:t>
              </a:r>
              <a:r>
                <a:rPr lang="ru-RU" sz="1000" b="1" kern="0" dirty="0">
                  <a:solidFill>
                    <a:srgbClr val="586B7B"/>
                  </a:solidFill>
                  <a:latin typeface="Century Gothic" panose="020B0502020202020204" pitchFamily="34" charset="0"/>
                </a:rPr>
                <a:t> </a:t>
              </a:r>
              <a:r>
                <a:rPr lang="ru-RU" sz="1000" kern="0" dirty="0">
                  <a:solidFill>
                    <a:srgbClr val="586B7B"/>
                  </a:solidFill>
                  <a:latin typeface="Century Gothic" panose="020B0502020202020204" pitchFamily="34" charset="0"/>
                </a:rPr>
                <a:t>очистных сооружений дождевой канализации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000" b="1" kern="0" dirty="0">
                  <a:solidFill>
                    <a:srgbClr val="586B7B"/>
                  </a:solidFill>
                  <a:latin typeface="Century Gothic" panose="020B0502020202020204" pitchFamily="34" charset="0"/>
                </a:rPr>
                <a:t>      на территории сельских населенных пунктов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6F34DE3-4AE5-4055-BDFB-4C7CEEF67036}"/>
              </a:ext>
            </a:extLst>
          </p:cNvPr>
          <p:cNvGrpSpPr/>
          <p:nvPr/>
        </p:nvGrpSpPr>
        <p:grpSpPr>
          <a:xfrm>
            <a:off x="35665" y="5284055"/>
            <a:ext cx="2653488" cy="1012815"/>
            <a:chOff x="35665" y="5284055"/>
            <a:chExt cx="2653488" cy="1012815"/>
          </a:xfrm>
        </p:grpSpPr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F0027393-BB55-4E4D-B278-16E410B14C3C}"/>
                </a:ext>
              </a:extLst>
            </p:cNvPr>
            <p:cNvSpPr/>
            <p:nvPr/>
          </p:nvSpPr>
          <p:spPr>
            <a:xfrm>
              <a:off x="627934" y="5873801"/>
              <a:ext cx="2061219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канализация дождевая напорная</a:t>
              </a: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CC8CE72B-4B64-4616-8EE3-CB94D8BAA0F1}"/>
                </a:ext>
              </a:extLst>
            </p:cNvPr>
            <p:cNvSpPr/>
            <p:nvPr/>
          </p:nvSpPr>
          <p:spPr>
            <a:xfrm>
              <a:off x="627934" y="5999353"/>
              <a:ext cx="2061219" cy="297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канализация дождевая самотечная закрытая</a:t>
              </a:r>
            </a:p>
          </p:txBody>
        </p: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B5F45E91-EAFB-4B01-8D1C-EE9F243F907F}"/>
                </a:ext>
              </a:extLst>
            </p:cNvPr>
            <p:cNvCxnSpPr/>
            <p:nvPr/>
          </p:nvCxnSpPr>
          <p:spPr>
            <a:xfrm>
              <a:off x="451656" y="5978529"/>
              <a:ext cx="217168" cy="0"/>
            </a:xfrm>
            <a:prstGeom prst="line">
              <a:avLst/>
            </a:prstGeom>
            <a:ln>
              <a:solidFill>
                <a:srgbClr val="AD7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85416FCC-2128-497F-A962-2AE7E2481FD3}"/>
                </a:ext>
              </a:extLst>
            </p:cNvPr>
            <p:cNvCxnSpPr/>
            <p:nvPr/>
          </p:nvCxnSpPr>
          <p:spPr>
            <a:xfrm>
              <a:off x="451656" y="6077142"/>
              <a:ext cx="217168" cy="0"/>
            </a:xfrm>
            <a:prstGeom prst="line">
              <a:avLst/>
            </a:prstGeom>
            <a:ln>
              <a:solidFill>
                <a:srgbClr val="75C2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82183656-A161-4604-8BF6-151FEFC0C067}"/>
                </a:ext>
              </a:extLst>
            </p:cNvPr>
            <p:cNvSpPr/>
            <p:nvPr/>
          </p:nvSpPr>
          <p:spPr>
            <a:xfrm>
              <a:off x="621988" y="5623839"/>
              <a:ext cx="1998330" cy="297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очистные сооружения дождевой канализации</a:t>
              </a: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C9166967-E9D4-43E0-94EF-6D278BB737E9}"/>
                </a:ext>
              </a:extLst>
            </p:cNvPr>
            <p:cNvSpPr/>
            <p:nvPr/>
          </p:nvSpPr>
          <p:spPr>
            <a:xfrm>
              <a:off x="408926" y="5291151"/>
              <a:ext cx="656475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планир</a:t>
              </a:r>
              <a:r>
                <a:rPr kumimoji="0" lang="ru-RU" sz="80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D15A77F8-2FB8-4F0F-B9AB-00AA07E7D891}"/>
                </a:ext>
              </a:extLst>
            </p:cNvPr>
            <p:cNvGrpSpPr/>
            <p:nvPr/>
          </p:nvGrpSpPr>
          <p:grpSpPr>
            <a:xfrm>
              <a:off x="491659" y="5658023"/>
              <a:ext cx="144000" cy="144000"/>
              <a:chOff x="6918164" y="2618023"/>
              <a:chExt cx="144000" cy="144000"/>
            </a:xfrm>
          </p:grpSpPr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EE7FEF66-81B9-48C2-8CB9-7E09B8982A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18164" y="2618023"/>
                <a:ext cx="144000" cy="144000"/>
              </a:xfrm>
              <a:prstGeom prst="roundRect">
                <a:avLst>
                  <a:gd name="adj" fmla="val 7992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Блок-схема: сопоставление 55">
                <a:extLst>
                  <a:ext uri="{FF2B5EF4-FFF2-40B4-BE49-F238E27FC236}">
                    <a16:creationId xmlns:a16="http://schemas.microsoft.com/office/drawing/2014/main" id="{34D753C7-C7B3-4A70-BE23-C563AADE4D9C}"/>
                  </a:ext>
                </a:extLst>
              </p:cNvPr>
              <p:cNvSpPr/>
              <p:nvPr/>
            </p:nvSpPr>
            <p:spPr>
              <a:xfrm rot="5400000">
                <a:off x="6962635" y="2633509"/>
                <a:ext cx="56789" cy="112285"/>
              </a:xfrm>
              <a:prstGeom prst="flowChartCollat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50B73A9E-A7A9-40CE-B7EB-9CD3A8ABE972}"/>
                </a:ext>
              </a:extLst>
            </p:cNvPr>
            <p:cNvGrpSpPr/>
            <p:nvPr/>
          </p:nvGrpSpPr>
          <p:grpSpPr>
            <a:xfrm rot="5400000">
              <a:off x="191339" y="5501907"/>
              <a:ext cx="144000" cy="144000"/>
              <a:chOff x="6918164" y="2618023"/>
              <a:chExt cx="144000" cy="144000"/>
            </a:xfrm>
          </p:grpSpPr>
          <p:sp>
            <p:nvSpPr>
              <p:cNvPr id="69" name="Прямоугольник: скругленные углы 68">
                <a:extLst>
                  <a:ext uri="{FF2B5EF4-FFF2-40B4-BE49-F238E27FC236}">
                    <a16:creationId xmlns:a16="http://schemas.microsoft.com/office/drawing/2014/main" id="{F3471053-F1FB-429B-BDFD-F13A54796F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18164" y="2618023"/>
                <a:ext cx="144000" cy="144000"/>
              </a:xfrm>
              <a:prstGeom prst="roundRect">
                <a:avLst>
                  <a:gd name="adj" fmla="val 7992"/>
                </a:avLst>
              </a:prstGeom>
              <a:solidFill>
                <a:srgbClr val="01C5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Блок-схема: сопоставление 69">
                <a:extLst>
                  <a:ext uri="{FF2B5EF4-FFF2-40B4-BE49-F238E27FC236}">
                    <a16:creationId xmlns:a16="http://schemas.microsoft.com/office/drawing/2014/main" id="{571B6A54-2C34-41A0-9FA7-A3E78497BD62}"/>
                  </a:ext>
                </a:extLst>
              </p:cNvPr>
              <p:cNvSpPr/>
              <p:nvPr/>
            </p:nvSpPr>
            <p:spPr>
              <a:xfrm rot="5400000">
                <a:off x="6962635" y="2633509"/>
                <a:ext cx="56789" cy="112285"/>
              </a:xfrm>
              <a:prstGeom prst="flowChartCollat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2A692B35-BF9A-4F3C-B5D1-2C929B250906}"/>
                </a:ext>
              </a:extLst>
            </p:cNvPr>
            <p:cNvSpPr/>
            <p:nvPr/>
          </p:nvSpPr>
          <p:spPr>
            <a:xfrm>
              <a:off x="35665" y="5284055"/>
              <a:ext cx="549552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сущ.</a:t>
              </a: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DE8B20EE-F172-48A1-A79F-BF4BE61AED54}"/>
                </a:ext>
              </a:extLst>
            </p:cNvPr>
            <p:cNvSpPr/>
            <p:nvPr/>
          </p:nvSpPr>
          <p:spPr>
            <a:xfrm>
              <a:off x="621988" y="5464669"/>
              <a:ext cx="506756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НСДК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3" name="Rectangle 13">
            <a:extLst>
              <a:ext uri="{FF2B5EF4-FFF2-40B4-BE49-F238E27FC236}">
                <a16:creationId xmlns:a16="http://schemas.microsoft.com/office/drawing/2014/main" id="{DF9FA465-645B-41D8-900E-05D97A81E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5" y="731426"/>
            <a:ext cx="498308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РАЗВИТИЕ </a:t>
            </a:r>
          </a:p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инженерной инфраструктуры </a:t>
            </a:r>
          </a:p>
        </p:txBody>
      </p:sp>
    </p:spTree>
    <p:extLst>
      <p:ext uri="{BB962C8B-B14F-4D97-AF65-F5344CB8AC3E}">
        <p14:creationId xmlns:p14="http://schemas.microsoft.com/office/powerpoint/2010/main" val="2117125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1C225-3DC6-47F3-9209-2871D61A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75" y="1917599"/>
            <a:ext cx="9150340" cy="4359377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C3A8053-F935-4E42-B079-31139652C6AA}"/>
              </a:ext>
            </a:extLst>
          </p:cNvPr>
          <p:cNvSpPr/>
          <p:nvPr/>
        </p:nvSpPr>
        <p:spPr>
          <a:xfrm>
            <a:off x="-3175" y="6276976"/>
            <a:ext cx="9144000" cy="58102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4" tIns="32657" rIns="65314" bIns="32657" anchor="ctr"/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8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917" name="TextBox 28">
            <a:extLst>
              <a:ext uri="{FF2B5EF4-FFF2-40B4-BE49-F238E27FC236}">
                <a16:creationId xmlns:a16="http://schemas.microsoft.com/office/drawing/2014/main" id="{403575FD-14E4-4F54-BDE2-C010FE897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6" y="6437314"/>
            <a:ext cx="893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325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ООО «НИИ ПГ»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7939FFA-0A4C-4919-BC41-4E1A8CC71E21}"/>
              </a:ext>
            </a:extLst>
          </p:cNvPr>
          <p:cNvSpPr/>
          <p:nvPr/>
        </p:nvSpPr>
        <p:spPr>
          <a:xfrm>
            <a:off x="0" y="574744"/>
            <a:ext cx="9143999" cy="80208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44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D184A01-42AF-4CFC-87D5-F76CC285B2A2}"/>
              </a:ext>
            </a:extLst>
          </p:cNvPr>
          <p:cNvGrpSpPr/>
          <p:nvPr/>
        </p:nvGrpSpPr>
        <p:grpSpPr>
          <a:xfrm>
            <a:off x="-2427" y="0"/>
            <a:ext cx="9144001" cy="582246"/>
            <a:chOff x="4267197" y="0"/>
            <a:chExt cx="12801601" cy="815144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601CEDFA-04AA-41E9-BE2A-9146705D1559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26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881E55F-72F7-4370-9BDF-DE74FB820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19268" y="195163"/>
              <a:ext cx="4074516" cy="414316"/>
            </a:xfrm>
            <a:prstGeom prst="rect">
              <a:avLst/>
            </a:prstGeom>
          </p:spPr>
        </p:pic>
      </p:grpSp>
      <p:sp>
        <p:nvSpPr>
          <p:cNvPr id="33" name="Rectangle 13">
            <a:extLst>
              <a:ext uri="{FF2B5EF4-FFF2-40B4-BE49-F238E27FC236}">
                <a16:creationId xmlns:a16="http://schemas.microsoft.com/office/drawing/2014/main" id="{09F4C74C-68E3-46C6-988C-A44A18D97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5" y="731426"/>
            <a:ext cx="498308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РАЗДЕЛ 3</a:t>
            </a:r>
          </a:p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Развитие инженерной инфраструктуры </a:t>
            </a:r>
          </a:p>
        </p:txBody>
      </p:sp>
      <p:sp>
        <p:nvSpPr>
          <p:cNvPr id="34" name="Rectangle 13">
            <a:extLst>
              <a:ext uri="{FF2B5EF4-FFF2-40B4-BE49-F238E27FC236}">
                <a16:creationId xmlns:a16="http://schemas.microsoft.com/office/drawing/2014/main" id="{0203D73B-EE27-493F-B083-0D998F32D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3571" y="756517"/>
            <a:ext cx="319052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Схема развития объектов </a:t>
            </a:r>
          </a:p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водоотведения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372EB98-D089-4F81-93FF-FCCE196D6394}"/>
              </a:ext>
            </a:extLst>
          </p:cNvPr>
          <p:cNvSpPr/>
          <p:nvPr/>
        </p:nvSpPr>
        <p:spPr>
          <a:xfrm>
            <a:off x="181416" y="106101"/>
            <a:ext cx="3324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Санкт-Петербург - Краснодар</a:t>
            </a: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CACEDF4-7C18-461A-9C18-D4C7F69DC9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" y="1400262"/>
            <a:ext cx="1093079" cy="103049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BDA00D-A6C6-48B5-B554-4E33ABB7B7ED}"/>
              </a:ext>
            </a:extLst>
          </p:cNvPr>
          <p:cNvSpPr/>
          <p:nvPr/>
        </p:nvSpPr>
        <p:spPr>
          <a:xfrm>
            <a:off x="4636085" y="1330711"/>
            <a:ext cx="228766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Для достижения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нормативной потребности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необходимо предусмотреть: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586B7B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E1FC247-F44D-49BC-822C-EC0CC01DD7A4}"/>
              </a:ext>
            </a:extLst>
          </p:cNvPr>
          <p:cNvGrpSpPr/>
          <p:nvPr/>
        </p:nvGrpSpPr>
        <p:grpSpPr>
          <a:xfrm>
            <a:off x="6957938" y="1406212"/>
            <a:ext cx="2046154" cy="638636"/>
            <a:chOff x="5722388" y="2075703"/>
            <a:chExt cx="2046154" cy="638636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D8190B4-9764-4057-9196-D3E2EDBB5430}"/>
                </a:ext>
              </a:extLst>
            </p:cNvPr>
            <p:cNvSpPr/>
            <p:nvPr/>
          </p:nvSpPr>
          <p:spPr>
            <a:xfrm>
              <a:off x="5748488" y="2075703"/>
              <a:ext cx="2020054" cy="221945"/>
            </a:xfrm>
            <a:prstGeom prst="rect">
              <a:avLst/>
            </a:prstGeom>
            <a:solidFill>
              <a:srgbClr val="798F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id="{24F76539-CA2B-41EF-AD9F-6AD1977A5B1A}"/>
                </a:ext>
              </a:extLst>
            </p:cNvPr>
            <p:cNvSpPr/>
            <p:nvPr/>
          </p:nvSpPr>
          <p:spPr>
            <a:xfrm>
              <a:off x="5748488" y="2302732"/>
              <a:ext cx="1191853" cy="41160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A017B30E-7989-488C-B1CD-FBBA7E8EFBEB}"/>
                </a:ext>
              </a:extLst>
            </p:cNvPr>
            <p:cNvSpPr/>
            <p:nvPr/>
          </p:nvSpPr>
          <p:spPr>
            <a:xfrm>
              <a:off x="5722388" y="2075703"/>
              <a:ext cx="1280440" cy="638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СТРОИТЕЛЬСТВО: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kern="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  7</a:t>
              </a:r>
              <a:r>
                <a:rPr lang="ru-RU" sz="1000" b="1" kern="0" dirty="0">
                  <a:solidFill>
                    <a:srgbClr val="586B7B"/>
                  </a:solidFill>
                  <a:latin typeface="Century Gothic" panose="020B0502020202020204" pitchFamily="34" charset="0"/>
                </a:rPr>
                <a:t> КОС;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42</a:t>
              </a: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86B7B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86B7B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КНС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ECE15B3-5759-4FE6-94E1-A218CF2DE307}"/>
              </a:ext>
            </a:extLst>
          </p:cNvPr>
          <p:cNvGrpSpPr/>
          <p:nvPr/>
        </p:nvGrpSpPr>
        <p:grpSpPr>
          <a:xfrm>
            <a:off x="7388697" y="5656129"/>
            <a:ext cx="1304144" cy="540678"/>
            <a:chOff x="310534" y="5360618"/>
            <a:chExt cx="1304144" cy="540678"/>
          </a:xfrm>
        </p:grpSpPr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82183656-A161-4604-8BF6-151FEFC0C067}"/>
                </a:ext>
              </a:extLst>
            </p:cNvPr>
            <p:cNvSpPr/>
            <p:nvPr/>
          </p:nvSpPr>
          <p:spPr>
            <a:xfrm>
              <a:off x="1154141" y="5469721"/>
              <a:ext cx="402849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КНС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115F53E3-416B-4E6D-8E6F-20182B4E9B29}"/>
                </a:ext>
              </a:extLst>
            </p:cNvPr>
            <p:cNvSpPr/>
            <p:nvPr/>
          </p:nvSpPr>
          <p:spPr>
            <a:xfrm>
              <a:off x="1154141" y="5706371"/>
              <a:ext cx="460537" cy="19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КОС</a:t>
              </a: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C9166967-E9D4-43E0-94EF-6D278BB737E9}"/>
                </a:ext>
              </a:extLst>
            </p:cNvPr>
            <p:cNvSpPr/>
            <p:nvPr/>
          </p:nvSpPr>
          <p:spPr>
            <a:xfrm>
              <a:off x="449558" y="5361042"/>
              <a:ext cx="372382" cy="769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планир</a:t>
              </a:r>
              <a:r>
                <a:rPr kumimoji="0" lang="ru-RU" sz="5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. </a:t>
              </a:r>
            </a:p>
          </p:txBody>
        </p:sp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D15A77F8-2FB8-4F0F-B9AB-00AA07E7D891}"/>
                </a:ext>
              </a:extLst>
            </p:cNvPr>
            <p:cNvGrpSpPr/>
            <p:nvPr/>
          </p:nvGrpSpPr>
          <p:grpSpPr>
            <a:xfrm>
              <a:off x="567785" y="5727536"/>
              <a:ext cx="144000" cy="144000"/>
              <a:chOff x="6918164" y="2618023"/>
              <a:chExt cx="144000" cy="144000"/>
            </a:xfrm>
          </p:grpSpPr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EE7FEF66-81B9-48C2-8CB9-7E09B8982A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18164" y="2618023"/>
                <a:ext cx="144000" cy="144000"/>
              </a:xfrm>
              <a:prstGeom prst="roundRect">
                <a:avLst>
                  <a:gd name="adj" fmla="val 7992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Блок-схема: сопоставление 55">
                <a:extLst>
                  <a:ext uri="{FF2B5EF4-FFF2-40B4-BE49-F238E27FC236}">
                    <a16:creationId xmlns:a16="http://schemas.microsoft.com/office/drawing/2014/main" id="{34D753C7-C7B3-4A70-BE23-C563AADE4D9C}"/>
                  </a:ext>
                </a:extLst>
              </p:cNvPr>
              <p:cNvSpPr/>
              <p:nvPr/>
            </p:nvSpPr>
            <p:spPr>
              <a:xfrm rot="5400000">
                <a:off x="6962635" y="2633509"/>
                <a:ext cx="56789" cy="112285"/>
              </a:xfrm>
              <a:prstGeom prst="flowChartCollat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50B73A9E-A7A9-40CE-B7EB-9CD3A8ABE972}"/>
                </a:ext>
              </a:extLst>
            </p:cNvPr>
            <p:cNvGrpSpPr/>
            <p:nvPr/>
          </p:nvGrpSpPr>
          <p:grpSpPr>
            <a:xfrm rot="5400000">
              <a:off x="310534" y="5498791"/>
              <a:ext cx="144000" cy="144000"/>
              <a:chOff x="6918164" y="2618023"/>
              <a:chExt cx="144000" cy="144000"/>
            </a:xfrm>
          </p:grpSpPr>
          <p:sp>
            <p:nvSpPr>
              <p:cNvPr id="69" name="Прямоугольник: скругленные углы 68">
                <a:extLst>
                  <a:ext uri="{FF2B5EF4-FFF2-40B4-BE49-F238E27FC236}">
                    <a16:creationId xmlns:a16="http://schemas.microsoft.com/office/drawing/2014/main" id="{F3471053-F1FB-429B-BDFD-F13A54796F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18164" y="2618023"/>
                <a:ext cx="144000" cy="144000"/>
              </a:xfrm>
              <a:prstGeom prst="roundRect">
                <a:avLst>
                  <a:gd name="adj" fmla="val 7992"/>
                </a:avLst>
              </a:prstGeom>
              <a:solidFill>
                <a:srgbClr val="01C5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Блок-схема: сопоставление 69">
                <a:extLst>
                  <a:ext uri="{FF2B5EF4-FFF2-40B4-BE49-F238E27FC236}">
                    <a16:creationId xmlns:a16="http://schemas.microsoft.com/office/drawing/2014/main" id="{571B6A54-2C34-41A0-9FA7-A3E78497BD62}"/>
                  </a:ext>
                </a:extLst>
              </p:cNvPr>
              <p:cNvSpPr/>
              <p:nvPr/>
            </p:nvSpPr>
            <p:spPr>
              <a:xfrm rot="5400000">
                <a:off x="6962635" y="2633509"/>
                <a:ext cx="56789" cy="112285"/>
              </a:xfrm>
              <a:prstGeom prst="flowChartCollat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2A692B35-BF9A-4F3C-B5D1-2C929B250906}"/>
                </a:ext>
              </a:extLst>
            </p:cNvPr>
            <p:cNvSpPr/>
            <p:nvPr/>
          </p:nvSpPr>
          <p:spPr>
            <a:xfrm>
              <a:off x="311530" y="5360618"/>
              <a:ext cx="172397" cy="769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сущ.</a:t>
              </a:r>
            </a:p>
          </p:txBody>
        </p: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4C25FDB3-3A6E-4352-BEEA-64B85E7E81AB}"/>
                </a:ext>
              </a:extLst>
            </p:cNvPr>
            <p:cNvGrpSpPr/>
            <p:nvPr/>
          </p:nvGrpSpPr>
          <p:grpSpPr>
            <a:xfrm>
              <a:off x="310534" y="5727465"/>
              <a:ext cx="144000" cy="144000"/>
              <a:chOff x="6918164" y="2618023"/>
              <a:chExt cx="144000" cy="144000"/>
            </a:xfrm>
          </p:grpSpPr>
          <p:sp>
            <p:nvSpPr>
              <p:cNvPr id="40" name="Прямоугольник: скругленные углы 39">
                <a:extLst>
                  <a:ext uri="{FF2B5EF4-FFF2-40B4-BE49-F238E27FC236}">
                    <a16:creationId xmlns:a16="http://schemas.microsoft.com/office/drawing/2014/main" id="{4602ED5D-BD34-4B03-859B-ED0E8D4D0C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18164" y="2618023"/>
                <a:ext cx="144000" cy="144000"/>
              </a:xfrm>
              <a:prstGeom prst="roundRect">
                <a:avLst>
                  <a:gd name="adj" fmla="val 7992"/>
                </a:avLst>
              </a:prstGeom>
              <a:solidFill>
                <a:srgbClr val="01C5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Блок-схема: сопоставление 41">
                <a:extLst>
                  <a:ext uri="{FF2B5EF4-FFF2-40B4-BE49-F238E27FC236}">
                    <a16:creationId xmlns:a16="http://schemas.microsoft.com/office/drawing/2014/main" id="{758EE678-F903-42E5-9795-967E820ADFDC}"/>
                  </a:ext>
                </a:extLst>
              </p:cNvPr>
              <p:cNvSpPr/>
              <p:nvPr/>
            </p:nvSpPr>
            <p:spPr>
              <a:xfrm rot="5400000">
                <a:off x="6962635" y="2633509"/>
                <a:ext cx="56789" cy="112285"/>
              </a:xfrm>
              <a:prstGeom prst="flowChartCollat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CD373C5D-555F-4275-8230-3BCF9FB456FC}"/>
                </a:ext>
              </a:extLst>
            </p:cNvPr>
            <p:cNvGrpSpPr/>
            <p:nvPr/>
          </p:nvGrpSpPr>
          <p:grpSpPr>
            <a:xfrm rot="5400000">
              <a:off x="567785" y="5493861"/>
              <a:ext cx="144000" cy="144000"/>
              <a:chOff x="6918164" y="2618023"/>
              <a:chExt cx="144000" cy="144000"/>
            </a:xfrm>
          </p:grpSpPr>
          <p:sp>
            <p:nvSpPr>
              <p:cNvPr id="49" name="Прямоугольник: скругленные углы 48">
                <a:extLst>
                  <a:ext uri="{FF2B5EF4-FFF2-40B4-BE49-F238E27FC236}">
                    <a16:creationId xmlns:a16="http://schemas.microsoft.com/office/drawing/2014/main" id="{5BFAD137-3090-4BFF-AD37-4D46C54CF6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18164" y="2618023"/>
                <a:ext cx="144000" cy="144000"/>
              </a:xfrm>
              <a:prstGeom prst="roundRect">
                <a:avLst>
                  <a:gd name="adj" fmla="val 7992"/>
                </a:avLst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Блок-схема: сопоставление 52">
                <a:extLst>
                  <a:ext uri="{FF2B5EF4-FFF2-40B4-BE49-F238E27FC236}">
                    <a16:creationId xmlns:a16="http://schemas.microsoft.com/office/drawing/2014/main" id="{59555667-CF81-4A48-916A-000D5201803B}"/>
                  </a:ext>
                </a:extLst>
              </p:cNvPr>
              <p:cNvSpPr/>
              <p:nvPr/>
            </p:nvSpPr>
            <p:spPr>
              <a:xfrm rot="5400000">
                <a:off x="6962635" y="2633509"/>
                <a:ext cx="56789" cy="112285"/>
              </a:xfrm>
              <a:prstGeom prst="flowChartCollat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716C42AD-12EB-4737-B004-BAB077B9D133}"/>
                </a:ext>
              </a:extLst>
            </p:cNvPr>
            <p:cNvGrpSpPr/>
            <p:nvPr/>
          </p:nvGrpSpPr>
          <p:grpSpPr>
            <a:xfrm>
              <a:off x="794518" y="5727536"/>
              <a:ext cx="144000" cy="144000"/>
              <a:chOff x="6918164" y="2618023"/>
              <a:chExt cx="144000" cy="144000"/>
            </a:xfrm>
          </p:grpSpPr>
          <p:sp>
            <p:nvSpPr>
              <p:cNvPr id="55" name="Прямоугольник: скругленные углы 54">
                <a:extLst>
                  <a:ext uri="{FF2B5EF4-FFF2-40B4-BE49-F238E27FC236}">
                    <a16:creationId xmlns:a16="http://schemas.microsoft.com/office/drawing/2014/main" id="{C17C5F6F-96DB-4DE1-9A55-B311223BC2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18164" y="2618023"/>
                <a:ext cx="144000" cy="144000"/>
              </a:xfrm>
              <a:prstGeom prst="roundRect">
                <a:avLst>
                  <a:gd name="adj" fmla="val 7992"/>
                </a:avLst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Блок-схема: сопоставление 56">
                <a:extLst>
                  <a:ext uri="{FF2B5EF4-FFF2-40B4-BE49-F238E27FC236}">
                    <a16:creationId xmlns:a16="http://schemas.microsoft.com/office/drawing/2014/main" id="{226D6177-FB1E-4464-A130-E15E761A7539}"/>
                  </a:ext>
                </a:extLst>
              </p:cNvPr>
              <p:cNvSpPr/>
              <p:nvPr/>
            </p:nvSpPr>
            <p:spPr>
              <a:xfrm rot="5400000">
                <a:off x="6962635" y="2633509"/>
                <a:ext cx="56789" cy="112285"/>
              </a:xfrm>
              <a:prstGeom prst="flowChartCollat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E4F0E805-DC80-401B-8018-801414AEAEC7}"/>
                </a:ext>
              </a:extLst>
            </p:cNvPr>
            <p:cNvGrpSpPr/>
            <p:nvPr/>
          </p:nvGrpSpPr>
          <p:grpSpPr>
            <a:xfrm rot="5400000">
              <a:off x="794518" y="5493861"/>
              <a:ext cx="144000" cy="144000"/>
              <a:chOff x="6918164" y="2618023"/>
              <a:chExt cx="144000" cy="144000"/>
            </a:xfrm>
          </p:grpSpPr>
          <p:sp>
            <p:nvSpPr>
              <p:cNvPr id="59" name="Прямоугольник: скругленные углы 58">
                <a:extLst>
                  <a:ext uri="{FF2B5EF4-FFF2-40B4-BE49-F238E27FC236}">
                    <a16:creationId xmlns:a16="http://schemas.microsoft.com/office/drawing/2014/main" id="{C6348C4B-6757-41E8-A2C4-61FCA3D59E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18164" y="2618023"/>
                <a:ext cx="144000" cy="144000"/>
              </a:xfrm>
              <a:prstGeom prst="roundRect">
                <a:avLst>
                  <a:gd name="adj" fmla="val 7992"/>
                </a:avLst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Блок-схема: сопоставление 59">
                <a:extLst>
                  <a:ext uri="{FF2B5EF4-FFF2-40B4-BE49-F238E27FC236}">
                    <a16:creationId xmlns:a16="http://schemas.microsoft.com/office/drawing/2014/main" id="{A2D39E70-FF4C-40DD-A2DF-F489C102199A}"/>
                  </a:ext>
                </a:extLst>
              </p:cNvPr>
              <p:cNvSpPr/>
              <p:nvPr/>
            </p:nvSpPr>
            <p:spPr>
              <a:xfrm rot="5400000">
                <a:off x="6962635" y="2633509"/>
                <a:ext cx="56789" cy="112285"/>
              </a:xfrm>
              <a:prstGeom prst="flowChartCollat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D406B1FD-1A7C-47E6-A13B-4222798DBC65}"/>
                </a:ext>
              </a:extLst>
            </p:cNvPr>
            <p:cNvSpPr/>
            <p:nvPr/>
          </p:nvSpPr>
          <p:spPr>
            <a:xfrm>
              <a:off x="731863" y="5361041"/>
              <a:ext cx="265363" cy="769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рек. </a:t>
              </a:r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5B8F42B1-B510-4297-A8D3-B8696831201D}"/>
                </a:ext>
              </a:extLst>
            </p:cNvPr>
            <p:cNvSpPr/>
            <p:nvPr/>
          </p:nvSpPr>
          <p:spPr>
            <a:xfrm>
              <a:off x="945958" y="5361041"/>
              <a:ext cx="265363" cy="769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ликвид</a:t>
              </a:r>
              <a:r>
                <a:rPr kumimoji="0" lang="ru-RU" sz="5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. </a:t>
              </a:r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C7DB3050-5085-437E-993E-C47577A51448}"/>
                </a:ext>
              </a:extLst>
            </p:cNvPr>
            <p:cNvGrpSpPr/>
            <p:nvPr/>
          </p:nvGrpSpPr>
          <p:grpSpPr>
            <a:xfrm>
              <a:off x="1008152" y="5723653"/>
              <a:ext cx="144000" cy="150642"/>
              <a:chOff x="1008152" y="5723653"/>
              <a:chExt cx="144000" cy="150642"/>
            </a:xfrm>
          </p:grpSpPr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FA04396D-DC33-4943-8143-CBF7CBF434C9}"/>
                  </a:ext>
                </a:extLst>
              </p:cNvPr>
              <p:cNvGrpSpPr/>
              <p:nvPr/>
            </p:nvGrpSpPr>
            <p:grpSpPr>
              <a:xfrm>
                <a:off x="1008152" y="5727465"/>
                <a:ext cx="144000" cy="144000"/>
                <a:chOff x="6918164" y="2618023"/>
                <a:chExt cx="144000" cy="144000"/>
              </a:xfrm>
            </p:grpSpPr>
            <p:sp>
              <p:nvSpPr>
                <p:cNvPr id="64" name="Прямоугольник: скругленные углы 63">
                  <a:extLst>
                    <a:ext uri="{FF2B5EF4-FFF2-40B4-BE49-F238E27FC236}">
                      <a16:creationId xmlns:a16="http://schemas.microsoft.com/office/drawing/2014/main" id="{6AC00024-5437-4FC3-8A1F-024FF6EC63F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918164" y="2618023"/>
                  <a:ext cx="144000" cy="144000"/>
                </a:xfrm>
                <a:prstGeom prst="roundRect">
                  <a:avLst>
                    <a:gd name="adj" fmla="val 7992"/>
                  </a:avLst>
                </a:prstGeom>
                <a:solidFill>
                  <a:srgbClr val="01C5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Блок-схема: сопоставление 64">
                  <a:extLst>
                    <a:ext uri="{FF2B5EF4-FFF2-40B4-BE49-F238E27FC236}">
                      <a16:creationId xmlns:a16="http://schemas.microsoft.com/office/drawing/2014/main" id="{A8B040F9-6D53-4505-B66F-B82039131CFF}"/>
                    </a:ext>
                  </a:extLst>
                </p:cNvPr>
                <p:cNvSpPr/>
                <p:nvPr/>
              </p:nvSpPr>
              <p:spPr>
                <a:xfrm rot="5400000">
                  <a:off x="6962635" y="2633509"/>
                  <a:ext cx="56789" cy="112285"/>
                </a:xfrm>
                <a:prstGeom prst="flowChartCollate">
                  <a:avLst/>
                </a:prstGeom>
                <a:solidFill>
                  <a:schemeClr val="tx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6" name="Прямая соединительная линия 5">
                <a:extLst>
                  <a:ext uri="{FF2B5EF4-FFF2-40B4-BE49-F238E27FC236}">
                    <a16:creationId xmlns:a16="http://schemas.microsoft.com/office/drawing/2014/main" id="{90A69562-CD6A-4E60-967D-F1D35DED48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3188" y="5723653"/>
                <a:ext cx="130901" cy="150642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5B07783-9A72-4913-9745-B41EA4457B1D}"/>
              </a:ext>
            </a:extLst>
          </p:cNvPr>
          <p:cNvGrpSpPr/>
          <p:nvPr/>
        </p:nvGrpSpPr>
        <p:grpSpPr>
          <a:xfrm>
            <a:off x="6957938" y="2016416"/>
            <a:ext cx="2046153" cy="884858"/>
            <a:chOff x="7130469" y="2075703"/>
            <a:chExt cx="2046153" cy="884858"/>
          </a:xfrm>
        </p:grpSpPr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AF2287E4-12BD-43AD-A0EF-F4CCCE31866F}"/>
                </a:ext>
              </a:extLst>
            </p:cNvPr>
            <p:cNvSpPr/>
            <p:nvPr/>
          </p:nvSpPr>
          <p:spPr>
            <a:xfrm>
              <a:off x="7141445" y="2075703"/>
              <a:ext cx="2035177" cy="221945"/>
            </a:xfrm>
            <a:prstGeom prst="rect">
              <a:avLst/>
            </a:prstGeom>
            <a:solidFill>
              <a:srgbClr val="798F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077F2F87-725A-4553-84D2-EC4143158F21}"/>
                </a:ext>
              </a:extLst>
            </p:cNvPr>
            <p:cNvSpPr/>
            <p:nvPr/>
          </p:nvSpPr>
          <p:spPr>
            <a:xfrm>
              <a:off x="7141446" y="2302731"/>
              <a:ext cx="1862646" cy="65043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89CF1F75-D8B2-4C1D-AECE-3471F3336EE7}"/>
                </a:ext>
              </a:extLst>
            </p:cNvPr>
            <p:cNvSpPr/>
            <p:nvPr/>
          </p:nvSpPr>
          <p:spPr>
            <a:xfrm>
              <a:off x="7130469" y="2075703"/>
              <a:ext cx="1977866" cy="8848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РЕКОНСТРУКЦИЯ: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86B7B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КОС-1 и КОС-2; </a:t>
              </a:r>
              <a:r>
                <a:rPr lang="ru-RU" sz="1000" b="1" kern="0" dirty="0">
                  <a:solidFill>
                    <a:srgbClr val="586B7B"/>
                  </a:solidFill>
                  <a:latin typeface="Century Gothic" panose="020B0502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86B7B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КНС</a:t>
              </a: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86B7B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586B7B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с большим % износа</a:t>
              </a: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86B7B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kern="0" dirty="0" err="1">
                  <a:solidFill>
                    <a:srgbClr val="586B7B"/>
                  </a:solidFill>
                  <a:latin typeface="Century Gothic" panose="020B0502020202020204" pitchFamily="34" charset="0"/>
                </a:rPr>
                <a:t>ГКНС</a:t>
              </a:r>
              <a:r>
                <a:rPr lang="ru-RU" sz="1000" b="1" kern="0" dirty="0">
                  <a:solidFill>
                    <a:srgbClr val="586B7B"/>
                  </a:solidFill>
                  <a:latin typeface="Century Gothic" panose="020B0502020202020204" pitchFamily="34" charset="0"/>
                </a:rPr>
                <a:t>-1;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86B7B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очистных сооружений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C9A5E6C-E375-4C7C-A055-A46714B45A72}"/>
              </a:ext>
            </a:extLst>
          </p:cNvPr>
          <p:cNvGrpSpPr/>
          <p:nvPr/>
        </p:nvGrpSpPr>
        <p:grpSpPr>
          <a:xfrm>
            <a:off x="6957938" y="2897900"/>
            <a:ext cx="2201768" cy="640597"/>
            <a:chOff x="6923754" y="1432452"/>
            <a:chExt cx="2201768" cy="569180"/>
          </a:xfrm>
        </p:grpSpPr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839D4113-4738-42D5-B23A-E69ECB78CB4C}"/>
                </a:ext>
              </a:extLst>
            </p:cNvPr>
            <p:cNvSpPr/>
            <p:nvPr/>
          </p:nvSpPr>
          <p:spPr>
            <a:xfrm>
              <a:off x="6934730" y="1432452"/>
              <a:ext cx="2059445" cy="221945"/>
            </a:xfrm>
            <a:prstGeom prst="rect">
              <a:avLst/>
            </a:prstGeom>
            <a:solidFill>
              <a:srgbClr val="798F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C30599E5-B65E-4FE9-91A3-7C12D27A19E8}"/>
                </a:ext>
              </a:extLst>
            </p:cNvPr>
            <p:cNvSpPr/>
            <p:nvPr/>
          </p:nvSpPr>
          <p:spPr>
            <a:xfrm>
              <a:off x="6934731" y="1659481"/>
              <a:ext cx="2059444" cy="33316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04864AA3-1D19-4D31-A70A-DD4AA3F93DA6}"/>
                </a:ext>
              </a:extLst>
            </p:cNvPr>
            <p:cNvSpPr/>
            <p:nvPr/>
          </p:nvSpPr>
          <p:spPr>
            <a:xfrm>
              <a:off x="6923754" y="1439940"/>
              <a:ext cx="2201768" cy="561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ЛИКВИДАЦИЯ: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86B7B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КОС </a:t>
              </a: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586B7B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птицефабрики Краснодарская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586B7B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– перевод жителей на новые КОС</a:t>
              </a:r>
            </a:p>
          </p:txBody>
        </p:sp>
      </p:grpSp>
      <p:sp>
        <p:nvSpPr>
          <p:cNvPr id="21" name="Овал 20">
            <a:extLst>
              <a:ext uri="{FF2B5EF4-FFF2-40B4-BE49-F238E27FC236}">
                <a16:creationId xmlns:a16="http://schemas.microsoft.com/office/drawing/2014/main" id="{789C4796-313C-4099-AF2F-6087DC5BE846}"/>
              </a:ext>
            </a:extLst>
          </p:cNvPr>
          <p:cNvSpPr/>
          <p:nvPr/>
        </p:nvSpPr>
        <p:spPr>
          <a:xfrm>
            <a:off x="3472620" y="2931465"/>
            <a:ext cx="251669" cy="25166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E240D587-0C22-4BB9-9154-795A9D0A730F}"/>
              </a:ext>
            </a:extLst>
          </p:cNvPr>
          <p:cNvSpPr/>
          <p:nvPr/>
        </p:nvSpPr>
        <p:spPr>
          <a:xfrm>
            <a:off x="3690733" y="2962354"/>
            <a:ext cx="251669" cy="25166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940AFC8A-735A-464D-9869-99E8828F2785}"/>
              </a:ext>
            </a:extLst>
          </p:cNvPr>
          <p:cNvSpPr/>
          <p:nvPr/>
        </p:nvSpPr>
        <p:spPr>
          <a:xfrm>
            <a:off x="4772913" y="4323870"/>
            <a:ext cx="251669" cy="25166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2D26A474-4067-44DD-A3A5-B1B31AFE6F1B}"/>
              </a:ext>
            </a:extLst>
          </p:cNvPr>
          <p:cNvSpPr/>
          <p:nvPr/>
        </p:nvSpPr>
        <p:spPr>
          <a:xfrm>
            <a:off x="5234729" y="3997862"/>
            <a:ext cx="251669" cy="25166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110D2FE4-C3AB-488E-9B85-E3BE49FBFF17}"/>
              </a:ext>
            </a:extLst>
          </p:cNvPr>
          <p:cNvSpPr/>
          <p:nvPr/>
        </p:nvSpPr>
        <p:spPr>
          <a:xfrm>
            <a:off x="6065239" y="3966337"/>
            <a:ext cx="251669" cy="25166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36ADDC88-C510-4F68-B3FB-5911DD3A1DE9}"/>
              </a:ext>
            </a:extLst>
          </p:cNvPr>
          <p:cNvSpPr/>
          <p:nvPr/>
        </p:nvSpPr>
        <p:spPr>
          <a:xfrm>
            <a:off x="8841606" y="3482908"/>
            <a:ext cx="251669" cy="25166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id="{3775EA3E-3E25-493F-BAC7-9BFE9F38B777}"/>
              </a:ext>
            </a:extLst>
          </p:cNvPr>
          <p:cNvSpPr/>
          <p:nvPr/>
        </p:nvSpPr>
        <p:spPr>
          <a:xfrm>
            <a:off x="6375632" y="4415801"/>
            <a:ext cx="251669" cy="25166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844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47A4663E-2206-4629-AED4-D6BA33293CB0}"/>
              </a:ext>
            </a:extLst>
          </p:cNvPr>
          <p:cNvSpPr/>
          <p:nvPr/>
        </p:nvSpPr>
        <p:spPr>
          <a:xfrm>
            <a:off x="0" y="574675"/>
            <a:ext cx="9144000" cy="884238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86" tIns="24493" rIns="48986" bIns="24493" anchor="ctr"/>
          <a:lstStyle/>
          <a:p>
            <a:pPr algn="ctr" defTabSz="24492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65">
              <a:solidFill>
                <a:prstClr val="white"/>
              </a:solidFill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1A339C0-B5D6-4C07-8289-72C4158DBD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54" y="4522886"/>
            <a:ext cx="5117773" cy="175414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7EA807E-4E6D-4A06-B9A0-DFB234F5399D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5538" y="1529678"/>
            <a:ext cx="4737420" cy="46939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2BC6B90D-3FD6-45CE-A232-156802DF01EE}"/>
              </a:ext>
            </a:extLst>
          </p:cNvPr>
          <p:cNvSpPr/>
          <p:nvPr/>
        </p:nvSpPr>
        <p:spPr>
          <a:xfrm>
            <a:off x="5169708" y="2590744"/>
            <a:ext cx="3151763" cy="2582695"/>
          </a:xfrm>
          <a:prstGeom prst="ellipse">
            <a:avLst/>
          </a:prstGeom>
          <a:noFill/>
          <a:ln w="5715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D6451F4-9BFE-402F-964B-4DB79EDAC0CF}"/>
              </a:ext>
            </a:extLst>
          </p:cNvPr>
          <p:cNvGrpSpPr/>
          <p:nvPr/>
        </p:nvGrpSpPr>
        <p:grpSpPr>
          <a:xfrm>
            <a:off x="5377702" y="3315980"/>
            <a:ext cx="2585517" cy="1933150"/>
            <a:chOff x="5377702" y="3315980"/>
            <a:chExt cx="2585517" cy="1933150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7E39B769-4CE0-41E2-BDD5-EFC11F94BDCE}"/>
                </a:ext>
              </a:extLst>
            </p:cNvPr>
            <p:cNvSpPr/>
            <p:nvPr/>
          </p:nvSpPr>
          <p:spPr>
            <a:xfrm>
              <a:off x="6264071" y="3315980"/>
              <a:ext cx="263255" cy="237820"/>
            </a:xfrm>
            <a:prstGeom prst="ellipse">
              <a:avLst/>
            </a:prstGeom>
            <a:noFill/>
            <a:ln w="57150">
              <a:solidFill>
                <a:srgbClr val="EB54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ru-RU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B22D485E-6E41-4044-8FC9-CEDFEC009939}"/>
                </a:ext>
              </a:extLst>
            </p:cNvPr>
            <p:cNvSpPr/>
            <p:nvPr/>
          </p:nvSpPr>
          <p:spPr>
            <a:xfrm>
              <a:off x="7061891" y="3447286"/>
              <a:ext cx="263255" cy="237820"/>
            </a:xfrm>
            <a:prstGeom prst="ellipse">
              <a:avLst/>
            </a:prstGeom>
            <a:noFill/>
            <a:ln w="57150">
              <a:solidFill>
                <a:srgbClr val="EB54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ru-RU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122A0267-031D-4D86-B6F7-D729A8AA2A14}"/>
                </a:ext>
              </a:extLst>
            </p:cNvPr>
            <p:cNvSpPr/>
            <p:nvPr/>
          </p:nvSpPr>
          <p:spPr>
            <a:xfrm>
              <a:off x="7699964" y="3882091"/>
              <a:ext cx="263255" cy="237820"/>
            </a:xfrm>
            <a:prstGeom prst="ellipse">
              <a:avLst/>
            </a:prstGeom>
            <a:noFill/>
            <a:ln w="57150">
              <a:solidFill>
                <a:srgbClr val="EB54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ru-RU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FB3EF960-7520-45C4-BAA7-26BDAFC3E96C}"/>
                </a:ext>
              </a:extLst>
            </p:cNvPr>
            <p:cNvSpPr/>
            <p:nvPr/>
          </p:nvSpPr>
          <p:spPr>
            <a:xfrm>
              <a:off x="6192633" y="4446313"/>
              <a:ext cx="263255" cy="237820"/>
            </a:xfrm>
            <a:prstGeom prst="ellipse">
              <a:avLst/>
            </a:prstGeom>
            <a:noFill/>
            <a:ln w="57150">
              <a:solidFill>
                <a:srgbClr val="EB54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ru-RU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62126EAE-07BA-42E0-9B73-A72EA10E9B2A}"/>
                </a:ext>
              </a:extLst>
            </p:cNvPr>
            <p:cNvSpPr/>
            <p:nvPr/>
          </p:nvSpPr>
          <p:spPr>
            <a:xfrm>
              <a:off x="5377702" y="5011310"/>
              <a:ext cx="263255" cy="237820"/>
            </a:xfrm>
            <a:prstGeom prst="ellipse">
              <a:avLst/>
            </a:prstGeom>
            <a:noFill/>
            <a:ln w="57150">
              <a:solidFill>
                <a:srgbClr val="EB54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ru-RU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Овал 33">
            <a:extLst>
              <a:ext uri="{FF2B5EF4-FFF2-40B4-BE49-F238E27FC236}">
                <a16:creationId xmlns:a16="http://schemas.microsoft.com/office/drawing/2014/main" id="{B3396877-EA08-48FD-AF6B-D125DF5E8444}"/>
              </a:ext>
            </a:extLst>
          </p:cNvPr>
          <p:cNvSpPr/>
          <p:nvPr/>
        </p:nvSpPr>
        <p:spPr>
          <a:xfrm>
            <a:off x="4135538" y="1584844"/>
            <a:ext cx="4680632" cy="4543818"/>
          </a:xfrm>
          <a:prstGeom prst="ellipse">
            <a:avLst/>
          </a:prstGeom>
          <a:noFill/>
          <a:ln w="76200">
            <a:solidFill>
              <a:srgbClr val="DE0C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id="{F6FC2675-072A-46FC-88B8-0513F610CAC5}"/>
              </a:ext>
            </a:extLst>
          </p:cNvPr>
          <p:cNvSpPr/>
          <p:nvPr/>
        </p:nvSpPr>
        <p:spPr>
          <a:xfrm>
            <a:off x="6798874" y="5937402"/>
            <a:ext cx="205154" cy="90854"/>
          </a:xfrm>
          <a:custGeom>
            <a:avLst/>
            <a:gdLst>
              <a:gd name="connsiteX0" fmla="*/ 35170 w 273539"/>
              <a:gd name="connsiteY0" fmla="*/ 121138 h 121138"/>
              <a:gd name="connsiteX1" fmla="*/ 0 w 273539"/>
              <a:gd name="connsiteY1" fmla="*/ 23446 h 121138"/>
              <a:gd name="connsiteX2" fmla="*/ 97693 w 273539"/>
              <a:gd name="connsiteY2" fmla="*/ 0 h 121138"/>
              <a:gd name="connsiteX3" fmla="*/ 187570 w 273539"/>
              <a:gd name="connsiteY3" fmla="*/ 0 h 121138"/>
              <a:gd name="connsiteX4" fmla="*/ 257908 w 273539"/>
              <a:gd name="connsiteY4" fmla="*/ 50800 h 121138"/>
              <a:gd name="connsiteX5" fmla="*/ 273539 w 273539"/>
              <a:gd name="connsiteY5" fmla="*/ 74246 h 121138"/>
              <a:gd name="connsiteX6" fmla="*/ 35170 w 273539"/>
              <a:gd name="connsiteY6" fmla="*/ 121138 h 12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539" h="121138">
                <a:moveTo>
                  <a:pt x="35170" y="121138"/>
                </a:moveTo>
                <a:lnTo>
                  <a:pt x="0" y="23446"/>
                </a:lnTo>
                <a:lnTo>
                  <a:pt x="97693" y="0"/>
                </a:lnTo>
                <a:lnTo>
                  <a:pt x="187570" y="0"/>
                </a:lnTo>
                <a:lnTo>
                  <a:pt x="257908" y="50800"/>
                </a:lnTo>
                <a:lnTo>
                  <a:pt x="273539" y="74246"/>
                </a:lnTo>
                <a:lnTo>
                  <a:pt x="35170" y="121138"/>
                </a:lnTo>
                <a:close/>
              </a:path>
            </a:pathLst>
          </a:custGeom>
          <a:solidFill>
            <a:srgbClr val="DE0C98"/>
          </a:solidFill>
          <a:ln>
            <a:solidFill>
              <a:srgbClr val="DE0C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74312CB-E329-440C-8AE4-6747978BE398}"/>
              </a:ext>
            </a:extLst>
          </p:cNvPr>
          <p:cNvGrpSpPr/>
          <p:nvPr/>
        </p:nvGrpSpPr>
        <p:grpSpPr>
          <a:xfrm>
            <a:off x="6171186" y="1635520"/>
            <a:ext cx="2601026" cy="4493142"/>
            <a:chOff x="6171186" y="1635520"/>
            <a:chExt cx="2601026" cy="4493142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E759F830-B344-432F-8640-5E543FCAEEEC}"/>
                </a:ext>
              </a:extLst>
            </p:cNvPr>
            <p:cNvSpPr/>
            <p:nvPr/>
          </p:nvSpPr>
          <p:spPr>
            <a:xfrm>
              <a:off x="7004740" y="4854733"/>
              <a:ext cx="366916" cy="35913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ru-RU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A7656579-49BB-4891-93EF-EFF4928171E8}"/>
                </a:ext>
              </a:extLst>
            </p:cNvPr>
            <p:cNvSpPr/>
            <p:nvPr/>
          </p:nvSpPr>
          <p:spPr>
            <a:xfrm>
              <a:off x="7758330" y="2304808"/>
              <a:ext cx="366916" cy="35913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ru-RU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F2E1FDB9-05F0-4DCB-8450-06804F9CBA95}"/>
                </a:ext>
              </a:extLst>
            </p:cNvPr>
            <p:cNvSpPr/>
            <p:nvPr/>
          </p:nvSpPr>
          <p:spPr>
            <a:xfrm>
              <a:off x="6723854" y="5769526"/>
              <a:ext cx="366916" cy="35913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ru-RU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20AD4D7-E61C-4297-950A-C06379019D92}"/>
                </a:ext>
              </a:extLst>
            </p:cNvPr>
            <p:cNvSpPr/>
            <p:nvPr/>
          </p:nvSpPr>
          <p:spPr>
            <a:xfrm>
              <a:off x="8405296" y="3374232"/>
              <a:ext cx="366916" cy="35913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ru-RU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E69CDA7E-609B-45B4-AC92-109FCBE74579}"/>
                </a:ext>
              </a:extLst>
            </p:cNvPr>
            <p:cNvSpPr/>
            <p:nvPr/>
          </p:nvSpPr>
          <p:spPr>
            <a:xfrm>
              <a:off x="6171186" y="1635520"/>
              <a:ext cx="366916" cy="35913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ru-RU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4EB9973-EA1E-42DC-9980-0905B36A89D9}"/>
              </a:ext>
            </a:extLst>
          </p:cNvPr>
          <p:cNvSpPr/>
          <p:nvPr/>
        </p:nvSpPr>
        <p:spPr>
          <a:xfrm>
            <a:off x="0" y="574676"/>
            <a:ext cx="9144000" cy="67627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86" tIns="24493" rIns="48986" bIns="24493" anchor="ctr"/>
          <a:lstStyle/>
          <a:p>
            <a:pPr algn="ctr" defTabSz="24492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65">
              <a:solidFill>
                <a:prstClr val="white"/>
              </a:solidFill>
            </a:endParaRPr>
          </a:p>
        </p:txBody>
      </p:sp>
      <p:grpSp>
        <p:nvGrpSpPr>
          <p:cNvPr id="36" name="Группа 20">
            <a:extLst>
              <a:ext uri="{FF2B5EF4-FFF2-40B4-BE49-F238E27FC236}">
                <a16:creationId xmlns:a16="http://schemas.microsoft.com/office/drawing/2014/main" id="{F081C833-562B-4F68-BA8A-DB639480FA2B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"/>
            <a:ext cx="9144000" cy="582613"/>
            <a:chOff x="4267197" y="0"/>
            <a:chExt cx="12801601" cy="815144"/>
          </a:xfrm>
        </p:grpSpPr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C3A99C9E-179D-4F1A-ACAD-36B38ABC32BC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14" tIns="32657" rIns="65314" bIns="32657" anchor="ctr"/>
            <a:lstStyle/>
            <a:p>
              <a:pPr algn="ctr" defTabSz="3265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86">
                <a:solidFill>
                  <a:prstClr val="white"/>
                </a:solidFill>
              </a:endParaRPr>
            </a:p>
          </p:txBody>
        </p:sp>
        <p:pic>
          <p:nvPicPr>
            <p:cNvPr id="38" name="Рисунок 22">
              <a:extLst>
                <a:ext uri="{FF2B5EF4-FFF2-40B4-BE49-F238E27FC236}">
                  <a16:creationId xmlns:a16="http://schemas.microsoft.com/office/drawing/2014/main" id="{B1236A1B-87A0-4F55-8F1D-F7FDD6CFF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9268" y="195163"/>
              <a:ext cx="4074516" cy="41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DF8FFCD6-57BB-4967-849F-59CE62D506E0}"/>
              </a:ext>
            </a:extLst>
          </p:cNvPr>
          <p:cNvSpPr/>
          <p:nvPr/>
        </p:nvSpPr>
        <p:spPr>
          <a:xfrm>
            <a:off x="-3175" y="6276976"/>
            <a:ext cx="9144000" cy="58102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4" tIns="32657" rIns="65314" bIns="32657" anchor="ctr"/>
          <a:lstStyle/>
          <a:p>
            <a:pPr algn="ctr" defTabSz="32657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86">
              <a:solidFill>
                <a:prstClr val="white"/>
              </a:solidFill>
            </a:endParaRPr>
          </a:p>
        </p:txBody>
      </p:sp>
      <p:sp>
        <p:nvSpPr>
          <p:cNvPr id="40" name="TextBox 28">
            <a:extLst>
              <a:ext uri="{FF2B5EF4-FFF2-40B4-BE49-F238E27FC236}">
                <a16:creationId xmlns:a16="http://schemas.microsoft.com/office/drawing/2014/main" id="{34B69DF4-3815-4C5F-A767-D382592DE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6" y="6437314"/>
            <a:ext cx="893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100">
                <a:solidFill>
                  <a:srgbClr val="93A5B5"/>
                </a:solidFill>
                <a:latin typeface="Century Gothic" panose="020B0502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lang="ru-RU" altLang="ru-RU" b="1">
                <a:solidFill>
                  <a:srgbClr val="93A5B5"/>
                </a:solidFill>
                <a:latin typeface="Century Gothic" panose="020B0502020202020204" pitchFamily="34" charset="0"/>
              </a:rPr>
              <a:t>ООО «НИИ ПГ»</a:t>
            </a:r>
          </a:p>
        </p:txBody>
      </p:sp>
      <p:sp>
        <p:nvSpPr>
          <p:cNvPr id="41" name="Прямоугольник 10">
            <a:extLst>
              <a:ext uri="{FF2B5EF4-FFF2-40B4-BE49-F238E27FC236}">
                <a16:creationId xmlns:a16="http://schemas.microsoft.com/office/drawing/2014/main" id="{9E44CE1F-4966-4F88-B0B1-E2A8CA45D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6364"/>
            <a:ext cx="33249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ru-RU" altLang="ru-RU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Санкт-Петербург - Краснодар</a:t>
            </a:r>
          </a:p>
        </p:txBody>
      </p:sp>
      <p:sp>
        <p:nvSpPr>
          <p:cNvPr id="44" name="Rectangle 13">
            <a:extLst>
              <a:ext uri="{FF2B5EF4-FFF2-40B4-BE49-F238E27FC236}">
                <a16:creationId xmlns:a16="http://schemas.microsoft.com/office/drawing/2014/main" id="{5E6D4C06-7430-4693-AA4B-57AFF88CB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1" y="771912"/>
            <a:ext cx="607333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489813">
              <a:defRPr/>
            </a:pPr>
            <a:r>
              <a:rPr lang="ru-RU" sz="1600" b="1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ПОЛИЦЕНТРИЧЕСКАЯ ЛУЧЕВАЯ МОДЕЛЬ</a:t>
            </a:r>
          </a:p>
          <a:p>
            <a:pPr defTabSz="489813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  <a:cs typeface="+mn-cs"/>
              </a:rPr>
              <a:t>планировочной структуры Краснодарской агломерации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23500C1-85BF-47F5-BA72-C9E252811F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0119" y="581737"/>
            <a:ext cx="1560705" cy="867772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1478073-7BFE-44EE-891A-1DECC322F189}"/>
              </a:ext>
            </a:extLst>
          </p:cNvPr>
          <p:cNvGrpSpPr/>
          <p:nvPr/>
        </p:nvGrpSpPr>
        <p:grpSpPr>
          <a:xfrm>
            <a:off x="345041" y="1903352"/>
            <a:ext cx="3295798" cy="2545114"/>
            <a:chOff x="6652989" y="3128768"/>
            <a:chExt cx="3295798" cy="2545114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A6A57545-BDCB-49DC-BB4D-C9E0E5289D6B}"/>
                </a:ext>
              </a:extLst>
            </p:cNvPr>
            <p:cNvGrpSpPr/>
            <p:nvPr/>
          </p:nvGrpSpPr>
          <p:grpSpPr>
            <a:xfrm>
              <a:off x="6652989" y="3128768"/>
              <a:ext cx="2638933" cy="1460898"/>
              <a:chOff x="6652989" y="3128768"/>
              <a:chExt cx="2638933" cy="1460898"/>
            </a:xfrm>
          </p:grpSpPr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5E250367-56B3-4754-8801-F7CED9C1A153}"/>
                  </a:ext>
                </a:extLst>
              </p:cNvPr>
              <p:cNvSpPr/>
              <p:nvPr/>
            </p:nvSpPr>
            <p:spPr>
              <a:xfrm>
                <a:off x="6657305" y="3142730"/>
                <a:ext cx="422020" cy="232916"/>
              </a:xfrm>
              <a:prstGeom prst="ellipse">
                <a:avLst/>
              </a:prstGeom>
              <a:noFill/>
              <a:ln w="57150">
                <a:solidFill>
                  <a:srgbClr val="99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E3C365-EB75-4EA4-9471-947333CBDEFA}"/>
                  </a:ext>
                </a:extLst>
              </p:cNvPr>
              <p:cNvSpPr txBox="1"/>
              <p:nvPr/>
            </p:nvSpPr>
            <p:spPr>
              <a:xfrm>
                <a:off x="7079456" y="3128768"/>
                <a:ext cx="2035517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900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первый пояс агломерации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9D93131-7010-4C02-B6E7-F197E7887525}"/>
                  </a:ext>
                </a:extLst>
              </p:cNvPr>
              <p:cNvSpPr txBox="1"/>
              <p:nvPr/>
            </p:nvSpPr>
            <p:spPr>
              <a:xfrm>
                <a:off x="7079457" y="3906013"/>
                <a:ext cx="199766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900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опорные центры агломерации</a:t>
                </a:r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38BCC937-21C2-4E07-8538-DA9B268086A5}"/>
                  </a:ext>
                </a:extLst>
              </p:cNvPr>
              <p:cNvSpPr/>
              <p:nvPr/>
            </p:nvSpPr>
            <p:spPr>
              <a:xfrm>
                <a:off x="6736687" y="4351846"/>
                <a:ext cx="263255" cy="237820"/>
              </a:xfrm>
              <a:prstGeom prst="ellipse">
                <a:avLst/>
              </a:prstGeom>
              <a:noFill/>
              <a:ln w="57150">
                <a:solidFill>
                  <a:srgbClr val="EB54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B86ADD0-84A6-47F6-B58B-74D14A030AF0}"/>
                  </a:ext>
                </a:extLst>
              </p:cNvPr>
              <p:cNvSpPr txBox="1"/>
              <p:nvPr/>
            </p:nvSpPr>
            <p:spPr>
              <a:xfrm>
                <a:off x="7079457" y="4350772"/>
                <a:ext cx="221246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900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опорные подцентры агломерации</a:t>
                </a:r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859A9F48-6756-4BE2-BDC8-C4296C4F01B7}"/>
                  </a:ext>
                </a:extLst>
              </p:cNvPr>
              <p:cNvSpPr/>
              <p:nvPr/>
            </p:nvSpPr>
            <p:spPr>
              <a:xfrm>
                <a:off x="6684856" y="3844104"/>
                <a:ext cx="366916" cy="35913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398BBDAB-64BE-4DBB-8E0E-75A19E01B4AC}"/>
                  </a:ext>
                </a:extLst>
              </p:cNvPr>
              <p:cNvSpPr/>
              <p:nvPr/>
            </p:nvSpPr>
            <p:spPr>
              <a:xfrm>
                <a:off x="6652989" y="3497419"/>
                <a:ext cx="430652" cy="237680"/>
              </a:xfrm>
              <a:prstGeom prst="ellipse">
                <a:avLst/>
              </a:prstGeom>
              <a:noFill/>
              <a:ln w="7620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059EE4-7D1F-4B1F-ADDF-3658E9FA5A1B}"/>
                  </a:ext>
                </a:extLst>
              </p:cNvPr>
              <p:cNvSpPr txBox="1"/>
              <p:nvPr/>
            </p:nvSpPr>
            <p:spPr>
              <a:xfrm>
                <a:off x="7086600" y="3483388"/>
                <a:ext cx="17283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900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второй пояс агломерации</a:t>
                </a:r>
              </a:p>
            </p:txBody>
          </p:sp>
        </p:grp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9B2F1B78-A515-465B-A838-C1105EDF8C64}"/>
                </a:ext>
              </a:extLst>
            </p:cNvPr>
            <p:cNvGrpSpPr/>
            <p:nvPr/>
          </p:nvGrpSpPr>
          <p:grpSpPr>
            <a:xfrm>
              <a:off x="6769085" y="4794314"/>
              <a:ext cx="3179702" cy="879568"/>
              <a:chOff x="180081" y="4729489"/>
              <a:chExt cx="3179702" cy="879568"/>
            </a:xfrm>
          </p:grpSpPr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id="{321E059F-BD87-4E36-A812-E1CB955C2EDE}"/>
                  </a:ext>
                </a:extLst>
              </p:cNvPr>
              <p:cNvSpPr/>
              <p:nvPr/>
            </p:nvSpPr>
            <p:spPr>
              <a:xfrm>
                <a:off x="180081" y="4750054"/>
                <a:ext cx="218113" cy="117868"/>
              </a:xfrm>
              <a:prstGeom prst="rect">
                <a:avLst/>
              </a:prstGeom>
              <a:solidFill>
                <a:srgbClr val="D6208C"/>
              </a:solidFill>
              <a:ln w="6350">
                <a:solidFill>
                  <a:srgbClr val="8587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DB8E202-A467-42D5-952A-6EFE1057621C}"/>
                  </a:ext>
                </a:extLst>
              </p:cNvPr>
              <p:cNvSpPr txBox="1"/>
              <p:nvPr/>
            </p:nvSpPr>
            <p:spPr>
              <a:xfrm>
                <a:off x="481529" y="4729489"/>
                <a:ext cx="1590805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900" i="1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+mn-cs"/>
                  </a:rPr>
                  <a:t>з</a:t>
                </a:r>
                <a:r>
                  <a:rPr kumimoji="0" lang="ru-RU" sz="90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она урбанизации</a:t>
                </a:r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EB94CA44-7007-4825-8237-ACE5AB95DE59}"/>
                  </a:ext>
                </a:extLst>
              </p:cNvPr>
              <p:cNvSpPr/>
              <p:nvPr/>
            </p:nvSpPr>
            <p:spPr>
              <a:xfrm>
                <a:off x="180081" y="4935338"/>
                <a:ext cx="218113" cy="117868"/>
              </a:xfrm>
              <a:prstGeom prst="rect">
                <a:avLst/>
              </a:prstGeom>
              <a:solidFill>
                <a:srgbClr val="FFC4FE"/>
              </a:solidFill>
              <a:ln w="6350">
                <a:solidFill>
                  <a:srgbClr val="8587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71FC4E7-1BA2-4FD4-A98D-8A9B99AEC873}"/>
                  </a:ext>
                </a:extLst>
              </p:cNvPr>
              <p:cNvSpPr txBox="1"/>
              <p:nvPr/>
            </p:nvSpPr>
            <p:spPr>
              <a:xfrm>
                <a:off x="481529" y="4912793"/>
                <a:ext cx="2047727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900" i="1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+mn-cs"/>
                  </a:rPr>
                  <a:t>з</a:t>
                </a:r>
                <a:r>
                  <a:rPr kumimoji="0" lang="ru-RU" sz="90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она перспективного развития</a:t>
                </a:r>
              </a:p>
            </p:txBody>
          </p:sp>
          <p:sp>
            <p:nvSpPr>
              <p:cNvPr id="53" name="Прямоугольник 52">
                <a:extLst>
                  <a:ext uri="{FF2B5EF4-FFF2-40B4-BE49-F238E27FC236}">
                    <a16:creationId xmlns:a16="http://schemas.microsoft.com/office/drawing/2014/main" id="{F46038B4-9C24-4514-882B-67BE5DFD5346}"/>
                  </a:ext>
                </a:extLst>
              </p:cNvPr>
              <p:cNvSpPr/>
              <p:nvPr/>
            </p:nvSpPr>
            <p:spPr>
              <a:xfrm>
                <a:off x="180081" y="5120622"/>
                <a:ext cx="218113" cy="117868"/>
              </a:xfrm>
              <a:prstGeom prst="rect">
                <a:avLst/>
              </a:prstGeom>
              <a:solidFill>
                <a:srgbClr val="FFF9CF"/>
              </a:solidFill>
              <a:ln w="6350">
                <a:solidFill>
                  <a:srgbClr val="8587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2BE041A-D7D9-4024-8D65-F480CBC78169}"/>
                  </a:ext>
                </a:extLst>
              </p:cNvPr>
              <p:cNvSpPr txBox="1"/>
              <p:nvPr/>
            </p:nvSpPr>
            <p:spPr>
              <a:xfrm>
                <a:off x="481528" y="5096097"/>
                <a:ext cx="2878255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900" i="1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+mn-cs"/>
                  </a:rPr>
                  <a:t>з</a:t>
                </a:r>
                <a:r>
                  <a:rPr kumimoji="0" lang="ru-RU" sz="90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она сельскохозяйственного использования</a:t>
                </a:r>
              </a:p>
            </p:txBody>
          </p:sp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id="{2B8DB251-B172-48BF-8AD5-70C9507269F1}"/>
                  </a:ext>
                </a:extLst>
              </p:cNvPr>
              <p:cNvSpPr/>
              <p:nvPr/>
            </p:nvSpPr>
            <p:spPr>
              <a:xfrm>
                <a:off x="180081" y="5305906"/>
                <a:ext cx="218113" cy="117868"/>
              </a:xfrm>
              <a:prstGeom prst="rect">
                <a:avLst/>
              </a:prstGeom>
              <a:solidFill>
                <a:srgbClr val="BFEAA6"/>
              </a:solidFill>
              <a:ln w="6350">
                <a:solidFill>
                  <a:srgbClr val="8587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F056315-6B70-47D2-AAB2-07800F9704A0}"/>
                  </a:ext>
                </a:extLst>
              </p:cNvPr>
              <p:cNvSpPr txBox="1"/>
              <p:nvPr/>
            </p:nvSpPr>
            <p:spPr>
              <a:xfrm>
                <a:off x="481529" y="5279401"/>
                <a:ext cx="1590805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900" i="1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+mn-cs"/>
                  </a:rPr>
                  <a:t>з</a:t>
                </a:r>
                <a:r>
                  <a:rPr kumimoji="0" lang="ru-RU" sz="90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еленый</a:t>
                </a:r>
                <a:r>
                  <a:rPr kumimoji="0" lang="ru-RU" sz="90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каркас</a:t>
                </a:r>
              </a:p>
            </p:txBody>
          </p: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id="{3D0E5877-CFB3-45A2-9E60-09B4DB2D7327}"/>
                  </a:ext>
                </a:extLst>
              </p:cNvPr>
              <p:cNvSpPr/>
              <p:nvPr/>
            </p:nvSpPr>
            <p:spPr>
              <a:xfrm>
                <a:off x="180081" y="5491189"/>
                <a:ext cx="218113" cy="117868"/>
              </a:xfrm>
              <a:prstGeom prst="rect">
                <a:avLst/>
              </a:prstGeom>
              <a:solidFill>
                <a:srgbClr val="7EA9BB"/>
              </a:solidFill>
              <a:ln w="6350">
                <a:solidFill>
                  <a:srgbClr val="8587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1E685C3-9472-4929-BA1E-F5376713BA5A}"/>
                  </a:ext>
                </a:extLst>
              </p:cNvPr>
              <p:cNvSpPr txBox="1"/>
              <p:nvPr/>
            </p:nvSpPr>
            <p:spPr>
              <a:xfrm>
                <a:off x="481529" y="5462706"/>
                <a:ext cx="1590805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900" i="1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+mn-cs"/>
                  </a:rPr>
                  <a:t>а</a:t>
                </a:r>
                <a:r>
                  <a:rPr kumimoji="0" lang="ru-RU" sz="90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кватории</a:t>
                </a:r>
                <a:endParaRPr kumimoji="0" lang="ru-RU" sz="9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327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4" grpId="0" animBg="1"/>
      <p:bldP spid="4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A18CA99-9272-4AB6-A16B-6C59D70381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2763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14E998-F635-4B9C-BC6B-1CBB337754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55847"/>
            <a:ext cx="9144000" cy="2873238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392A3983-CDFD-4EB2-B947-1E986AC676C6}"/>
              </a:ext>
            </a:extLst>
          </p:cNvPr>
          <p:cNvSpPr/>
          <p:nvPr/>
        </p:nvSpPr>
        <p:spPr>
          <a:xfrm>
            <a:off x="5528082" y="661871"/>
            <a:ext cx="3615920" cy="57857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44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A90D86-B3D7-4F63-8791-0EFC9D7DBA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70338"/>
            <a:ext cx="9144000" cy="119361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146320-EDFD-40BA-ABC5-DD2DD0C8F5F0}"/>
              </a:ext>
            </a:extLst>
          </p:cNvPr>
          <p:cNvSpPr/>
          <p:nvPr/>
        </p:nvSpPr>
        <p:spPr>
          <a:xfrm>
            <a:off x="0" y="6150349"/>
            <a:ext cx="9144000" cy="713572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44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61F37112-929C-430B-8D76-8093019B4F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137" y="172651"/>
            <a:ext cx="3366126" cy="38699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99AB9304-D847-4DDF-BC9A-F8EB4A7358D1}"/>
              </a:ext>
            </a:extLst>
          </p:cNvPr>
          <p:cNvSpPr txBox="1"/>
          <p:nvPr/>
        </p:nvSpPr>
        <p:spPr>
          <a:xfrm>
            <a:off x="157665" y="6486673"/>
            <a:ext cx="8760759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44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НАУЧНО-ИССЛЕДОВАТЕЛЬСКИЙ ИНСТИТУТ ПЕРСПЕКТИВНОГО ГРАДОСТРОИТЕЛЬСТВА     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ООО «НИИ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ПГ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»</a:t>
            </a: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A1E5D577-097A-4F34-8FC7-393DC42D662A}"/>
              </a:ext>
            </a:extLst>
          </p:cNvPr>
          <p:cNvSpPr/>
          <p:nvPr/>
        </p:nvSpPr>
        <p:spPr>
          <a:xfrm>
            <a:off x="369933" y="6209674"/>
            <a:ext cx="8548492" cy="276999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SCIENTIFIC RESEARCH INSTITUTE OF PERSPECTIVE URBAN DEVELOPMENT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ООО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«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PG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»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DF24CF1D-920A-40C8-930D-4122BC06F2F7}"/>
              </a:ext>
            </a:extLst>
          </p:cNvPr>
          <p:cNvGrpSpPr/>
          <p:nvPr/>
        </p:nvGrpSpPr>
        <p:grpSpPr>
          <a:xfrm>
            <a:off x="2" y="1908932"/>
            <a:ext cx="5563497" cy="265200"/>
            <a:chOff x="0" y="1150068"/>
            <a:chExt cx="10385195" cy="495040"/>
          </a:xfrm>
        </p:grpSpPr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4AFE6F99-3551-4426-8F5C-78200F8CB751}"/>
                </a:ext>
              </a:extLst>
            </p:cNvPr>
            <p:cNvSpPr/>
            <p:nvPr/>
          </p:nvSpPr>
          <p:spPr>
            <a:xfrm>
              <a:off x="0" y="1150068"/>
              <a:ext cx="10385195" cy="495040"/>
            </a:xfrm>
            <a:prstGeom prst="rect">
              <a:avLst/>
            </a:prstGeom>
            <a:solidFill>
              <a:srgbClr val="586B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449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DC190E84-3D81-45E8-9794-6DA2727DE132}"/>
                </a:ext>
              </a:extLst>
            </p:cNvPr>
            <p:cNvSpPr/>
            <p:nvPr/>
          </p:nvSpPr>
          <p:spPr>
            <a:xfrm>
              <a:off x="8579198" y="1266288"/>
              <a:ext cx="1805997" cy="249237"/>
            </a:xfrm>
            <a:prstGeom prst="rect">
              <a:avLst/>
            </a:prstGeom>
            <a:solidFill>
              <a:srgbClr val="93A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449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9599B074-F38A-4628-B431-36F23963A451}"/>
                </a:ext>
              </a:extLst>
            </p:cNvPr>
            <p:cNvSpPr/>
            <p:nvPr/>
          </p:nvSpPr>
          <p:spPr>
            <a:xfrm>
              <a:off x="931209" y="1307589"/>
              <a:ext cx="180001" cy="18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449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id="{711E291C-BBC4-4F21-B67B-5B06403E91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58246" y="1272969"/>
              <a:ext cx="4327525" cy="249237"/>
            </a:xfrm>
            <a:custGeom>
              <a:avLst/>
              <a:gdLst>
                <a:gd name="T0" fmla="*/ 437 w 12009"/>
                <a:gd name="T1" fmla="*/ 14 h 690"/>
                <a:gd name="T2" fmla="*/ 121 w 12009"/>
                <a:gd name="T3" fmla="*/ 603 h 690"/>
                <a:gd name="T4" fmla="*/ 1169 w 12009"/>
                <a:gd name="T5" fmla="*/ 310 h 690"/>
                <a:gd name="T6" fmla="*/ 557 w 12009"/>
                <a:gd name="T7" fmla="*/ 153 h 690"/>
                <a:gd name="T8" fmla="*/ 634 w 12009"/>
                <a:gd name="T9" fmla="*/ 311 h 690"/>
                <a:gd name="T10" fmla="*/ 987 w 12009"/>
                <a:gd name="T11" fmla="*/ 168 h 690"/>
                <a:gd name="T12" fmla="*/ 1616 w 12009"/>
                <a:gd name="T13" fmla="*/ 236 h 690"/>
                <a:gd name="T14" fmla="*/ 1616 w 12009"/>
                <a:gd name="T15" fmla="*/ 345 h 690"/>
                <a:gd name="T16" fmla="*/ 1821 w 12009"/>
                <a:gd name="T17" fmla="*/ 14 h 690"/>
                <a:gd name="T18" fmla="*/ 1932 w 12009"/>
                <a:gd name="T19" fmla="*/ 603 h 690"/>
                <a:gd name="T20" fmla="*/ 2566 w 12009"/>
                <a:gd name="T21" fmla="*/ 14 h 690"/>
                <a:gd name="T22" fmla="*/ 2325 w 12009"/>
                <a:gd name="T23" fmla="*/ 603 h 690"/>
                <a:gd name="T24" fmla="*/ 2591 w 12009"/>
                <a:gd name="T25" fmla="*/ 373 h 690"/>
                <a:gd name="T26" fmla="*/ 3196 w 12009"/>
                <a:gd name="T27" fmla="*/ 14 h 690"/>
                <a:gd name="T28" fmla="*/ 3025 w 12009"/>
                <a:gd name="T29" fmla="*/ 341 h 690"/>
                <a:gd name="T30" fmla="*/ 3736 w 12009"/>
                <a:gd name="T31" fmla="*/ 14 h 690"/>
                <a:gd name="T32" fmla="*/ 3499 w 12009"/>
                <a:gd name="T33" fmla="*/ 125 h 690"/>
                <a:gd name="T34" fmla="*/ 3940 w 12009"/>
                <a:gd name="T35" fmla="*/ 236 h 690"/>
                <a:gd name="T36" fmla="*/ 4151 w 12009"/>
                <a:gd name="T37" fmla="*/ 603 h 690"/>
                <a:gd name="T38" fmla="*/ 3817 w 12009"/>
                <a:gd name="T39" fmla="*/ 14 h 690"/>
                <a:gd name="T40" fmla="*/ 4800 w 12009"/>
                <a:gd name="T41" fmla="*/ 481 h 690"/>
                <a:gd name="T42" fmla="*/ 4671 w 12009"/>
                <a:gd name="T43" fmla="*/ 171 h 690"/>
                <a:gd name="T44" fmla="*/ 5440 w 12009"/>
                <a:gd name="T45" fmla="*/ 603 h 690"/>
                <a:gd name="T46" fmla="*/ 5031 w 12009"/>
                <a:gd name="T47" fmla="*/ 603 h 690"/>
                <a:gd name="T48" fmla="*/ 5157 w 12009"/>
                <a:gd name="T49" fmla="*/ 31 h 690"/>
                <a:gd name="T50" fmla="*/ 5320 w 12009"/>
                <a:gd name="T51" fmla="*/ 124 h 690"/>
                <a:gd name="T52" fmla="*/ 5203 w 12009"/>
                <a:gd name="T53" fmla="*/ 243 h 690"/>
                <a:gd name="T54" fmla="*/ 6171 w 12009"/>
                <a:gd name="T55" fmla="*/ 603 h 690"/>
                <a:gd name="T56" fmla="*/ 5949 w 12009"/>
                <a:gd name="T57" fmla="*/ 14 h 690"/>
                <a:gd name="T58" fmla="*/ 6556 w 12009"/>
                <a:gd name="T59" fmla="*/ 14 h 690"/>
                <a:gd name="T60" fmla="*/ 6889 w 12009"/>
                <a:gd name="T61" fmla="*/ 603 h 690"/>
                <a:gd name="T62" fmla="*/ 6434 w 12009"/>
                <a:gd name="T63" fmla="*/ 603 h 690"/>
                <a:gd name="T64" fmla="*/ 7605 w 12009"/>
                <a:gd name="T65" fmla="*/ 265 h 690"/>
                <a:gd name="T66" fmla="*/ 7350 w 12009"/>
                <a:gd name="T67" fmla="*/ 603 h 690"/>
                <a:gd name="T68" fmla="*/ 6982 w 12009"/>
                <a:gd name="T69" fmla="*/ 268 h 690"/>
                <a:gd name="T70" fmla="*/ 7350 w 12009"/>
                <a:gd name="T71" fmla="*/ 14 h 690"/>
                <a:gd name="T72" fmla="*/ 7121 w 12009"/>
                <a:gd name="T73" fmla="*/ 327 h 690"/>
                <a:gd name="T74" fmla="*/ 7350 w 12009"/>
                <a:gd name="T75" fmla="*/ 343 h 690"/>
                <a:gd name="T76" fmla="*/ 7386 w 12009"/>
                <a:gd name="T77" fmla="*/ 194 h 690"/>
                <a:gd name="T78" fmla="*/ 8227 w 12009"/>
                <a:gd name="T79" fmla="*/ 528 h 690"/>
                <a:gd name="T80" fmla="*/ 7829 w 12009"/>
                <a:gd name="T81" fmla="*/ 41 h 690"/>
                <a:gd name="T82" fmla="*/ 7862 w 12009"/>
                <a:gd name="T83" fmla="*/ 465 h 690"/>
                <a:gd name="T84" fmla="*/ 7993 w 12009"/>
                <a:gd name="T85" fmla="*/ 109 h 690"/>
                <a:gd name="T86" fmla="*/ 8811 w 12009"/>
                <a:gd name="T87" fmla="*/ 185 h 690"/>
                <a:gd name="T88" fmla="*/ 8435 w 12009"/>
                <a:gd name="T89" fmla="*/ 603 h 690"/>
                <a:gd name="T90" fmla="*/ 8685 w 12009"/>
                <a:gd name="T91" fmla="*/ 219 h 690"/>
                <a:gd name="T92" fmla="*/ 8555 w 12009"/>
                <a:gd name="T93" fmla="*/ 245 h 690"/>
                <a:gd name="T94" fmla="*/ 9517 w 12009"/>
                <a:gd name="T95" fmla="*/ 14 h 690"/>
                <a:gd name="T96" fmla="*/ 9200 w 12009"/>
                <a:gd name="T97" fmla="*/ 603 h 690"/>
                <a:gd name="T98" fmla="*/ 9914 w 12009"/>
                <a:gd name="T99" fmla="*/ 14 h 690"/>
                <a:gd name="T100" fmla="*/ 9845 w 12009"/>
                <a:gd name="T101" fmla="*/ 481 h 690"/>
                <a:gd name="T102" fmla="*/ 9889 w 12009"/>
                <a:gd name="T103" fmla="*/ 373 h 690"/>
                <a:gd name="T104" fmla="*/ 10493 w 12009"/>
                <a:gd name="T105" fmla="*/ 14 h 690"/>
                <a:gd name="T106" fmla="*/ 10827 w 12009"/>
                <a:gd name="T107" fmla="*/ 502 h 690"/>
                <a:gd name="T108" fmla="*/ 10371 w 12009"/>
                <a:gd name="T109" fmla="*/ 603 h 690"/>
                <a:gd name="T110" fmla="*/ 11134 w 12009"/>
                <a:gd name="T111" fmla="*/ 603 h 690"/>
                <a:gd name="T112" fmla="*/ 11392 w 12009"/>
                <a:gd name="T113" fmla="*/ 14 h 690"/>
                <a:gd name="T114" fmla="*/ 11889 w 12009"/>
                <a:gd name="T115" fmla="*/ 365 h 690"/>
                <a:gd name="T116" fmla="*/ 11619 w 12009"/>
                <a:gd name="T117" fmla="*/ 193 h 690"/>
                <a:gd name="T118" fmla="*/ 11881 w 12009"/>
                <a:gd name="T119" fmla="*/ 14 h 690"/>
                <a:gd name="T120" fmla="*/ 11791 w 12009"/>
                <a:gd name="T121" fmla="*/ 129 h 690"/>
                <a:gd name="T122" fmla="*/ 11889 w 12009"/>
                <a:gd name="T123" fmla="*/ 257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009" h="690">
                  <a:moveTo>
                    <a:pt x="0" y="14"/>
                  </a:moveTo>
                  <a:lnTo>
                    <a:pt x="121" y="14"/>
                  </a:lnTo>
                  <a:lnTo>
                    <a:pt x="121" y="218"/>
                  </a:lnTo>
                  <a:lnTo>
                    <a:pt x="292" y="14"/>
                  </a:lnTo>
                  <a:lnTo>
                    <a:pt x="437" y="14"/>
                  </a:lnTo>
                  <a:lnTo>
                    <a:pt x="216" y="277"/>
                  </a:lnTo>
                  <a:lnTo>
                    <a:pt x="459" y="603"/>
                  </a:lnTo>
                  <a:lnTo>
                    <a:pt x="316" y="603"/>
                  </a:lnTo>
                  <a:lnTo>
                    <a:pt x="121" y="341"/>
                  </a:lnTo>
                  <a:lnTo>
                    <a:pt x="121" y="603"/>
                  </a:lnTo>
                  <a:lnTo>
                    <a:pt x="0" y="603"/>
                  </a:lnTo>
                  <a:lnTo>
                    <a:pt x="0" y="14"/>
                  </a:lnTo>
                  <a:close/>
                  <a:moveTo>
                    <a:pt x="842" y="0"/>
                  </a:moveTo>
                  <a:cubicBezTo>
                    <a:pt x="932" y="0"/>
                    <a:pt x="1009" y="30"/>
                    <a:pt x="1073" y="90"/>
                  </a:cubicBezTo>
                  <a:cubicBezTo>
                    <a:pt x="1137" y="150"/>
                    <a:pt x="1169" y="224"/>
                    <a:pt x="1169" y="310"/>
                  </a:cubicBezTo>
                  <a:cubicBezTo>
                    <a:pt x="1169" y="396"/>
                    <a:pt x="1138" y="469"/>
                    <a:pt x="1074" y="528"/>
                  </a:cubicBezTo>
                  <a:cubicBezTo>
                    <a:pt x="1011" y="588"/>
                    <a:pt x="934" y="617"/>
                    <a:pt x="843" y="617"/>
                  </a:cubicBezTo>
                  <a:cubicBezTo>
                    <a:pt x="748" y="617"/>
                    <a:pt x="670" y="587"/>
                    <a:pt x="607" y="526"/>
                  </a:cubicBezTo>
                  <a:cubicBezTo>
                    <a:pt x="544" y="465"/>
                    <a:pt x="513" y="392"/>
                    <a:pt x="513" y="308"/>
                  </a:cubicBezTo>
                  <a:cubicBezTo>
                    <a:pt x="513" y="252"/>
                    <a:pt x="527" y="200"/>
                    <a:pt x="557" y="153"/>
                  </a:cubicBezTo>
                  <a:cubicBezTo>
                    <a:pt x="586" y="106"/>
                    <a:pt x="626" y="69"/>
                    <a:pt x="677" y="41"/>
                  </a:cubicBezTo>
                  <a:cubicBezTo>
                    <a:pt x="728" y="13"/>
                    <a:pt x="783" y="0"/>
                    <a:pt x="842" y="0"/>
                  </a:cubicBezTo>
                  <a:close/>
                  <a:moveTo>
                    <a:pt x="841" y="109"/>
                  </a:moveTo>
                  <a:cubicBezTo>
                    <a:pt x="782" y="109"/>
                    <a:pt x="733" y="128"/>
                    <a:pt x="694" y="166"/>
                  </a:cubicBezTo>
                  <a:cubicBezTo>
                    <a:pt x="654" y="204"/>
                    <a:pt x="634" y="252"/>
                    <a:pt x="634" y="311"/>
                  </a:cubicBezTo>
                  <a:cubicBezTo>
                    <a:pt x="634" y="376"/>
                    <a:pt x="659" y="427"/>
                    <a:pt x="709" y="465"/>
                  </a:cubicBezTo>
                  <a:cubicBezTo>
                    <a:pt x="748" y="495"/>
                    <a:pt x="793" y="509"/>
                    <a:pt x="843" y="509"/>
                  </a:cubicBezTo>
                  <a:cubicBezTo>
                    <a:pt x="900" y="509"/>
                    <a:pt x="948" y="490"/>
                    <a:pt x="988" y="452"/>
                  </a:cubicBezTo>
                  <a:cubicBezTo>
                    <a:pt x="1028" y="413"/>
                    <a:pt x="1048" y="366"/>
                    <a:pt x="1048" y="310"/>
                  </a:cubicBezTo>
                  <a:cubicBezTo>
                    <a:pt x="1048" y="254"/>
                    <a:pt x="1028" y="206"/>
                    <a:pt x="987" y="168"/>
                  </a:cubicBezTo>
                  <a:cubicBezTo>
                    <a:pt x="947" y="129"/>
                    <a:pt x="898" y="109"/>
                    <a:pt x="841" y="109"/>
                  </a:cubicBezTo>
                  <a:close/>
                  <a:moveTo>
                    <a:pt x="1283" y="14"/>
                  </a:moveTo>
                  <a:lnTo>
                    <a:pt x="1405" y="14"/>
                  </a:lnTo>
                  <a:lnTo>
                    <a:pt x="1405" y="236"/>
                  </a:lnTo>
                  <a:lnTo>
                    <a:pt x="1616" y="236"/>
                  </a:lnTo>
                  <a:lnTo>
                    <a:pt x="1616" y="14"/>
                  </a:lnTo>
                  <a:lnTo>
                    <a:pt x="1738" y="14"/>
                  </a:lnTo>
                  <a:lnTo>
                    <a:pt x="1738" y="603"/>
                  </a:lnTo>
                  <a:lnTo>
                    <a:pt x="1616" y="603"/>
                  </a:lnTo>
                  <a:lnTo>
                    <a:pt x="1616" y="345"/>
                  </a:lnTo>
                  <a:lnTo>
                    <a:pt x="1405" y="345"/>
                  </a:lnTo>
                  <a:lnTo>
                    <a:pt x="1405" y="603"/>
                  </a:lnTo>
                  <a:lnTo>
                    <a:pt x="1283" y="603"/>
                  </a:lnTo>
                  <a:lnTo>
                    <a:pt x="1283" y="14"/>
                  </a:lnTo>
                  <a:close/>
                  <a:moveTo>
                    <a:pt x="1821" y="14"/>
                  </a:moveTo>
                  <a:lnTo>
                    <a:pt x="2170" y="14"/>
                  </a:lnTo>
                  <a:lnTo>
                    <a:pt x="2170" y="125"/>
                  </a:lnTo>
                  <a:lnTo>
                    <a:pt x="2055" y="125"/>
                  </a:lnTo>
                  <a:lnTo>
                    <a:pt x="2055" y="603"/>
                  </a:lnTo>
                  <a:lnTo>
                    <a:pt x="1932" y="603"/>
                  </a:lnTo>
                  <a:lnTo>
                    <a:pt x="1932" y="125"/>
                  </a:lnTo>
                  <a:lnTo>
                    <a:pt x="1821" y="125"/>
                  </a:lnTo>
                  <a:lnTo>
                    <a:pt x="1821" y="14"/>
                  </a:lnTo>
                  <a:close/>
                  <a:moveTo>
                    <a:pt x="2445" y="14"/>
                  </a:moveTo>
                  <a:lnTo>
                    <a:pt x="2566" y="14"/>
                  </a:lnTo>
                  <a:lnTo>
                    <a:pt x="2809" y="603"/>
                  </a:lnTo>
                  <a:lnTo>
                    <a:pt x="2684" y="603"/>
                  </a:lnTo>
                  <a:lnTo>
                    <a:pt x="2635" y="481"/>
                  </a:lnTo>
                  <a:lnTo>
                    <a:pt x="2376" y="481"/>
                  </a:lnTo>
                  <a:lnTo>
                    <a:pt x="2325" y="603"/>
                  </a:lnTo>
                  <a:lnTo>
                    <a:pt x="2200" y="603"/>
                  </a:lnTo>
                  <a:lnTo>
                    <a:pt x="2445" y="14"/>
                  </a:lnTo>
                  <a:close/>
                  <a:moveTo>
                    <a:pt x="2506" y="171"/>
                  </a:moveTo>
                  <a:lnTo>
                    <a:pt x="2420" y="373"/>
                  </a:lnTo>
                  <a:lnTo>
                    <a:pt x="2591" y="373"/>
                  </a:lnTo>
                  <a:lnTo>
                    <a:pt x="2506" y="171"/>
                  </a:lnTo>
                  <a:close/>
                  <a:moveTo>
                    <a:pt x="2904" y="14"/>
                  </a:moveTo>
                  <a:lnTo>
                    <a:pt x="3025" y="14"/>
                  </a:lnTo>
                  <a:lnTo>
                    <a:pt x="3025" y="218"/>
                  </a:lnTo>
                  <a:lnTo>
                    <a:pt x="3196" y="14"/>
                  </a:lnTo>
                  <a:lnTo>
                    <a:pt x="3341" y="14"/>
                  </a:lnTo>
                  <a:lnTo>
                    <a:pt x="3120" y="277"/>
                  </a:lnTo>
                  <a:lnTo>
                    <a:pt x="3363" y="603"/>
                  </a:lnTo>
                  <a:lnTo>
                    <a:pt x="3220" y="603"/>
                  </a:lnTo>
                  <a:lnTo>
                    <a:pt x="3025" y="341"/>
                  </a:lnTo>
                  <a:lnTo>
                    <a:pt x="3025" y="603"/>
                  </a:lnTo>
                  <a:lnTo>
                    <a:pt x="2904" y="603"/>
                  </a:lnTo>
                  <a:lnTo>
                    <a:pt x="2904" y="14"/>
                  </a:lnTo>
                  <a:close/>
                  <a:moveTo>
                    <a:pt x="3387" y="14"/>
                  </a:moveTo>
                  <a:lnTo>
                    <a:pt x="3736" y="14"/>
                  </a:lnTo>
                  <a:lnTo>
                    <a:pt x="3736" y="125"/>
                  </a:lnTo>
                  <a:lnTo>
                    <a:pt x="3621" y="125"/>
                  </a:lnTo>
                  <a:lnTo>
                    <a:pt x="3621" y="603"/>
                  </a:lnTo>
                  <a:lnTo>
                    <a:pt x="3499" y="603"/>
                  </a:lnTo>
                  <a:lnTo>
                    <a:pt x="3499" y="125"/>
                  </a:lnTo>
                  <a:lnTo>
                    <a:pt x="3387" y="125"/>
                  </a:lnTo>
                  <a:lnTo>
                    <a:pt x="3387" y="14"/>
                  </a:lnTo>
                  <a:close/>
                  <a:moveTo>
                    <a:pt x="3817" y="14"/>
                  </a:moveTo>
                  <a:lnTo>
                    <a:pt x="3940" y="14"/>
                  </a:lnTo>
                  <a:lnTo>
                    <a:pt x="3940" y="236"/>
                  </a:lnTo>
                  <a:lnTo>
                    <a:pt x="4151" y="236"/>
                  </a:lnTo>
                  <a:lnTo>
                    <a:pt x="4151" y="14"/>
                  </a:lnTo>
                  <a:lnTo>
                    <a:pt x="4272" y="14"/>
                  </a:lnTo>
                  <a:lnTo>
                    <a:pt x="4272" y="603"/>
                  </a:lnTo>
                  <a:lnTo>
                    <a:pt x="4151" y="603"/>
                  </a:lnTo>
                  <a:lnTo>
                    <a:pt x="4151" y="345"/>
                  </a:lnTo>
                  <a:lnTo>
                    <a:pt x="3940" y="345"/>
                  </a:lnTo>
                  <a:lnTo>
                    <a:pt x="3940" y="603"/>
                  </a:lnTo>
                  <a:lnTo>
                    <a:pt x="3817" y="603"/>
                  </a:lnTo>
                  <a:lnTo>
                    <a:pt x="3817" y="14"/>
                  </a:lnTo>
                  <a:close/>
                  <a:moveTo>
                    <a:pt x="4610" y="14"/>
                  </a:moveTo>
                  <a:lnTo>
                    <a:pt x="4731" y="14"/>
                  </a:lnTo>
                  <a:lnTo>
                    <a:pt x="4974" y="603"/>
                  </a:lnTo>
                  <a:lnTo>
                    <a:pt x="4849" y="603"/>
                  </a:lnTo>
                  <a:lnTo>
                    <a:pt x="4800" y="481"/>
                  </a:lnTo>
                  <a:lnTo>
                    <a:pt x="4541" y="481"/>
                  </a:lnTo>
                  <a:lnTo>
                    <a:pt x="4490" y="603"/>
                  </a:lnTo>
                  <a:lnTo>
                    <a:pt x="4365" y="603"/>
                  </a:lnTo>
                  <a:lnTo>
                    <a:pt x="4610" y="14"/>
                  </a:lnTo>
                  <a:close/>
                  <a:moveTo>
                    <a:pt x="4671" y="171"/>
                  </a:moveTo>
                  <a:lnTo>
                    <a:pt x="4585" y="373"/>
                  </a:lnTo>
                  <a:lnTo>
                    <a:pt x="4756" y="373"/>
                  </a:lnTo>
                  <a:lnTo>
                    <a:pt x="4671" y="171"/>
                  </a:lnTo>
                  <a:close/>
                  <a:moveTo>
                    <a:pt x="5440" y="14"/>
                  </a:moveTo>
                  <a:lnTo>
                    <a:pt x="5440" y="603"/>
                  </a:lnTo>
                  <a:lnTo>
                    <a:pt x="5320" y="603"/>
                  </a:lnTo>
                  <a:lnTo>
                    <a:pt x="5320" y="365"/>
                  </a:lnTo>
                  <a:lnTo>
                    <a:pt x="5290" y="365"/>
                  </a:lnTo>
                  <a:lnTo>
                    <a:pt x="5163" y="603"/>
                  </a:lnTo>
                  <a:lnTo>
                    <a:pt x="5031" y="603"/>
                  </a:lnTo>
                  <a:lnTo>
                    <a:pt x="5174" y="347"/>
                  </a:lnTo>
                  <a:cubicBezTo>
                    <a:pt x="5092" y="325"/>
                    <a:pt x="5050" y="273"/>
                    <a:pt x="5050" y="193"/>
                  </a:cubicBezTo>
                  <a:cubicBezTo>
                    <a:pt x="5050" y="164"/>
                    <a:pt x="5054" y="139"/>
                    <a:pt x="5063" y="118"/>
                  </a:cubicBezTo>
                  <a:cubicBezTo>
                    <a:pt x="5072" y="96"/>
                    <a:pt x="5084" y="78"/>
                    <a:pt x="5100" y="64"/>
                  </a:cubicBezTo>
                  <a:cubicBezTo>
                    <a:pt x="5117" y="49"/>
                    <a:pt x="5135" y="38"/>
                    <a:pt x="5157" y="31"/>
                  </a:cubicBezTo>
                  <a:cubicBezTo>
                    <a:pt x="5178" y="24"/>
                    <a:pt x="5195" y="20"/>
                    <a:pt x="5207" y="19"/>
                  </a:cubicBezTo>
                  <a:cubicBezTo>
                    <a:pt x="5220" y="18"/>
                    <a:pt x="5255" y="16"/>
                    <a:pt x="5313" y="14"/>
                  </a:cubicBezTo>
                  <a:lnTo>
                    <a:pt x="5440" y="14"/>
                  </a:lnTo>
                  <a:close/>
                  <a:moveTo>
                    <a:pt x="5320" y="257"/>
                  </a:moveTo>
                  <a:lnTo>
                    <a:pt x="5320" y="124"/>
                  </a:lnTo>
                  <a:lnTo>
                    <a:pt x="5287" y="124"/>
                  </a:lnTo>
                  <a:cubicBezTo>
                    <a:pt x="5257" y="124"/>
                    <a:pt x="5235" y="126"/>
                    <a:pt x="5222" y="129"/>
                  </a:cubicBezTo>
                  <a:cubicBezTo>
                    <a:pt x="5209" y="133"/>
                    <a:pt x="5198" y="140"/>
                    <a:pt x="5190" y="151"/>
                  </a:cubicBezTo>
                  <a:cubicBezTo>
                    <a:pt x="5182" y="162"/>
                    <a:pt x="5178" y="176"/>
                    <a:pt x="5178" y="192"/>
                  </a:cubicBezTo>
                  <a:cubicBezTo>
                    <a:pt x="5178" y="216"/>
                    <a:pt x="5186" y="233"/>
                    <a:pt x="5203" y="243"/>
                  </a:cubicBezTo>
                  <a:cubicBezTo>
                    <a:pt x="5219" y="252"/>
                    <a:pt x="5246" y="257"/>
                    <a:pt x="5282" y="257"/>
                  </a:cubicBezTo>
                  <a:lnTo>
                    <a:pt x="5320" y="257"/>
                  </a:lnTo>
                  <a:close/>
                  <a:moveTo>
                    <a:pt x="6291" y="14"/>
                  </a:moveTo>
                  <a:lnTo>
                    <a:pt x="6291" y="603"/>
                  </a:lnTo>
                  <a:lnTo>
                    <a:pt x="6171" y="603"/>
                  </a:lnTo>
                  <a:lnTo>
                    <a:pt x="6171" y="234"/>
                  </a:lnTo>
                  <a:lnTo>
                    <a:pt x="5933" y="603"/>
                  </a:lnTo>
                  <a:lnTo>
                    <a:pt x="5829" y="603"/>
                  </a:lnTo>
                  <a:lnTo>
                    <a:pt x="5829" y="14"/>
                  </a:lnTo>
                  <a:lnTo>
                    <a:pt x="5949" y="14"/>
                  </a:lnTo>
                  <a:lnTo>
                    <a:pt x="5949" y="395"/>
                  </a:lnTo>
                  <a:lnTo>
                    <a:pt x="6191" y="14"/>
                  </a:lnTo>
                  <a:lnTo>
                    <a:pt x="6291" y="14"/>
                  </a:lnTo>
                  <a:close/>
                  <a:moveTo>
                    <a:pt x="6434" y="14"/>
                  </a:moveTo>
                  <a:lnTo>
                    <a:pt x="6556" y="14"/>
                  </a:lnTo>
                  <a:lnTo>
                    <a:pt x="6556" y="236"/>
                  </a:lnTo>
                  <a:lnTo>
                    <a:pt x="6768" y="236"/>
                  </a:lnTo>
                  <a:lnTo>
                    <a:pt x="6768" y="14"/>
                  </a:lnTo>
                  <a:lnTo>
                    <a:pt x="6889" y="14"/>
                  </a:lnTo>
                  <a:lnTo>
                    <a:pt x="6889" y="603"/>
                  </a:lnTo>
                  <a:lnTo>
                    <a:pt x="6768" y="603"/>
                  </a:lnTo>
                  <a:lnTo>
                    <a:pt x="6768" y="345"/>
                  </a:lnTo>
                  <a:lnTo>
                    <a:pt x="6556" y="345"/>
                  </a:lnTo>
                  <a:lnTo>
                    <a:pt x="6556" y="603"/>
                  </a:lnTo>
                  <a:lnTo>
                    <a:pt x="6434" y="603"/>
                  </a:lnTo>
                  <a:lnTo>
                    <a:pt x="6434" y="14"/>
                  </a:lnTo>
                  <a:close/>
                  <a:moveTo>
                    <a:pt x="7350" y="14"/>
                  </a:moveTo>
                  <a:lnTo>
                    <a:pt x="7350" y="91"/>
                  </a:lnTo>
                  <a:lnTo>
                    <a:pt x="7377" y="91"/>
                  </a:lnTo>
                  <a:cubicBezTo>
                    <a:pt x="7529" y="91"/>
                    <a:pt x="7605" y="149"/>
                    <a:pt x="7605" y="265"/>
                  </a:cubicBezTo>
                  <a:cubicBezTo>
                    <a:pt x="7605" y="298"/>
                    <a:pt x="7599" y="326"/>
                    <a:pt x="7587" y="349"/>
                  </a:cubicBezTo>
                  <a:cubicBezTo>
                    <a:pt x="7575" y="372"/>
                    <a:pt x="7557" y="391"/>
                    <a:pt x="7534" y="406"/>
                  </a:cubicBezTo>
                  <a:cubicBezTo>
                    <a:pt x="7511" y="421"/>
                    <a:pt x="7488" y="431"/>
                    <a:pt x="7463" y="436"/>
                  </a:cubicBezTo>
                  <a:cubicBezTo>
                    <a:pt x="7439" y="441"/>
                    <a:pt x="7401" y="443"/>
                    <a:pt x="7350" y="443"/>
                  </a:cubicBezTo>
                  <a:lnTo>
                    <a:pt x="7350" y="603"/>
                  </a:lnTo>
                  <a:lnTo>
                    <a:pt x="7229" y="603"/>
                  </a:lnTo>
                  <a:lnTo>
                    <a:pt x="7229" y="443"/>
                  </a:lnTo>
                  <a:cubicBezTo>
                    <a:pt x="7176" y="443"/>
                    <a:pt x="7132" y="438"/>
                    <a:pt x="7098" y="428"/>
                  </a:cubicBezTo>
                  <a:cubicBezTo>
                    <a:pt x="7064" y="418"/>
                    <a:pt x="7036" y="400"/>
                    <a:pt x="7014" y="372"/>
                  </a:cubicBezTo>
                  <a:cubicBezTo>
                    <a:pt x="6992" y="344"/>
                    <a:pt x="6982" y="310"/>
                    <a:pt x="6982" y="268"/>
                  </a:cubicBezTo>
                  <a:cubicBezTo>
                    <a:pt x="6982" y="229"/>
                    <a:pt x="6990" y="196"/>
                    <a:pt x="7008" y="169"/>
                  </a:cubicBezTo>
                  <a:cubicBezTo>
                    <a:pt x="7025" y="142"/>
                    <a:pt x="7050" y="123"/>
                    <a:pt x="7082" y="110"/>
                  </a:cubicBezTo>
                  <a:cubicBezTo>
                    <a:pt x="7114" y="97"/>
                    <a:pt x="7163" y="91"/>
                    <a:pt x="7229" y="91"/>
                  </a:cubicBezTo>
                  <a:lnTo>
                    <a:pt x="7229" y="14"/>
                  </a:lnTo>
                  <a:lnTo>
                    <a:pt x="7350" y="14"/>
                  </a:lnTo>
                  <a:close/>
                  <a:moveTo>
                    <a:pt x="7229" y="194"/>
                  </a:moveTo>
                  <a:lnTo>
                    <a:pt x="7201" y="194"/>
                  </a:lnTo>
                  <a:cubicBezTo>
                    <a:pt x="7158" y="194"/>
                    <a:pt x="7130" y="200"/>
                    <a:pt x="7116" y="213"/>
                  </a:cubicBezTo>
                  <a:cubicBezTo>
                    <a:pt x="7102" y="225"/>
                    <a:pt x="7095" y="244"/>
                    <a:pt x="7095" y="268"/>
                  </a:cubicBezTo>
                  <a:cubicBezTo>
                    <a:pt x="7095" y="296"/>
                    <a:pt x="7104" y="316"/>
                    <a:pt x="7121" y="327"/>
                  </a:cubicBezTo>
                  <a:cubicBezTo>
                    <a:pt x="7138" y="337"/>
                    <a:pt x="7163" y="343"/>
                    <a:pt x="7196" y="343"/>
                  </a:cubicBezTo>
                  <a:lnTo>
                    <a:pt x="7229" y="343"/>
                  </a:lnTo>
                  <a:lnTo>
                    <a:pt x="7229" y="194"/>
                  </a:lnTo>
                  <a:close/>
                  <a:moveTo>
                    <a:pt x="7350" y="194"/>
                  </a:moveTo>
                  <a:lnTo>
                    <a:pt x="7350" y="343"/>
                  </a:lnTo>
                  <a:lnTo>
                    <a:pt x="7390" y="343"/>
                  </a:lnTo>
                  <a:cubicBezTo>
                    <a:pt x="7430" y="343"/>
                    <a:pt x="7457" y="336"/>
                    <a:pt x="7470" y="322"/>
                  </a:cubicBezTo>
                  <a:cubicBezTo>
                    <a:pt x="7484" y="308"/>
                    <a:pt x="7490" y="290"/>
                    <a:pt x="7490" y="267"/>
                  </a:cubicBezTo>
                  <a:cubicBezTo>
                    <a:pt x="7490" y="244"/>
                    <a:pt x="7483" y="226"/>
                    <a:pt x="7469" y="213"/>
                  </a:cubicBezTo>
                  <a:cubicBezTo>
                    <a:pt x="7455" y="200"/>
                    <a:pt x="7428" y="194"/>
                    <a:pt x="7386" y="194"/>
                  </a:cubicBezTo>
                  <a:lnTo>
                    <a:pt x="7350" y="194"/>
                  </a:lnTo>
                  <a:close/>
                  <a:moveTo>
                    <a:pt x="7995" y="0"/>
                  </a:moveTo>
                  <a:cubicBezTo>
                    <a:pt x="8084" y="0"/>
                    <a:pt x="8161" y="30"/>
                    <a:pt x="8225" y="90"/>
                  </a:cubicBezTo>
                  <a:cubicBezTo>
                    <a:pt x="8290" y="150"/>
                    <a:pt x="8322" y="224"/>
                    <a:pt x="8322" y="310"/>
                  </a:cubicBezTo>
                  <a:cubicBezTo>
                    <a:pt x="8322" y="396"/>
                    <a:pt x="8290" y="469"/>
                    <a:pt x="8227" y="528"/>
                  </a:cubicBezTo>
                  <a:cubicBezTo>
                    <a:pt x="8163" y="588"/>
                    <a:pt x="8086" y="617"/>
                    <a:pt x="7996" y="617"/>
                  </a:cubicBezTo>
                  <a:cubicBezTo>
                    <a:pt x="7901" y="617"/>
                    <a:pt x="7822" y="587"/>
                    <a:pt x="7759" y="526"/>
                  </a:cubicBezTo>
                  <a:cubicBezTo>
                    <a:pt x="7697" y="465"/>
                    <a:pt x="7665" y="392"/>
                    <a:pt x="7665" y="308"/>
                  </a:cubicBezTo>
                  <a:cubicBezTo>
                    <a:pt x="7665" y="252"/>
                    <a:pt x="7680" y="200"/>
                    <a:pt x="7709" y="153"/>
                  </a:cubicBezTo>
                  <a:cubicBezTo>
                    <a:pt x="7738" y="106"/>
                    <a:pt x="7778" y="69"/>
                    <a:pt x="7829" y="41"/>
                  </a:cubicBezTo>
                  <a:cubicBezTo>
                    <a:pt x="7881" y="13"/>
                    <a:pt x="7936" y="0"/>
                    <a:pt x="7995" y="0"/>
                  </a:cubicBezTo>
                  <a:close/>
                  <a:moveTo>
                    <a:pt x="7993" y="109"/>
                  </a:moveTo>
                  <a:cubicBezTo>
                    <a:pt x="7935" y="109"/>
                    <a:pt x="7886" y="128"/>
                    <a:pt x="7846" y="166"/>
                  </a:cubicBezTo>
                  <a:cubicBezTo>
                    <a:pt x="7806" y="204"/>
                    <a:pt x="7787" y="252"/>
                    <a:pt x="7787" y="311"/>
                  </a:cubicBezTo>
                  <a:cubicBezTo>
                    <a:pt x="7787" y="376"/>
                    <a:pt x="7812" y="427"/>
                    <a:pt x="7862" y="465"/>
                  </a:cubicBezTo>
                  <a:cubicBezTo>
                    <a:pt x="7900" y="495"/>
                    <a:pt x="7945" y="509"/>
                    <a:pt x="7995" y="509"/>
                  </a:cubicBezTo>
                  <a:cubicBezTo>
                    <a:pt x="8052" y="509"/>
                    <a:pt x="8100" y="490"/>
                    <a:pt x="8140" y="452"/>
                  </a:cubicBezTo>
                  <a:cubicBezTo>
                    <a:pt x="8180" y="413"/>
                    <a:pt x="8200" y="366"/>
                    <a:pt x="8200" y="310"/>
                  </a:cubicBezTo>
                  <a:cubicBezTo>
                    <a:pt x="8200" y="254"/>
                    <a:pt x="8180" y="206"/>
                    <a:pt x="8140" y="168"/>
                  </a:cubicBezTo>
                  <a:cubicBezTo>
                    <a:pt x="8100" y="129"/>
                    <a:pt x="8051" y="109"/>
                    <a:pt x="7993" y="109"/>
                  </a:cubicBezTo>
                  <a:close/>
                  <a:moveTo>
                    <a:pt x="8435" y="14"/>
                  </a:moveTo>
                  <a:lnTo>
                    <a:pt x="8563" y="14"/>
                  </a:lnTo>
                  <a:cubicBezTo>
                    <a:pt x="8632" y="14"/>
                    <a:pt x="8682" y="20"/>
                    <a:pt x="8712" y="32"/>
                  </a:cubicBezTo>
                  <a:cubicBezTo>
                    <a:pt x="8743" y="44"/>
                    <a:pt x="8767" y="63"/>
                    <a:pt x="8784" y="90"/>
                  </a:cubicBezTo>
                  <a:cubicBezTo>
                    <a:pt x="8802" y="116"/>
                    <a:pt x="8811" y="148"/>
                    <a:pt x="8811" y="185"/>
                  </a:cubicBezTo>
                  <a:cubicBezTo>
                    <a:pt x="8811" y="226"/>
                    <a:pt x="8799" y="260"/>
                    <a:pt x="8776" y="288"/>
                  </a:cubicBezTo>
                  <a:cubicBezTo>
                    <a:pt x="8753" y="315"/>
                    <a:pt x="8722" y="334"/>
                    <a:pt x="8682" y="344"/>
                  </a:cubicBezTo>
                  <a:cubicBezTo>
                    <a:pt x="8659" y="351"/>
                    <a:pt x="8616" y="354"/>
                    <a:pt x="8555" y="354"/>
                  </a:cubicBezTo>
                  <a:lnTo>
                    <a:pt x="8555" y="603"/>
                  </a:lnTo>
                  <a:lnTo>
                    <a:pt x="8435" y="603"/>
                  </a:lnTo>
                  <a:lnTo>
                    <a:pt x="8435" y="14"/>
                  </a:lnTo>
                  <a:close/>
                  <a:moveTo>
                    <a:pt x="8555" y="245"/>
                  </a:moveTo>
                  <a:lnTo>
                    <a:pt x="8593" y="245"/>
                  </a:lnTo>
                  <a:cubicBezTo>
                    <a:pt x="8624" y="245"/>
                    <a:pt x="8645" y="243"/>
                    <a:pt x="8657" y="239"/>
                  </a:cubicBezTo>
                  <a:cubicBezTo>
                    <a:pt x="8668" y="235"/>
                    <a:pt x="8678" y="228"/>
                    <a:pt x="8685" y="219"/>
                  </a:cubicBezTo>
                  <a:cubicBezTo>
                    <a:pt x="8691" y="209"/>
                    <a:pt x="8695" y="198"/>
                    <a:pt x="8695" y="185"/>
                  </a:cubicBezTo>
                  <a:cubicBezTo>
                    <a:pt x="8695" y="162"/>
                    <a:pt x="8685" y="146"/>
                    <a:pt x="8666" y="135"/>
                  </a:cubicBezTo>
                  <a:cubicBezTo>
                    <a:pt x="8652" y="127"/>
                    <a:pt x="8627" y="123"/>
                    <a:pt x="8589" y="123"/>
                  </a:cubicBezTo>
                  <a:lnTo>
                    <a:pt x="8555" y="123"/>
                  </a:lnTo>
                  <a:lnTo>
                    <a:pt x="8555" y="245"/>
                  </a:lnTo>
                  <a:close/>
                  <a:moveTo>
                    <a:pt x="8989" y="14"/>
                  </a:moveTo>
                  <a:lnTo>
                    <a:pt x="9106" y="14"/>
                  </a:lnTo>
                  <a:lnTo>
                    <a:pt x="9253" y="425"/>
                  </a:lnTo>
                  <a:lnTo>
                    <a:pt x="9401" y="14"/>
                  </a:lnTo>
                  <a:lnTo>
                    <a:pt x="9517" y="14"/>
                  </a:lnTo>
                  <a:lnTo>
                    <a:pt x="9623" y="603"/>
                  </a:lnTo>
                  <a:lnTo>
                    <a:pt x="9507" y="603"/>
                  </a:lnTo>
                  <a:lnTo>
                    <a:pt x="9440" y="231"/>
                  </a:lnTo>
                  <a:lnTo>
                    <a:pt x="9306" y="603"/>
                  </a:lnTo>
                  <a:lnTo>
                    <a:pt x="9200" y="603"/>
                  </a:lnTo>
                  <a:lnTo>
                    <a:pt x="9067" y="231"/>
                  </a:lnTo>
                  <a:lnTo>
                    <a:pt x="8998" y="603"/>
                  </a:lnTo>
                  <a:lnTo>
                    <a:pt x="8880" y="603"/>
                  </a:lnTo>
                  <a:lnTo>
                    <a:pt x="8989" y="14"/>
                  </a:lnTo>
                  <a:close/>
                  <a:moveTo>
                    <a:pt x="9914" y="14"/>
                  </a:moveTo>
                  <a:lnTo>
                    <a:pt x="10035" y="14"/>
                  </a:lnTo>
                  <a:lnTo>
                    <a:pt x="10278" y="603"/>
                  </a:lnTo>
                  <a:lnTo>
                    <a:pt x="10153" y="603"/>
                  </a:lnTo>
                  <a:lnTo>
                    <a:pt x="10104" y="481"/>
                  </a:lnTo>
                  <a:lnTo>
                    <a:pt x="9845" y="481"/>
                  </a:lnTo>
                  <a:lnTo>
                    <a:pt x="9794" y="603"/>
                  </a:lnTo>
                  <a:lnTo>
                    <a:pt x="9669" y="603"/>
                  </a:lnTo>
                  <a:lnTo>
                    <a:pt x="9914" y="14"/>
                  </a:lnTo>
                  <a:close/>
                  <a:moveTo>
                    <a:pt x="9975" y="171"/>
                  </a:moveTo>
                  <a:lnTo>
                    <a:pt x="9889" y="373"/>
                  </a:lnTo>
                  <a:lnTo>
                    <a:pt x="10060" y="373"/>
                  </a:lnTo>
                  <a:lnTo>
                    <a:pt x="9975" y="171"/>
                  </a:lnTo>
                  <a:close/>
                  <a:moveTo>
                    <a:pt x="10371" y="603"/>
                  </a:moveTo>
                  <a:lnTo>
                    <a:pt x="10371" y="14"/>
                  </a:lnTo>
                  <a:lnTo>
                    <a:pt x="10493" y="14"/>
                  </a:lnTo>
                  <a:lnTo>
                    <a:pt x="10493" y="502"/>
                  </a:lnTo>
                  <a:lnTo>
                    <a:pt x="10705" y="502"/>
                  </a:lnTo>
                  <a:lnTo>
                    <a:pt x="10705" y="14"/>
                  </a:lnTo>
                  <a:lnTo>
                    <a:pt x="10827" y="14"/>
                  </a:lnTo>
                  <a:lnTo>
                    <a:pt x="10827" y="502"/>
                  </a:lnTo>
                  <a:lnTo>
                    <a:pt x="10955" y="502"/>
                  </a:lnTo>
                  <a:lnTo>
                    <a:pt x="10955" y="690"/>
                  </a:lnTo>
                  <a:lnTo>
                    <a:pt x="10842" y="690"/>
                  </a:lnTo>
                  <a:lnTo>
                    <a:pt x="10842" y="603"/>
                  </a:lnTo>
                  <a:lnTo>
                    <a:pt x="10371" y="603"/>
                  </a:lnTo>
                  <a:close/>
                  <a:moveTo>
                    <a:pt x="11492" y="14"/>
                  </a:moveTo>
                  <a:lnTo>
                    <a:pt x="11492" y="603"/>
                  </a:lnTo>
                  <a:lnTo>
                    <a:pt x="11372" y="603"/>
                  </a:lnTo>
                  <a:lnTo>
                    <a:pt x="11372" y="234"/>
                  </a:lnTo>
                  <a:lnTo>
                    <a:pt x="11134" y="603"/>
                  </a:lnTo>
                  <a:lnTo>
                    <a:pt x="11031" y="603"/>
                  </a:lnTo>
                  <a:lnTo>
                    <a:pt x="11031" y="14"/>
                  </a:lnTo>
                  <a:lnTo>
                    <a:pt x="11150" y="14"/>
                  </a:lnTo>
                  <a:lnTo>
                    <a:pt x="11150" y="395"/>
                  </a:lnTo>
                  <a:lnTo>
                    <a:pt x="11392" y="14"/>
                  </a:lnTo>
                  <a:lnTo>
                    <a:pt x="11492" y="14"/>
                  </a:lnTo>
                  <a:close/>
                  <a:moveTo>
                    <a:pt x="12009" y="14"/>
                  </a:moveTo>
                  <a:lnTo>
                    <a:pt x="12009" y="603"/>
                  </a:lnTo>
                  <a:lnTo>
                    <a:pt x="11889" y="603"/>
                  </a:lnTo>
                  <a:lnTo>
                    <a:pt x="11889" y="365"/>
                  </a:lnTo>
                  <a:lnTo>
                    <a:pt x="11859" y="365"/>
                  </a:lnTo>
                  <a:lnTo>
                    <a:pt x="11731" y="603"/>
                  </a:lnTo>
                  <a:lnTo>
                    <a:pt x="11600" y="603"/>
                  </a:lnTo>
                  <a:lnTo>
                    <a:pt x="11743" y="347"/>
                  </a:lnTo>
                  <a:cubicBezTo>
                    <a:pt x="11660" y="325"/>
                    <a:pt x="11619" y="273"/>
                    <a:pt x="11619" y="193"/>
                  </a:cubicBezTo>
                  <a:cubicBezTo>
                    <a:pt x="11619" y="164"/>
                    <a:pt x="11623" y="139"/>
                    <a:pt x="11632" y="118"/>
                  </a:cubicBezTo>
                  <a:cubicBezTo>
                    <a:pt x="11641" y="96"/>
                    <a:pt x="11653" y="78"/>
                    <a:pt x="11669" y="64"/>
                  </a:cubicBezTo>
                  <a:cubicBezTo>
                    <a:pt x="11685" y="49"/>
                    <a:pt x="11704" y="38"/>
                    <a:pt x="11725" y="31"/>
                  </a:cubicBezTo>
                  <a:cubicBezTo>
                    <a:pt x="11747" y="24"/>
                    <a:pt x="11763" y="20"/>
                    <a:pt x="11776" y="19"/>
                  </a:cubicBezTo>
                  <a:cubicBezTo>
                    <a:pt x="11789" y="18"/>
                    <a:pt x="11824" y="16"/>
                    <a:pt x="11881" y="14"/>
                  </a:cubicBezTo>
                  <a:lnTo>
                    <a:pt x="12009" y="14"/>
                  </a:lnTo>
                  <a:close/>
                  <a:moveTo>
                    <a:pt x="11889" y="257"/>
                  </a:moveTo>
                  <a:lnTo>
                    <a:pt x="11889" y="124"/>
                  </a:lnTo>
                  <a:lnTo>
                    <a:pt x="11856" y="124"/>
                  </a:lnTo>
                  <a:cubicBezTo>
                    <a:pt x="11826" y="124"/>
                    <a:pt x="11804" y="126"/>
                    <a:pt x="11791" y="129"/>
                  </a:cubicBezTo>
                  <a:cubicBezTo>
                    <a:pt x="11778" y="133"/>
                    <a:pt x="11767" y="140"/>
                    <a:pt x="11759" y="151"/>
                  </a:cubicBezTo>
                  <a:cubicBezTo>
                    <a:pt x="11750" y="162"/>
                    <a:pt x="11746" y="176"/>
                    <a:pt x="11746" y="192"/>
                  </a:cubicBezTo>
                  <a:cubicBezTo>
                    <a:pt x="11746" y="216"/>
                    <a:pt x="11755" y="233"/>
                    <a:pt x="11771" y="243"/>
                  </a:cubicBezTo>
                  <a:cubicBezTo>
                    <a:pt x="11788" y="252"/>
                    <a:pt x="11814" y="257"/>
                    <a:pt x="11851" y="257"/>
                  </a:cubicBezTo>
                  <a:lnTo>
                    <a:pt x="11889" y="2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986" tIns="24493" rIns="48986" bIns="2449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449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AC332A7E-EB04-4730-83E5-2CE101396939}"/>
              </a:ext>
            </a:extLst>
          </p:cNvPr>
          <p:cNvGrpSpPr/>
          <p:nvPr/>
        </p:nvGrpSpPr>
        <p:grpSpPr>
          <a:xfrm>
            <a:off x="611717" y="2279015"/>
            <a:ext cx="5245257" cy="2767347"/>
            <a:chOff x="1859483" y="1833176"/>
            <a:chExt cx="9791142" cy="5165702"/>
          </a:xfrm>
        </p:grpSpPr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id="{448F3400-858B-4AC4-9319-3F48E83908AE}"/>
                </a:ext>
              </a:extLst>
            </p:cNvPr>
            <p:cNvSpPr/>
            <p:nvPr/>
          </p:nvSpPr>
          <p:spPr>
            <a:xfrm>
              <a:off x="9302903" y="4303002"/>
              <a:ext cx="1803959" cy="359999"/>
            </a:xfrm>
            <a:prstGeom prst="rect">
              <a:avLst/>
            </a:prstGeom>
            <a:solidFill>
              <a:srgbClr val="586B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449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14">
              <a:extLst>
                <a:ext uri="{FF2B5EF4-FFF2-40B4-BE49-F238E27FC236}">
                  <a16:creationId xmlns:a16="http://schemas.microsoft.com/office/drawing/2014/main" id="{4E37AC57-8AE8-41EE-8930-B2896902F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4651" y="1833176"/>
              <a:ext cx="9625974" cy="588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898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40546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ОБЩЕСТВО С ОГРАНИЧЕННОЙ ОТВЕТСТВЕННОСТЬЮ</a:t>
              </a:r>
            </a:p>
            <a:p>
              <a:pPr marL="0" marR="0" lvl="0" indent="0" algn="l" defTabSz="4898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40546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"НАУЧНО-ИССЛЕДОВАТЕЛЬСКИЙ ИНСТИТУТ ПЕРСПЕКТИВНОГО ГРАДОСТРОИТЕЛЬСТВА"</a:t>
              </a:r>
              <a:endParaRPr kumimoji="0" lang="ru-RU" alt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Rectangle 16">
              <a:extLst>
                <a:ext uri="{FF2B5EF4-FFF2-40B4-BE49-F238E27FC236}">
                  <a16:creationId xmlns:a16="http://schemas.microsoft.com/office/drawing/2014/main" id="{97495E77-2EC2-4CE0-9626-2E04713E1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4651" y="2590025"/>
              <a:ext cx="2687060" cy="46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898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7" b="1" i="0" u="none" strike="noStrike" kern="1200" cap="none" spc="0" normalizeH="0" baseline="0" noProof="0" dirty="0">
                  <a:ln>
                    <a:noFill/>
                  </a:ln>
                  <a:solidFill>
                    <a:srgbClr val="40546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ООО "НИИ </a:t>
              </a:r>
              <a:r>
                <a:rPr kumimoji="0" lang="ru-RU" altLang="ru-RU" sz="160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0546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ПГ</a:t>
              </a:r>
              <a:r>
                <a:rPr kumimoji="0" lang="ru-RU" altLang="ru-RU" sz="1607" b="1" i="0" u="none" strike="noStrike" kern="1200" cap="none" spc="0" normalizeH="0" baseline="0" noProof="0" dirty="0">
                  <a:ln>
                    <a:noFill/>
                  </a:ln>
                  <a:solidFill>
                    <a:srgbClr val="40546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"</a:t>
              </a:r>
              <a:endParaRPr kumimoji="0" lang="ru-RU" altLang="ru-RU" sz="9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Text Box 78">
              <a:extLst>
                <a:ext uri="{FF2B5EF4-FFF2-40B4-BE49-F238E27FC236}">
                  <a16:creationId xmlns:a16="http://schemas.microsoft.com/office/drawing/2014/main" id="{12437572-AB02-414D-8038-AC7C166B00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9483" y="3242915"/>
              <a:ext cx="7623669" cy="1490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72856" tIns="36428" rIns="72856" bIns="36428">
              <a:spAutoFit/>
            </a:bodyPr>
            <a:lstStyle/>
            <a:p>
              <a:pPr marL="0" marR="0" lvl="0" indent="0" algn="l" defTabSz="7274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78" b="1" i="0" u="none" strike="noStrike" kern="1200" cap="none" spc="0" normalizeH="0" baseline="0" noProof="0" dirty="0">
                  <a:ln w="12700">
                    <a:noFill/>
                    <a:prstDash val="solid"/>
                  </a:ln>
                  <a:solidFill>
                    <a:srgbClr val="40546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197342  </a:t>
              </a:r>
            </a:p>
            <a:p>
              <a:pPr marL="0" marR="0" lvl="0" indent="0" algn="l" defTabSz="7274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78" b="1" i="0" u="none" strike="noStrike" kern="1200" cap="none" spc="0" normalizeH="0" baseline="0" noProof="0" dirty="0">
                  <a:ln w="12700">
                    <a:noFill/>
                    <a:prstDash val="solid"/>
                  </a:ln>
                  <a:solidFill>
                    <a:srgbClr val="40546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Российская Федерация,</a:t>
              </a:r>
            </a:p>
            <a:p>
              <a:pPr marL="0" marR="0" lvl="0" indent="0" algn="l" defTabSz="7274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78" b="1" i="0" u="none" strike="noStrike" kern="1200" cap="none" spc="0" normalizeH="0" baseline="0" noProof="0" dirty="0">
                  <a:ln w="12700">
                    <a:noFill/>
                    <a:prstDash val="solid"/>
                  </a:ln>
                  <a:solidFill>
                    <a:srgbClr val="40546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г. Санкт-Петербург,</a:t>
              </a:r>
            </a:p>
            <a:p>
              <a:pPr marL="0" marR="0" lvl="0" indent="0" algn="l" defTabSz="7274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78" b="1" i="0" u="none" strike="noStrike" kern="1200" cap="none" spc="0" normalizeH="0" baseline="0" noProof="0" dirty="0">
                  <a:ln w="12700">
                    <a:noFill/>
                    <a:prstDash val="solid"/>
                  </a:ln>
                  <a:solidFill>
                    <a:srgbClr val="40546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наб. Черной Речки,  дом 41, корпус 2, лит. Б, пом. 3</a:t>
              </a:r>
            </a:p>
          </p:txBody>
        </p:sp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7EA50C9D-08D6-46CA-B22B-D872E42254A6}"/>
                </a:ext>
              </a:extLst>
            </p:cNvPr>
            <p:cNvGrpSpPr/>
            <p:nvPr/>
          </p:nvGrpSpPr>
          <p:grpSpPr>
            <a:xfrm>
              <a:off x="6672832" y="4698867"/>
              <a:ext cx="4436068" cy="402553"/>
              <a:chOff x="6672832" y="4838567"/>
              <a:chExt cx="4436068" cy="402553"/>
            </a:xfrm>
          </p:grpSpPr>
          <p:sp>
            <p:nvSpPr>
              <p:cNvPr id="107" name="Rectangle 10">
                <a:extLst>
                  <a:ext uri="{FF2B5EF4-FFF2-40B4-BE49-F238E27FC236}">
                    <a16:creationId xmlns:a16="http://schemas.microsoft.com/office/drawing/2014/main" id="{A7D5EE90-B4A6-44A1-ACFE-90F01F1A1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3584" y="4881125"/>
                <a:ext cx="1805316" cy="359995"/>
              </a:xfrm>
              <a:prstGeom prst="rect">
                <a:avLst/>
              </a:prstGeom>
              <a:solidFill>
                <a:srgbClr val="586B7B"/>
              </a:solidFill>
              <a:ln>
                <a:noFill/>
              </a:ln>
            </p:spPr>
            <p:txBody>
              <a:bodyPr vert="horz" wrap="square" lIns="48986" tIns="24493" rIns="48986" bIns="2449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449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Text Box 78">
                <a:extLst>
                  <a:ext uri="{FF2B5EF4-FFF2-40B4-BE49-F238E27FC236}">
                    <a16:creationId xmlns:a16="http://schemas.microsoft.com/office/drawing/2014/main" id="{273A0CAB-C4C2-4877-85F5-BA3153ABD9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72832" y="4838567"/>
                <a:ext cx="2552408" cy="402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r" defTabSz="72745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 w="12700">
                      <a:noFill/>
                      <a:prstDash val="solid"/>
                    </a:ln>
                    <a:solidFill>
                      <a:srgbClr val="405463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+7 812 627 1768</a:t>
                </a:r>
              </a:p>
            </p:txBody>
          </p:sp>
        </p:grpSp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33D83157-CFFE-41AF-BAF1-0765FCD5DAF4}"/>
                </a:ext>
              </a:extLst>
            </p:cNvPr>
            <p:cNvGrpSpPr/>
            <p:nvPr/>
          </p:nvGrpSpPr>
          <p:grpSpPr>
            <a:xfrm>
              <a:off x="7400688" y="5883057"/>
              <a:ext cx="3708216" cy="662888"/>
              <a:chOff x="7400688" y="6276964"/>
              <a:chExt cx="3708216" cy="662888"/>
            </a:xfrm>
          </p:grpSpPr>
          <p:sp>
            <p:nvSpPr>
              <p:cNvPr id="105" name="Rectangle 13">
                <a:extLst>
                  <a:ext uri="{FF2B5EF4-FFF2-40B4-BE49-F238E27FC236}">
                    <a16:creationId xmlns:a16="http://schemas.microsoft.com/office/drawing/2014/main" id="{C639A4F5-ABDD-4AB6-AADB-74BEAEFF2C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3588" y="6527682"/>
                <a:ext cx="1805316" cy="359997"/>
              </a:xfrm>
              <a:prstGeom prst="rect">
                <a:avLst/>
              </a:prstGeom>
              <a:solidFill>
                <a:srgbClr val="586B7B"/>
              </a:solidFill>
              <a:ln>
                <a:noFill/>
              </a:ln>
            </p:spPr>
            <p:txBody>
              <a:bodyPr vert="horz" wrap="square" lIns="48986" tIns="24493" rIns="48986" bIns="2449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449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Text Box 78">
                <a:extLst>
                  <a:ext uri="{FF2B5EF4-FFF2-40B4-BE49-F238E27FC236}">
                    <a16:creationId xmlns:a16="http://schemas.microsoft.com/office/drawing/2014/main" id="{12268775-1A07-4098-B715-60B347A129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00688" y="6276964"/>
                <a:ext cx="1917409" cy="662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72856" tIns="36428" rIns="72856" bIns="36428">
                <a:spAutoFit/>
              </a:bodyPr>
              <a:lstStyle/>
              <a:p>
                <a:pPr marL="0" marR="0" lvl="0" indent="0" algn="r" defTabSz="727454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 w="12700">
                      <a:noFill/>
                      <a:prstDash val="solid"/>
                    </a:ln>
                    <a:solidFill>
                      <a:srgbClr val="405463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niipg.com</a:t>
                </a:r>
                <a:endParaRPr kumimoji="0" lang="ru-RU" sz="1400" b="1" i="0" u="none" strike="noStrike" kern="1200" cap="none" spc="0" normalizeH="0" baseline="0" noProof="0" dirty="0">
                  <a:ln w="12700">
                    <a:noFill/>
                    <a:prstDash val="solid"/>
                  </a:ln>
                  <a:solidFill>
                    <a:srgbClr val="40546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C53CF7F4-F9C0-4091-B003-CE332B08ACB0}"/>
                </a:ext>
              </a:extLst>
            </p:cNvPr>
            <p:cNvGrpSpPr/>
            <p:nvPr/>
          </p:nvGrpSpPr>
          <p:grpSpPr>
            <a:xfrm>
              <a:off x="6672832" y="5627204"/>
              <a:ext cx="4436068" cy="402162"/>
              <a:chOff x="6672832" y="5766904"/>
              <a:chExt cx="4436068" cy="402162"/>
            </a:xfrm>
          </p:grpSpPr>
          <p:sp>
            <p:nvSpPr>
              <p:cNvPr id="103" name="Rectangle 12">
                <a:extLst>
                  <a:ext uri="{FF2B5EF4-FFF2-40B4-BE49-F238E27FC236}">
                    <a16:creationId xmlns:a16="http://schemas.microsoft.com/office/drawing/2014/main" id="{0E2905AB-306D-495C-B2BC-50E828464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3584" y="5806729"/>
                <a:ext cx="1805316" cy="359993"/>
              </a:xfrm>
              <a:prstGeom prst="rect">
                <a:avLst/>
              </a:prstGeom>
              <a:solidFill>
                <a:srgbClr val="586B7B"/>
              </a:solidFill>
              <a:ln>
                <a:noFill/>
              </a:ln>
            </p:spPr>
            <p:txBody>
              <a:bodyPr vert="horz" wrap="square" lIns="48986" tIns="24493" rIns="48986" bIns="2449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449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Text Box 78">
                <a:extLst>
                  <a:ext uri="{FF2B5EF4-FFF2-40B4-BE49-F238E27FC236}">
                    <a16:creationId xmlns:a16="http://schemas.microsoft.com/office/drawing/2014/main" id="{D41B5171-534B-435D-83DD-65550936C6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72832" y="5766904"/>
                <a:ext cx="2552408" cy="402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r" defTabSz="72745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 w="12700">
                      <a:noFill/>
                      <a:prstDash val="solid"/>
                    </a:ln>
                    <a:solidFill>
                      <a:srgbClr val="405463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+7 921 923 9294</a:t>
                </a:r>
              </a:p>
            </p:txBody>
          </p:sp>
        </p:grpSp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4E8FB097-0179-4287-821B-805C247BF2A5}"/>
                </a:ext>
              </a:extLst>
            </p:cNvPr>
            <p:cNvGrpSpPr/>
            <p:nvPr/>
          </p:nvGrpSpPr>
          <p:grpSpPr>
            <a:xfrm>
              <a:off x="6672832" y="5188312"/>
              <a:ext cx="4436068" cy="402161"/>
              <a:chOff x="6672832" y="5328012"/>
              <a:chExt cx="4436068" cy="402161"/>
            </a:xfrm>
          </p:grpSpPr>
          <p:sp>
            <p:nvSpPr>
              <p:cNvPr id="101" name="Rectangle 9">
                <a:extLst>
                  <a:ext uri="{FF2B5EF4-FFF2-40B4-BE49-F238E27FC236}">
                    <a16:creationId xmlns:a16="http://schemas.microsoft.com/office/drawing/2014/main" id="{22360072-7449-474F-82B1-B30FD709A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3584" y="5347834"/>
                <a:ext cx="1805316" cy="359995"/>
              </a:xfrm>
              <a:prstGeom prst="rect">
                <a:avLst/>
              </a:prstGeom>
              <a:solidFill>
                <a:srgbClr val="586B7B"/>
              </a:solidFill>
              <a:ln>
                <a:noFill/>
              </a:ln>
            </p:spPr>
            <p:txBody>
              <a:bodyPr vert="horz" wrap="square" lIns="48986" tIns="24493" rIns="48986" bIns="2449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449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Text Box 78">
                <a:extLst>
                  <a:ext uri="{FF2B5EF4-FFF2-40B4-BE49-F238E27FC236}">
                    <a16:creationId xmlns:a16="http://schemas.microsoft.com/office/drawing/2014/main" id="{5D596641-C553-40F0-BF30-A75167A41D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72832" y="5328012"/>
                <a:ext cx="2552408" cy="402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r" defTabSz="72745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 w="12700">
                      <a:noFill/>
                      <a:prstDash val="solid"/>
                    </a:ln>
                    <a:solidFill>
                      <a:srgbClr val="405463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+</a:t>
                </a:r>
                <a:r>
                  <a:rPr kumimoji="0" lang="ru-RU" sz="1400" b="1" i="0" u="none" strike="noStrike" kern="1200" cap="none" spc="0" normalizeH="0" baseline="0" noProof="0" dirty="0">
                    <a:ln w="12700">
                      <a:noFill/>
                      <a:prstDash val="solid"/>
                    </a:ln>
                    <a:solidFill>
                      <a:srgbClr val="405463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7 921 961 7293</a:t>
                </a:r>
              </a:p>
            </p:txBody>
          </p:sp>
        </p:grpSp>
        <p:grpSp>
          <p:nvGrpSpPr>
            <p:cNvPr id="93" name="Группа 92">
              <a:extLst>
                <a:ext uri="{FF2B5EF4-FFF2-40B4-BE49-F238E27FC236}">
                  <a16:creationId xmlns:a16="http://schemas.microsoft.com/office/drawing/2014/main" id="{A8201543-2106-4807-9D45-4869251C160A}"/>
                </a:ext>
              </a:extLst>
            </p:cNvPr>
            <p:cNvGrpSpPr/>
            <p:nvPr/>
          </p:nvGrpSpPr>
          <p:grpSpPr>
            <a:xfrm>
              <a:off x="6362373" y="6335991"/>
              <a:ext cx="4746525" cy="662887"/>
              <a:chOff x="6362373" y="6668445"/>
              <a:chExt cx="4746525" cy="662887"/>
            </a:xfrm>
          </p:grpSpPr>
          <p:sp>
            <p:nvSpPr>
              <p:cNvPr id="97" name="Rectangle 13">
                <a:extLst>
                  <a:ext uri="{FF2B5EF4-FFF2-40B4-BE49-F238E27FC236}">
                    <a16:creationId xmlns:a16="http://schemas.microsoft.com/office/drawing/2014/main" id="{DC73936B-FC8D-437D-AE87-90F4F0E07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3584" y="6901722"/>
                <a:ext cx="1805314" cy="360004"/>
              </a:xfrm>
              <a:prstGeom prst="rect">
                <a:avLst/>
              </a:prstGeom>
              <a:solidFill>
                <a:srgbClr val="586B7B"/>
              </a:solidFill>
              <a:ln>
                <a:noFill/>
              </a:ln>
            </p:spPr>
            <p:txBody>
              <a:bodyPr vert="horz" wrap="square" lIns="48986" tIns="24493" rIns="48986" bIns="24493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449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6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Text Box 78">
                <a:extLst>
                  <a:ext uri="{FF2B5EF4-FFF2-40B4-BE49-F238E27FC236}">
                    <a16:creationId xmlns:a16="http://schemas.microsoft.com/office/drawing/2014/main" id="{01549966-1ED9-4B7C-AAE6-057C4E1EE2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62373" y="6668445"/>
                <a:ext cx="2955728" cy="662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72856" tIns="36428" rIns="72856" bIns="36428">
                <a:spAutoFit/>
              </a:bodyPr>
              <a:lstStyle/>
              <a:p>
                <a:pPr marL="0" marR="0" lvl="0" indent="0" algn="r" defTabSz="727454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 w="12700">
                      <a:noFill/>
                      <a:prstDash val="solid"/>
                    </a:ln>
                    <a:solidFill>
                      <a:srgbClr val="405463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mail@ </a:t>
                </a:r>
                <a:r>
                  <a:rPr kumimoji="0" lang="en-US" sz="1400" b="1" i="0" u="none" strike="noStrike" kern="1200" cap="none" spc="0" normalizeH="0" baseline="0" noProof="0" dirty="0" err="1">
                    <a:ln w="12700">
                      <a:noFill/>
                      <a:prstDash val="solid"/>
                    </a:ln>
                    <a:solidFill>
                      <a:srgbClr val="405463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niipg.com</a:t>
                </a:r>
                <a:endParaRPr kumimoji="0" lang="en-US" sz="1400" b="1" i="0" u="none" strike="noStrike" kern="1200" cap="none" spc="0" normalizeH="0" baseline="0" noProof="0" dirty="0">
                  <a:ln w="12700">
                    <a:noFill/>
                    <a:prstDash val="solid"/>
                  </a:ln>
                  <a:solidFill>
                    <a:srgbClr val="405463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887FDD4E-3733-4B47-88FD-C77727F99134}"/>
              </a:ext>
            </a:extLst>
          </p:cNvPr>
          <p:cNvSpPr/>
          <p:nvPr/>
        </p:nvSpPr>
        <p:spPr>
          <a:xfrm>
            <a:off x="369932" y="858235"/>
            <a:ext cx="8656621" cy="79765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000" b="1" noProof="0" dirty="0">
                <a:solidFill>
                  <a:srgbClr val="586B7B"/>
                </a:solidFill>
                <a:latin typeface="Century Gothic"/>
                <a:cs typeface="Arial" panose="020B0604020202020204" pitchFamily="34" charset="0"/>
              </a:rPr>
              <a:t>С</a:t>
            </a:r>
            <a:r>
              <a:rPr kumimoji="0" lang="ru-RU" sz="5000" b="1" i="0" u="none" strike="noStrike" kern="120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/>
                <a:cs typeface="Arial" panose="020B0604020202020204" pitchFamily="34" charset="0"/>
              </a:rPr>
              <a:t>ПАСИБО</a:t>
            </a:r>
            <a:r>
              <a:rPr kumimoji="0" lang="ru-RU" sz="5000" b="1" i="0" u="none" strike="noStrike" kern="1200" cap="none" spc="0" normalizeH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/>
                <a:cs typeface="Arial" panose="020B0604020202020204" pitchFamily="34" charset="0"/>
              </a:rPr>
              <a:t> </a:t>
            </a:r>
            <a:r>
              <a:rPr kumimoji="0" lang="ru-RU" sz="5000" b="1" i="0" u="none" strike="noStrike" kern="120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/>
                <a:cs typeface="Arial" panose="020B0604020202020204" pitchFamily="34" charset="0"/>
              </a:rPr>
              <a:t>ЗА ВНИМАНИЕ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/>
                <a:cs typeface="Arial" panose="020B0604020202020204" pitchFamily="34" charset="0"/>
              </a:rPr>
              <a:t>!</a:t>
            </a: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rgbClr val="586B7B"/>
              </a:solidFill>
              <a:effectLst/>
              <a:uLnTx/>
              <a:uFillTx/>
              <a:latin typeface="Century Gothic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2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42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0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B9E26A8F-54AA-461B-A332-21A1AFDE4544}"/>
              </a:ext>
            </a:extLst>
          </p:cNvPr>
          <p:cNvSpPr/>
          <p:nvPr/>
        </p:nvSpPr>
        <p:spPr>
          <a:xfrm>
            <a:off x="3696032" y="3348280"/>
            <a:ext cx="5447968" cy="2876648"/>
          </a:xfrm>
          <a:prstGeom prst="rect">
            <a:avLst/>
          </a:prstGeom>
          <a:solidFill>
            <a:srgbClr val="93A5B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7" tIns="24493" rIns="48987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44922">
              <a:defRPr/>
            </a:pPr>
            <a:endParaRPr lang="ru-RU" sz="96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Стрелка: пятиугольник 41">
            <a:extLst>
              <a:ext uri="{FF2B5EF4-FFF2-40B4-BE49-F238E27FC236}">
                <a16:creationId xmlns:a16="http://schemas.microsoft.com/office/drawing/2014/main" id="{272067F2-7BA3-4C7A-B43C-0D7DD2B96182}"/>
              </a:ext>
            </a:extLst>
          </p:cNvPr>
          <p:cNvSpPr/>
          <p:nvPr/>
        </p:nvSpPr>
        <p:spPr>
          <a:xfrm>
            <a:off x="0" y="3348280"/>
            <a:ext cx="3993160" cy="2876648"/>
          </a:xfrm>
          <a:prstGeom prst="homePlate">
            <a:avLst>
              <a:gd name="adj" fmla="val 8836"/>
            </a:avLst>
          </a:prstGeom>
          <a:solidFill>
            <a:srgbClr val="93A5B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7" tIns="24493" rIns="48987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44922">
              <a:defRPr/>
            </a:pPr>
            <a:endParaRPr lang="ru-RU" sz="96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1BD7172-2165-4A32-B233-83FC0E2984C2}"/>
              </a:ext>
            </a:extLst>
          </p:cNvPr>
          <p:cNvSpPr/>
          <p:nvPr/>
        </p:nvSpPr>
        <p:spPr>
          <a:xfrm>
            <a:off x="0" y="1411183"/>
            <a:ext cx="9144000" cy="1894309"/>
          </a:xfrm>
          <a:prstGeom prst="rect">
            <a:avLst/>
          </a:prstGeom>
          <a:solidFill>
            <a:srgbClr val="93A5B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7" tIns="24493" rIns="48987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44922">
              <a:defRPr/>
            </a:pPr>
            <a:endParaRPr lang="ru-RU" sz="96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6CE1A77-13E0-44A7-8AA5-DF81D4FA6DF3}"/>
              </a:ext>
            </a:extLst>
          </p:cNvPr>
          <p:cNvSpPr/>
          <p:nvPr/>
        </p:nvSpPr>
        <p:spPr>
          <a:xfrm>
            <a:off x="-3175" y="6276976"/>
            <a:ext cx="9144000" cy="58102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4" tIns="32657" rIns="65314" bIns="32657" anchor="ctr"/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8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65" name="TextBox 28">
            <a:extLst>
              <a:ext uri="{FF2B5EF4-FFF2-40B4-BE49-F238E27FC236}">
                <a16:creationId xmlns:a16="http://schemas.microsoft.com/office/drawing/2014/main" id="{A4B04AB9-856E-4E2A-8AE2-5CF4FF8BF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6" y="6437314"/>
            <a:ext cx="893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325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ООО «НИИ ПГ»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68DCE70-DFB5-4B6E-9986-B5791CB03031}"/>
              </a:ext>
            </a:extLst>
          </p:cNvPr>
          <p:cNvSpPr/>
          <p:nvPr/>
        </p:nvSpPr>
        <p:spPr>
          <a:xfrm>
            <a:off x="-3175" y="574675"/>
            <a:ext cx="9144000" cy="801688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86" tIns="24493" rIns="48986" bIns="24493" anchor="ctr"/>
          <a:lstStyle/>
          <a:p>
            <a:pPr marL="0" marR="0" lvl="0" indent="0" algn="ctr" defTabSz="244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Группа 463">
            <a:extLst>
              <a:ext uri="{FF2B5EF4-FFF2-40B4-BE49-F238E27FC236}">
                <a16:creationId xmlns:a16="http://schemas.microsoft.com/office/drawing/2014/main" id="{86BDE60E-2506-496B-A269-09566D9A2576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"/>
            <a:ext cx="9144000" cy="582613"/>
            <a:chOff x="4267197" y="0"/>
            <a:chExt cx="12801601" cy="8151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03CDEA6D-23F6-45A7-B73C-1597D33B6F6C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14" tIns="32657" rIns="65314" bIns="32657" anchor="ctr"/>
            <a:lstStyle/>
            <a:p>
              <a:pPr marL="0" marR="0" lvl="0" indent="0" algn="ctr" defTabSz="326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Рисунок 465">
              <a:extLst>
                <a:ext uri="{FF2B5EF4-FFF2-40B4-BE49-F238E27FC236}">
                  <a16:creationId xmlns:a16="http://schemas.microsoft.com/office/drawing/2014/main" id="{757B2D14-F1D4-4BBB-93DA-085704BE8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9268" y="195163"/>
              <a:ext cx="4074516" cy="41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Rectangle 13">
            <a:extLst>
              <a:ext uri="{FF2B5EF4-FFF2-40B4-BE49-F238E27FC236}">
                <a16:creationId xmlns:a16="http://schemas.microsoft.com/office/drawing/2014/main" id="{785857DC-B337-4A41-B388-9A9048AE7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1" y="731839"/>
            <a:ext cx="221440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МОДЕЛИ</a:t>
            </a:r>
          </a:p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развития города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Прямоугольник 51">
            <a:extLst>
              <a:ext uri="{FF2B5EF4-FFF2-40B4-BE49-F238E27FC236}">
                <a16:creationId xmlns:a16="http://schemas.microsoft.com/office/drawing/2014/main" id="{9B33D7F6-F47D-400A-B377-66F862F09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6364"/>
            <a:ext cx="33249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Санкт-Петербург - Краснодар</a:t>
            </a: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6D3452-877B-47D4-8705-C094A0E0AAA7}"/>
              </a:ext>
            </a:extLst>
          </p:cNvPr>
          <p:cNvSpPr txBox="1"/>
          <p:nvPr/>
        </p:nvSpPr>
        <p:spPr>
          <a:xfrm rot="-5400000">
            <a:off x="3557229" y="5477340"/>
            <a:ext cx="133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485F6D"/>
                </a:solidFill>
                <a:latin typeface="Century Gothic" panose="020B0502020202020204" pitchFamily="34" charset="0"/>
                <a:cs typeface="+mn-cs"/>
              </a:rPr>
              <a:t>АГЛОМЕРАЦИЯ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0AE8309-643A-4720-A714-78097ED4C09F}"/>
              </a:ext>
            </a:extLst>
          </p:cNvPr>
          <p:cNvGrpSpPr/>
          <p:nvPr/>
        </p:nvGrpSpPr>
        <p:grpSpPr>
          <a:xfrm>
            <a:off x="207407" y="3597029"/>
            <a:ext cx="3203108" cy="2516811"/>
            <a:chOff x="145234" y="3608084"/>
            <a:chExt cx="3396659" cy="2668892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F9E89AA2-B6DF-4A30-BBDE-492429087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234" y="3608084"/>
              <a:ext cx="3396659" cy="2668892"/>
            </a:xfrm>
            <a:prstGeom prst="rect">
              <a:avLst/>
            </a:prstGeom>
          </p:spPr>
        </p:pic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DA1BC71A-5818-4D6E-B69E-520D62047A0E}"/>
                </a:ext>
              </a:extLst>
            </p:cNvPr>
            <p:cNvSpPr/>
            <p:nvPr/>
          </p:nvSpPr>
          <p:spPr>
            <a:xfrm>
              <a:off x="1080569" y="4531317"/>
              <a:ext cx="1412144" cy="928644"/>
            </a:xfrm>
            <a:prstGeom prst="rect">
              <a:avLst/>
            </a:prstGeom>
            <a:solidFill>
              <a:srgbClr val="EBC884"/>
            </a:solidFill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ru-RU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62E39A2-B94B-4B84-AEE0-BAAADFD923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31" y="1642402"/>
            <a:ext cx="3195984" cy="157695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FC39E09-0F1E-4F22-B7A1-29395D8F18DA}"/>
              </a:ext>
            </a:extLst>
          </p:cNvPr>
          <p:cNvSpPr txBox="1"/>
          <p:nvPr/>
        </p:nvSpPr>
        <p:spPr>
          <a:xfrm>
            <a:off x="257438" y="1430380"/>
            <a:ext cx="35314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1300" b="1" dirty="0">
                <a:ln w="6600">
                  <a:solidFill>
                    <a:srgbClr val="485F6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485F6D"/>
                  </a:outerShdw>
                </a:effectLst>
                <a:latin typeface="Century Gothic" panose="020B0502020202020204" pitchFamily="34" charset="0"/>
                <a:cs typeface="+mn-cs"/>
              </a:rPr>
              <a:t>КОМПАКТНАЯ МОДЕЛЬ РАЗВИТИЯ</a:t>
            </a:r>
          </a:p>
        </p:txBody>
      </p:sp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id="{254A1E90-92EA-48B0-B68B-F1F491CD6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226420"/>
              </p:ext>
            </p:extLst>
          </p:nvPr>
        </p:nvGraphicFramePr>
        <p:xfrm>
          <a:off x="4465956" y="1771819"/>
          <a:ext cx="4674870" cy="13181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25142">
                  <a:extLst>
                    <a:ext uri="{9D8B030D-6E8A-4147-A177-3AD203B41FA5}">
                      <a16:colId xmlns:a16="http://schemas.microsoft.com/office/drawing/2014/main" val="3789313486"/>
                    </a:ext>
                  </a:extLst>
                </a:gridCol>
                <a:gridCol w="1349728">
                  <a:extLst>
                    <a:ext uri="{9D8B030D-6E8A-4147-A177-3AD203B41FA5}">
                      <a16:colId xmlns:a16="http://schemas.microsoft.com/office/drawing/2014/main" val="3773429547"/>
                    </a:ext>
                  </a:extLst>
                </a:gridCol>
              </a:tblGrid>
              <a:tr h="3295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Новое строительство</a:t>
                      </a:r>
                      <a:endParaRPr lang="ru-RU" sz="1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86B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7500 </a:t>
                      </a:r>
                      <a:r>
                        <a:rPr lang="ru-RU" sz="1000" b="0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га</a:t>
                      </a:r>
                      <a:endParaRPr lang="ru-RU" sz="1000" b="0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724647"/>
                  </a:ext>
                </a:extLst>
              </a:tr>
              <a:tr h="3295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Многоэтажный жилищный фонд</a:t>
                      </a:r>
                      <a:endParaRPr lang="ru-RU" sz="1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86B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100 %</a:t>
                      </a:r>
                      <a:endParaRPr lang="ru-RU" sz="1100" b="1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942111"/>
                  </a:ext>
                </a:extLst>
              </a:tr>
              <a:tr h="3295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Жилищный фонд 2040 г.</a:t>
                      </a:r>
                      <a:endParaRPr lang="ru-RU" sz="1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86B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100 </a:t>
                      </a:r>
                      <a:r>
                        <a:rPr lang="ru-RU" sz="1000" b="0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млн кв. м</a:t>
                      </a:r>
                      <a:endParaRPr lang="ru-RU" sz="1000" b="0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671693"/>
                  </a:ext>
                </a:extLst>
              </a:tr>
              <a:tr h="3295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Прогнозное население 2040 г.</a:t>
                      </a:r>
                      <a:endParaRPr lang="ru-RU" sz="1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86B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3200 </a:t>
                      </a:r>
                      <a:r>
                        <a:rPr lang="ru-RU" sz="1000" b="0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тыс. человек</a:t>
                      </a:r>
                      <a:endParaRPr lang="ru-RU" sz="1000" b="0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333818"/>
                  </a:ext>
                </a:extLst>
              </a:tr>
            </a:tbl>
          </a:graphicData>
        </a:graphic>
      </p:graphicFrame>
      <p:graphicFrame>
        <p:nvGraphicFramePr>
          <p:cNvPr id="35" name="Таблица 34">
            <a:extLst>
              <a:ext uri="{FF2B5EF4-FFF2-40B4-BE49-F238E27FC236}">
                <a16:creationId xmlns:a16="http://schemas.microsoft.com/office/drawing/2014/main" id="{0078861B-631C-4630-BFEC-ADFE2ECED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424281"/>
              </p:ext>
            </p:extLst>
          </p:nvPr>
        </p:nvGraphicFramePr>
        <p:xfrm>
          <a:off x="4465956" y="3428318"/>
          <a:ext cx="4674870" cy="1580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25142">
                  <a:extLst>
                    <a:ext uri="{9D8B030D-6E8A-4147-A177-3AD203B41FA5}">
                      <a16:colId xmlns:a16="http://schemas.microsoft.com/office/drawing/2014/main" val="3418522160"/>
                    </a:ext>
                  </a:extLst>
                </a:gridCol>
                <a:gridCol w="1349728">
                  <a:extLst>
                    <a:ext uri="{9D8B030D-6E8A-4147-A177-3AD203B41FA5}">
                      <a16:colId xmlns:a16="http://schemas.microsoft.com/office/drawing/2014/main" val="2598639060"/>
                    </a:ext>
                  </a:extLst>
                </a:gridCol>
              </a:tblGrid>
              <a:tr h="2258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Новое строительство</a:t>
                      </a:r>
                      <a:endParaRPr lang="ru-RU" sz="1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5F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en-US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500-8700</a:t>
                      </a:r>
                      <a:r>
                        <a:rPr lang="ru-RU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000" b="0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га</a:t>
                      </a:r>
                      <a:endParaRPr lang="ru-RU" sz="1000" b="0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820541"/>
                  </a:ext>
                </a:extLst>
              </a:tr>
              <a:tr h="2258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Индивидуальный жилищный фонд</a:t>
                      </a:r>
                      <a:endParaRPr lang="ru-RU" sz="1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85F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en-US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5-20</a:t>
                      </a:r>
                      <a:r>
                        <a:rPr lang="ru-RU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 %</a:t>
                      </a:r>
                      <a:endParaRPr lang="ru-RU" sz="1100" b="1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693832"/>
                  </a:ext>
                </a:extLst>
              </a:tr>
              <a:tr h="2258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Малоэтажный жилищный фонд</a:t>
                      </a:r>
                      <a:endParaRPr lang="ru-RU" sz="1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85F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en-US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-1</a:t>
                      </a:r>
                      <a:r>
                        <a:rPr lang="ru-RU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0 %</a:t>
                      </a:r>
                      <a:endParaRPr lang="ru-RU" sz="1100" b="1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638755"/>
                  </a:ext>
                </a:extLst>
              </a:tr>
              <a:tr h="2258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Century Gothic" panose="020B0502020202020204" pitchFamily="34" charset="0"/>
                        </a:rPr>
                        <a:t>Среднеэтажный</a:t>
                      </a: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 жилищный фонд</a:t>
                      </a:r>
                      <a:endParaRPr lang="ru-RU" sz="1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85F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25-3</a:t>
                      </a:r>
                      <a:r>
                        <a:rPr lang="ru-RU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0 %</a:t>
                      </a:r>
                      <a:endParaRPr lang="ru-RU" sz="1100" b="1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023967"/>
                  </a:ext>
                </a:extLst>
              </a:tr>
              <a:tr h="2258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Многоэтажный жилищный фонд</a:t>
                      </a:r>
                      <a:endParaRPr lang="ru-RU" sz="1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85F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ru-RU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en-US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-40</a:t>
                      </a:r>
                      <a:r>
                        <a:rPr lang="ru-RU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 %</a:t>
                      </a:r>
                      <a:endParaRPr lang="ru-RU" sz="1100" b="1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510669"/>
                  </a:ext>
                </a:extLst>
              </a:tr>
              <a:tr h="2258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Жилищный фонд 2040 г.</a:t>
                      </a:r>
                      <a:endParaRPr lang="ru-RU" sz="1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85F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r>
                        <a:rPr lang="en-US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0–</a:t>
                      </a:r>
                      <a:r>
                        <a:rPr lang="ru-RU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75 </a:t>
                      </a:r>
                      <a:r>
                        <a:rPr lang="ru-RU" sz="1000" b="0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млн кв. м</a:t>
                      </a:r>
                      <a:endParaRPr lang="ru-RU" sz="1000" b="0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717053"/>
                  </a:ext>
                </a:extLst>
              </a:tr>
              <a:tr h="2258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Прогнозное население 2040 г.</a:t>
                      </a:r>
                      <a:endParaRPr lang="ru-RU" sz="1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85F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2200 </a:t>
                      </a:r>
                      <a:r>
                        <a:rPr lang="ru-RU" sz="1000" b="0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тыс. человек</a:t>
                      </a:r>
                      <a:endParaRPr lang="ru-RU" sz="1000" b="0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790396"/>
                  </a:ext>
                </a:extLst>
              </a:tr>
            </a:tbl>
          </a:graphicData>
        </a:graphic>
      </p:graphicFrame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id="{7F9CA9AA-6254-4372-9CD3-9E4CCAE936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474340"/>
              </p:ext>
            </p:extLst>
          </p:nvPr>
        </p:nvGraphicFramePr>
        <p:xfrm>
          <a:off x="4465955" y="5093100"/>
          <a:ext cx="4678045" cy="10710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27400">
                  <a:extLst>
                    <a:ext uri="{9D8B030D-6E8A-4147-A177-3AD203B41FA5}">
                      <a16:colId xmlns:a16="http://schemas.microsoft.com/office/drawing/2014/main" val="633927222"/>
                    </a:ext>
                  </a:extLst>
                </a:gridCol>
                <a:gridCol w="1350645">
                  <a:extLst>
                    <a:ext uri="{9D8B030D-6E8A-4147-A177-3AD203B41FA5}">
                      <a16:colId xmlns:a16="http://schemas.microsoft.com/office/drawing/2014/main" val="3281786284"/>
                    </a:ext>
                  </a:extLst>
                </a:gridCol>
              </a:tblGrid>
              <a:tr h="2142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Новое строительство</a:t>
                      </a:r>
                      <a:endParaRPr lang="ru-RU" sz="1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85F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17000 </a:t>
                      </a:r>
                      <a:r>
                        <a:rPr lang="ru-RU" sz="1000" b="0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га</a:t>
                      </a:r>
                      <a:endParaRPr lang="ru-RU" sz="1000" b="0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60040"/>
                  </a:ext>
                </a:extLst>
              </a:tr>
              <a:tr h="2142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Индивидуальный жилищный фонд</a:t>
                      </a:r>
                      <a:endParaRPr lang="ru-RU" sz="1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85F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20 %</a:t>
                      </a:r>
                      <a:endParaRPr lang="ru-RU" sz="1100" b="1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073447"/>
                  </a:ext>
                </a:extLst>
              </a:tr>
              <a:tr h="2142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Малоэтажный жилищный фонд</a:t>
                      </a:r>
                      <a:endParaRPr lang="ru-RU" sz="1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85F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80 %</a:t>
                      </a:r>
                      <a:endParaRPr lang="ru-RU" sz="1100" b="1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587200"/>
                  </a:ext>
                </a:extLst>
              </a:tr>
              <a:tr h="2142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Жилищный фонд 2040 г.</a:t>
                      </a:r>
                      <a:endParaRPr lang="ru-RU" sz="1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85F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37 </a:t>
                      </a:r>
                      <a:r>
                        <a:rPr lang="ru-RU" sz="1000" b="0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млн кв. м</a:t>
                      </a:r>
                      <a:endParaRPr lang="ru-RU" sz="1000" b="0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892993"/>
                  </a:ext>
                </a:extLst>
              </a:tr>
              <a:tr h="2142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entury Gothic" panose="020B0502020202020204" pitchFamily="34" charset="0"/>
                        </a:rPr>
                        <a:t>Прогнозное население 2040 г.</a:t>
                      </a:r>
                      <a:endParaRPr lang="ru-RU" sz="1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85F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1000 </a:t>
                      </a:r>
                      <a:r>
                        <a:rPr lang="ru-RU" sz="1000" b="0" dirty="0">
                          <a:solidFill>
                            <a:srgbClr val="485F6D"/>
                          </a:solidFill>
                          <a:effectLst/>
                          <a:latin typeface="Century Gothic" panose="020B0502020202020204" pitchFamily="34" charset="0"/>
                        </a:rPr>
                        <a:t>тыс. человек</a:t>
                      </a:r>
                      <a:endParaRPr lang="ru-RU" sz="1000" b="0" dirty="0">
                        <a:solidFill>
                          <a:srgbClr val="485F6D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3A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763441"/>
                  </a:ext>
                </a:extLst>
              </a:tr>
            </a:tbl>
          </a:graphicData>
        </a:graphic>
      </p:graphicFrame>
      <p:sp>
        <p:nvSpPr>
          <p:cNvPr id="38" name="Овал 37">
            <a:extLst>
              <a:ext uri="{FF2B5EF4-FFF2-40B4-BE49-F238E27FC236}">
                <a16:creationId xmlns:a16="http://schemas.microsoft.com/office/drawing/2014/main" id="{A08600E0-88B5-4DA6-9052-0252B1290CC7}"/>
              </a:ext>
            </a:extLst>
          </p:cNvPr>
          <p:cNvSpPr>
            <a:spLocks noChangeAspect="1"/>
          </p:cNvSpPr>
          <p:nvPr/>
        </p:nvSpPr>
        <p:spPr>
          <a:xfrm>
            <a:off x="117039" y="1488358"/>
            <a:ext cx="180000" cy="180000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71AB57-25FD-40F4-A461-E6D664BACAA0}"/>
              </a:ext>
            </a:extLst>
          </p:cNvPr>
          <p:cNvSpPr txBox="1"/>
          <p:nvPr/>
        </p:nvSpPr>
        <p:spPr>
          <a:xfrm rot="-5400000">
            <a:off x="3596909" y="3971569"/>
            <a:ext cx="1186543" cy="533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485F6D"/>
                </a:solidFill>
                <a:latin typeface="Century Gothic" panose="020B0502020202020204" pitchFamily="34" charset="0"/>
                <a:cs typeface="+mn-cs"/>
              </a:rPr>
              <a:t>ЯДРО</a:t>
            </a:r>
          </a:p>
          <a:p>
            <a:pPr algn="ctr" defTabSz="685800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000" b="1" dirty="0">
                <a:solidFill>
                  <a:srgbClr val="485F6D"/>
                </a:solidFill>
                <a:latin typeface="Century Gothic" panose="020B0502020202020204" pitchFamily="34" charset="0"/>
                <a:cs typeface="+mn-cs"/>
              </a:rPr>
              <a:t>/три варианта</a:t>
            </a:r>
          </a:p>
          <a:p>
            <a:pPr algn="ctr" defTabSz="685800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000" b="1" dirty="0">
                <a:solidFill>
                  <a:srgbClr val="485F6D"/>
                </a:solidFill>
                <a:latin typeface="Century Gothic" panose="020B0502020202020204" pitchFamily="34" charset="0"/>
                <a:cs typeface="+mn-cs"/>
              </a:rPr>
              <a:t>развития ядра/</a:t>
            </a: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3FC690E2-F61A-41DE-8621-A99AA1B19F9E}"/>
              </a:ext>
            </a:extLst>
          </p:cNvPr>
          <p:cNvSpPr>
            <a:spLocks noChangeAspect="1"/>
          </p:cNvSpPr>
          <p:nvPr/>
        </p:nvSpPr>
        <p:spPr>
          <a:xfrm>
            <a:off x="145118" y="3477262"/>
            <a:ext cx="180000" cy="180000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44BF17-41D4-4D98-8C04-D711D27E6579}"/>
              </a:ext>
            </a:extLst>
          </p:cNvPr>
          <p:cNvSpPr txBox="1"/>
          <p:nvPr/>
        </p:nvSpPr>
        <p:spPr>
          <a:xfrm>
            <a:off x="285517" y="3400432"/>
            <a:ext cx="35314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1300" b="1" dirty="0">
                <a:ln w="6600">
                  <a:solidFill>
                    <a:srgbClr val="485F6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485F6D"/>
                  </a:outerShdw>
                </a:effectLst>
                <a:latin typeface="Century Gothic" panose="020B0502020202020204" pitchFamily="34" charset="0"/>
                <a:cs typeface="+mn-cs"/>
              </a:rPr>
              <a:t>АГЛОМЕРАЦИОННАЯ МОДЕЛЬ РАЗВИТИЯ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88E2B9-F5F3-45D2-BAD9-EA33F530E9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2646" y="578873"/>
            <a:ext cx="1722646" cy="79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89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47A4663E-2206-4629-AED4-D6BA33293CB0}"/>
              </a:ext>
            </a:extLst>
          </p:cNvPr>
          <p:cNvSpPr/>
          <p:nvPr/>
        </p:nvSpPr>
        <p:spPr>
          <a:xfrm>
            <a:off x="0" y="574675"/>
            <a:ext cx="9144000" cy="884238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86" tIns="24493" rIns="48986" bIns="24493" anchor="ctr"/>
          <a:lstStyle/>
          <a:p>
            <a:pPr marL="0" marR="0" lvl="0" indent="0" algn="ctr" defTabSz="244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1A339C0-B5D6-4C07-8289-72C4158DBD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53" y="4653254"/>
            <a:ext cx="4737420" cy="1623772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7EA807E-4E6D-4A06-B9A0-DFB234F5399D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5538" y="1529678"/>
            <a:ext cx="4737420" cy="46939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2BC6B90D-3FD6-45CE-A232-156802DF01EE}"/>
              </a:ext>
            </a:extLst>
          </p:cNvPr>
          <p:cNvSpPr/>
          <p:nvPr/>
        </p:nvSpPr>
        <p:spPr>
          <a:xfrm>
            <a:off x="5169708" y="2590744"/>
            <a:ext cx="3151763" cy="2582695"/>
          </a:xfrm>
          <a:prstGeom prst="ellipse">
            <a:avLst/>
          </a:prstGeom>
          <a:noFill/>
          <a:ln w="5715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D6451F4-9BFE-402F-964B-4DB79EDAC0CF}"/>
              </a:ext>
            </a:extLst>
          </p:cNvPr>
          <p:cNvGrpSpPr/>
          <p:nvPr/>
        </p:nvGrpSpPr>
        <p:grpSpPr>
          <a:xfrm>
            <a:off x="5377702" y="3315980"/>
            <a:ext cx="2585517" cy="1933150"/>
            <a:chOff x="5377702" y="3315980"/>
            <a:chExt cx="2585517" cy="1933150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7E39B769-4CE0-41E2-BDD5-EFC11F94BDCE}"/>
                </a:ext>
              </a:extLst>
            </p:cNvPr>
            <p:cNvSpPr/>
            <p:nvPr/>
          </p:nvSpPr>
          <p:spPr>
            <a:xfrm>
              <a:off x="6264071" y="3315980"/>
              <a:ext cx="263255" cy="237820"/>
            </a:xfrm>
            <a:prstGeom prst="ellipse">
              <a:avLst/>
            </a:prstGeom>
            <a:noFill/>
            <a:ln w="57150">
              <a:solidFill>
                <a:srgbClr val="EB54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B22D485E-6E41-4044-8FC9-CEDFEC009939}"/>
                </a:ext>
              </a:extLst>
            </p:cNvPr>
            <p:cNvSpPr/>
            <p:nvPr/>
          </p:nvSpPr>
          <p:spPr>
            <a:xfrm>
              <a:off x="7061891" y="3447286"/>
              <a:ext cx="263255" cy="237820"/>
            </a:xfrm>
            <a:prstGeom prst="ellipse">
              <a:avLst/>
            </a:prstGeom>
            <a:noFill/>
            <a:ln w="57150">
              <a:solidFill>
                <a:srgbClr val="EB54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122A0267-031D-4D86-B6F7-D729A8AA2A14}"/>
                </a:ext>
              </a:extLst>
            </p:cNvPr>
            <p:cNvSpPr/>
            <p:nvPr/>
          </p:nvSpPr>
          <p:spPr>
            <a:xfrm>
              <a:off x="7699964" y="3882091"/>
              <a:ext cx="263255" cy="237820"/>
            </a:xfrm>
            <a:prstGeom prst="ellipse">
              <a:avLst/>
            </a:prstGeom>
            <a:noFill/>
            <a:ln w="57150">
              <a:solidFill>
                <a:srgbClr val="EB54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FB3EF960-7520-45C4-BAA7-26BDAFC3E96C}"/>
                </a:ext>
              </a:extLst>
            </p:cNvPr>
            <p:cNvSpPr/>
            <p:nvPr/>
          </p:nvSpPr>
          <p:spPr>
            <a:xfrm>
              <a:off x="6192633" y="4446313"/>
              <a:ext cx="263255" cy="237820"/>
            </a:xfrm>
            <a:prstGeom prst="ellipse">
              <a:avLst/>
            </a:prstGeom>
            <a:noFill/>
            <a:ln w="57150">
              <a:solidFill>
                <a:srgbClr val="EB54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62126EAE-07BA-42E0-9B73-A72EA10E9B2A}"/>
                </a:ext>
              </a:extLst>
            </p:cNvPr>
            <p:cNvSpPr/>
            <p:nvPr/>
          </p:nvSpPr>
          <p:spPr>
            <a:xfrm>
              <a:off x="5377702" y="5011310"/>
              <a:ext cx="263255" cy="237820"/>
            </a:xfrm>
            <a:prstGeom prst="ellipse">
              <a:avLst/>
            </a:prstGeom>
            <a:noFill/>
            <a:ln w="57150">
              <a:solidFill>
                <a:srgbClr val="EB54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Овал 33">
            <a:extLst>
              <a:ext uri="{FF2B5EF4-FFF2-40B4-BE49-F238E27FC236}">
                <a16:creationId xmlns:a16="http://schemas.microsoft.com/office/drawing/2014/main" id="{B3396877-EA08-48FD-AF6B-D125DF5E8444}"/>
              </a:ext>
            </a:extLst>
          </p:cNvPr>
          <p:cNvSpPr/>
          <p:nvPr/>
        </p:nvSpPr>
        <p:spPr>
          <a:xfrm>
            <a:off x="4135538" y="1584844"/>
            <a:ext cx="4680632" cy="4543818"/>
          </a:xfrm>
          <a:prstGeom prst="ellipse">
            <a:avLst/>
          </a:prstGeom>
          <a:noFill/>
          <a:ln w="76200">
            <a:solidFill>
              <a:srgbClr val="DE0C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id="{F6FC2675-072A-46FC-88B8-0513F610CAC5}"/>
              </a:ext>
            </a:extLst>
          </p:cNvPr>
          <p:cNvSpPr/>
          <p:nvPr/>
        </p:nvSpPr>
        <p:spPr>
          <a:xfrm>
            <a:off x="6798874" y="5937402"/>
            <a:ext cx="205154" cy="90854"/>
          </a:xfrm>
          <a:custGeom>
            <a:avLst/>
            <a:gdLst>
              <a:gd name="connsiteX0" fmla="*/ 35170 w 273539"/>
              <a:gd name="connsiteY0" fmla="*/ 121138 h 121138"/>
              <a:gd name="connsiteX1" fmla="*/ 0 w 273539"/>
              <a:gd name="connsiteY1" fmla="*/ 23446 h 121138"/>
              <a:gd name="connsiteX2" fmla="*/ 97693 w 273539"/>
              <a:gd name="connsiteY2" fmla="*/ 0 h 121138"/>
              <a:gd name="connsiteX3" fmla="*/ 187570 w 273539"/>
              <a:gd name="connsiteY3" fmla="*/ 0 h 121138"/>
              <a:gd name="connsiteX4" fmla="*/ 257908 w 273539"/>
              <a:gd name="connsiteY4" fmla="*/ 50800 h 121138"/>
              <a:gd name="connsiteX5" fmla="*/ 273539 w 273539"/>
              <a:gd name="connsiteY5" fmla="*/ 74246 h 121138"/>
              <a:gd name="connsiteX6" fmla="*/ 35170 w 273539"/>
              <a:gd name="connsiteY6" fmla="*/ 121138 h 12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539" h="121138">
                <a:moveTo>
                  <a:pt x="35170" y="121138"/>
                </a:moveTo>
                <a:lnTo>
                  <a:pt x="0" y="23446"/>
                </a:lnTo>
                <a:lnTo>
                  <a:pt x="97693" y="0"/>
                </a:lnTo>
                <a:lnTo>
                  <a:pt x="187570" y="0"/>
                </a:lnTo>
                <a:lnTo>
                  <a:pt x="257908" y="50800"/>
                </a:lnTo>
                <a:lnTo>
                  <a:pt x="273539" y="74246"/>
                </a:lnTo>
                <a:lnTo>
                  <a:pt x="35170" y="121138"/>
                </a:lnTo>
                <a:close/>
              </a:path>
            </a:pathLst>
          </a:custGeom>
          <a:solidFill>
            <a:srgbClr val="DE0C98"/>
          </a:solidFill>
          <a:ln>
            <a:solidFill>
              <a:srgbClr val="DE0C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74312CB-E329-440C-8AE4-6747978BE398}"/>
              </a:ext>
            </a:extLst>
          </p:cNvPr>
          <p:cNvGrpSpPr/>
          <p:nvPr/>
        </p:nvGrpSpPr>
        <p:grpSpPr>
          <a:xfrm>
            <a:off x="6171186" y="1635520"/>
            <a:ext cx="2601026" cy="4493142"/>
            <a:chOff x="6171186" y="1635520"/>
            <a:chExt cx="2601026" cy="4493142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E759F830-B344-432F-8640-5E543FCAEEEC}"/>
                </a:ext>
              </a:extLst>
            </p:cNvPr>
            <p:cNvSpPr/>
            <p:nvPr/>
          </p:nvSpPr>
          <p:spPr>
            <a:xfrm>
              <a:off x="7004740" y="4854733"/>
              <a:ext cx="366916" cy="35913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A7656579-49BB-4891-93EF-EFF4928171E8}"/>
                </a:ext>
              </a:extLst>
            </p:cNvPr>
            <p:cNvSpPr/>
            <p:nvPr/>
          </p:nvSpPr>
          <p:spPr>
            <a:xfrm>
              <a:off x="7758330" y="2304808"/>
              <a:ext cx="366916" cy="35913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F2E1FDB9-05F0-4DCB-8450-06804F9CBA95}"/>
                </a:ext>
              </a:extLst>
            </p:cNvPr>
            <p:cNvSpPr/>
            <p:nvPr/>
          </p:nvSpPr>
          <p:spPr>
            <a:xfrm>
              <a:off x="6723854" y="5769526"/>
              <a:ext cx="366916" cy="35913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20AD4D7-E61C-4297-950A-C06379019D92}"/>
                </a:ext>
              </a:extLst>
            </p:cNvPr>
            <p:cNvSpPr/>
            <p:nvPr/>
          </p:nvSpPr>
          <p:spPr>
            <a:xfrm>
              <a:off x="8405296" y="3374232"/>
              <a:ext cx="366916" cy="35913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E69CDA7E-609B-45B4-AC92-109FCBE74579}"/>
                </a:ext>
              </a:extLst>
            </p:cNvPr>
            <p:cNvSpPr/>
            <p:nvPr/>
          </p:nvSpPr>
          <p:spPr>
            <a:xfrm>
              <a:off x="6171186" y="1635520"/>
              <a:ext cx="366916" cy="35913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4EB9973-EA1E-42DC-9980-0905B36A89D9}"/>
              </a:ext>
            </a:extLst>
          </p:cNvPr>
          <p:cNvSpPr/>
          <p:nvPr/>
        </p:nvSpPr>
        <p:spPr>
          <a:xfrm>
            <a:off x="0" y="574676"/>
            <a:ext cx="9144000" cy="67627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86" tIns="24493" rIns="48986" bIns="24493" anchor="ctr"/>
          <a:lstStyle/>
          <a:p>
            <a:pPr marL="0" marR="0" lvl="0" indent="0" algn="ctr" defTabSz="244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Группа 20">
            <a:extLst>
              <a:ext uri="{FF2B5EF4-FFF2-40B4-BE49-F238E27FC236}">
                <a16:creationId xmlns:a16="http://schemas.microsoft.com/office/drawing/2014/main" id="{F081C833-562B-4F68-BA8A-DB639480FA2B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"/>
            <a:ext cx="9144000" cy="582613"/>
            <a:chOff x="4267197" y="0"/>
            <a:chExt cx="12801601" cy="815144"/>
          </a:xfrm>
        </p:grpSpPr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C3A99C9E-179D-4F1A-ACAD-36B38ABC32BC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14" tIns="32657" rIns="65314" bIns="32657" anchor="ctr"/>
            <a:lstStyle/>
            <a:p>
              <a:pPr marL="0" marR="0" lvl="0" indent="0" algn="ctr" defTabSz="326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Рисунок 22">
              <a:extLst>
                <a:ext uri="{FF2B5EF4-FFF2-40B4-BE49-F238E27FC236}">
                  <a16:creationId xmlns:a16="http://schemas.microsoft.com/office/drawing/2014/main" id="{B1236A1B-87A0-4F55-8F1D-F7FDD6CFF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9268" y="195163"/>
              <a:ext cx="4074516" cy="41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DF8FFCD6-57BB-4967-849F-59CE62D506E0}"/>
              </a:ext>
            </a:extLst>
          </p:cNvPr>
          <p:cNvSpPr/>
          <p:nvPr/>
        </p:nvSpPr>
        <p:spPr>
          <a:xfrm>
            <a:off x="-3175" y="6276976"/>
            <a:ext cx="9144000" cy="58102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4" tIns="32657" rIns="65314" bIns="32657" anchor="ctr"/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8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28">
            <a:extLst>
              <a:ext uri="{FF2B5EF4-FFF2-40B4-BE49-F238E27FC236}">
                <a16:creationId xmlns:a16="http://schemas.microsoft.com/office/drawing/2014/main" id="{34B69DF4-3815-4C5F-A767-D382592DE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6" y="6437314"/>
            <a:ext cx="893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325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ООО «НИИ ПГ»</a:t>
            </a:r>
          </a:p>
        </p:txBody>
      </p:sp>
      <p:sp>
        <p:nvSpPr>
          <p:cNvPr id="41" name="Прямоугольник 10">
            <a:extLst>
              <a:ext uri="{FF2B5EF4-FFF2-40B4-BE49-F238E27FC236}">
                <a16:creationId xmlns:a16="http://schemas.microsoft.com/office/drawing/2014/main" id="{9E44CE1F-4966-4F88-B0B1-E2A8CA45D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6364"/>
            <a:ext cx="33249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Санкт-Петербург - Краснодар</a:t>
            </a:r>
          </a:p>
        </p:txBody>
      </p:sp>
      <p:sp>
        <p:nvSpPr>
          <p:cNvPr id="44" name="Rectangle 13">
            <a:extLst>
              <a:ext uri="{FF2B5EF4-FFF2-40B4-BE49-F238E27FC236}">
                <a16:creationId xmlns:a16="http://schemas.microsoft.com/office/drawing/2014/main" id="{5E6D4C06-7430-4693-AA4B-57AFF88CB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1" y="771912"/>
            <a:ext cx="607333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ПОЛИЦЕНТРИЧЕСКАЯ ЛУЧЕВАЯ МОДЕЛЬ</a:t>
            </a:r>
          </a:p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планировочной структуры Краснодарской агломерации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23500C1-85BF-47F5-BA72-C9E252811F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0119" y="581737"/>
            <a:ext cx="1560705" cy="867772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1478073-7BFE-44EE-891A-1DECC322F189}"/>
              </a:ext>
            </a:extLst>
          </p:cNvPr>
          <p:cNvGrpSpPr/>
          <p:nvPr/>
        </p:nvGrpSpPr>
        <p:grpSpPr>
          <a:xfrm>
            <a:off x="345041" y="1819092"/>
            <a:ext cx="2137568" cy="2639690"/>
            <a:chOff x="6652989" y="3044508"/>
            <a:chExt cx="2137568" cy="263969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A6A57545-BDCB-49DC-BB4D-C9E0E5289D6B}"/>
                </a:ext>
              </a:extLst>
            </p:cNvPr>
            <p:cNvGrpSpPr/>
            <p:nvPr/>
          </p:nvGrpSpPr>
          <p:grpSpPr>
            <a:xfrm>
              <a:off x="6652989" y="3044508"/>
              <a:ext cx="1797356" cy="1599811"/>
              <a:chOff x="6652989" y="3044508"/>
              <a:chExt cx="1797356" cy="1599811"/>
            </a:xfrm>
          </p:grpSpPr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5E250367-56B3-4754-8801-F7CED9C1A153}"/>
                  </a:ext>
                </a:extLst>
              </p:cNvPr>
              <p:cNvSpPr/>
              <p:nvPr/>
            </p:nvSpPr>
            <p:spPr>
              <a:xfrm>
                <a:off x="6657305" y="3142730"/>
                <a:ext cx="422020" cy="232916"/>
              </a:xfrm>
              <a:prstGeom prst="ellipse">
                <a:avLst/>
              </a:prstGeom>
              <a:noFill/>
              <a:ln w="57150">
                <a:solidFill>
                  <a:srgbClr val="99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E3C365-EB75-4EA4-9471-947333CBDEFA}"/>
                  </a:ext>
                </a:extLst>
              </p:cNvPr>
              <p:cNvSpPr txBox="1"/>
              <p:nvPr/>
            </p:nvSpPr>
            <p:spPr>
              <a:xfrm>
                <a:off x="7079456" y="3044508"/>
                <a:ext cx="9941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rPr>
                  <a:t>первый пояс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rPr>
                  <a:t>агломерации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9D93131-7010-4C02-B6E7-F197E7887525}"/>
                  </a:ext>
                </a:extLst>
              </p:cNvPr>
              <p:cNvSpPr txBox="1"/>
              <p:nvPr/>
            </p:nvSpPr>
            <p:spPr>
              <a:xfrm>
                <a:off x="7079457" y="3839006"/>
                <a:ext cx="11560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rPr>
                  <a:t>опорные центры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rPr>
                  <a:t>агломерации</a:t>
                </a:r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38BCC937-21C2-4E07-8538-DA9B268086A5}"/>
                  </a:ext>
                </a:extLst>
              </p:cNvPr>
              <p:cNvSpPr/>
              <p:nvPr/>
            </p:nvSpPr>
            <p:spPr>
              <a:xfrm>
                <a:off x="6736687" y="4351846"/>
                <a:ext cx="263255" cy="237820"/>
              </a:xfrm>
              <a:prstGeom prst="ellipse">
                <a:avLst/>
              </a:prstGeom>
              <a:noFill/>
              <a:ln w="57150">
                <a:solidFill>
                  <a:srgbClr val="EB54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B86ADD0-84A6-47F6-B58B-74D14A030AF0}"/>
                  </a:ext>
                </a:extLst>
              </p:cNvPr>
              <p:cNvSpPr txBox="1"/>
              <p:nvPr/>
            </p:nvSpPr>
            <p:spPr>
              <a:xfrm>
                <a:off x="7079457" y="4274987"/>
                <a:ext cx="13708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rPr>
                  <a:t>опорные подцентры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rPr>
                  <a:t>агломерации</a:t>
                </a:r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859A9F48-6756-4BE2-BDC8-C4296C4F01B7}"/>
                  </a:ext>
                </a:extLst>
              </p:cNvPr>
              <p:cNvSpPr/>
              <p:nvPr/>
            </p:nvSpPr>
            <p:spPr>
              <a:xfrm>
                <a:off x="6684856" y="3844104"/>
                <a:ext cx="366916" cy="35913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398BBDAB-64BE-4DBB-8E0E-75A19E01B4AC}"/>
                  </a:ext>
                </a:extLst>
              </p:cNvPr>
              <p:cNvSpPr/>
              <p:nvPr/>
            </p:nvSpPr>
            <p:spPr>
              <a:xfrm>
                <a:off x="6652989" y="3497419"/>
                <a:ext cx="430652" cy="237680"/>
              </a:xfrm>
              <a:prstGeom prst="ellipse">
                <a:avLst/>
              </a:prstGeom>
              <a:noFill/>
              <a:ln w="7620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A059EE4-7D1F-4B1F-ADDF-3658E9FA5A1B}"/>
                  </a:ext>
                </a:extLst>
              </p:cNvPr>
              <p:cNvSpPr txBox="1"/>
              <p:nvPr/>
            </p:nvSpPr>
            <p:spPr>
              <a:xfrm>
                <a:off x="7086600" y="3425632"/>
                <a:ext cx="9941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rPr>
                  <a:t>второй пояс</a:t>
                </a: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rPr>
                  <a:t>агломерации</a:t>
                </a:r>
              </a:p>
            </p:txBody>
          </p:sp>
        </p:grp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9B2F1B78-A515-465B-A838-C1105EDF8C64}"/>
                </a:ext>
              </a:extLst>
            </p:cNvPr>
            <p:cNvGrpSpPr/>
            <p:nvPr/>
          </p:nvGrpSpPr>
          <p:grpSpPr>
            <a:xfrm>
              <a:off x="6769085" y="4794314"/>
              <a:ext cx="2021472" cy="889884"/>
              <a:chOff x="180081" y="4729489"/>
              <a:chExt cx="2021472" cy="889884"/>
            </a:xfrm>
          </p:grpSpPr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id="{321E059F-BD87-4E36-A812-E1CB955C2EDE}"/>
                  </a:ext>
                </a:extLst>
              </p:cNvPr>
              <p:cNvSpPr/>
              <p:nvPr/>
            </p:nvSpPr>
            <p:spPr>
              <a:xfrm>
                <a:off x="180081" y="4750054"/>
                <a:ext cx="218113" cy="117868"/>
              </a:xfrm>
              <a:prstGeom prst="rect">
                <a:avLst/>
              </a:prstGeom>
              <a:solidFill>
                <a:srgbClr val="D6208C"/>
              </a:solidFill>
              <a:ln w="6350">
                <a:solidFill>
                  <a:srgbClr val="8587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DB8E202-A467-42D5-952A-6EFE1057621C}"/>
                  </a:ext>
                </a:extLst>
              </p:cNvPr>
              <p:cNvSpPr txBox="1"/>
              <p:nvPr/>
            </p:nvSpPr>
            <p:spPr>
              <a:xfrm>
                <a:off x="481529" y="4729489"/>
                <a:ext cx="1590805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зона урбанизации</a:t>
                </a:r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EB94CA44-7007-4825-8237-ACE5AB95DE59}"/>
                  </a:ext>
                </a:extLst>
              </p:cNvPr>
              <p:cNvSpPr/>
              <p:nvPr/>
            </p:nvSpPr>
            <p:spPr>
              <a:xfrm>
                <a:off x="180081" y="4905652"/>
                <a:ext cx="218113" cy="117868"/>
              </a:xfrm>
              <a:prstGeom prst="rect">
                <a:avLst/>
              </a:prstGeom>
              <a:solidFill>
                <a:srgbClr val="FFC4FE"/>
              </a:solidFill>
              <a:ln w="6350">
                <a:solidFill>
                  <a:srgbClr val="8587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71FC4E7-1BA2-4FD4-A98D-8A9B99AEC873}"/>
                  </a:ext>
                </a:extLst>
              </p:cNvPr>
              <p:cNvSpPr txBox="1"/>
              <p:nvPr/>
            </p:nvSpPr>
            <p:spPr>
              <a:xfrm>
                <a:off x="481529" y="4842357"/>
                <a:ext cx="159080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зона перспективного развития</a:t>
                </a:r>
              </a:p>
            </p:txBody>
          </p:sp>
          <p:sp>
            <p:nvSpPr>
              <p:cNvPr id="53" name="Прямоугольник 52">
                <a:extLst>
                  <a:ext uri="{FF2B5EF4-FFF2-40B4-BE49-F238E27FC236}">
                    <a16:creationId xmlns:a16="http://schemas.microsoft.com/office/drawing/2014/main" id="{F46038B4-9C24-4514-882B-67BE5DFD5346}"/>
                  </a:ext>
                </a:extLst>
              </p:cNvPr>
              <p:cNvSpPr/>
              <p:nvPr/>
            </p:nvSpPr>
            <p:spPr>
              <a:xfrm>
                <a:off x="180081" y="5145813"/>
                <a:ext cx="218113" cy="117868"/>
              </a:xfrm>
              <a:prstGeom prst="rect">
                <a:avLst/>
              </a:prstGeom>
              <a:solidFill>
                <a:srgbClr val="FFF9CF"/>
              </a:solidFill>
              <a:ln w="6350">
                <a:solidFill>
                  <a:srgbClr val="8587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2BE041A-D7D9-4024-8D65-F480CBC78169}"/>
                  </a:ext>
                </a:extLst>
              </p:cNvPr>
              <p:cNvSpPr txBox="1"/>
              <p:nvPr/>
            </p:nvSpPr>
            <p:spPr>
              <a:xfrm>
                <a:off x="481529" y="5082518"/>
                <a:ext cx="172002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зона сельскохозяйственного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использования</a:t>
                </a:r>
              </a:p>
            </p:txBody>
          </p:sp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id="{2B8DB251-B172-48BF-8AD5-70C9507269F1}"/>
                  </a:ext>
                </a:extLst>
              </p:cNvPr>
              <p:cNvSpPr/>
              <p:nvPr/>
            </p:nvSpPr>
            <p:spPr>
              <a:xfrm>
                <a:off x="180081" y="5338595"/>
                <a:ext cx="218113" cy="117868"/>
              </a:xfrm>
              <a:prstGeom prst="rect">
                <a:avLst/>
              </a:prstGeom>
              <a:solidFill>
                <a:srgbClr val="BFEAA6"/>
              </a:solidFill>
              <a:ln w="6350">
                <a:solidFill>
                  <a:srgbClr val="8587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F056315-6B70-47D2-AAB2-07800F9704A0}"/>
                  </a:ext>
                </a:extLst>
              </p:cNvPr>
              <p:cNvSpPr txBox="1"/>
              <p:nvPr/>
            </p:nvSpPr>
            <p:spPr>
              <a:xfrm>
                <a:off x="481529" y="5343668"/>
                <a:ext cx="1590805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з</a:t>
                </a:r>
                <a:r>
                  <a:rPr kumimoji="0" lang="ru-RU" sz="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еленый</a:t>
                </a:r>
                <a:r>
                  <a:rPr kumimoji="0" lang="ru-RU" sz="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 каркас</a:t>
                </a:r>
              </a:p>
            </p:txBody>
          </p: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id="{3D0E5877-CFB3-45A2-9E60-09B4DB2D7327}"/>
                  </a:ext>
                </a:extLst>
              </p:cNvPr>
              <p:cNvSpPr/>
              <p:nvPr/>
            </p:nvSpPr>
            <p:spPr>
              <a:xfrm>
                <a:off x="180081" y="5491189"/>
                <a:ext cx="218113" cy="117868"/>
              </a:xfrm>
              <a:prstGeom prst="rect">
                <a:avLst/>
              </a:prstGeom>
              <a:solidFill>
                <a:srgbClr val="7EA9BB"/>
              </a:solidFill>
              <a:ln w="6350">
                <a:solidFill>
                  <a:srgbClr val="8587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1E685C3-9472-4929-BA1E-F5376713BA5A}"/>
                  </a:ext>
                </a:extLst>
              </p:cNvPr>
              <p:cNvSpPr txBox="1"/>
              <p:nvPr/>
            </p:nvSpPr>
            <p:spPr>
              <a:xfrm>
                <a:off x="481529" y="5496262"/>
                <a:ext cx="1590805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а</a:t>
                </a:r>
                <a:r>
                  <a:rPr kumimoji="0" lang="ru-RU" sz="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Arial" panose="020B0604020202020204" pitchFamily="34" charset="0"/>
                  </a:rPr>
                  <a:t>кватории</a:t>
                </a:r>
                <a:endParaRPr kumimoji="0" lang="ru-RU" sz="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111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4" grpId="0" animBg="1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3AC62FD-44B8-464D-9B2E-BA7B961B1295}"/>
              </a:ext>
            </a:extLst>
          </p:cNvPr>
          <p:cNvSpPr/>
          <p:nvPr/>
        </p:nvSpPr>
        <p:spPr>
          <a:xfrm>
            <a:off x="0" y="574744"/>
            <a:ext cx="9143999" cy="80208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44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F54A19A-BC67-4128-A833-BD8F44C598F7}"/>
              </a:ext>
            </a:extLst>
          </p:cNvPr>
          <p:cNvGrpSpPr/>
          <p:nvPr/>
        </p:nvGrpSpPr>
        <p:grpSpPr>
          <a:xfrm>
            <a:off x="-2427" y="0"/>
            <a:ext cx="9144001" cy="582246"/>
            <a:chOff x="4267197" y="0"/>
            <a:chExt cx="12801601" cy="81514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8A9EB6A5-AA45-4B8D-8E4E-61E57F9D1B9D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26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04CBFF8-4EFC-4628-BC0D-75B2490A9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19268" y="195163"/>
              <a:ext cx="4074516" cy="414316"/>
            </a:xfrm>
            <a:prstGeom prst="rect">
              <a:avLst/>
            </a:prstGeom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EF6686B-14C5-4961-AA13-FECF2FEAEF0D}"/>
              </a:ext>
            </a:extLst>
          </p:cNvPr>
          <p:cNvSpPr/>
          <p:nvPr/>
        </p:nvSpPr>
        <p:spPr>
          <a:xfrm>
            <a:off x="-2427" y="6277026"/>
            <a:ext cx="9144002" cy="581143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8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C3DDF1-D7F6-4253-8AE2-F58E1FC92D57}"/>
              </a:ext>
            </a:extLst>
          </p:cNvPr>
          <p:cNvSpPr txBox="1"/>
          <p:nvPr/>
        </p:nvSpPr>
        <p:spPr>
          <a:xfrm>
            <a:off x="66641" y="6436800"/>
            <a:ext cx="8937450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НАУЧНО-ИССЛЕДОВАТЕЛЬСКИЙ ИНСТИТУТ ПЕРСПЕКТИВНОГО ГРАДОСТРОИТЕЛЬСТВА                              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ООО «НИИ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ПГ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»</a:t>
            </a:r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0F52F4A0-2472-4FF5-B581-A8921466B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015" y="726658"/>
            <a:ext cx="32240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ПЛАНЫ ПО РАЗВИТИЮ</a:t>
            </a:r>
            <a:endParaRPr lang="ru-RU" sz="1600" b="1" kern="0" dirty="0">
              <a:solidFill>
                <a:prstClr val="white"/>
              </a:solidFill>
              <a:latin typeface="Century Gothic" panose="020B0502020202020204" pitchFamily="34" charset="0"/>
              <a:cs typeface="+mn-cs"/>
            </a:endParaRPr>
          </a:p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внешнего транспорта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CF6301E-DFD3-4DCB-9703-6919F06ADBFA}"/>
              </a:ext>
            </a:extLst>
          </p:cNvPr>
          <p:cNvSpPr/>
          <p:nvPr/>
        </p:nvSpPr>
        <p:spPr>
          <a:xfrm>
            <a:off x="181416" y="106101"/>
            <a:ext cx="3324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defRPr/>
            </a:pPr>
            <a:r>
              <a:rPr lang="ru-RU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Санкт-Петербург - Краснодар</a:t>
            </a:r>
          </a:p>
        </p:txBody>
      </p:sp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4130195" y="1626845"/>
            <a:ext cx="4180303" cy="2246274"/>
            <a:chOff x="260035" y="1536603"/>
            <a:chExt cx="8744056" cy="4698594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0035" y="1536603"/>
              <a:ext cx="8744056" cy="4454915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1829"/>
            <a:stretch/>
          </p:blipFill>
          <p:spPr>
            <a:xfrm>
              <a:off x="260035" y="4854314"/>
              <a:ext cx="3692840" cy="981075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81175" y="5779124"/>
              <a:ext cx="1695450" cy="135901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92118" y="5915025"/>
              <a:ext cx="1390650" cy="320172"/>
            </a:xfrm>
            <a:prstGeom prst="rect">
              <a:avLst/>
            </a:prstGeom>
          </p:spPr>
        </p:pic>
      </p:grp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387" y="4194009"/>
            <a:ext cx="2730564" cy="19445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02"/>
          <a:stretch/>
        </p:blipFill>
        <p:spPr>
          <a:xfrm>
            <a:off x="6900386" y="4223592"/>
            <a:ext cx="1497158" cy="773871"/>
          </a:xfrm>
          <a:prstGeom prst="rect">
            <a:avLst/>
          </a:prstGeom>
        </p:spPr>
      </p:pic>
      <p:grpSp>
        <p:nvGrpSpPr>
          <p:cNvPr id="38" name="Группа 37"/>
          <p:cNvGrpSpPr>
            <a:grpSpLocks noChangeAspect="1"/>
          </p:cNvGrpSpPr>
          <p:nvPr/>
        </p:nvGrpSpPr>
        <p:grpSpPr>
          <a:xfrm>
            <a:off x="293298" y="4240605"/>
            <a:ext cx="2838318" cy="2007137"/>
            <a:chOff x="260036" y="1951573"/>
            <a:chExt cx="4311964" cy="3049236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036" y="1951573"/>
              <a:ext cx="4311964" cy="304923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0" name="Прямоугольник 39"/>
            <p:cNvSpPr/>
            <p:nvPr/>
          </p:nvSpPr>
          <p:spPr>
            <a:xfrm>
              <a:off x="3321050" y="4324350"/>
              <a:ext cx="1248523" cy="676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3542" y="5783841"/>
            <a:ext cx="1498442" cy="3746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3" name="Rectangle 13">
            <a:extLst>
              <a:ext uri="{FF2B5EF4-FFF2-40B4-BE49-F238E27FC236}">
                <a16:creationId xmlns:a16="http://schemas.microsoft.com/office/drawing/2014/main" id="{B1208A7B-179F-4B1E-A64D-B1312EF28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6" y="1432454"/>
            <a:ext cx="438746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ВОЗДУШНЫЙ ТРАНСПОРТ</a:t>
            </a:r>
          </a:p>
        </p:txBody>
      </p:sp>
      <p:sp>
        <p:nvSpPr>
          <p:cNvPr id="44" name="Rectangle 13">
            <a:extLst>
              <a:ext uri="{FF2B5EF4-FFF2-40B4-BE49-F238E27FC236}">
                <a16:creationId xmlns:a16="http://schemas.microsoft.com/office/drawing/2014/main" id="{B1208A7B-179F-4B1E-A64D-B1312EF28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195" y="1430419"/>
            <a:ext cx="438746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ВОДНЫЙ ТРАНСПОРТ</a:t>
            </a:r>
          </a:p>
        </p:txBody>
      </p:sp>
      <p:sp>
        <p:nvSpPr>
          <p:cNvPr id="45" name="Rectangle 13">
            <a:extLst>
              <a:ext uri="{FF2B5EF4-FFF2-40B4-BE49-F238E27FC236}">
                <a16:creationId xmlns:a16="http://schemas.microsoft.com/office/drawing/2014/main" id="{B1208A7B-179F-4B1E-A64D-B1312EF28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6" y="3977938"/>
            <a:ext cx="438746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ЖЕЛЕЗНОДОРОЖНЫЙ ТРАНСПОРТ.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ГРУЗОВОЙ</a:t>
            </a:r>
          </a:p>
        </p:txBody>
      </p:sp>
      <p:sp>
        <p:nvSpPr>
          <p:cNvPr id="46" name="Rectangle 13">
            <a:extLst>
              <a:ext uri="{FF2B5EF4-FFF2-40B4-BE49-F238E27FC236}">
                <a16:creationId xmlns:a16="http://schemas.microsoft.com/office/drawing/2014/main" id="{B1208A7B-179F-4B1E-A64D-B1312EF28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194" y="3967940"/>
            <a:ext cx="438746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ЖЕЛЕЗНОДОРОЖНЫЙ ТРАНСПОРТ. 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ПАССАЖИРСКИЙ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0386" y="5009970"/>
            <a:ext cx="2130180" cy="77387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036" y="1657014"/>
            <a:ext cx="3559451" cy="170188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08" y="3356851"/>
            <a:ext cx="2439561" cy="548902"/>
          </a:xfrm>
          <a:prstGeom prst="rect">
            <a:avLst/>
          </a:prstGeom>
        </p:spPr>
      </p:pic>
      <p:sp>
        <p:nvSpPr>
          <p:cNvPr id="31" name="Rectangle 13">
            <a:extLst>
              <a:ext uri="{FF2B5EF4-FFF2-40B4-BE49-F238E27FC236}">
                <a16:creationId xmlns:a16="http://schemas.microsoft.com/office/drawing/2014/main" id="{621019D7-735B-4F6E-A9F2-ED4A1363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6" y="726658"/>
            <a:ext cx="431196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ПРЕДЛОЖЕНИЯ ПО РАЗВИТИЮ</a:t>
            </a:r>
          </a:p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>
                <a:solidFill>
                  <a:srgbClr val="93A5B5"/>
                </a:solidFill>
                <a:latin typeface="Century Gothic" panose="020B0502020202020204" pitchFamily="34" charset="0"/>
                <a:cs typeface="+mn-cs"/>
              </a:rPr>
              <a:t>т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ранспортной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инфраструктуры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417196015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3AC62FD-44B8-464D-9B2E-BA7B961B1295}"/>
              </a:ext>
            </a:extLst>
          </p:cNvPr>
          <p:cNvSpPr/>
          <p:nvPr/>
        </p:nvSpPr>
        <p:spPr>
          <a:xfrm>
            <a:off x="0" y="574744"/>
            <a:ext cx="9143999" cy="80208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44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F54A19A-BC67-4128-A833-BD8F44C598F7}"/>
              </a:ext>
            </a:extLst>
          </p:cNvPr>
          <p:cNvGrpSpPr/>
          <p:nvPr/>
        </p:nvGrpSpPr>
        <p:grpSpPr>
          <a:xfrm>
            <a:off x="-2427" y="0"/>
            <a:ext cx="9144001" cy="582246"/>
            <a:chOff x="4267197" y="0"/>
            <a:chExt cx="12801601" cy="81514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8A9EB6A5-AA45-4B8D-8E4E-61E57F9D1B9D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26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04CBFF8-4EFC-4628-BC0D-75B2490A9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19268" y="195163"/>
              <a:ext cx="4074516" cy="414316"/>
            </a:xfrm>
            <a:prstGeom prst="rect">
              <a:avLst/>
            </a:prstGeom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EF6686B-14C5-4961-AA13-FECF2FEAEF0D}"/>
              </a:ext>
            </a:extLst>
          </p:cNvPr>
          <p:cNvSpPr/>
          <p:nvPr/>
        </p:nvSpPr>
        <p:spPr>
          <a:xfrm>
            <a:off x="-2427" y="6277026"/>
            <a:ext cx="9144002" cy="581143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8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C3DDF1-D7F6-4253-8AE2-F58E1FC92D57}"/>
              </a:ext>
            </a:extLst>
          </p:cNvPr>
          <p:cNvSpPr txBox="1"/>
          <p:nvPr/>
        </p:nvSpPr>
        <p:spPr>
          <a:xfrm>
            <a:off x="66641" y="6436800"/>
            <a:ext cx="8937450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НАУЧНО-ИССЛЕДОВАТЕЛЬСКИЙ ИНСТИТУТ ПЕРСПЕКТИВНОГО ГРАДОСТРОИТЕЛЬСТВА                              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ООО «НИИ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ПГ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»</a:t>
            </a:r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0F52F4A0-2472-4FF5-B581-A8921466B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602" y="734414"/>
            <a:ext cx="504448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Планы по развитию внешнего транспорта</a:t>
            </a:r>
          </a:p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Автомобильный транспорт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CF6301E-DFD3-4DCB-9703-6919F06ADBFA}"/>
              </a:ext>
            </a:extLst>
          </p:cNvPr>
          <p:cNvSpPr/>
          <p:nvPr/>
        </p:nvSpPr>
        <p:spPr>
          <a:xfrm>
            <a:off x="181416" y="106101"/>
            <a:ext cx="3324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ru-RU" sz="1600" dirty="0">
                <a:solidFill>
                  <a:srgbClr val="E7E6E6"/>
                </a:solidFill>
                <a:latin typeface="Century Gothic" panose="020B0502020202020204" pitchFamily="34" charset="0"/>
                <a:cs typeface="+mn-cs"/>
              </a:rPr>
              <a:t>Санкт-Петербург - Краснодар</a:t>
            </a: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B1208A7B-179F-4B1E-A64D-B1312EF28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6" y="1432454"/>
            <a:ext cx="49717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Транспортно-градостроительная классификация </a:t>
            </a:r>
            <a:b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внешней улично-дорожной сети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586B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B1208A7B-179F-4B1E-A64D-B1312EF28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4698" y="1447748"/>
            <a:ext cx="387096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Классификация УДС по принадлежности (ФЗ-257)</a:t>
            </a:r>
          </a:p>
        </p:txBody>
      </p:sp>
      <p:sp>
        <p:nvSpPr>
          <p:cNvPr id="33" name="Rectangle 13">
            <a:extLst>
              <a:ext uri="{FF2B5EF4-FFF2-40B4-BE49-F238E27FC236}">
                <a16:creationId xmlns:a16="http://schemas.microsoft.com/office/drawing/2014/main" id="{B1208A7B-179F-4B1E-A64D-B1312EF28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4698" y="3970846"/>
            <a:ext cx="387096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586B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Транспортно-логистическая система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586B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5714" y="4754880"/>
            <a:ext cx="1053506" cy="873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4696" y="4135392"/>
            <a:ext cx="3589393" cy="2041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4696" y="5593614"/>
            <a:ext cx="960466" cy="6089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608" y="1815703"/>
            <a:ext cx="4931611" cy="372139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607" y="5571467"/>
            <a:ext cx="2374497" cy="66833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01"/>
          <a:stretch/>
        </p:blipFill>
        <p:spPr>
          <a:xfrm>
            <a:off x="5414696" y="1701556"/>
            <a:ext cx="3589393" cy="219364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3474" y="3513732"/>
            <a:ext cx="1380615" cy="394142"/>
          </a:xfrm>
          <a:prstGeom prst="rect">
            <a:avLst/>
          </a:prstGeom>
        </p:spPr>
      </p:pic>
      <p:sp>
        <p:nvSpPr>
          <p:cNvPr id="30" name="Rectangle 13">
            <a:extLst>
              <a:ext uri="{FF2B5EF4-FFF2-40B4-BE49-F238E27FC236}">
                <a16:creationId xmlns:a16="http://schemas.microsoft.com/office/drawing/2014/main" id="{0BEEE857-D832-40BA-B8C7-1D28990E2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6" y="726658"/>
            <a:ext cx="431196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ПРЕДЛОЖЕНИЯ ПО РАЗВИТИЮ</a:t>
            </a:r>
          </a:p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>
                <a:solidFill>
                  <a:srgbClr val="93A5B5"/>
                </a:solidFill>
                <a:latin typeface="Century Gothic" panose="020B0502020202020204" pitchFamily="34" charset="0"/>
                <a:cs typeface="+mn-cs"/>
              </a:rPr>
              <a:t>т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ранспортной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инфраструктуры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215575511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3AC62FD-44B8-464D-9B2E-BA7B961B1295}"/>
              </a:ext>
            </a:extLst>
          </p:cNvPr>
          <p:cNvSpPr/>
          <p:nvPr/>
        </p:nvSpPr>
        <p:spPr>
          <a:xfrm>
            <a:off x="0" y="574744"/>
            <a:ext cx="9143999" cy="80208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986" tIns="24493" rIns="48986" bIns="244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44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F54A19A-BC67-4128-A833-BD8F44C598F7}"/>
              </a:ext>
            </a:extLst>
          </p:cNvPr>
          <p:cNvGrpSpPr/>
          <p:nvPr/>
        </p:nvGrpSpPr>
        <p:grpSpPr>
          <a:xfrm>
            <a:off x="-2427" y="0"/>
            <a:ext cx="9144001" cy="582246"/>
            <a:chOff x="4267197" y="0"/>
            <a:chExt cx="12801601" cy="81514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8A9EB6A5-AA45-4B8D-8E4E-61E57F9D1B9D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26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8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04CBFF8-4EFC-4628-BC0D-75B2490A9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19268" y="195163"/>
              <a:ext cx="4074516" cy="414316"/>
            </a:xfrm>
            <a:prstGeom prst="rect">
              <a:avLst/>
            </a:prstGeom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EF6686B-14C5-4961-AA13-FECF2FEAEF0D}"/>
              </a:ext>
            </a:extLst>
          </p:cNvPr>
          <p:cNvSpPr/>
          <p:nvPr/>
        </p:nvSpPr>
        <p:spPr>
          <a:xfrm>
            <a:off x="-2427" y="6277026"/>
            <a:ext cx="9144002" cy="581143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14" tIns="32657" rIns="65314" bIns="326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8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C3DDF1-D7F6-4253-8AE2-F58E1FC92D57}"/>
              </a:ext>
            </a:extLst>
          </p:cNvPr>
          <p:cNvSpPr txBox="1"/>
          <p:nvPr/>
        </p:nvSpPr>
        <p:spPr>
          <a:xfrm>
            <a:off x="66641" y="6436800"/>
            <a:ext cx="8937450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НАУЧНО-ИССЛЕДОВАТЕЛЬСКИЙ ИНСТИТУТ ПЕРСПЕКТИВНОГО ГРАДОСТРОИТЕЛЬСТВА                              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ООО «НИИ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ПГ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»</a:t>
            </a:r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0F52F4A0-2472-4FF5-B581-A8921466B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602" y="729564"/>
            <a:ext cx="504448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Концепция развития транспортной системы</a:t>
            </a:r>
          </a:p>
          <a:p>
            <a:pPr marL="0" marR="0" lvl="0" indent="0" algn="r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Зоны транспортных стратегий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CF6301E-DFD3-4DCB-9703-6919F06ADBFA}"/>
              </a:ext>
            </a:extLst>
          </p:cNvPr>
          <p:cNvSpPr/>
          <p:nvPr/>
        </p:nvSpPr>
        <p:spPr>
          <a:xfrm>
            <a:off x="181416" y="106101"/>
            <a:ext cx="3324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ru-RU" sz="1600" dirty="0">
                <a:solidFill>
                  <a:srgbClr val="E7E6E6"/>
                </a:solidFill>
                <a:latin typeface="Century Gothic" panose="020B0502020202020204" pitchFamily="34" charset="0"/>
                <a:cs typeface="+mn-cs"/>
              </a:rPr>
              <a:t>Санкт-Петербург - Краснодар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0036" y="1561455"/>
            <a:ext cx="4692964" cy="45626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47006" y="1504082"/>
            <a:ext cx="4051091" cy="4491934"/>
          </a:xfrm>
          <a:prstGeom prst="rect">
            <a:avLst/>
          </a:prstGeom>
          <a:noFill/>
        </p:spPr>
        <p:txBody>
          <a:bodyPr wrap="square" lIns="59372" tIns="29686" rIns="59372" bIns="2968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85F6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Центральный планировочный район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85F6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На территории района должен обеспечиваться приоритет развития инфраструктуры немоторизованных передвижений и инфраструктуры общественного пассажирского транспорта. Количество индивидуального транспорта ограничено.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485F6D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85F6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Зона плотной застройки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85F6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Приоритетом является развитие трамвая и городской электрички на территориях, не обеспеченных магистральными маршрутами общественного транспорта на связях с центральным планировочным районом. Связь районов между собой в границах зоны должна обеспечиваться за счет предоставления приоритета общественному транспорту на существующих широтных магистралях.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485F6D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85F6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Периферийная зона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85F6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Основным видом внеуличного скоростного транспорта должна являться пригородная и городская железная дорога. Транспортное обслуживание территорий напрямую связано с созданием системы ТПУ. Индивидуальный транспорт должен качественно работать на широтных связях, не обслуживаемых общественным транспортом.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85F6D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173"/>
          <a:stretch/>
        </p:blipFill>
        <p:spPr bwMode="auto">
          <a:xfrm>
            <a:off x="181416" y="5285967"/>
            <a:ext cx="1676911" cy="9149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652D0E-C7C2-4F9B-9167-EAE0F86D8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6" y="726658"/>
            <a:ext cx="431196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ПРЕДЛОЖЕНИЯ ПО РАЗВИТИЮ</a:t>
            </a:r>
          </a:p>
          <a:p>
            <a:pPr marL="0" marR="0" lvl="0" indent="0" algn="l" defTabSz="489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>
                <a:solidFill>
                  <a:srgbClr val="93A5B5"/>
                </a:solidFill>
                <a:latin typeface="Century Gothic" panose="020B0502020202020204" pitchFamily="34" charset="0"/>
                <a:cs typeface="+mn-cs"/>
              </a:rPr>
              <a:t>т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ранспортной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93A5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инфраструктуры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135540667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CF74AF4-9D60-4A2C-A1D6-A435ECEAF6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4554" y="1155703"/>
            <a:ext cx="4686272" cy="48131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1113D4-094D-4C2F-9E0F-6C31A4FF7D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1460"/>
            <a:ext cx="4350685" cy="4817413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09E6451-1820-47BF-8111-6F4C23951F73}"/>
              </a:ext>
            </a:extLst>
          </p:cNvPr>
          <p:cNvSpPr/>
          <p:nvPr/>
        </p:nvSpPr>
        <p:spPr>
          <a:xfrm>
            <a:off x="0" y="4633063"/>
            <a:ext cx="9140825" cy="164391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7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A0050DD-72FC-4152-861B-08659E4A07A7}"/>
              </a:ext>
            </a:extLst>
          </p:cNvPr>
          <p:cNvSpPr/>
          <p:nvPr/>
        </p:nvSpPr>
        <p:spPr>
          <a:xfrm>
            <a:off x="0" y="574677"/>
            <a:ext cx="9144000" cy="581026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86" tIns="24493" rIns="48986" bIns="24493" anchor="ctr"/>
          <a:lstStyle/>
          <a:p>
            <a:pPr algn="ctr" defTabSz="24492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65">
              <a:solidFill>
                <a:prstClr val="white"/>
              </a:solidFill>
            </a:endParaRPr>
          </a:p>
        </p:txBody>
      </p:sp>
      <p:grpSp>
        <p:nvGrpSpPr>
          <p:cNvPr id="5" name="Группа 20">
            <a:extLst>
              <a:ext uri="{FF2B5EF4-FFF2-40B4-BE49-F238E27FC236}">
                <a16:creationId xmlns:a16="http://schemas.microsoft.com/office/drawing/2014/main" id="{06E1E225-8C4B-4094-8DD5-B0253F07B1E5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1"/>
            <a:ext cx="9144000" cy="582613"/>
            <a:chOff x="4267197" y="0"/>
            <a:chExt cx="12801601" cy="815144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287EEFA-F6EE-4346-A5B7-9BB18A03CE2C}"/>
                </a:ext>
              </a:extLst>
            </p:cNvPr>
            <p:cNvSpPr/>
            <p:nvPr/>
          </p:nvSpPr>
          <p:spPr>
            <a:xfrm>
              <a:off x="4267197" y="0"/>
              <a:ext cx="12801601" cy="81514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5314" tIns="32657" rIns="65314" bIns="32657" anchor="ctr"/>
            <a:lstStyle/>
            <a:p>
              <a:pPr algn="ctr" defTabSz="3265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86">
                <a:solidFill>
                  <a:prstClr val="white"/>
                </a:solidFill>
              </a:endParaRPr>
            </a:p>
          </p:txBody>
        </p:sp>
        <p:pic>
          <p:nvPicPr>
            <p:cNvPr id="7" name="Рисунок 22">
              <a:extLst>
                <a:ext uri="{FF2B5EF4-FFF2-40B4-BE49-F238E27FC236}">
                  <a16:creationId xmlns:a16="http://schemas.microsoft.com/office/drawing/2014/main" id="{6828A6EB-F04E-4329-B029-F933F6B82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9268" y="195163"/>
              <a:ext cx="4074516" cy="41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8BEEE58-9BFF-4D9B-90B9-27DA71784C43}"/>
              </a:ext>
            </a:extLst>
          </p:cNvPr>
          <p:cNvSpPr/>
          <p:nvPr/>
        </p:nvSpPr>
        <p:spPr>
          <a:xfrm>
            <a:off x="-3175" y="6276976"/>
            <a:ext cx="9144000" cy="581025"/>
          </a:xfrm>
          <a:prstGeom prst="rect">
            <a:avLst/>
          </a:prstGeom>
          <a:solidFill>
            <a:srgbClr val="586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14" tIns="32657" rIns="65314" bIns="32657" anchor="ctr"/>
          <a:lstStyle/>
          <a:p>
            <a:pPr algn="ctr" defTabSz="326578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86">
              <a:solidFill>
                <a:prstClr val="white"/>
              </a:solidFill>
            </a:endParaRPr>
          </a:p>
        </p:txBody>
      </p:sp>
      <p:sp>
        <p:nvSpPr>
          <p:cNvPr id="9" name="TextBox 28">
            <a:extLst>
              <a:ext uri="{FF2B5EF4-FFF2-40B4-BE49-F238E27FC236}">
                <a16:creationId xmlns:a16="http://schemas.microsoft.com/office/drawing/2014/main" id="{5016825E-9768-4722-98E5-6B7610BA3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6" y="6437314"/>
            <a:ext cx="893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3254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325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100">
                <a:solidFill>
                  <a:srgbClr val="93A5B5"/>
                </a:solidFill>
                <a:latin typeface="Century Gothic" panose="020B0502020202020204" pitchFamily="34" charset="0"/>
              </a:rPr>
              <a:t>НАУЧНО-ИССЛЕДОВАТЕЛЬСКИЙ ИНСТИТУТ ПЕРСПЕКТИВНОГО ГРАДОСТРОИТЕЛЬСТВА                                </a:t>
            </a:r>
            <a:r>
              <a:rPr lang="ru-RU" altLang="ru-RU" b="1">
                <a:solidFill>
                  <a:srgbClr val="93A5B5"/>
                </a:solidFill>
                <a:latin typeface="Century Gothic" panose="020B0502020202020204" pitchFamily="34" charset="0"/>
              </a:rPr>
              <a:t>ООО «НИИ ПГ»</a:t>
            </a:r>
          </a:p>
        </p:txBody>
      </p:sp>
      <p:sp>
        <p:nvSpPr>
          <p:cNvPr id="10" name="Прямоугольник 10">
            <a:extLst>
              <a:ext uri="{FF2B5EF4-FFF2-40B4-BE49-F238E27FC236}">
                <a16:creationId xmlns:a16="http://schemas.microsoft.com/office/drawing/2014/main" id="{7975811E-C1FC-47F6-8792-2289FBF5A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6364"/>
            <a:ext cx="33249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r>
              <a:rPr lang="ru-RU" altLang="ru-RU" sz="1600" dirty="0">
                <a:solidFill>
                  <a:srgbClr val="E7E6E6"/>
                </a:solidFill>
                <a:latin typeface="Century Gothic" panose="020B0502020202020204" pitchFamily="34" charset="0"/>
              </a:rPr>
              <a:t>Санкт-Петербург - Краснодар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3826C699-AFE0-41E6-8AED-A84DE578D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1" y="775533"/>
            <a:ext cx="394253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489813">
              <a:defRPr/>
            </a:pPr>
            <a:r>
              <a:rPr lang="ru-RU" sz="1600" b="1" kern="0" dirty="0">
                <a:solidFill>
                  <a:schemeClr val="bg1"/>
                </a:solidFill>
                <a:latin typeface="Century Gothic" panose="020B0502020202020204" pitchFamily="34" charset="0"/>
                <a:cs typeface="+mn-cs"/>
              </a:rPr>
              <a:t>ФУНКЦИОНАЛЬНОЕ </a:t>
            </a:r>
            <a:r>
              <a:rPr lang="ru-RU" sz="1600" kern="0" dirty="0">
                <a:solidFill>
                  <a:schemeClr val="bg1"/>
                </a:solidFill>
                <a:latin typeface="Century Gothic" panose="020B0502020202020204" pitchFamily="34" charset="0"/>
                <a:cs typeface="+mn-cs"/>
              </a:rPr>
              <a:t>ЗОНИРОВАНИЕ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B6909A56-BD15-44B0-8D21-647246EC8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812" y="775533"/>
            <a:ext cx="28048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lvl="0" algn="r" defTabSz="489813">
              <a:defRPr/>
            </a:pPr>
            <a:r>
              <a:rPr lang="ru-RU" sz="16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ЗЕЛЕНЫЙ </a:t>
            </a:r>
            <a:r>
              <a:rPr lang="ru-RU" sz="16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КАРКАС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239BC78-A4A4-4587-8537-B2CE2C593A6A}"/>
              </a:ext>
            </a:extLst>
          </p:cNvPr>
          <p:cNvSpPr/>
          <p:nvPr/>
        </p:nvSpPr>
        <p:spPr>
          <a:xfrm>
            <a:off x="1062010" y="4648987"/>
            <a:ext cx="6211436" cy="1643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35465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Территория нового жилищного строительства – </a:t>
            </a:r>
            <a:r>
              <a:rPr lang="ru-RU" sz="1100" b="1" dirty="0">
                <a:solidFill>
                  <a:srgbClr val="35465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7500 га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35465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Перспективное население – </a:t>
            </a:r>
            <a:r>
              <a:rPr lang="ru-RU" sz="1100" b="1" dirty="0">
                <a:solidFill>
                  <a:srgbClr val="35465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1000 тыс. человек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35465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35465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ЖИЛОЙ ЗАСТРОЙКИ ПРЕДУСМАТРИВАЕТСЯ:</a:t>
            </a:r>
          </a:p>
          <a:p>
            <a:pPr marL="180000">
              <a:lnSpc>
                <a:spcPct val="107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35465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в 10 сельских населенных пунктах Динского района Краснодарского края</a:t>
            </a:r>
          </a:p>
          <a:p>
            <a:pPr marL="180000">
              <a:lnSpc>
                <a:spcPct val="107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35465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в 2 сельских населенных пунктах Красноармейского района Краснодарского края </a:t>
            </a:r>
          </a:p>
          <a:p>
            <a:pPr marL="180000">
              <a:lnSpc>
                <a:spcPct val="107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35465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в 4 сельских населенных пунктах Северского района Краснодарского края</a:t>
            </a:r>
          </a:p>
          <a:p>
            <a:pPr marL="180000">
              <a:lnSpc>
                <a:spcPct val="107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35465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в 5 сельских населенных пунктах </a:t>
            </a:r>
            <a:r>
              <a:rPr lang="ru-RU" sz="1000" b="1" i="1" dirty="0" err="1">
                <a:solidFill>
                  <a:srgbClr val="35465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Абинского</a:t>
            </a:r>
            <a:r>
              <a:rPr lang="ru-RU" sz="1000" b="1" i="1" dirty="0">
                <a:solidFill>
                  <a:srgbClr val="35465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 Краснодарского края</a:t>
            </a:r>
          </a:p>
          <a:p>
            <a:pPr marL="180000">
              <a:lnSpc>
                <a:spcPct val="107000"/>
              </a:lnSpc>
              <a:spcAft>
                <a:spcPts val="0"/>
              </a:spcAft>
            </a:pPr>
            <a:r>
              <a:rPr lang="ru-RU" sz="1000" b="1" i="1" dirty="0">
                <a:solidFill>
                  <a:srgbClr val="35465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в 30 сельских населенных пунктах </a:t>
            </a:r>
            <a:r>
              <a:rPr lang="ru-RU" sz="1000" b="1" i="1" dirty="0" err="1">
                <a:solidFill>
                  <a:srgbClr val="35465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Тахтамукайского</a:t>
            </a:r>
            <a:r>
              <a:rPr lang="ru-RU" sz="1000" b="1" i="1" dirty="0">
                <a:solidFill>
                  <a:srgbClr val="35465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 Республики Адыгея</a:t>
            </a:r>
          </a:p>
        </p:txBody>
      </p:sp>
    </p:spTree>
    <p:extLst>
      <p:ext uri="{BB962C8B-B14F-4D97-AF65-F5344CB8AC3E}">
        <p14:creationId xmlns:p14="http://schemas.microsoft.com/office/powerpoint/2010/main" val="90581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Оформление по умолчанию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5929</TotalTime>
  <Words>2657</Words>
  <Application>Microsoft Office PowerPoint</Application>
  <PresentationFormat>Экран (4:3)</PresentationFormat>
  <Paragraphs>832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Century Gothic</vt:lpstr>
      <vt:lpstr>Times New Roman</vt:lpstr>
      <vt:lpstr>Тема Office</vt:lpstr>
      <vt:lpstr>2_Оформление по умолчанию</vt:lpstr>
      <vt:lpstr>1_Тема Office</vt:lpstr>
      <vt:lpstr>3_Тема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Краснова</dc:creator>
  <cp:lastModifiedBy>LabGrad</cp:lastModifiedBy>
  <cp:revision>297</cp:revision>
  <cp:lastPrinted>2019-07-23T09:15:17Z</cp:lastPrinted>
  <dcterms:created xsi:type="dcterms:W3CDTF">2019-07-12T14:48:07Z</dcterms:created>
  <dcterms:modified xsi:type="dcterms:W3CDTF">2019-07-25T06:12:37Z</dcterms:modified>
</cp:coreProperties>
</file>