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8.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notesSlides/notesSlide2.xml" ContentType="application/vnd.openxmlformats-officedocument.presentationml.notesSlide+xml"/>
  <Override PartName="/ppt/charts/chart7.xml" ContentType="application/vnd.openxmlformats-officedocument.drawingml.chart+xml"/>
  <Override PartName="/ppt/drawings/drawing5.xml" ContentType="application/vnd.openxmlformats-officedocument.drawingml.chartshapes+xml"/>
  <Override PartName="/ppt/charts/chart8.xml" ContentType="application/vnd.openxmlformats-officedocument.drawingml.chart+xml"/>
  <Override PartName="/ppt/drawings/drawing6.xml" ContentType="application/vnd.openxmlformats-officedocument.drawingml.chartshapes+xml"/>
  <Override PartName="/ppt/notesSlides/notesSlide3.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drawings/drawing7.xml" ContentType="application/vnd.openxmlformats-officedocument.drawingml.chartshapes+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charts/chart15.xml" ContentType="application/vnd.openxmlformats-officedocument.drawingml.chart+xml"/>
  <Override PartName="/ppt/theme/themeOverride7.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819" r:id="rId2"/>
    <p:sldMasterId id="2147483834" r:id="rId3"/>
    <p:sldMasterId id="2147484057" r:id="rId4"/>
    <p:sldMasterId id="2147484072" r:id="rId5"/>
    <p:sldMasterId id="2147484087" r:id="rId6"/>
    <p:sldMasterId id="2147484102" r:id="rId7"/>
    <p:sldMasterId id="2147484147" r:id="rId8"/>
    <p:sldMasterId id="2147484162" r:id="rId9"/>
    <p:sldMasterId id="2147484177" r:id="rId10"/>
    <p:sldMasterId id="2147484194" r:id="rId11"/>
    <p:sldMasterId id="2147484211" r:id="rId12"/>
    <p:sldMasterId id="2147484225" r:id="rId13"/>
    <p:sldMasterId id="2147484239" r:id="rId14"/>
    <p:sldMasterId id="2147484253" r:id="rId15"/>
    <p:sldMasterId id="2147484281" r:id="rId16"/>
    <p:sldMasterId id="2147484295" r:id="rId17"/>
    <p:sldMasterId id="2147484309" r:id="rId18"/>
    <p:sldMasterId id="2147484322" r:id="rId19"/>
    <p:sldMasterId id="2147484350" r:id="rId20"/>
  </p:sldMasterIdLst>
  <p:notesMasterIdLst>
    <p:notesMasterId r:id="rId86"/>
  </p:notesMasterIdLst>
  <p:handoutMasterIdLst>
    <p:handoutMasterId r:id="rId87"/>
  </p:handoutMasterIdLst>
  <p:sldIdLst>
    <p:sldId id="519" r:id="rId21"/>
    <p:sldId id="516" r:id="rId22"/>
    <p:sldId id="520" r:id="rId23"/>
    <p:sldId id="521" r:id="rId24"/>
    <p:sldId id="522" r:id="rId25"/>
    <p:sldId id="523" r:id="rId26"/>
    <p:sldId id="537" r:id="rId27"/>
    <p:sldId id="525" r:id="rId28"/>
    <p:sldId id="526" r:id="rId29"/>
    <p:sldId id="528" r:id="rId30"/>
    <p:sldId id="536" r:id="rId31"/>
    <p:sldId id="527" r:id="rId32"/>
    <p:sldId id="428" r:id="rId33"/>
    <p:sldId id="455" r:id="rId34"/>
    <p:sldId id="456" r:id="rId35"/>
    <p:sldId id="457" r:id="rId36"/>
    <p:sldId id="458" r:id="rId37"/>
    <p:sldId id="459" r:id="rId38"/>
    <p:sldId id="460" r:id="rId39"/>
    <p:sldId id="461" r:id="rId40"/>
    <p:sldId id="462" r:id="rId41"/>
    <p:sldId id="463" r:id="rId42"/>
    <p:sldId id="464" r:id="rId43"/>
    <p:sldId id="466" r:id="rId44"/>
    <p:sldId id="491" r:id="rId45"/>
    <p:sldId id="492" r:id="rId46"/>
    <p:sldId id="493" r:id="rId47"/>
    <p:sldId id="494" r:id="rId48"/>
    <p:sldId id="495" r:id="rId49"/>
    <p:sldId id="496" r:id="rId50"/>
    <p:sldId id="497" r:id="rId51"/>
    <p:sldId id="498" r:id="rId52"/>
    <p:sldId id="499" r:id="rId53"/>
    <p:sldId id="500" r:id="rId54"/>
    <p:sldId id="501" r:id="rId55"/>
    <p:sldId id="469" r:id="rId56"/>
    <p:sldId id="470" r:id="rId57"/>
    <p:sldId id="474" r:id="rId58"/>
    <p:sldId id="483" r:id="rId59"/>
    <p:sldId id="488" r:id="rId60"/>
    <p:sldId id="489" r:id="rId61"/>
    <p:sldId id="490" r:id="rId62"/>
    <p:sldId id="451" r:id="rId63"/>
    <p:sldId id="452" r:id="rId64"/>
    <p:sldId id="453" r:id="rId65"/>
    <p:sldId id="503" r:id="rId66"/>
    <p:sldId id="504" r:id="rId67"/>
    <p:sldId id="505" r:id="rId68"/>
    <p:sldId id="508" r:id="rId69"/>
    <p:sldId id="534" r:id="rId70"/>
    <p:sldId id="509" r:id="rId71"/>
    <p:sldId id="533" r:id="rId72"/>
    <p:sldId id="515" r:id="rId73"/>
    <p:sldId id="513" r:id="rId74"/>
    <p:sldId id="514" r:id="rId75"/>
    <p:sldId id="530" r:id="rId76"/>
    <p:sldId id="517" r:id="rId77"/>
    <p:sldId id="440" r:id="rId78"/>
    <p:sldId id="441" r:id="rId79"/>
    <p:sldId id="442" r:id="rId80"/>
    <p:sldId id="443" r:id="rId81"/>
    <p:sldId id="446" r:id="rId82"/>
    <p:sldId id="448" r:id="rId83"/>
    <p:sldId id="449" r:id="rId84"/>
    <p:sldId id="518" r:id="rId85"/>
  </p:sldIdLst>
  <p:sldSz cx="9144000" cy="6858000" type="screen4x3"/>
  <p:notesSz cx="9928225" cy="6797675"/>
  <p:defaultTextStyle>
    <a:defPPr>
      <a:defRPr lang="ru-RU"/>
    </a:defPPr>
    <a:lvl1pPr algn="l" rtl="0" fontAlgn="base">
      <a:spcBef>
        <a:spcPct val="0"/>
      </a:spcBef>
      <a:spcAft>
        <a:spcPct val="0"/>
      </a:spcAft>
      <a:defRPr b="1" kern="1200">
        <a:solidFill>
          <a:schemeClr val="tx2"/>
        </a:solidFill>
        <a:latin typeface="Times New Roman" pitchFamily="18" charset="0"/>
        <a:ea typeface="+mn-ea"/>
        <a:cs typeface="Arial" charset="0"/>
      </a:defRPr>
    </a:lvl1pPr>
    <a:lvl2pPr marL="457200" algn="l" rtl="0" fontAlgn="base">
      <a:spcBef>
        <a:spcPct val="0"/>
      </a:spcBef>
      <a:spcAft>
        <a:spcPct val="0"/>
      </a:spcAft>
      <a:defRPr b="1" kern="1200">
        <a:solidFill>
          <a:schemeClr val="tx2"/>
        </a:solidFill>
        <a:latin typeface="Times New Roman" pitchFamily="18" charset="0"/>
        <a:ea typeface="+mn-ea"/>
        <a:cs typeface="Arial" charset="0"/>
      </a:defRPr>
    </a:lvl2pPr>
    <a:lvl3pPr marL="914400" algn="l" rtl="0" fontAlgn="base">
      <a:spcBef>
        <a:spcPct val="0"/>
      </a:spcBef>
      <a:spcAft>
        <a:spcPct val="0"/>
      </a:spcAft>
      <a:defRPr b="1" kern="1200">
        <a:solidFill>
          <a:schemeClr val="tx2"/>
        </a:solidFill>
        <a:latin typeface="Times New Roman" pitchFamily="18" charset="0"/>
        <a:ea typeface="+mn-ea"/>
        <a:cs typeface="Arial" charset="0"/>
      </a:defRPr>
    </a:lvl3pPr>
    <a:lvl4pPr marL="1371600" algn="l" rtl="0" fontAlgn="base">
      <a:spcBef>
        <a:spcPct val="0"/>
      </a:spcBef>
      <a:spcAft>
        <a:spcPct val="0"/>
      </a:spcAft>
      <a:defRPr b="1" kern="1200">
        <a:solidFill>
          <a:schemeClr val="tx2"/>
        </a:solidFill>
        <a:latin typeface="Times New Roman" pitchFamily="18" charset="0"/>
        <a:ea typeface="+mn-ea"/>
        <a:cs typeface="Arial" charset="0"/>
      </a:defRPr>
    </a:lvl4pPr>
    <a:lvl5pPr marL="1828800" algn="l" rtl="0" fontAlgn="base">
      <a:spcBef>
        <a:spcPct val="0"/>
      </a:spcBef>
      <a:spcAft>
        <a:spcPct val="0"/>
      </a:spcAft>
      <a:defRPr b="1" kern="1200">
        <a:solidFill>
          <a:schemeClr val="tx2"/>
        </a:solidFill>
        <a:latin typeface="Times New Roman" pitchFamily="18" charset="0"/>
        <a:ea typeface="+mn-ea"/>
        <a:cs typeface="Arial" charset="0"/>
      </a:defRPr>
    </a:lvl5pPr>
    <a:lvl6pPr marL="2286000" algn="l" defTabSz="914400" rtl="0" eaLnBrk="1" latinLnBrk="0" hangingPunct="1">
      <a:defRPr b="1" kern="1200">
        <a:solidFill>
          <a:schemeClr val="tx2"/>
        </a:solidFill>
        <a:latin typeface="Times New Roman" pitchFamily="18" charset="0"/>
        <a:ea typeface="+mn-ea"/>
        <a:cs typeface="Arial" charset="0"/>
      </a:defRPr>
    </a:lvl6pPr>
    <a:lvl7pPr marL="2743200" algn="l" defTabSz="914400" rtl="0" eaLnBrk="1" latinLnBrk="0" hangingPunct="1">
      <a:defRPr b="1" kern="1200">
        <a:solidFill>
          <a:schemeClr val="tx2"/>
        </a:solidFill>
        <a:latin typeface="Times New Roman" pitchFamily="18" charset="0"/>
        <a:ea typeface="+mn-ea"/>
        <a:cs typeface="Arial" charset="0"/>
      </a:defRPr>
    </a:lvl7pPr>
    <a:lvl8pPr marL="3200400" algn="l" defTabSz="914400" rtl="0" eaLnBrk="1" latinLnBrk="0" hangingPunct="1">
      <a:defRPr b="1" kern="1200">
        <a:solidFill>
          <a:schemeClr val="tx2"/>
        </a:solidFill>
        <a:latin typeface="Times New Roman" pitchFamily="18" charset="0"/>
        <a:ea typeface="+mn-ea"/>
        <a:cs typeface="Arial" charset="0"/>
      </a:defRPr>
    </a:lvl8pPr>
    <a:lvl9pPr marL="3657600" algn="l" defTabSz="914400" rtl="0" eaLnBrk="1" latinLnBrk="0" hangingPunct="1">
      <a:defRPr b="1" kern="1200">
        <a:solidFill>
          <a:schemeClr val="tx2"/>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F7D1"/>
    <a:srgbClr val="FFFF66"/>
    <a:srgbClr val="33CC33"/>
    <a:srgbClr val="B8EEEB"/>
    <a:srgbClr val="CEF2CE"/>
    <a:srgbClr val="E6CDB4"/>
    <a:srgbClr val="336600"/>
    <a:srgbClr val="660066"/>
    <a:srgbClr val="2B1997"/>
    <a:srgbClr val="E8F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32" autoAdjust="0"/>
    <p:restoredTop sz="96788" autoAdjust="0"/>
  </p:normalViewPr>
  <p:slideViewPr>
    <p:cSldViewPr>
      <p:cViewPr varScale="1">
        <p:scale>
          <a:sx n="90" d="100"/>
          <a:sy n="90" d="100"/>
        </p:scale>
        <p:origin x="1086" y="96"/>
      </p:cViewPr>
      <p:guideLst>
        <p:guide orient="horz" pos="2160"/>
        <p:guide pos="2880"/>
      </p:guideLst>
    </p:cSldViewPr>
  </p:slideViewPr>
  <p:outlineViewPr>
    <p:cViewPr>
      <p:scale>
        <a:sx n="33" d="100"/>
        <a:sy n="33" d="100"/>
      </p:scale>
      <p:origin x="162" y="22816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788" y="-90"/>
      </p:cViewPr>
      <p:guideLst>
        <p:guide orient="horz" pos="2141"/>
        <p:guide pos="3127"/>
      </p:guideLst>
    </p:cSldViewPr>
  </p:notesViewPr>
  <p:gridSpacing cx="76330" cy="7633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slide" Target="slides/slide48.xml"/><Relationship Id="rId76" Type="http://schemas.openxmlformats.org/officeDocument/2006/relationships/slide" Target="slides/slide56.xml"/><Relationship Id="rId84" Type="http://schemas.openxmlformats.org/officeDocument/2006/relationships/slide" Target="slides/slide64.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74" Type="http://schemas.openxmlformats.org/officeDocument/2006/relationships/slide" Target="slides/slide54.xml"/><Relationship Id="rId79" Type="http://schemas.openxmlformats.org/officeDocument/2006/relationships/slide" Target="slides/slide59.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41.xml"/><Relationship Id="rId82" Type="http://schemas.openxmlformats.org/officeDocument/2006/relationships/slide" Target="slides/slide62.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_____Microsoft_Excel11.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_____Microsoft_Excel12.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package" Target="../embeddings/_____Microsoft_Excel14.xlsx"/><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_____Microsoft_Excel15.xlsx"/><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package" Target="../embeddings/_____Microsoft_Excel16.xlsx"/><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_____Microsoft_Excel9.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2603550295858"/>
          <c:y val="4.4378698224852069E-2"/>
          <c:w val="0.87573964497041423"/>
          <c:h val="0.80473372781065089"/>
        </c:manualLayout>
      </c:layout>
      <c:barChart>
        <c:barDir val="col"/>
        <c:grouping val="clustered"/>
        <c:varyColors val="0"/>
        <c:ser>
          <c:idx val="0"/>
          <c:order val="0"/>
          <c:tx>
            <c:strRef>
              <c:f>'Основные показатели'!$B$28</c:f>
              <c:strCache>
                <c:ptCount val="1"/>
                <c:pt idx="0">
                  <c:v>2013 год (отчет)</c:v>
                </c:pt>
              </c:strCache>
            </c:strRef>
          </c:tx>
          <c:spPr>
            <a:gradFill rotWithShape="0">
              <a:gsLst>
                <a:gs pos="0">
                  <a:srgbClr xmlns:mc="http://schemas.openxmlformats.org/markup-compatibility/2006" xmlns:a14="http://schemas.microsoft.com/office/drawing/2010/main" val="000000" mc:Ignorable="a14" a14:legacySpreadsheetColorIndex="44">
                    <a:gamma/>
                    <a:shade val="50980"/>
                    <a:invGamma/>
                  </a:srgbClr>
                </a:gs>
                <a:gs pos="50000">
                  <a:srgbClr xmlns:mc="http://schemas.openxmlformats.org/markup-compatibility/2006" xmlns:a14="http://schemas.microsoft.com/office/drawing/2010/main" val="99CCFF" mc:Ignorable="a14" a14:legacySpreadsheetColorIndex="44"/>
                </a:gs>
                <a:gs pos="100000">
                  <a:srgbClr xmlns:mc="http://schemas.openxmlformats.org/markup-compatibility/2006" xmlns:a14="http://schemas.microsoft.com/office/drawing/2010/main" val="000000" mc:Ignorable="a14" a14:legacySpreadsheetColorIndex="44">
                    <a:gamma/>
                    <a:shade val="50980"/>
                    <a:invGamma/>
                  </a:srgbClr>
                </a:gs>
              </a:gsLst>
              <a:lin ang="0" scaled="1"/>
            </a:gradFill>
            <a:ln w="33841">
              <a:noFill/>
            </a:ln>
          </c:spPr>
          <c:invertIfNegative val="0"/>
          <c:dLbls>
            <c:dLbl>
              <c:idx val="0"/>
              <c:layout>
                <c:manualLayout>
                  <c:x val="-5.743457934043527E-3"/>
                  <c:y val="-2.182024719660921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1885986576401204E-3"/>
                  <c:y val="-4.818491112089783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6.1061684632594355E-3"/>
                  <c:y val="0.1048151033978773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3841">
                <a:noFill/>
              </a:ln>
            </c:spPr>
            <c:txPr>
              <a:bodyPr/>
              <a:lstStyle/>
              <a:p>
                <a:pPr>
                  <a:defRPr sz="1600" b="1" i="0" u="none" strike="noStrike" baseline="0">
                    <a:solidFill>
                      <a:srgbClr val="00000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'Основные показатели'!$A$29:$A$31</c:f>
              <c:strCache>
                <c:ptCount val="3"/>
                <c:pt idx="0">
                  <c:v>Доходы</c:v>
                </c:pt>
                <c:pt idx="1">
                  <c:v>Расходы</c:v>
                </c:pt>
                <c:pt idx="2">
                  <c:v>Дефицит (-)</c:v>
                </c:pt>
              </c:strCache>
            </c:strRef>
          </c:cat>
          <c:val>
            <c:numRef>
              <c:f>'Основные показатели'!$B$29:$B$31</c:f>
              <c:numCache>
                <c:formatCode>#,##0</c:formatCode>
                <c:ptCount val="3"/>
                <c:pt idx="0">
                  <c:v>22025498.399999999</c:v>
                </c:pt>
                <c:pt idx="1">
                  <c:v>22284344.699999999</c:v>
                </c:pt>
                <c:pt idx="2">
                  <c:v>-258846.30000000075</c:v>
                </c:pt>
              </c:numCache>
            </c:numRef>
          </c:val>
        </c:ser>
        <c:ser>
          <c:idx val="1"/>
          <c:order val="1"/>
          <c:tx>
            <c:strRef>
              <c:f>'Основные показатели'!$C$28</c:f>
              <c:strCache>
                <c:ptCount val="1"/>
                <c:pt idx="0">
                  <c:v>2014 год (отчет)</c:v>
                </c:pt>
              </c:strCache>
            </c:strRef>
          </c:tx>
          <c:spPr>
            <a:gradFill rotWithShape="0">
              <a:gsLst>
                <a:gs pos="0">
                  <a:srgbClr xmlns:mc="http://schemas.openxmlformats.org/markup-compatibility/2006" xmlns:a14="http://schemas.microsoft.com/office/drawing/2010/main" val="000000" mc:Ignorable="a14" a14:legacySpreadsheetColorIndex="29">
                    <a:gamma/>
                    <a:shade val="46275"/>
                    <a:invGamma/>
                  </a:srgbClr>
                </a:gs>
                <a:gs pos="50000">
                  <a:srgbClr xmlns:mc="http://schemas.openxmlformats.org/markup-compatibility/2006" xmlns:a14="http://schemas.microsoft.com/office/drawing/2010/main" val="FF8080" mc:Ignorable="a14" a14:legacySpreadsheetColorIndex="29"/>
                </a:gs>
                <a:gs pos="100000">
                  <a:srgbClr xmlns:mc="http://schemas.openxmlformats.org/markup-compatibility/2006" xmlns:a14="http://schemas.microsoft.com/office/drawing/2010/main" val="000000" mc:Ignorable="a14" a14:legacySpreadsheetColorIndex="29">
                    <a:gamma/>
                    <a:shade val="46275"/>
                    <a:invGamma/>
                  </a:srgbClr>
                </a:gs>
              </a:gsLst>
              <a:lin ang="0" scaled="1"/>
            </a:gradFill>
            <a:ln w="33841">
              <a:noFill/>
            </a:ln>
          </c:spPr>
          <c:invertIfNegative val="0"/>
          <c:dLbls>
            <c:dLbl>
              <c:idx val="0"/>
              <c:layout>
                <c:manualLayout>
                  <c:x val="-6.5222623345366892E-3"/>
                  <c:y val="-3.6336908434221635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6.5222623345367351E-3"/>
                  <c:y val="-2.36661202703802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732167242933354E-3"/>
                  <c:y val="0.1440560618306239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3841">
                <a:noFill/>
              </a:ln>
            </c:spPr>
            <c:txPr>
              <a:bodyPr/>
              <a:lstStyle/>
              <a:p>
                <a:pPr>
                  <a:defRPr sz="1600" b="1" i="0" u="none" strike="noStrike" baseline="0">
                    <a:solidFill>
                      <a:srgbClr val="00000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'Основные показатели'!$A$29:$A$31</c:f>
              <c:strCache>
                <c:ptCount val="3"/>
                <c:pt idx="0">
                  <c:v>Доходы</c:v>
                </c:pt>
                <c:pt idx="1">
                  <c:v>Расходы</c:v>
                </c:pt>
                <c:pt idx="2">
                  <c:v>Дефицит (-)</c:v>
                </c:pt>
              </c:strCache>
            </c:strRef>
          </c:cat>
          <c:val>
            <c:numRef>
              <c:f>'Основные показатели'!$C$29:$C$31</c:f>
              <c:numCache>
                <c:formatCode>#,##0</c:formatCode>
                <c:ptCount val="3"/>
                <c:pt idx="0">
                  <c:v>24667339.899999999</c:v>
                </c:pt>
                <c:pt idx="1">
                  <c:v>26635341.699999999</c:v>
                </c:pt>
                <c:pt idx="2">
                  <c:v>-1968001.8000000007</c:v>
                </c:pt>
              </c:numCache>
            </c:numRef>
          </c:val>
        </c:ser>
        <c:ser>
          <c:idx val="2"/>
          <c:order val="2"/>
          <c:tx>
            <c:strRef>
              <c:f>'Основные показатели'!$D$28</c:f>
              <c:strCache>
                <c:ptCount val="1"/>
                <c:pt idx="0">
                  <c:v>2015 год (отчет)</c:v>
                </c:pt>
              </c:strCache>
            </c:strRef>
          </c:tx>
          <c:spPr>
            <a:gradFill rotWithShape="0">
              <a:gsLst>
                <a:gs pos="0">
                  <a:srgbClr xmlns:mc="http://schemas.openxmlformats.org/markup-compatibility/2006" xmlns:a14="http://schemas.microsoft.com/office/drawing/2010/main" val="000000" mc:Ignorable="a14" a14:legacySpreadsheetColorIndex="50">
                    <a:gamma/>
                    <a:shade val="46275"/>
                    <a:invGamma/>
                  </a:srgbClr>
                </a:gs>
                <a:gs pos="50000">
                  <a:srgbClr xmlns:mc="http://schemas.openxmlformats.org/markup-compatibility/2006" xmlns:a14="http://schemas.microsoft.com/office/drawing/2010/main" val="99CC00" mc:Ignorable="a14" a14:legacySpreadsheetColorIndex="50"/>
                </a:gs>
                <a:gs pos="100000">
                  <a:srgbClr xmlns:mc="http://schemas.openxmlformats.org/markup-compatibility/2006" xmlns:a14="http://schemas.microsoft.com/office/drawing/2010/main" val="000000" mc:Ignorable="a14" a14:legacySpreadsheetColorIndex="50">
                    <a:gamma/>
                    <a:shade val="46275"/>
                    <a:invGamma/>
                  </a:srgbClr>
                </a:gs>
              </a:gsLst>
              <a:lin ang="0" scaled="1"/>
            </a:gradFill>
            <a:ln w="33841">
              <a:noFill/>
            </a:ln>
          </c:spPr>
          <c:invertIfNegative val="0"/>
          <c:dLbls>
            <c:dLbl>
              <c:idx val="2"/>
              <c:layout>
                <c:manualLayout>
                  <c:x val="9.4998401952524538E-3"/>
                  <c:y val="0.1542193980515803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3841">
                <a:noFill/>
              </a:ln>
            </c:spPr>
            <c:txPr>
              <a:bodyPr/>
              <a:lstStyle/>
              <a:p>
                <a:pPr>
                  <a:defRPr sz="1600" b="1" i="0" u="none" strike="noStrike" baseline="0">
                    <a:solidFill>
                      <a:srgbClr val="00000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'Основные показатели'!$A$29:$A$31</c:f>
              <c:strCache>
                <c:ptCount val="3"/>
                <c:pt idx="0">
                  <c:v>Доходы</c:v>
                </c:pt>
                <c:pt idx="1">
                  <c:v>Расходы</c:v>
                </c:pt>
                <c:pt idx="2">
                  <c:v>Дефицит (-)</c:v>
                </c:pt>
              </c:strCache>
            </c:strRef>
          </c:cat>
          <c:val>
            <c:numRef>
              <c:f>'Основные показатели'!$D$29:$D$31</c:f>
              <c:numCache>
                <c:formatCode>#,##0</c:formatCode>
                <c:ptCount val="3"/>
                <c:pt idx="0">
                  <c:v>22058728.800000001</c:v>
                </c:pt>
                <c:pt idx="1">
                  <c:v>24325151.699999999</c:v>
                </c:pt>
                <c:pt idx="2">
                  <c:v>-2266422.8999999985</c:v>
                </c:pt>
              </c:numCache>
            </c:numRef>
          </c:val>
        </c:ser>
        <c:dLbls>
          <c:showLegendKey val="0"/>
          <c:showVal val="0"/>
          <c:showCatName val="0"/>
          <c:showSerName val="0"/>
          <c:showPercent val="0"/>
          <c:showBubbleSize val="0"/>
        </c:dLbls>
        <c:gapWidth val="150"/>
        <c:axId val="143535136"/>
        <c:axId val="143535528"/>
      </c:barChart>
      <c:catAx>
        <c:axId val="143535136"/>
        <c:scaling>
          <c:orientation val="minMax"/>
        </c:scaling>
        <c:delete val="0"/>
        <c:axPos val="b"/>
        <c:numFmt formatCode="General" sourceLinked="1"/>
        <c:majorTickMark val="out"/>
        <c:minorTickMark val="none"/>
        <c:tickLblPos val="low"/>
        <c:txPr>
          <a:bodyPr rot="0" vert="horz"/>
          <a:lstStyle/>
          <a:p>
            <a:pPr>
              <a:defRPr sz="1600" b="0" i="0" u="none" strike="noStrike" baseline="0">
                <a:solidFill>
                  <a:srgbClr val="000000"/>
                </a:solidFill>
                <a:latin typeface="Times New Roman"/>
                <a:ea typeface="Times New Roman"/>
                <a:cs typeface="Times New Roman"/>
              </a:defRPr>
            </a:pPr>
            <a:endParaRPr lang="ru-RU"/>
          </a:p>
        </c:txPr>
        <c:crossAx val="143535528"/>
        <c:crosses val="autoZero"/>
        <c:auto val="1"/>
        <c:lblAlgn val="ctr"/>
        <c:lblOffset val="40"/>
        <c:tickLblSkip val="1"/>
        <c:tickMarkSkip val="1"/>
        <c:noMultiLvlLbl val="0"/>
      </c:catAx>
      <c:valAx>
        <c:axId val="143535528"/>
        <c:scaling>
          <c:orientation val="minMax"/>
        </c:scaling>
        <c:delete val="0"/>
        <c:axPos val="l"/>
        <c:majorGridlines/>
        <c:numFmt formatCode="#,##0" sourceLinked="1"/>
        <c:majorTickMark val="out"/>
        <c:minorTickMark val="none"/>
        <c:tickLblPos val="nextTo"/>
        <c:txPr>
          <a:bodyPr rot="0" vert="horz"/>
          <a:lstStyle/>
          <a:p>
            <a:pPr>
              <a:defRPr sz="1600" b="0" i="0" u="none" strike="noStrike" baseline="0">
                <a:solidFill>
                  <a:srgbClr val="003300"/>
                </a:solidFill>
                <a:latin typeface="Times New Roman"/>
                <a:ea typeface="Times New Roman"/>
                <a:cs typeface="Times New Roman"/>
              </a:defRPr>
            </a:pPr>
            <a:endParaRPr lang="ru-RU"/>
          </a:p>
        </c:txPr>
        <c:crossAx val="143535136"/>
        <c:crosses val="autoZero"/>
        <c:crossBetween val="between"/>
        <c:dispUnits>
          <c:builtInUnit val="thousands"/>
        </c:dispUnits>
      </c:valAx>
      <c:spPr>
        <a:gradFill rotWithShape="0">
          <a:gsLst>
            <a:gs pos="0">
              <a:srgbClr xmlns:mc="http://schemas.openxmlformats.org/markup-compatibility/2006" xmlns:a14="http://schemas.microsoft.com/office/drawing/2010/main" val="FFFFCC" mc:Ignorable="a14" a14:legacySpreadsheetColorIndex="26"/>
            </a:gs>
            <a:gs pos="100000">
              <a:srgbClr xmlns:mc="http://schemas.openxmlformats.org/markup-compatibility/2006" xmlns:a14="http://schemas.microsoft.com/office/drawing/2010/main" val="87877F" mc:Ignorable="a14" a14:legacySpreadsheetColorIndex="26">
                <a:gamma/>
                <a:shade val="53333"/>
                <a:invGamma/>
                <a:lumMod val="67000"/>
                <a:lumOff val="33000"/>
                <a:alpha val="86000"/>
              </a:srgbClr>
            </a:gs>
          </a:gsLst>
          <a:lin ang="5400000" scaled="1"/>
        </a:gradFill>
        <a:ln w="33841">
          <a:noFill/>
        </a:ln>
      </c:spPr>
    </c:plotArea>
    <c:legend>
      <c:legendPos val="b"/>
      <c:layout>
        <c:manualLayout>
          <c:xMode val="edge"/>
          <c:yMode val="edge"/>
          <c:x val="0.26035502752421436"/>
          <c:y val="0.92011832775046776"/>
          <c:w val="0.58136099691078436"/>
          <c:h val="7.3964511342159533E-2"/>
        </c:manualLayout>
      </c:layout>
      <c:overlay val="0"/>
      <c:txPr>
        <a:bodyPr/>
        <a:lstStyle/>
        <a:p>
          <a:pPr>
            <a:defRPr sz="1466" b="0" i="0" u="none" strike="noStrike" baseline="0">
              <a:solidFill>
                <a:srgbClr val="003300"/>
              </a:solidFill>
              <a:latin typeface="Times New Roman"/>
              <a:ea typeface="Times New Roman"/>
              <a:cs typeface="Times New Roman"/>
            </a:defRPr>
          </a:pPr>
          <a:endParaRPr lang="ru-RU"/>
        </a:p>
      </c:txPr>
    </c:legend>
    <c:plotVisOnly val="1"/>
    <c:dispBlanksAs val="gap"/>
    <c:showDLblsOverMax val="0"/>
  </c:chart>
  <c:spPr>
    <a:solidFill>
      <a:srgbClr val="FFFFFF"/>
    </a:solidFill>
    <a:ln>
      <a:noFill/>
    </a:ln>
  </c:spPr>
  <c:txPr>
    <a:bodyPr/>
    <a:lstStyle/>
    <a:p>
      <a:pPr>
        <a:defRPr sz="1600" b="0" i="0" u="none" strike="noStrike" baseline="0">
          <a:solidFill>
            <a:srgbClr val="000000"/>
          </a:solidFill>
          <a:latin typeface="Calibri"/>
          <a:ea typeface="Calibri"/>
          <a:cs typeface="Calibri"/>
        </a:defRPr>
      </a:pPr>
      <a:endParaRPr lang="ru-RU"/>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960172538754371"/>
          <c:y val="4.759656479721644E-2"/>
          <c:w val="0.80124724690914972"/>
          <c:h val="0.73412576301525523"/>
        </c:manualLayout>
      </c:layout>
      <c:barChart>
        <c:barDir val="col"/>
        <c:grouping val="stacked"/>
        <c:varyColors val="0"/>
        <c:ser>
          <c:idx val="0"/>
          <c:order val="0"/>
          <c:tx>
            <c:strRef>
              <c:f>Лист1!$B$5:$C$5</c:f>
              <c:strCache>
                <c:ptCount val="1"/>
              </c:strCache>
            </c:strRef>
          </c:tx>
          <c:invertIfNegative val="0"/>
          <c:cat>
            <c:strRef>
              <c:f>Лист1!$D$4:$G$4</c:f>
              <c:strCache>
                <c:ptCount val="3"/>
                <c:pt idx="0">
                  <c:v>2013</c:v>
                </c:pt>
                <c:pt idx="1">
                  <c:v>2014</c:v>
                </c:pt>
                <c:pt idx="2">
                  <c:v>2015 год</c:v>
                </c:pt>
              </c:strCache>
            </c:strRef>
          </c:cat>
          <c:val>
            <c:numRef>
              <c:f>Лист1!$D$5:$G$5</c:f>
            </c:numRef>
          </c:val>
        </c:ser>
        <c:ser>
          <c:idx val="1"/>
          <c:order val="1"/>
          <c:tx>
            <c:strRef>
              <c:f>Лист1!$B$6:$C$6</c:f>
              <c:strCache>
                <c:ptCount val="1"/>
                <c:pt idx="0">
                  <c:v>на функционирование</c:v>
                </c:pt>
              </c:strCache>
            </c:strRef>
          </c:tx>
          <c:invertIfNegative val="0"/>
          <c:dLbls>
            <c:dLbl>
              <c:idx val="0"/>
              <c:layout/>
              <c:tx>
                <c:rich>
                  <a:bodyPr/>
                  <a:lstStyle/>
                  <a:p>
                    <a:r>
                      <a:rPr lang="en-US"/>
                      <a:t>8426</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9214</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9893</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Лист1!$D$4:$G$4</c:f>
              <c:strCache>
                <c:ptCount val="3"/>
                <c:pt idx="0">
                  <c:v>2013</c:v>
                </c:pt>
                <c:pt idx="1">
                  <c:v>2014</c:v>
                </c:pt>
                <c:pt idx="2">
                  <c:v>2015 год</c:v>
                </c:pt>
              </c:strCache>
            </c:strRef>
          </c:cat>
          <c:val>
            <c:numRef>
              <c:f>Лист1!$D$6:$G$6</c:f>
              <c:numCache>
                <c:formatCode>General</c:formatCode>
                <c:ptCount val="3"/>
                <c:pt idx="0">
                  <c:v>8.5</c:v>
                </c:pt>
                <c:pt idx="1">
                  <c:v>9.1999999999999993</c:v>
                </c:pt>
                <c:pt idx="2">
                  <c:v>9.8000000000000007</c:v>
                </c:pt>
              </c:numCache>
            </c:numRef>
          </c:val>
        </c:ser>
        <c:ser>
          <c:idx val="2"/>
          <c:order val="2"/>
          <c:tx>
            <c:strRef>
              <c:f>Лист1!$B$7:$C$7</c:f>
              <c:strCache>
                <c:ptCount val="1"/>
                <c:pt idx="0">
                  <c:v>на развитие</c:v>
                </c:pt>
              </c:strCache>
            </c:strRef>
          </c:tx>
          <c:invertIfNegative val="0"/>
          <c:dLbls>
            <c:dLbl>
              <c:idx val="0"/>
              <c:layout/>
              <c:tx>
                <c:rich>
                  <a:bodyPr/>
                  <a:lstStyle/>
                  <a:p>
                    <a:r>
                      <a:rPr lang="en-US"/>
                      <a:t>1749</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3.0807147258163893E-2"/>
                </c:manualLayout>
              </c:layout>
              <c:tx>
                <c:rich>
                  <a:bodyPr/>
                  <a:lstStyle/>
                  <a:p>
                    <a:r>
                      <a:rPr lang="en-US"/>
                      <a:t>1701</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1038</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Лист1!$D$4:$G$4</c:f>
              <c:strCache>
                <c:ptCount val="3"/>
                <c:pt idx="0">
                  <c:v>2013</c:v>
                </c:pt>
                <c:pt idx="1">
                  <c:v>2014</c:v>
                </c:pt>
                <c:pt idx="2">
                  <c:v>2015 год</c:v>
                </c:pt>
              </c:strCache>
            </c:strRef>
          </c:cat>
          <c:val>
            <c:numRef>
              <c:f>Лист1!$D$7:$G$7</c:f>
              <c:numCache>
                <c:formatCode>General</c:formatCode>
                <c:ptCount val="3"/>
                <c:pt idx="0">
                  <c:v>1.7</c:v>
                </c:pt>
                <c:pt idx="1">
                  <c:v>1.7</c:v>
                </c:pt>
                <c:pt idx="2">
                  <c:v>1.1000000000000001</c:v>
                </c:pt>
              </c:numCache>
            </c:numRef>
          </c:val>
        </c:ser>
        <c:ser>
          <c:idx val="3"/>
          <c:order val="3"/>
          <c:tx>
            <c:strRef>
              <c:f>Лист1!$B$8:$C$8</c:f>
              <c:strCache>
                <c:ptCount val="1"/>
                <c:pt idx="0">
                  <c:v>на развитие</c:v>
                </c:pt>
              </c:strCache>
            </c:strRef>
          </c:tx>
          <c:spPr>
            <a:noFill/>
          </c:spPr>
          <c:invertIfNegative val="0"/>
          <c:dLbls>
            <c:dLbl>
              <c:idx val="0"/>
              <c:layout>
                <c:manualLayout>
                  <c:x val="-5.5555555555555558E-3"/>
                  <c:y val="6.1609442997074678E-3"/>
                </c:manualLayout>
              </c:layout>
              <c:tx>
                <c:rich>
                  <a:bodyPr/>
                  <a:lstStyle/>
                  <a:p>
                    <a:r>
                      <a:rPr lang="en-US" b="1"/>
                      <a:t>10175</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555555555555558E-3"/>
                  <c:y val="-1.2322858903265553E-2"/>
                </c:manualLayout>
              </c:layout>
              <c:tx>
                <c:rich>
                  <a:bodyPr/>
                  <a:lstStyle/>
                  <a:p>
                    <a:r>
                      <a:rPr lang="en-US" b="1"/>
                      <a:t>10915</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3333333333332309E-3"/>
                  <c:y val="-3.080714725816389E-2"/>
                </c:manualLayout>
              </c:layout>
              <c:tx>
                <c:rich>
                  <a:bodyPr/>
                  <a:lstStyle/>
                  <a:p>
                    <a:r>
                      <a:rPr lang="en-US" b="1"/>
                      <a:t>10931</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Лист1!$D$4:$G$4</c:f>
              <c:strCache>
                <c:ptCount val="3"/>
                <c:pt idx="0">
                  <c:v>2013</c:v>
                </c:pt>
                <c:pt idx="1">
                  <c:v>2014</c:v>
                </c:pt>
                <c:pt idx="2">
                  <c:v>2015 год</c:v>
                </c:pt>
              </c:strCache>
            </c:strRef>
          </c:cat>
          <c:val>
            <c:numRef>
              <c:f>Лист1!$D$8:$G$8</c:f>
              <c:numCache>
                <c:formatCode>General</c:formatCode>
                <c:ptCount val="3"/>
                <c:pt idx="0">
                  <c:v>1</c:v>
                </c:pt>
                <c:pt idx="1">
                  <c:v>1</c:v>
                </c:pt>
                <c:pt idx="2">
                  <c:v>1</c:v>
                </c:pt>
              </c:numCache>
            </c:numRef>
          </c:val>
        </c:ser>
        <c:dLbls>
          <c:showLegendKey val="0"/>
          <c:showVal val="0"/>
          <c:showCatName val="0"/>
          <c:showSerName val="0"/>
          <c:showPercent val="0"/>
          <c:showBubbleSize val="0"/>
        </c:dLbls>
        <c:gapWidth val="150"/>
        <c:overlap val="100"/>
        <c:axId val="205724544"/>
        <c:axId val="205724936"/>
      </c:barChart>
      <c:catAx>
        <c:axId val="205724544"/>
        <c:scaling>
          <c:orientation val="minMax"/>
        </c:scaling>
        <c:delete val="0"/>
        <c:axPos val="b"/>
        <c:numFmt formatCode="General" sourceLinked="0"/>
        <c:majorTickMark val="out"/>
        <c:minorTickMark val="none"/>
        <c:tickLblPos val="nextTo"/>
        <c:crossAx val="205724936"/>
        <c:crosses val="autoZero"/>
        <c:auto val="1"/>
        <c:lblAlgn val="ctr"/>
        <c:lblOffset val="100"/>
        <c:noMultiLvlLbl val="0"/>
      </c:catAx>
      <c:valAx>
        <c:axId val="205724936"/>
        <c:scaling>
          <c:orientation val="minMax"/>
          <c:max val="11.5"/>
          <c:min val="5"/>
        </c:scaling>
        <c:delete val="0"/>
        <c:axPos val="l"/>
        <c:majorGridlines/>
        <c:numFmt formatCode="General" sourceLinked="1"/>
        <c:majorTickMark val="out"/>
        <c:minorTickMark val="none"/>
        <c:tickLblPos val="nextTo"/>
        <c:crossAx val="205724544"/>
        <c:crosses val="autoZero"/>
        <c:crossBetween val="between"/>
        <c:majorUnit val="1"/>
      </c:valAx>
    </c:plotArea>
    <c:legend>
      <c:legendPos val="b"/>
      <c:legendEntry>
        <c:idx val="2"/>
        <c:delete val="1"/>
      </c:legendEntry>
      <c:layout>
        <c:manualLayout>
          <c:xMode val="edge"/>
          <c:yMode val="edge"/>
          <c:x val="5.8936550491510274E-2"/>
          <c:y val="0.87221518287225586"/>
          <c:w val="0.8910634495084897"/>
          <c:h val="0.12778458248274521"/>
        </c:manualLayout>
      </c:layout>
      <c:overlay val="0"/>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7554971275443714E-2"/>
          <c:y val="4.5405652418447691E-2"/>
          <c:w val="0.75273588682770587"/>
          <c:h val="0.81298656523866719"/>
        </c:manualLayout>
      </c:layout>
      <c:barChart>
        <c:barDir val="col"/>
        <c:grouping val="stacked"/>
        <c:varyColors val="0"/>
        <c:ser>
          <c:idx val="0"/>
          <c:order val="0"/>
          <c:invertIfNegative val="0"/>
          <c:dLbls>
            <c:dLbl>
              <c:idx val="0"/>
              <c:layout>
                <c:manualLayout>
                  <c:x val="-4.0355125100887809E-3"/>
                  <c:y val="-0.38841807909604525"/>
                </c:manualLayout>
              </c:layout>
              <c:tx>
                <c:rich>
                  <a:bodyPr/>
                  <a:lstStyle/>
                  <a:p>
                    <a:pPr>
                      <a:defRPr b="1"/>
                    </a:pPr>
                    <a:r>
                      <a:rPr lang="en-US"/>
                      <a:t>10175</a:t>
                    </a:r>
                  </a:p>
                </c:rich>
              </c:tx>
              <c:sp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4307909604519774"/>
                </c:manualLayout>
              </c:layout>
              <c:tx>
                <c:rich>
                  <a:bodyPr/>
                  <a:lstStyle/>
                  <a:p>
                    <a:pPr>
                      <a:defRPr b="1"/>
                    </a:pPr>
                    <a:r>
                      <a:rPr lang="en-US"/>
                      <a:t>10915</a:t>
                    </a:r>
                  </a:p>
                </c:rich>
              </c:tx>
              <c:sp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0355125100887809E-3"/>
                  <c:y val="-0.4307909604519774"/>
                </c:manualLayout>
              </c:layout>
              <c:tx>
                <c:rich>
                  <a:bodyPr/>
                  <a:lstStyle/>
                  <a:p>
                    <a:pPr>
                      <a:defRPr b="1"/>
                    </a:pPr>
                    <a:r>
                      <a:rPr lang="en-US"/>
                      <a:t>10931</a:t>
                    </a:r>
                  </a:p>
                </c:rich>
              </c:tx>
              <c:sp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1'!$B$4:$B$6</c:f>
              <c:strCache>
                <c:ptCount val="3"/>
                <c:pt idx="0">
                  <c:v>2013 год </c:v>
                </c:pt>
                <c:pt idx="1">
                  <c:v>2014 год</c:v>
                </c:pt>
                <c:pt idx="2">
                  <c:v>2015 год</c:v>
                </c:pt>
              </c:strCache>
            </c:strRef>
          </c:cat>
          <c:val>
            <c:numRef>
              <c:f>'Таблица 1'!$C$4:$C$6</c:f>
              <c:numCache>
                <c:formatCode>General</c:formatCode>
                <c:ptCount val="3"/>
                <c:pt idx="0">
                  <c:v>10.199999999999999</c:v>
                </c:pt>
                <c:pt idx="1">
                  <c:v>10.9</c:v>
                </c:pt>
                <c:pt idx="2">
                  <c:v>10.9</c:v>
                </c:pt>
              </c:numCache>
            </c:numRef>
          </c:val>
        </c:ser>
        <c:dLbls>
          <c:showLegendKey val="0"/>
          <c:showVal val="0"/>
          <c:showCatName val="0"/>
          <c:showSerName val="0"/>
          <c:showPercent val="0"/>
          <c:showBubbleSize val="0"/>
        </c:dLbls>
        <c:gapWidth val="150"/>
        <c:overlap val="100"/>
        <c:axId val="205725720"/>
        <c:axId val="205726112"/>
      </c:barChart>
      <c:catAx>
        <c:axId val="205725720"/>
        <c:scaling>
          <c:orientation val="minMax"/>
        </c:scaling>
        <c:delete val="0"/>
        <c:axPos val="b"/>
        <c:numFmt formatCode="General" sourceLinked="0"/>
        <c:majorTickMark val="out"/>
        <c:minorTickMark val="none"/>
        <c:tickLblPos val="nextTo"/>
        <c:crossAx val="205726112"/>
        <c:crosses val="autoZero"/>
        <c:auto val="1"/>
        <c:lblAlgn val="ctr"/>
        <c:lblOffset val="100"/>
        <c:noMultiLvlLbl val="0"/>
      </c:catAx>
      <c:valAx>
        <c:axId val="205726112"/>
        <c:scaling>
          <c:orientation val="minMax"/>
          <c:max val="11.5"/>
          <c:min val="5"/>
        </c:scaling>
        <c:delete val="0"/>
        <c:axPos val="l"/>
        <c:majorGridlines/>
        <c:numFmt formatCode="General" sourceLinked="1"/>
        <c:majorTickMark val="out"/>
        <c:minorTickMark val="none"/>
        <c:tickLblPos val="nextTo"/>
        <c:crossAx val="205725720"/>
        <c:crosses val="autoZero"/>
        <c:crossBetween val="between"/>
        <c:majorUnit val="1"/>
        <c:minorUnit val="4.0000000000000008E-2"/>
      </c:valAx>
    </c:plotArea>
    <c:plotVisOnly val="1"/>
    <c:dispBlanksAs val="gap"/>
    <c:showDLblsOverMax val="0"/>
  </c:chart>
  <c:spPr>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50"/>
            </a:pPr>
            <a:r>
              <a:rPr lang="ru-RU" sz="950"/>
              <a:t>10931 млн. руб.</a:t>
            </a:r>
          </a:p>
        </c:rich>
      </c:tx>
      <c:layout>
        <c:manualLayout>
          <c:xMode val="edge"/>
          <c:yMode val="edge"/>
          <c:x val="0.15205235709172715"/>
          <c:y val="0.41286089238845142"/>
        </c:manualLayout>
      </c:layout>
      <c:overlay val="0"/>
    </c:title>
    <c:autoTitleDeleted val="0"/>
    <c:plotArea>
      <c:layout>
        <c:manualLayout>
          <c:layoutTarget val="inner"/>
          <c:xMode val="edge"/>
          <c:yMode val="edge"/>
          <c:x val="0"/>
          <c:y val="0.16297814468106742"/>
          <c:w val="0.58804274465691797"/>
          <c:h val="0.54817543993441509"/>
        </c:manualLayout>
      </c:layout>
      <c:doughnutChart>
        <c:varyColors val="1"/>
        <c:ser>
          <c:idx val="1"/>
          <c:order val="1"/>
          <c:tx>
            <c:v>10931,1 млн. руб.</c:v>
          </c:tx>
          <c:dLbls>
            <c:dLbl>
              <c:idx val="0"/>
              <c:layout/>
              <c:tx>
                <c:rich>
                  <a:bodyPr/>
                  <a:lstStyle/>
                  <a:p>
                    <a:r>
                      <a:rPr lang="en-US"/>
                      <a:t> 86%   </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5593952483801297E-2"/>
                  <c:y val="-4.1050903119868636E-2"/>
                </c:manualLayout>
              </c:layout>
              <c:tx>
                <c:rich>
                  <a:bodyPr/>
                  <a:lstStyle/>
                  <a:p>
                    <a:r>
                      <a:rPr lang="en-US"/>
                      <a:t> 1%   </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en-US"/>
                      <a:t> 10%   </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tx>
                <c:rich>
                  <a:bodyPr/>
                  <a:lstStyle/>
                  <a:p>
                    <a:r>
                      <a:rPr lang="en-US"/>
                      <a:t> 3%   </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'Таблица 3'!$B$3:$B$6</c:f>
              <c:strCache>
                <c:ptCount val="4"/>
                <c:pt idx="0">
                  <c:v>финансирование муниципальных учреждений</c:v>
                </c:pt>
                <c:pt idx="1">
                  <c:v>субсидии частным образовательным организациям</c:v>
                </c:pt>
                <c:pt idx="2">
                  <c:v>прочие программные и непрограммные мероприя в
сфере образования</c:v>
                </c:pt>
                <c:pt idx="3">
                  <c:v>бюджетные инвестиции в объекты
капитального строительства</c:v>
                </c:pt>
              </c:strCache>
            </c:strRef>
          </c:cat>
          <c:val>
            <c:numRef>
              <c:f>'Таблица 3'!$D$3:$D$6</c:f>
              <c:numCache>
                <c:formatCode>_-* #,##0_р_._-;\-* #,##0_р_._-;_-* "-"??_р_._-;_-@_-</c:formatCode>
                <c:ptCount val="4"/>
                <c:pt idx="0">
                  <c:v>85.701347531355481</c:v>
                </c:pt>
                <c:pt idx="1">
                  <c:v>0.86725032247440781</c:v>
                </c:pt>
                <c:pt idx="2">
                  <c:v>10.405174227662359</c:v>
                </c:pt>
                <c:pt idx="3">
                  <c:v>3.0262279185077436</c:v>
                </c:pt>
              </c:numCache>
            </c:numRef>
          </c:val>
        </c:ser>
        <c:ser>
          <c:idx val="0"/>
          <c:order val="0"/>
          <c:cat>
            <c:strRef>
              <c:f>'Таблица 3'!$B$3:$B$6</c:f>
              <c:strCache>
                <c:ptCount val="4"/>
                <c:pt idx="0">
                  <c:v>финансирование муниципальных учреждений</c:v>
                </c:pt>
                <c:pt idx="1">
                  <c:v>субсидии частным образовательным организациям</c:v>
                </c:pt>
                <c:pt idx="2">
                  <c:v>прочие программные и непрограммные мероприя в
сфере образования</c:v>
                </c:pt>
                <c:pt idx="3">
                  <c:v>бюджетные инвестиции в объекты
капитального строительства</c:v>
                </c:pt>
              </c:strCache>
            </c:strRef>
          </c:cat>
          <c:val>
            <c:numRef>
              <c:f>'Таблица 3'!$C$3:$C$6</c:f>
            </c:numRef>
          </c:val>
        </c:ser>
        <c:dLbls>
          <c:showLegendKey val="0"/>
          <c:showVal val="0"/>
          <c:showCatName val="0"/>
          <c:showSerName val="0"/>
          <c:showPercent val="0"/>
          <c:showBubbleSize val="0"/>
          <c:showLeaderLines val="1"/>
        </c:dLbls>
        <c:firstSliceAng val="0"/>
        <c:holeSize val="50"/>
      </c:doughnutChart>
    </c:plotArea>
    <c:legend>
      <c:legendPos val="r"/>
      <c:legendEntry>
        <c:idx val="0"/>
        <c:txPr>
          <a:bodyPr/>
          <a:lstStyle/>
          <a:p>
            <a:pPr>
              <a:defRPr sz="900" baseline="0">
                <a:latin typeface="Times New Roman" panose="02020603050405020304" pitchFamily="18" charset="0"/>
                <a:cs typeface="Times New Roman" panose="02020603050405020304" pitchFamily="18" charset="0"/>
              </a:defRPr>
            </a:pPr>
            <a:endParaRPr lang="ru-RU"/>
          </a:p>
        </c:txPr>
      </c:legendEntry>
      <c:layout>
        <c:manualLayout>
          <c:xMode val="edge"/>
          <c:yMode val="edge"/>
          <c:x val="0.60819537051721406"/>
          <c:y val="1.6012451698931916E-2"/>
          <c:w val="0.39180461243059905"/>
          <c:h val="0.98398754830106805"/>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solidFill>
      <a:schemeClr val="bg1"/>
    </a:solidFill>
    <a:ln>
      <a:noFill/>
    </a:ln>
  </c:sp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50"/>
            </a:pPr>
            <a:r>
              <a:rPr lang="ru-RU" sz="950"/>
              <a:t>10931 млн. руб.</a:t>
            </a:r>
          </a:p>
        </c:rich>
      </c:tx>
      <c:layout>
        <c:manualLayout>
          <c:xMode val="edge"/>
          <c:yMode val="edge"/>
          <c:x val="0.14804724409448819"/>
          <c:y val="0.39221810635739496"/>
        </c:manualLayout>
      </c:layout>
      <c:overlay val="0"/>
    </c:title>
    <c:autoTitleDeleted val="0"/>
    <c:plotArea>
      <c:layout>
        <c:manualLayout>
          <c:layoutTarget val="inner"/>
          <c:xMode val="edge"/>
          <c:yMode val="edge"/>
          <c:x val="0"/>
          <c:y val="0.12259320485491799"/>
          <c:w val="0.59021743474959032"/>
          <c:h val="0.59171926028330424"/>
        </c:manualLayout>
      </c:layout>
      <c:doughnutChart>
        <c:varyColors val="1"/>
        <c:ser>
          <c:idx val="1"/>
          <c:order val="1"/>
          <c:tx>
            <c:v>10931,1 млн. руб.</c:v>
          </c:tx>
          <c:dLbls>
            <c:dLbl>
              <c:idx val="0"/>
              <c:layout/>
              <c:tx>
                <c:rich>
                  <a:bodyPr/>
                  <a:lstStyle/>
                  <a:p>
                    <a:r>
                      <a:rPr lang="en-US"/>
                      <a:t> 46%   </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en-US"/>
                      <a:t> 45%   </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1197411003236247E-2"/>
                  <c:y val="-7.7433628318584066E-2"/>
                </c:manualLayout>
              </c:layout>
              <c:tx>
                <c:rich>
                  <a:bodyPr/>
                  <a:lstStyle/>
                  <a:p>
                    <a:r>
                      <a:rPr lang="en-US"/>
                      <a:t> 1%   </a:t>
                    </a:r>
                  </a:p>
                </c:rich>
              </c:tx>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6181229773462782E-2"/>
                  <c:y val="-9.2182890855457222E-2"/>
                </c:manualLayout>
              </c:layout>
              <c:tx>
                <c:rich>
                  <a:bodyPr/>
                  <a:lstStyle/>
                  <a:p>
                    <a:r>
                      <a:rPr lang="en-US"/>
                      <a:t> 2%   </a:t>
                    </a:r>
                  </a:p>
                </c:rich>
              </c:tx>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6181229773462782E-2"/>
                  <c:y val="-8.8495575221238937E-2"/>
                </c:manualLayout>
              </c:layout>
              <c:tx>
                <c:rich>
                  <a:bodyPr/>
                  <a:lstStyle/>
                  <a:p>
                    <a:r>
                      <a:rPr lang="en-US"/>
                      <a:t> 6%   </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 Microsoft Excel.xlsx]Таблица 2'!$B$3:$B$8</c:f>
              <c:strCache>
                <c:ptCount val="5"/>
                <c:pt idx="0">
                  <c:v>Дошкольное образование</c:v>
                </c:pt>
                <c:pt idx="1">
                  <c:v>Общее образование</c:v>
                </c:pt>
                <c:pt idx="2">
                  <c:v>Проф.образование, повышение квалификации</c:v>
                </c:pt>
                <c:pt idx="3">
                  <c:v>Молодёжная политика и оздоровление детей</c:v>
                </c:pt>
                <c:pt idx="4">
                  <c:v>Прочие программные и непрограммные мероприятия</c:v>
                </c:pt>
              </c:strCache>
            </c:strRef>
          </c:cat>
          <c:val>
            <c:numRef>
              <c:f>'[Лист Microsoft Excel.xlsx]Таблица 2'!$D$3:$D$8</c:f>
              <c:numCache>
                <c:formatCode>_-* #,##0_р_._-;\-* #,##0_р_._-;_-* "-"??_р_._-;_-@_-</c:formatCode>
                <c:ptCount val="5"/>
                <c:pt idx="0">
                  <c:v>46.353066022632667</c:v>
                </c:pt>
                <c:pt idx="1">
                  <c:v>45.487645342188799</c:v>
                </c:pt>
                <c:pt idx="2" formatCode="_-* #,##0.0_р_._-;\-* #,##0.0_р_._-;_-* &quot;-&quot;??_р_._-;_-@_-">
                  <c:v>0.44185855037461919</c:v>
                </c:pt>
                <c:pt idx="3">
                  <c:v>1.7976232950023328</c:v>
                </c:pt>
                <c:pt idx="4">
                  <c:v>5.9198067898015747</c:v>
                </c:pt>
              </c:numCache>
            </c:numRef>
          </c:val>
        </c:ser>
        <c:ser>
          <c:idx val="0"/>
          <c:order val="0"/>
          <c:cat>
            <c:strRef>
              <c:f>'[Лист Microsoft Excel.xlsx]Таблица 2'!$B$3:$B$8</c:f>
              <c:strCache>
                <c:ptCount val="5"/>
                <c:pt idx="0">
                  <c:v>Дошкольное образование</c:v>
                </c:pt>
                <c:pt idx="1">
                  <c:v>Общее образование</c:v>
                </c:pt>
                <c:pt idx="2">
                  <c:v>Проф.образование, повышение квалификации</c:v>
                </c:pt>
                <c:pt idx="3">
                  <c:v>Молодёжная политика и оздоровление детей</c:v>
                </c:pt>
                <c:pt idx="4">
                  <c:v>Прочие программные и непрограммные мероприятия</c:v>
                </c:pt>
              </c:strCache>
            </c:strRef>
          </c:cat>
          <c:val>
            <c:numRef>
              <c:f>'[Лист Microsoft Excel.xlsx]Таблица 2'!$C$3:$C$8</c:f>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8503237539469999"/>
          <c:y val="1.900482859489892E-2"/>
          <c:w val="0.40995145631067959"/>
          <c:h val="0.98099518810148734"/>
        </c:manualLayout>
      </c:layout>
      <c:overlay val="0"/>
      <c:txPr>
        <a:bodyPr/>
        <a:lstStyle/>
        <a:p>
          <a:pPr>
            <a:defRPr sz="900" baseline="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solidFill>
        <a:sysClr val="window" lastClr="FFFFFF"/>
      </a:solidFill>
    </a:ln>
  </c:sp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'Таблица 8'!$B$5</c:f>
              <c:strCache>
                <c:ptCount val="1"/>
                <c:pt idx="0">
                  <c:v>дополнительное образование</c:v>
                </c:pt>
              </c:strCache>
            </c:strRef>
          </c:tx>
          <c:invertIfNegative val="0"/>
          <c:dLbls>
            <c:dLbl>
              <c:idx val="0"/>
              <c:layout>
                <c:manualLayout>
                  <c:x val="-2.3419203747072601E-2"/>
                  <c:y val="0"/>
                </c:manualLayout>
              </c:layout>
              <c:tx>
                <c:rich>
                  <a:bodyPr/>
                  <a:lstStyle/>
                  <a:p>
                    <a:r>
                      <a:rPr lang="en-US"/>
                      <a:t>903</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95160031225605E-2"/>
                  <c:y val="0"/>
                </c:manualLayout>
              </c:layout>
              <c:tx>
                <c:rich>
                  <a:bodyPr/>
                  <a:lstStyle/>
                  <a:p>
                    <a:r>
                      <a:rPr lang="en-US"/>
                      <a:t>919</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6128024980484E-2"/>
                  <c:y val="4.125412541254125E-3"/>
                </c:manualLayout>
              </c:layout>
              <c:tx>
                <c:rich>
                  <a:bodyPr/>
                  <a:lstStyle/>
                  <a:p>
                    <a:r>
                      <a:rPr lang="en-US"/>
                      <a:t>1118</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8'!$C$4:$E$4</c:f>
              <c:strCache>
                <c:ptCount val="3"/>
                <c:pt idx="0">
                  <c:v>2013 год</c:v>
                </c:pt>
                <c:pt idx="1">
                  <c:v>2014 год</c:v>
                </c:pt>
                <c:pt idx="2">
                  <c:v>2015 год</c:v>
                </c:pt>
              </c:strCache>
            </c:strRef>
          </c:cat>
          <c:val>
            <c:numRef>
              <c:f>'Таблица 8'!$C$5:$E$5</c:f>
              <c:numCache>
                <c:formatCode>General</c:formatCode>
                <c:ptCount val="3"/>
                <c:pt idx="0">
                  <c:v>903.3</c:v>
                </c:pt>
                <c:pt idx="1">
                  <c:v>918.5</c:v>
                </c:pt>
                <c:pt idx="2">
                  <c:v>1118.0999999999999</c:v>
                </c:pt>
              </c:numCache>
            </c:numRef>
          </c:val>
        </c:ser>
        <c:ser>
          <c:idx val="1"/>
          <c:order val="1"/>
          <c:tx>
            <c:strRef>
              <c:f>'Таблица 8'!$B$6</c:f>
              <c:strCache>
                <c:ptCount val="1"/>
                <c:pt idx="0">
                  <c:v>дошкольное образование</c:v>
                </c:pt>
              </c:strCache>
            </c:strRef>
          </c:tx>
          <c:spPr>
            <a:solidFill>
              <a:srgbClr val="B8EEEB"/>
            </a:solidFill>
          </c:spPr>
          <c:invertIfNegative val="0"/>
          <c:dLbls>
            <c:dLbl>
              <c:idx val="0"/>
              <c:layout>
                <c:manualLayout>
                  <c:x val="-5.4508657729259252E-2"/>
                  <c:y val="2.2751487747199917E-2"/>
                </c:manualLayout>
              </c:layout>
              <c:tx>
                <c:rich>
                  <a:bodyPr/>
                  <a:lstStyle/>
                  <a:p>
                    <a:r>
                      <a:rPr lang="en-US"/>
                      <a:t>2684</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8842624180174201E-2"/>
                  <c:y val="1.8156687716015696E-2"/>
                </c:manualLayout>
              </c:layout>
              <c:tx>
                <c:rich>
                  <a:bodyPr/>
                  <a:lstStyle/>
                  <a:p>
                    <a:r>
                      <a:rPr lang="en-US"/>
                      <a:t>3038</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1.2376237623762377E-2"/>
                </c:manualLayout>
              </c:layout>
              <c:tx>
                <c:rich>
                  <a:bodyPr/>
                  <a:lstStyle/>
                  <a:p>
                    <a:r>
                      <a:rPr lang="en-US"/>
                      <a:t>4031</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8'!$C$4:$E$4</c:f>
              <c:strCache>
                <c:ptCount val="3"/>
                <c:pt idx="0">
                  <c:v>2013 год</c:v>
                </c:pt>
                <c:pt idx="1">
                  <c:v>2014 год</c:v>
                </c:pt>
                <c:pt idx="2">
                  <c:v>2015 год</c:v>
                </c:pt>
              </c:strCache>
            </c:strRef>
          </c:cat>
          <c:val>
            <c:numRef>
              <c:f>'Таблица 8'!$C$6:$E$6</c:f>
              <c:numCache>
                <c:formatCode>General</c:formatCode>
                <c:ptCount val="3"/>
                <c:pt idx="0">
                  <c:v>2684.2</c:v>
                </c:pt>
                <c:pt idx="1">
                  <c:v>3037.6</c:v>
                </c:pt>
                <c:pt idx="2" formatCode="0.0">
                  <c:v>4030.7</c:v>
                </c:pt>
              </c:numCache>
            </c:numRef>
          </c:val>
        </c:ser>
        <c:ser>
          <c:idx val="2"/>
          <c:order val="2"/>
          <c:tx>
            <c:strRef>
              <c:f>'Таблица 8'!$B$7</c:f>
              <c:strCache>
                <c:ptCount val="1"/>
                <c:pt idx="0">
                  <c:v>общее образование</c:v>
                </c:pt>
              </c:strCache>
            </c:strRef>
          </c:tx>
          <c:spPr>
            <a:solidFill>
              <a:srgbClr val="00B050"/>
            </a:solidFill>
          </c:spPr>
          <c:invertIfNegative val="0"/>
          <c:dLbls>
            <c:dLbl>
              <c:idx val="0"/>
              <c:layout>
                <c:manualLayout>
                  <c:x val="3.9028932858802485E-3"/>
                  <c:y val="-3.0632000207894807E-3"/>
                </c:manualLayout>
              </c:layout>
              <c:tx>
                <c:rich>
                  <a:bodyPr/>
                  <a:lstStyle/>
                  <a:p>
                    <a:r>
                      <a:rPr lang="en-US"/>
                      <a:t>2912</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5045578319103554E-2"/>
                  <c:y val="1.5365375120189184E-2"/>
                </c:manualLayout>
              </c:layout>
              <c:tx>
                <c:rich>
                  <a:bodyPr/>
                  <a:lstStyle/>
                  <a:p>
                    <a:r>
                      <a:rPr lang="en-US"/>
                      <a:t>3088</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5128805620608897E-2"/>
                  <c:y val="1.2376237623762377E-2"/>
                </c:manualLayout>
              </c:layout>
              <c:tx>
                <c:rich>
                  <a:bodyPr/>
                  <a:lstStyle/>
                  <a:p>
                    <a:r>
                      <a:rPr lang="en-US"/>
                      <a:t>3482</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8'!$C$4:$E$4</c:f>
              <c:strCache>
                <c:ptCount val="3"/>
                <c:pt idx="0">
                  <c:v>2013 год</c:v>
                </c:pt>
                <c:pt idx="1">
                  <c:v>2014 год</c:v>
                </c:pt>
                <c:pt idx="2">
                  <c:v>2015 год</c:v>
                </c:pt>
              </c:strCache>
            </c:strRef>
          </c:cat>
          <c:val>
            <c:numRef>
              <c:f>'Таблица 8'!$C$7:$E$7</c:f>
              <c:numCache>
                <c:formatCode>General</c:formatCode>
                <c:ptCount val="3"/>
                <c:pt idx="0">
                  <c:v>2911.6</c:v>
                </c:pt>
                <c:pt idx="1">
                  <c:v>3087.9</c:v>
                </c:pt>
                <c:pt idx="2">
                  <c:v>3481.6</c:v>
                </c:pt>
              </c:numCache>
            </c:numRef>
          </c:val>
        </c:ser>
        <c:dLbls>
          <c:showLegendKey val="0"/>
          <c:showVal val="0"/>
          <c:showCatName val="0"/>
          <c:showSerName val="0"/>
          <c:showPercent val="0"/>
          <c:showBubbleSize val="0"/>
        </c:dLbls>
        <c:gapWidth val="150"/>
        <c:axId val="207405088"/>
        <c:axId val="207405480"/>
      </c:barChart>
      <c:catAx>
        <c:axId val="207405088"/>
        <c:scaling>
          <c:orientation val="minMax"/>
        </c:scaling>
        <c:delete val="0"/>
        <c:axPos val="b"/>
        <c:numFmt formatCode="General" sourceLinked="0"/>
        <c:majorTickMark val="out"/>
        <c:minorTickMark val="none"/>
        <c:tickLblPos val="nextTo"/>
        <c:crossAx val="207405480"/>
        <c:crosses val="autoZero"/>
        <c:auto val="1"/>
        <c:lblAlgn val="ctr"/>
        <c:lblOffset val="100"/>
        <c:noMultiLvlLbl val="0"/>
      </c:catAx>
      <c:valAx>
        <c:axId val="207405480"/>
        <c:scaling>
          <c:orientation val="minMax"/>
        </c:scaling>
        <c:delete val="0"/>
        <c:axPos val="l"/>
        <c:majorGridlines/>
        <c:numFmt formatCode="General" sourceLinked="1"/>
        <c:majorTickMark val="out"/>
        <c:minorTickMark val="none"/>
        <c:tickLblPos val="nextTo"/>
        <c:crossAx val="207405088"/>
        <c:crosses val="autoZero"/>
        <c:crossBetween val="between"/>
      </c:valAx>
    </c:plotArea>
    <c:legend>
      <c:legendPos val="b"/>
      <c:layout/>
      <c:overlay val="0"/>
    </c:legend>
    <c:plotVisOnly val="1"/>
    <c:dispBlanksAs val="gap"/>
    <c:showDLblsOverMax val="0"/>
  </c:chart>
  <c:spPr>
    <a:ln>
      <a:noFill/>
    </a:ln>
  </c:sp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25365764922949"/>
          <c:y val="2.6100867960811829E-2"/>
          <c:w val="0.85740222287028933"/>
          <c:h val="0.62582948911689074"/>
        </c:manualLayout>
      </c:layout>
      <c:barChart>
        <c:barDir val="col"/>
        <c:grouping val="clustered"/>
        <c:varyColors val="0"/>
        <c:ser>
          <c:idx val="0"/>
          <c:order val="0"/>
          <c:tx>
            <c:strRef>
              <c:f>'Таблица 7'!$A$6</c:f>
              <c:strCache>
                <c:ptCount val="1"/>
                <c:pt idx="0">
                  <c:v>дошкольное образование</c:v>
                </c:pt>
              </c:strCache>
            </c:strRef>
          </c:tx>
          <c:invertIfNegative val="0"/>
          <c:dLbls>
            <c:dLbl>
              <c:idx val="0"/>
              <c:layout>
                <c:manualLayout>
                  <c:x val="-1.2165450121654502E-2"/>
                  <c:y val="4.12541254125412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165450121654502E-2"/>
                  <c:y val="1.237591278812920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4330900243309004E-2"/>
                  <c:y val="1.237623762376237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7'!$B$5:$D$5</c:f>
              <c:strCache>
                <c:ptCount val="3"/>
                <c:pt idx="0">
                  <c:v>2013 год</c:v>
                </c:pt>
                <c:pt idx="1">
                  <c:v>2014 год</c:v>
                </c:pt>
                <c:pt idx="2">
                  <c:v>2015 год</c:v>
                </c:pt>
              </c:strCache>
            </c:strRef>
          </c:cat>
          <c:val>
            <c:numRef>
              <c:f>'Таблица 7'!$B$6:$D$6</c:f>
              <c:numCache>
                <c:formatCode>0.0</c:formatCode>
                <c:ptCount val="3"/>
                <c:pt idx="0">
                  <c:v>43.276000000000003</c:v>
                </c:pt>
                <c:pt idx="1">
                  <c:v>48.1</c:v>
                </c:pt>
                <c:pt idx="2">
                  <c:v>60.173999999999999</c:v>
                </c:pt>
              </c:numCache>
            </c:numRef>
          </c:val>
        </c:ser>
        <c:ser>
          <c:idx val="1"/>
          <c:order val="1"/>
          <c:tx>
            <c:strRef>
              <c:f>'Таблица 7'!$A$7</c:f>
              <c:strCache>
                <c:ptCount val="1"/>
                <c:pt idx="0">
                  <c:v>дополнительное образование</c:v>
                </c:pt>
              </c:strCache>
            </c:strRef>
          </c:tx>
          <c:spPr>
            <a:solidFill>
              <a:srgbClr val="B8EEEB"/>
            </a:solidFill>
          </c:spPr>
          <c:invertIfNegative val="0"/>
          <c:dLbls>
            <c:dLbl>
              <c:idx val="0"/>
              <c:layout>
                <c:manualLayout>
                  <c:x val="-1.6220600162206E-2"/>
                  <c:y val="3.7815844776297006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220600162206E-2"/>
                  <c:y val="3.7815844776297006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2508250825082501E-3"/>
                  <c:y val="4.1255733184867045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'Таблица 7'!$B$5:$D$5</c:f>
              <c:strCache>
                <c:ptCount val="3"/>
                <c:pt idx="0">
                  <c:v>2013 год</c:v>
                </c:pt>
                <c:pt idx="1">
                  <c:v>2014 год</c:v>
                </c:pt>
                <c:pt idx="2">
                  <c:v>2015 год</c:v>
                </c:pt>
              </c:strCache>
            </c:strRef>
          </c:cat>
          <c:val>
            <c:numRef>
              <c:f>'Таблица 7'!$B$7:$D$7</c:f>
              <c:numCache>
                <c:formatCode>0.0</c:formatCode>
                <c:ptCount val="3"/>
                <c:pt idx="0">
                  <c:v>56.524999999999999</c:v>
                </c:pt>
                <c:pt idx="1">
                  <c:v>59.5</c:v>
                </c:pt>
                <c:pt idx="2">
                  <c:v>67.900000000000006</c:v>
                </c:pt>
              </c:numCache>
            </c:numRef>
          </c:val>
        </c:ser>
        <c:ser>
          <c:idx val="2"/>
          <c:order val="2"/>
          <c:tx>
            <c:strRef>
              <c:f>'Таблица 7'!$A$8</c:f>
              <c:strCache>
                <c:ptCount val="1"/>
                <c:pt idx="0">
                  <c:v>общее образование</c:v>
                </c:pt>
              </c:strCache>
            </c:strRef>
          </c:tx>
          <c:spPr>
            <a:solidFill>
              <a:srgbClr val="00B050"/>
            </a:solidFill>
          </c:spPr>
          <c:invertIfNegative val="0"/>
          <c:dLbls>
            <c:dLbl>
              <c:idx val="0"/>
              <c:layout>
                <c:manualLayout>
                  <c:x val="0"/>
                  <c:y val="1.23762376237623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4.125412541254125E-3"/>
                </c:manualLayout>
              </c:layout>
              <c:tx>
                <c:rich>
                  <a:bodyPr/>
                  <a:lstStyle/>
                  <a:p>
                    <a:r>
                      <a:rPr lang="en-US"/>
                      <a:t>100,6</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'Таблица 7'!$B$5:$D$5</c:f>
              <c:strCache>
                <c:ptCount val="3"/>
                <c:pt idx="0">
                  <c:v>2013 год</c:v>
                </c:pt>
                <c:pt idx="1">
                  <c:v>2014 год</c:v>
                </c:pt>
                <c:pt idx="2">
                  <c:v>2015 год</c:v>
                </c:pt>
              </c:strCache>
            </c:strRef>
          </c:cat>
          <c:val>
            <c:numRef>
              <c:f>'Таблица 7'!$B$8:$D$8</c:f>
              <c:numCache>
                <c:formatCode>0.0</c:formatCode>
                <c:ptCount val="3"/>
                <c:pt idx="0">
                  <c:v>89.153000000000006</c:v>
                </c:pt>
                <c:pt idx="1">
                  <c:v>97.245999999999995</c:v>
                </c:pt>
                <c:pt idx="2">
                  <c:v>100.6</c:v>
                </c:pt>
              </c:numCache>
            </c:numRef>
          </c:val>
        </c:ser>
        <c:dLbls>
          <c:showLegendKey val="0"/>
          <c:showVal val="0"/>
          <c:showCatName val="0"/>
          <c:showSerName val="0"/>
          <c:showPercent val="0"/>
          <c:showBubbleSize val="0"/>
        </c:dLbls>
        <c:gapWidth val="150"/>
        <c:axId val="207406264"/>
        <c:axId val="207406656"/>
      </c:barChart>
      <c:catAx>
        <c:axId val="207406264"/>
        <c:scaling>
          <c:orientation val="minMax"/>
        </c:scaling>
        <c:delete val="0"/>
        <c:axPos val="b"/>
        <c:numFmt formatCode="General" sourceLinked="0"/>
        <c:majorTickMark val="out"/>
        <c:minorTickMark val="none"/>
        <c:tickLblPos val="nextTo"/>
        <c:crossAx val="207406656"/>
        <c:crosses val="autoZero"/>
        <c:auto val="1"/>
        <c:lblAlgn val="ctr"/>
        <c:lblOffset val="100"/>
        <c:noMultiLvlLbl val="0"/>
      </c:catAx>
      <c:valAx>
        <c:axId val="207406656"/>
        <c:scaling>
          <c:orientation val="minMax"/>
        </c:scaling>
        <c:delete val="0"/>
        <c:axPos val="l"/>
        <c:majorGridlines/>
        <c:numFmt formatCode="0.0" sourceLinked="1"/>
        <c:majorTickMark val="out"/>
        <c:minorTickMark val="none"/>
        <c:tickLblPos val="nextTo"/>
        <c:crossAx val="207406264"/>
        <c:crosses val="autoZero"/>
        <c:crossBetween val="between"/>
      </c:valAx>
    </c:plotArea>
    <c:legend>
      <c:legendPos val="b"/>
      <c:layout>
        <c:manualLayout>
          <c:xMode val="edge"/>
          <c:yMode val="edge"/>
          <c:x val="0.21269673032131645"/>
          <c:y val="0.76099634693388141"/>
          <c:w val="0.58113135716981146"/>
          <c:h val="0.16426512756306799"/>
        </c:manualLayout>
      </c:layout>
      <c:overlay val="0"/>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07336523125997"/>
          <c:y val="3.2608695652173912E-2"/>
          <c:w val="0.89792663476874002"/>
          <c:h val="0.74456521739130432"/>
        </c:manualLayout>
      </c:layout>
      <c:barChart>
        <c:barDir val="col"/>
        <c:grouping val="clustered"/>
        <c:varyColors val="0"/>
        <c:ser>
          <c:idx val="0"/>
          <c:order val="0"/>
          <c:tx>
            <c:strRef>
              <c:f>'По доходам'!$B$4</c:f>
              <c:strCache>
                <c:ptCount val="1"/>
                <c:pt idx="0">
                  <c:v>Плановые показатели</c:v>
                </c:pt>
              </c:strCache>
            </c:strRef>
          </c:tx>
          <c:spPr>
            <a:gradFill rotWithShape="0">
              <a:gsLst>
                <a:gs pos="0">
                  <a:srgbClr xmlns:mc="http://schemas.openxmlformats.org/markup-compatibility/2006" xmlns:a14="http://schemas.microsoft.com/office/drawing/2010/main" val="000000" mc:Ignorable="a14" a14:legacySpreadsheetColorIndex="44">
                    <a:gamma/>
                    <a:shade val="46275"/>
                    <a:invGamma/>
                  </a:srgbClr>
                </a:gs>
                <a:gs pos="50000">
                  <a:srgbClr xmlns:mc="http://schemas.openxmlformats.org/markup-compatibility/2006" xmlns:a14="http://schemas.microsoft.com/office/drawing/2010/main" val="99CCFF" mc:Ignorable="a14" a14:legacySpreadsheetColorIndex="44"/>
                </a:gs>
                <a:gs pos="100000">
                  <a:srgbClr xmlns:mc="http://schemas.openxmlformats.org/markup-compatibility/2006" xmlns:a14="http://schemas.microsoft.com/office/drawing/2010/main" val="000000" mc:Ignorable="a14" a14:legacySpreadsheetColorIndex="44">
                    <a:gamma/>
                    <a:shade val="46275"/>
                    <a:invGamma/>
                  </a:srgbClr>
                </a:gs>
              </a:gsLst>
              <a:lin ang="0" scaled="1"/>
            </a:gradFill>
            <a:ln w="35008">
              <a:noFill/>
            </a:ln>
          </c:spPr>
          <c:invertIfNegative val="0"/>
          <c:dLbls>
            <c:dLbl>
              <c:idx val="0"/>
              <c:layout>
                <c:manualLayout>
                  <c:x val="1.2124638760813644E-3"/>
                  <c:y val="-6.869416292434945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911725102134259E-4"/>
                  <c:y val="-4.28515070601833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5008">
                <a:noFill/>
              </a:ln>
            </c:spPr>
            <c:txPr>
              <a:bodyPr/>
              <a:lstStyle/>
              <a:p>
                <a:pPr>
                  <a:defRPr sz="1655" b="1" i="0" u="none" strike="noStrike" baseline="0">
                    <a:solidFill>
                      <a:srgbClr val="00808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'По доходам'!$A$5:$A$7</c:f>
              <c:strCache>
                <c:ptCount val="3"/>
                <c:pt idx="0">
                  <c:v>Всего доходы</c:v>
                </c:pt>
                <c:pt idx="1">
                  <c:v>Собственные доходы</c:v>
                </c:pt>
                <c:pt idx="2">
                  <c:v>Безвозмездные поступления из краевого бюджета</c:v>
                </c:pt>
              </c:strCache>
            </c:strRef>
          </c:cat>
          <c:val>
            <c:numRef>
              <c:f>'По доходам'!$B$5:$B$7</c:f>
              <c:numCache>
                <c:formatCode>#,##0</c:formatCode>
                <c:ptCount val="3"/>
                <c:pt idx="0">
                  <c:v>24688322.5</c:v>
                </c:pt>
                <c:pt idx="1">
                  <c:v>14454341.800000001</c:v>
                </c:pt>
                <c:pt idx="2">
                  <c:v>10233980.699999999</c:v>
                </c:pt>
              </c:numCache>
            </c:numRef>
          </c:val>
        </c:ser>
        <c:ser>
          <c:idx val="1"/>
          <c:order val="1"/>
          <c:tx>
            <c:strRef>
              <c:f>'По доходам'!$C$4</c:f>
              <c:strCache>
                <c:ptCount val="1"/>
                <c:pt idx="0">
                  <c:v>Отчетные показатели</c:v>
                </c:pt>
              </c:strCache>
            </c:strRef>
          </c:tx>
          <c:spPr>
            <a:gradFill rotWithShape="0">
              <a:gsLst>
                <a:gs pos="0">
                  <a:srgbClr xmlns:mc="http://schemas.openxmlformats.org/markup-compatibility/2006" xmlns:a14="http://schemas.microsoft.com/office/drawing/2010/main" val="000000" mc:Ignorable="a14" a14:legacySpreadsheetColorIndex="46">
                    <a:gamma/>
                    <a:shade val="46275"/>
                    <a:invGamma/>
                  </a:srgbClr>
                </a:gs>
                <a:gs pos="50000">
                  <a:srgbClr xmlns:mc="http://schemas.openxmlformats.org/markup-compatibility/2006" xmlns:a14="http://schemas.microsoft.com/office/drawing/2010/main" val="CC99FF" mc:Ignorable="a14" a14:legacySpreadsheetColorIndex="46"/>
                </a:gs>
                <a:gs pos="100000">
                  <a:srgbClr xmlns:mc="http://schemas.openxmlformats.org/markup-compatibility/2006" xmlns:a14="http://schemas.microsoft.com/office/drawing/2010/main" val="000000" mc:Ignorable="a14" a14:legacySpreadsheetColorIndex="46">
                    <a:gamma/>
                    <a:shade val="46275"/>
                    <a:invGamma/>
                  </a:srgbClr>
                </a:gs>
              </a:gsLst>
              <a:lin ang="0" scaled="1"/>
            </a:gradFill>
            <a:ln w="35008">
              <a:noFill/>
            </a:ln>
          </c:spPr>
          <c:invertIfNegative val="0"/>
          <c:dLbls>
            <c:dLbl>
              <c:idx val="1"/>
              <c:layout>
                <c:manualLayout>
                  <c:x val="5.7853612828146959E-4"/>
                  <c:y val="-1.702494895518852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913454137805898E-3"/>
                  <c:y val="7.7374173505624158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5008">
                <a:noFill/>
              </a:ln>
            </c:spPr>
            <c:txPr>
              <a:bodyPr/>
              <a:lstStyle/>
              <a:p>
                <a:pPr>
                  <a:defRPr sz="1655" b="1" i="0" u="none" strike="noStrike" baseline="0">
                    <a:solidFill>
                      <a:srgbClr val="00808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'По доходам'!$A$5:$A$7</c:f>
              <c:strCache>
                <c:ptCount val="3"/>
                <c:pt idx="0">
                  <c:v>Всего доходы</c:v>
                </c:pt>
                <c:pt idx="1">
                  <c:v>Собственные доходы</c:v>
                </c:pt>
                <c:pt idx="2">
                  <c:v>Безвозмездные поступления из краевого бюджета</c:v>
                </c:pt>
              </c:strCache>
            </c:strRef>
          </c:cat>
          <c:val>
            <c:numRef>
              <c:f>'По доходам'!$C$5:$C$7</c:f>
              <c:numCache>
                <c:formatCode>#,##0</c:formatCode>
                <c:ptCount val="3"/>
                <c:pt idx="0">
                  <c:v>22058728.799999997</c:v>
                </c:pt>
                <c:pt idx="1">
                  <c:v>12631423.699999999</c:v>
                </c:pt>
                <c:pt idx="2">
                  <c:v>9427305.0999999996</c:v>
                </c:pt>
              </c:numCache>
            </c:numRef>
          </c:val>
        </c:ser>
        <c:dLbls>
          <c:showLegendKey val="0"/>
          <c:showVal val="0"/>
          <c:showCatName val="0"/>
          <c:showSerName val="0"/>
          <c:showPercent val="0"/>
          <c:showBubbleSize val="0"/>
        </c:dLbls>
        <c:gapWidth val="150"/>
        <c:axId val="67004616"/>
        <c:axId val="67005792"/>
      </c:barChart>
      <c:catAx>
        <c:axId val="67004616"/>
        <c:scaling>
          <c:orientation val="minMax"/>
        </c:scaling>
        <c:delete val="0"/>
        <c:axPos val="b"/>
        <c:numFmt formatCode="General" sourceLinked="1"/>
        <c:majorTickMark val="out"/>
        <c:minorTickMark val="none"/>
        <c:tickLblPos val="nextTo"/>
        <c:txPr>
          <a:bodyPr rot="0" vert="horz"/>
          <a:lstStyle/>
          <a:p>
            <a:pPr>
              <a:defRPr sz="1380" b="0" i="0" u="none" strike="noStrike" baseline="0">
                <a:solidFill>
                  <a:srgbClr val="333399"/>
                </a:solidFill>
                <a:latin typeface="Times New Roman"/>
                <a:ea typeface="Times New Roman"/>
                <a:cs typeface="Times New Roman"/>
              </a:defRPr>
            </a:pPr>
            <a:endParaRPr lang="ru-RU"/>
          </a:p>
        </c:txPr>
        <c:crossAx val="67005792"/>
        <c:crosses val="autoZero"/>
        <c:auto val="1"/>
        <c:lblAlgn val="ctr"/>
        <c:lblOffset val="100"/>
        <c:tickLblSkip val="1"/>
        <c:tickMarkSkip val="1"/>
        <c:noMultiLvlLbl val="0"/>
      </c:catAx>
      <c:valAx>
        <c:axId val="67005792"/>
        <c:scaling>
          <c:orientation val="minMax"/>
        </c:scaling>
        <c:delete val="0"/>
        <c:axPos val="l"/>
        <c:majorGridlines/>
        <c:numFmt formatCode="#,##0" sourceLinked="1"/>
        <c:majorTickMark val="out"/>
        <c:minorTickMark val="none"/>
        <c:tickLblPos val="nextTo"/>
        <c:txPr>
          <a:bodyPr rot="0" vert="horz"/>
          <a:lstStyle/>
          <a:p>
            <a:pPr>
              <a:defRPr sz="1380" b="0" i="0" u="none" strike="noStrike" baseline="0">
                <a:solidFill>
                  <a:srgbClr val="000080"/>
                </a:solidFill>
                <a:latin typeface="Times New Roman"/>
                <a:ea typeface="Times New Roman"/>
                <a:cs typeface="Times New Roman"/>
              </a:defRPr>
            </a:pPr>
            <a:endParaRPr lang="ru-RU"/>
          </a:p>
        </c:txPr>
        <c:crossAx val="67004616"/>
        <c:crosses val="autoZero"/>
        <c:crossBetween val="between"/>
        <c:dispUnits>
          <c:builtInUnit val="thousands"/>
        </c:dispUnits>
      </c:valAx>
      <c:spPr>
        <a:solidFill>
          <a:schemeClr val="accent1"/>
        </a:solidFill>
        <a:ln w="35008">
          <a:noFill/>
        </a:ln>
      </c:spPr>
    </c:plotArea>
    <c:legend>
      <c:legendPos val="r"/>
      <c:layout>
        <c:manualLayout>
          <c:xMode val="edge"/>
          <c:yMode val="edge"/>
          <c:x val="0.23604468889029837"/>
          <c:y val="0.91032600377007666"/>
          <c:w val="0.580542271111393"/>
          <c:h val="7.8804259056658998E-2"/>
        </c:manualLayout>
      </c:layout>
      <c:overlay val="0"/>
      <c:txPr>
        <a:bodyPr/>
        <a:lstStyle/>
        <a:p>
          <a:pPr>
            <a:defRPr sz="1516" b="0" i="0" u="none" strike="noStrike" baseline="0">
              <a:solidFill>
                <a:srgbClr val="003366"/>
              </a:solidFill>
              <a:latin typeface="Times New Roman"/>
              <a:ea typeface="Times New Roman"/>
              <a:cs typeface="Times New Roman"/>
            </a:defRPr>
          </a:pPr>
          <a:endParaRPr lang="ru-RU"/>
        </a:p>
      </c:txPr>
    </c:legend>
    <c:plotVisOnly val="1"/>
    <c:dispBlanksAs val="gap"/>
    <c:showDLblsOverMax val="0"/>
  </c:chart>
  <c:spPr>
    <a:solidFill>
      <a:srgbClr val="FFFFFF"/>
    </a:solidFill>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346153846153841E-2"/>
          <c:y val="5.6502807180837895E-2"/>
          <c:w val="0.90865384615384615"/>
          <c:h val="0.72067486211642617"/>
        </c:manualLayout>
      </c:layout>
      <c:barChart>
        <c:barDir val="col"/>
        <c:grouping val="clustered"/>
        <c:varyColors val="0"/>
        <c:ser>
          <c:idx val="0"/>
          <c:order val="0"/>
          <c:tx>
            <c:strRef>
              <c:f>'Доходы по источникам'!$B$4</c:f>
              <c:strCache>
                <c:ptCount val="1"/>
                <c:pt idx="0">
                  <c:v>Плановые показатели</c:v>
                </c:pt>
              </c:strCache>
            </c:strRef>
          </c:tx>
          <c:spPr>
            <a:gradFill rotWithShape="0">
              <a:gsLst>
                <a:gs pos="0">
                  <a:srgbClr xmlns:mc="http://schemas.openxmlformats.org/markup-compatibility/2006" xmlns:a14="http://schemas.microsoft.com/office/drawing/2010/main" val="000000" mc:Ignorable="a14" a14:legacySpreadsheetColorIndex="57">
                    <a:gamma/>
                    <a:shade val="46275"/>
                    <a:invGamma/>
                  </a:srgbClr>
                </a:gs>
                <a:gs pos="50000">
                  <a:srgbClr xmlns:mc="http://schemas.openxmlformats.org/markup-compatibility/2006" xmlns:a14="http://schemas.microsoft.com/office/drawing/2010/main" val="339966" mc:Ignorable="a14" a14:legacySpreadsheetColorIndex="57"/>
                </a:gs>
                <a:gs pos="100000">
                  <a:srgbClr xmlns:mc="http://schemas.openxmlformats.org/markup-compatibility/2006" xmlns:a14="http://schemas.microsoft.com/office/drawing/2010/main" val="000000" mc:Ignorable="a14" a14:legacySpreadsheetColorIndex="57">
                    <a:gamma/>
                    <a:shade val="46275"/>
                    <a:invGamma/>
                  </a:srgbClr>
                </a:gs>
              </a:gsLst>
              <a:lin ang="0" scaled="1"/>
            </a:gradFill>
            <a:ln w="36617">
              <a:noFill/>
            </a:ln>
          </c:spPr>
          <c:invertIfNegative val="0"/>
          <c:dPt>
            <c:idx val="0"/>
            <c:invertIfNegative val="0"/>
            <c:bubble3D val="0"/>
          </c:dPt>
          <c:dPt>
            <c:idx val="1"/>
            <c:invertIfNegative val="0"/>
            <c:bubble3D val="0"/>
          </c:dPt>
          <c:dLbls>
            <c:dLbl>
              <c:idx val="0"/>
              <c:layout>
                <c:manualLayout>
                  <c:x val="1.7864107550062643E-3"/>
                  <c:y val="-1.8645695076745564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3.9698604311312578E-3"/>
                  <c:y val="-2.929252171675746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9481819021280305E-3"/>
                  <c:y val="-3.399820452175680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560131906588719E-4"/>
                  <c:y val="-1.077342226761423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9.3689876421968572E-4"/>
                  <c:y val="-6.916208289165510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0331580809452132E-2"/>
                  <c:y val="-6.9201055060338608E-3"/>
                </c:manualLayout>
              </c:layout>
              <c:spPr>
                <a:noFill/>
                <a:ln w="36617">
                  <a:noFill/>
                </a:ln>
              </c:spPr>
              <c:txPr>
                <a:bodyPr/>
                <a:lstStyle/>
                <a:p>
                  <a:pPr>
                    <a:defRPr sz="1730" b="0" i="0" u="none" strike="noStrike" baseline="0">
                      <a:solidFill>
                        <a:srgbClr val="339933"/>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2.8413266523502775E-2"/>
                  <c:y val="1.0189240310553604E-3"/>
                </c:manualLayout>
              </c:layout>
              <c:spPr>
                <a:noFill/>
                <a:ln w="36617">
                  <a:noFill/>
                </a:ln>
              </c:spPr>
              <c:txPr>
                <a:bodyPr/>
                <a:lstStyle/>
                <a:p>
                  <a:pPr>
                    <a:defRPr sz="1730" b="0" i="0" u="none" strike="noStrike" baseline="0">
                      <a:solidFill>
                        <a:srgbClr val="339933"/>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spPr>
              <a:noFill/>
              <a:ln w="36617">
                <a:noFill/>
              </a:ln>
            </c:spPr>
            <c:txPr>
              <a:bodyPr/>
              <a:lstStyle/>
              <a:p>
                <a:pPr>
                  <a:defRPr sz="1441" b="0" i="0" u="none" strike="noStrike" baseline="0">
                    <a:solidFill>
                      <a:srgbClr val="339933"/>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'Доходы по источникам'!$A$5:$A$9</c:f>
              <c:strCache>
                <c:ptCount val="5"/>
                <c:pt idx="0">
                  <c:v>Налог на доходы физических лиц</c:v>
                </c:pt>
                <c:pt idx="1">
                  <c:v>Земельный налог</c:v>
                </c:pt>
                <c:pt idx="2">
                  <c:v>Налоги на совокупный доход</c:v>
                </c:pt>
                <c:pt idx="3">
                  <c:v>Налог на прибыль организаций</c:v>
                </c:pt>
                <c:pt idx="4">
                  <c:v>Прочие налоговые доходы</c:v>
                </c:pt>
              </c:strCache>
            </c:strRef>
          </c:cat>
          <c:val>
            <c:numRef>
              <c:f>'Доходы по источникам'!$B$5:$B$9</c:f>
              <c:numCache>
                <c:formatCode>#,##0</c:formatCode>
                <c:ptCount val="5"/>
                <c:pt idx="0">
                  <c:v>5950</c:v>
                </c:pt>
                <c:pt idx="1">
                  <c:v>2010</c:v>
                </c:pt>
                <c:pt idx="2">
                  <c:v>1118</c:v>
                </c:pt>
                <c:pt idx="3">
                  <c:v>1311</c:v>
                </c:pt>
                <c:pt idx="4">
                  <c:v>606</c:v>
                </c:pt>
              </c:numCache>
            </c:numRef>
          </c:val>
        </c:ser>
        <c:ser>
          <c:idx val="1"/>
          <c:order val="1"/>
          <c:tx>
            <c:strRef>
              <c:f>'Доходы по источникам'!$C$4</c:f>
              <c:strCache>
                <c:ptCount val="1"/>
                <c:pt idx="0">
                  <c:v>Отчетные показатели</c:v>
                </c:pt>
              </c:strCache>
            </c:strRef>
          </c:tx>
          <c:spPr>
            <a:gradFill rotWithShape="0">
              <a:gsLst>
                <a:gs pos="0">
                  <a:srgbClr xmlns:mc="http://schemas.openxmlformats.org/markup-compatibility/2006" xmlns:a14="http://schemas.microsoft.com/office/drawing/2010/main" val="000000" mc:Ignorable="a14" a14:legacySpreadsheetColorIndex="10">
                    <a:gamma/>
                    <a:shade val="46275"/>
                    <a:invGamma/>
                  </a:srgbClr>
                </a:gs>
                <a:gs pos="50000">
                  <a:srgbClr xmlns:mc="http://schemas.openxmlformats.org/markup-compatibility/2006" xmlns:a14="http://schemas.microsoft.com/office/drawing/2010/main" val="FF0000" mc:Ignorable="a14" a14:legacySpreadsheetColorIndex="10"/>
                </a:gs>
                <a:gs pos="100000">
                  <a:srgbClr xmlns:mc="http://schemas.openxmlformats.org/markup-compatibility/2006" xmlns:a14="http://schemas.microsoft.com/office/drawing/2010/main" val="000000" mc:Ignorable="a14" a14:legacySpreadsheetColorIndex="10">
                    <a:gamma/>
                    <a:shade val="46275"/>
                    <a:invGamma/>
                  </a:srgbClr>
                </a:gs>
              </a:gsLst>
              <a:lin ang="0" scaled="1"/>
            </a:gradFill>
            <a:ln w="36617">
              <a:noFill/>
            </a:ln>
          </c:spPr>
          <c:invertIfNegative val="0"/>
          <c:dLbls>
            <c:dLbl>
              <c:idx val="0"/>
              <c:layout>
                <c:manualLayout>
                  <c:x val="3.6260583706106504E-3"/>
                  <c:y val="6.36319077937637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6365831060026457E-3"/>
                  <c:y val="-2.3075695656842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4097763718712792E-3"/>
                  <c:y val="-1.29117669739994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4201717629661066E-3"/>
                  <c:y val="-8.47444985731034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0010573365270316E-3"/>
                  <c:y val="-6.293235496543808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7669883741021311E-2"/>
                  <c:y val="1.2056982527369809E-3"/>
                </c:manualLayout>
              </c:layout>
              <c:spPr>
                <a:noFill/>
                <a:ln w="36617">
                  <a:noFill/>
                </a:ln>
              </c:spPr>
              <c:txPr>
                <a:bodyPr/>
                <a:lstStyle/>
                <a:p>
                  <a:pPr>
                    <a:defRPr sz="1731" b="0" i="0" u="none" strike="noStrike" baseline="0">
                      <a:solidFill>
                        <a:srgbClr val="000000"/>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dLbl>
              <c:idx val="6"/>
              <c:spPr>
                <a:noFill/>
                <a:ln w="36617">
                  <a:noFill/>
                </a:ln>
              </c:spPr>
              <c:txPr>
                <a:bodyPr/>
                <a:lstStyle/>
                <a:p>
                  <a:pPr>
                    <a:defRPr sz="1731" b="0" i="0" u="none" strike="noStrike" baseline="0">
                      <a:solidFill>
                        <a:srgbClr val="000000"/>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spPr>
              <a:noFill/>
              <a:ln w="36617">
                <a:noFill/>
              </a:ln>
            </c:spPr>
            <c:txPr>
              <a:bodyPr/>
              <a:lstStyle/>
              <a:p>
                <a:pPr>
                  <a:defRPr sz="1440" b="0" i="0" u="none" strike="noStrike" baseline="0">
                    <a:solidFill>
                      <a:srgbClr val="99330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'Доходы по источникам'!$A$5:$A$9</c:f>
              <c:strCache>
                <c:ptCount val="5"/>
                <c:pt idx="0">
                  <c:v>Налог на доходы физических лиц</c:v>
                </c:pt>
                <c:pt idx="1">
                  <c:v>Земельный налог</c:v>
                </c:pt>
                <c:pt idx="2">
                  <c:v>Налоги на совокупный доход</c:v>
                </c:pt>
                <c:pt idx="3">
                  <c:v>Налог на прибыль организаций</c:v>
                </c:pt>
                <c:pt idx="4">
                  <c:v>Прочие налоговые доходы</c:v>
                </c:pt>
              </c:strCache>
            </c:strRef>
          </c:cat>
          <c:val>
            <c:numRef>
              <c:f>'Доходы по источникам'!$C$5:$C$9</c:f>
              <c:numCache>
                <c:formatCode>#,##0</c:formatCode>
                <c:ptCount val="5"/>
                <c:pt idx="0">
                  <c:v>5601</c:v>
                </c:pt>
                <c:pt idx="1">
                  <c:v>2028</c:v>
                </c:pt>
                <c:pt idx="2">
                  <c:v>1130</c:v>
                </c:pt>
                <c:pt idx="3">
                  <c:v>796</c:v>
                </c:pt>
                <c:pt idx="4">
                  <c:v>615</c:v>
                </c:pt>
              </c:numCache>
            </c:numRef>
          </c:val>
        </c:ser>
        <c:dLbls>
          <c:showLegendKey val="0"/>
          <c:showVal val="0"/>
          <c:showCatName val="0"/>
          <c:showSerName val="0"/>
          <c:showPercent val="0"/>
          <c:showBubbleSize val="0"/>
        </c:dLbls>
        <c:gapWidth val="70"/>
        <c:axId val="146570592"/>
        <c:axId val="146570984"/>
      </c:barChart>
      <c:catAx>
        <c:axId val="146570592"/>
        <c:scaling>
          <c:orientation val="minMax"/>
        </c:scaling>
        <c:delete val="0"/>
        <c:axPos val="b"/>
        <c:numFmt formatCode="General" sourceLinked="1"/>
        <c:majorTickMark val="out"/>
        <c:minorTickMark val="none"/>
        <c:tickLblPos val="nextTo"/>
        <c:txPr>
          <a:bodyPr rot="0" vert="horz"/>
          <a:lstStyle/>
          <a:p>
            <a:pPr>
              <a:defRPr sz="1440" b="0" i="0" u="none" strike="noStrike" baseline="0">
                <a:solidFill>
                  <a:srgbClr val="008000"/>
                </a:solidFill>
                <a:latin typeface="Times New Roman"/>
                <a:ea typeface="Times New Roman"/>
                <a:cs typeface="Times New Roman"/>
              </a:defRPr>
            </a:pPr>
            <a:endParaRPr lang="ru-RU"/>
          </a:p>
        </c:txPr>
        <c:crossAx val="146570984"/>
        <c:crosses val="autoZero"/>
        <c:auto val="1"/>
        <c:lblAlgn val="ctr"/>
        <c:lblOffset val="100"/>
        <c:tickLblSkip val="1"/>
        <c:tickMarkSkip val="1"/>
        <c:noMultiLvlLbl val="0"/>
      </c:catAx>
      <c:valAx>
        <c:axId val="146570984"/>
        <c:scaling>
          <c:orientation val="minMax"/>
          <c:max val="6000"/>
        </c:scaling>
        <c:delete val="0"/>
        <c:axPos val="l"/>
        <c:majorGridlines>
          <c:spPr>
            <a:ln w="4578">
              <a:solidFill>
                <a:srgbClr val="008000"/>
              </a:solidFill>
              <a:prstDash val="solid"/>
            </a:ln>
          </c:spPr>
        </c:majorGridlines>
        <c:numFmt formatCode="#,##0" sourceLinked="1"/>
        <c:majorTickMark val="out"/>
        <c:minorTickMark val="none"/>
        <c:tickLblPos val="nextTo"/>
        <c:spPr>
          <a:ln w="4578">
            <a:solidFill>
              <a:srgbClr val="008000"/>
            </a:solidFill>
            <a:prstDash val="solid"/>
          </a:ln>
        </c:spPr>
        <c:txPr>
          <a:bodyPr rot="0" vert="horz"/>
          <a:lstStyle/>
          <a:p>
            <a:pPr>
              <a:defRPr sz="1440" b="0" i="0" u="none" strike="noStrike" baseline="0">
                <a:solidFill>
                  <a:srgbClr val="008000"/>
                </a:solidFill>
                <a:latin typeface="Times New Roman"/>
                <a:ea typeface="Times New Roman"/>
                <a:cs typeface="Times New Roman"/>
              </a:defRPr>
            </a:pPr>
            <a:endParaRPr lang="ru-RU"/>
          </a:p>
        </c:txPr>
        <c:crossAx val="146570592"/>
        <c:crosses val="autoZero"/>
        <c:crossBetween val="between"/>
      </c:valAx>
      <c:spPr>
        <a:solidFill>
          <a:schemeClr val="accent3">
            <a:lumMod val="85000"/>
          </a:schemeClr>
        </a:solidFill>
        <a:ln w="36617">
          <a:noFill/>
        </a:ln>
      </c:spPr>
    </c:plotArea>
    <c:legend>
      <c:legendPos val="r"/>
      <c:layout>
        <c:manualLayout>
          <c:xMode val="edge"/>
          <c:yMode val="edge"/>
          <c:x val="0.29487178593826213"/>
          <c:y val="0.91126289168295871"/>
          <c:w val="0.46314101224072657"/>
          <c:h val="7.5085227102876351E-2"/>
        </c:manualLayout>
      </c:layout>
      <c:overlay val="0"/>
      <c:txPr>
        <a:bodyPr/>
        <a:lstStyle/>
        <a:p>
          <a:pPr>
            <a:defRPr sz="1326" b="0" i="0" u="none" strike="noStrike" baseline="0">
              <a:solidFill>
                <a:srgbClr val="000000"/>
              </a:solidFill>
              <a:latin typeface="Times New Roman"/>
              <a:ea typeface="Times New Roman"/>
              <a:cs typeface="Times New Roman"/>
            </a:defRPr>
          </a:pPr>
          <a:endParaRPr lang="ru-RU"/>
        </a:p>
      </c:txPr>
    </c:legend>
    <c:plotVisOnly val="1"/>
    <c:dispBlanksAs val="gap"/>
    <c:showDLblsOverMax val="0"/>
  </c:chart>
  <c:spPr>
    <a:solidFill>
      <a:srgbClr val="FFFFFF"/>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653027823240585E-2"/>
          <c:y val="4.1009463722397478E-2"/>
          <c:w val="0.90834697217675942"/>
          <c:h val="0.64353312302839116"/>
        </c:manualLayout>
      </c:layout>
      <c:barChart>
        <c:barDir val="col"/>
        <c:grouping val="clustered"/>
        <c:varyColors val="0"/>
        <c:ser>
          <c:idx val="0"/>
          <c:order val="0"/>
          <c:tx>
            <c:strRef>
              <c:f>'Доходы по источникам'!$B$4</c:f>
              <c:strCache>
                <c:ptCount val="1"/>
                <c:pt idx="0">
                  <c:v>Плановые показатели</c:v>
                </c:pt>
              </c:strCache>
            </c:strRef>
          </c:tx>
          <c:spPr>
            <a:gradFill rotWithShape="0">
              <a:gsLst>
                <a:gs pos="0">
                  <a:srgbClr xmlns:mc="http://schemas.openxmlformats.org/markup-compatibility/2006" xmlns:a14="http://schemas.microsoft.com/office/drawing/2010/main" val="000000" mc:Ignorable="a14" a14:legacySpreadsheetColorIndex="40">
                    <a:gamma/>
                    <a:shade val="46275"/>
                    <a:invGamma/>
                  </a:srgbClr>
                </a:gs>
                <a:gs pos="50000">
                  <a:srgbClr xmlns:mc="http://schemas.openxmlformats.org/markup-compatibility/2006" xmlns:a14="http://schemas.microsoft.com/office/drawing/2010/main" val="00CCFF" mc:Ignorable="a14" a14:legacySpreadsheetColorIndex="40"/>
                </a:gs>
                <a:gs pos="100000">
                  <a:srgbClr xmlns:mc="http://schemas.openxmlformats.org/markup-compatibility/2006" xmlns:a14="http://schemas.microsoft.com/office/drawing/2010/main" val="000000" mc:Ignorable="a14" a14:legacySpreadsheetColorIndex="40">
                    <a:gamma/>
                    <a:shade val="46275"/>
                    <a:invGamma/>
                  </a:srgbClr>
                </a:gs>
              </a:gsLst>
              <a:lin ang="0" scaled="1"/>
            </a:gradFill>
            <a:ln w="37062">
              <a:noFill/>
            </a:ln>
          </c:spPr>
          <c:invertIfNegative val="0"/>
          <c:dPt>
            <c:idx val="0"/>
            <c:invertIfNegative val="0"/>
            <c:bubble3D val="0"/>
          </c:dPt>
          <c:dPt>
            <c:idx val="1"/>
            <c:invertIfNegative val="0"/>
            <c:bubble3D val="0"/>
          </c:dPt>
          <c:dLbls>
            <c:dLbl>
              <c:idx val="0"/>
              <c:layout>
                <c:manualLayout>
                  <c:x val="-1.7396040444739871E-3"/>
                  <c:y val="-3.288571145025987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276457724791466E-3"/>
                  <c:y val="-6.44626400941840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9178905929436224E-3"/>
                  <c:y val="-3.670294798354119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259104605230408E-3"/>
                  <c:y val="-2.81193972809073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885137297631821E-3"/>
                  <c:y val="3.6755299939678819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4787585502276579E-3"/>
                  <c:y val="-2.613083992781281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8413266523502775E-2"/>
                  <c:y val="1.0189240310553604E-3"/>
                </c:manualLayout>
              </c:layout>
              <c:spPr>
                <a:noFill/>
                <a:ln w="37062">
                  <a:noFill/>
                </a:ln>
              </c:spPr>
              <c:txPr>
                <a:bodyPr/>
                <a:lstStyle/>
                <a:p>
                  <a:pPr>
                    <a:defRPr sz="1753" b="0" i="0" u="none" strike="noStrike" baseline="0">
                      <a:solidFill>
                        <a:schemeClr val="accent2">
                          <a:lumMod val="75000"/>
                        </a:schemeClr>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spPr>
              <a:noFill/>
              <a:ln w="37062">
                <a:noFill/>
              </a:ln>
            </c:spPr>
            <c:txPr>
              <a:bodyPr/>
              <a:lstStyle/>
              <a:p>
                <a:pPr>
                  <a:defRPr sz="1459" b="0" i="0" u="none" strike="noStrike" baseline="0">
                    <a:solidFill>
                      <a:schemeClr val="accent2">
                        <a:lumMod val="75000"/>
                      </a:schemeClr>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'Доходы по источникам'!$A$5:$A$10</c:f>
              <c:strCache>
                <c:ptCount val="6"/>
                <c:pt idx="0">
                  <c:v>Арендная плата за землю</c:v>
                </c:pt>
                <c:pt idx="1">
                  <c:v>Доходы от использования имущества</c:v>
                </c:pt>
                <c:pt idx="2">
                  <c:v>Доходы от продажи материальных и нематериальных активов</c:v>
                </c:pt>
                <c:pt idx="3">
                  <c:v>Штрафы, санкции, возмещение ущерба</c:v>
                </c:pt>
                <c:pt idx="4">
                  <c:v>Доходы от сдачи в аренду имущества</c:v>
                </c:pt>
                <c:pt idx="5">
                  <c:v>Прочие неналоговые доходы</c:v>
                </c:pt>
              </c:strCache>
            </c:strRef>
          </c:cat>
          <c:val>
            <c:numRef>
              <c:f>'Доходы по источникам'!$B$5:$B$10</c:f>
              <c:numCache>
                <c:formatCode>#,##0</c:formatCode>
                <c:ptCount val="6"/>
                <c:pt idx="0">
                  <c:v>1251</c:v>
                </c:pt>
                <c:pt idx="1">
                  <c:v>385</c:v>
                </c:pt>
                <c:pt idx="2">
                  <c:v>972</c:v>
                </c:pt>
                <c:pt idx="3">
                  <c:v>341</c:v>
                </c:pt>
                <c:pt idx="4">
                  <c:v>286</c:v>
                </c:pt>
                <c:pt idx="5">
                  <c:v>218</c:v>
                </c:pt>
              </c:numCache>
            </c:numRef>
          </c:val>
        </c:ser>
        <c:ser>
          <c:idx val="1"/>
          <c:order val="1"/>
          <c:tx>
            <c:strRef>
              <c:f>'Доходы по источникам'!$C$4</c:f>
              <c:strCache>
                <c:ptCount val="1"/>
                <c:pt idx="0">
                  <c:v>Отчетные показатели</c:v>
                </c:pt>
              </c:strCache>
            </c:strRef>
          </c:tx>
          <c:spPr>
            <a:gradFill rotWithShape="0">
              <a:gsLst>
                <a:gs pos="0">
                  <a:srgbClr xmlns:mc="http://schemas.openxmlformats.org/markup-compatibility/2006" xmlns:a14="http://schemas.microsoft.com/office/drawing/2010/main" val="000000" mc:Ignorable="a14" a14:legacySpreadsheetColorIndex="45">
                    <a:gamma/>
                    <a:shade val="46275"/>
                    <a:invGamma/>
                  </a:srgbClr>
                </a:gs>
                <a:gs pos="50000">
                  <a:srgbClr xmlns:mc="http://schemas.openxmlformats.org/markup-compatibility/2006" xmlns:a14="http://schemas.microsoft.com/office/drawing/2010/main" val="FF99CC" mc:Ignorable="a14" a14:legacySpreadsheetColorIndex="45"/>
                </a:gs>
                <a:gs pos="100000">
                  <a:srgbClr xmlns:mc="http://schemas.openxmlformats.org/markup-compatibility/2006" xmlns:a14="http://schemas.microsoft.com/office/drawing/2010/main" val="000000" mc:Ignorable="a14" a14:legacySpreadsheetColorIndex="45">
                    <a:gamma/>
                    <a:shade val="46275"/>
                    <a:invGamma/>
                  </a:srgbClr>
                </a:gs>
              </a:gsLst>
              <a:lin ang="0" scaled="1"/>
            </a:gradFill>
            <a:ln w="37062">
              <a:noFill/>
            </a:ln>
          </c:spPr>
          <c:invertIfNegative val="0"/>
          <c:dLbls>
            <c:dLbl>
              <c:idx val="0"/>
              <c:layout>
                <c:manualLayout>
                  <c:x val="1.6671010210744855E-3"/>
                  <c:y val="-4.358816192223793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748959755180256E-3"/>
                  <c:y val="-3.38648932672013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9.1493053383110944E-3"/>
                  <c:y val="-1.07364926306306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053065419630282E-3"/>
                  <c:y val="-4.173262068151545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9464889235935009E-3"/>
                  <c:y val="-8.496844459604392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2.1635284510779602E-3"/>
                  <c:y val="-2.45220902720551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spPr>
                <a:noFill/>
                <a:ln w="37062">
                  <a:noFill/>
                </a:ln>
              </c:spPr>
              <c:txPr>
                <a:bodyPr/>
                <a:lstStyle/>
                <a:p>
                  <a:pPr>
                    <a:defRPr sz="1753" b="0" i="0" u="none" strike="noStrike" baseline="0">
                      <a:solidFill>
                        <a:srgbClr val="000000"/>
                      </a:solidFill>
                      <a:latin typeface="Calibri"/>
                      <a:ea typeface="Calibri"/>
                      <a:cs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Lst>
            </c:dLbl>
            <c:spPr>
              <a:noFill/>
              <a:ln w="37062">
                <a:noFill/>
              </a:ln>
            </c:spPr>
            <c:txPr>
              <a:bodyPr/>
              <a:lstStyle/>
              <a:p>
                <a:pPr>
                  <a:defRPr sz="1459" b="0" i="0" u="none" strike="noStrike" baseline="0">
                    <a:solidFill>
                      <a:srgbClr val="800080"/>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'Доходы по источникам'!$A$5:$A$10</c:f>
              <c:strCache>
                <c:ptCount val="6"/>
                <c:pt idx="0">
                  <c:v>Арендная плата за землю</c:v>
                </c:pt>
                <c:pt idx="1">
                  <c:v>Доходы от использования имущества</c:v>
                </c:pt>
                <c:pt idx="2">
                  <c:v>Доходы от продажи материальных и нематериальных активов</c:v>
                </c:pt>
                <c:pt idx="3">
                  <c:v>Штрафы, санкции, возмещение ущерба</c:v>
                </c:pt>
                <c:pt idx="4">
                  <c:v>Доходы от сдачи в аренду имущества</c:v>
                </c:pt>
                <c:pt idx="5">
                  <c:v>Прочие неналоговые доходы</c:v>
                </c:pt>
              </c:strCache>
            </c:strRef>
          </c:cat>
          <c:val>
            <c:numRef>
              <c:f>'Доходы по источникам'!$C$5:$C$10</c:f>
              <c:numCache>
                <c:formatCode>#,##0</c:formatCode>
                <c:ptCount val="6"/>
                <c:pt idx="0">
                  <c:v>1192</c:v>
                </c:pt>
                <c:pt idx="1">
                  <c:v>103</c:v>
                </c:pt>
                <c:pt idx="2">
                  <c:v>370</c:v>
                </c:pt>
                <c:pt idx="3">
                  <c:v>301</c:v>
                </c:pt>
                <c:pt idx="4">
                  <c:v>288</c:v>
                </c:pt>
                <c:pt idx="5">
                  <c:v>207</c:v>
                </c:pt>
              </c:numCache>
            </c:numRef>
          </c:val>
        </c:ser>
        <c:dLbls>
          <c:showLegendKey val="0"/>
          <c:showVal val="0"/>
          <c:showCatName val="0"/>
          <c:showSerName val="0"/>
          <c:showPercent val="0"/>
          <c:showBubbleSize val="0"/>
        </c:dLbls>
        <c:gapWidth val="60"/>
        <c:axId val="146571768"/>
        <c:axId val="146572160"/>
      </c:barChart>
      <c:catAx>
        <c:axId val="146571768"/>
        <c:scaling>
          <c:orientation val="minMax"/>
        </c:scaling>
        <c:delete val="0"/>
        <c:axPos val="b"/>
        <c:numFmt formatCode="General" sourceLinked="1"/>
        <c:majorTickMark val="out"/>
        <c:minorTickMark val="none"/>
        <c:tickLblPos val="nextTo"/>
        <c:txPr>
          <a:bodyPr rot="0" vert="horz"/>
          <a:lstStyle/>
          <a:p>
            <a:pPr>
              <a:defRPr sz="1094" b="0" i="0" u="none" strike="noStrike" baseline="0">
                <a:solidFill>
                  <a:srgbClr val="666699"/>
                </a:solidFill>
                <a:latin typeface="Times New Roman"/>
                <a:ea typeface="Times New Roman"/>
                <a:cs typeface="Times New Roman"/>
              </a:defRPr>
            </a:pPr>
            <a:endParaRPr lang="ru-RU"/>
          </a:p>
        </c:txPr>
        <c:crossAx val="146572160"/>
        <c:crosses val="autoZero"/>
        <c:auto val="1"/>
        <c:lblAlgn val="ctr"/>
        <c:lblOffset val="100"/>
        <c:tickLblSkip val="1"/>
        <c:tickMarkSkip val="1"/>
        <c:noMultiLvlLbl val="0"/>
      </c:catAx>
      <c:valAx>
        <c:axId val="146572160"/>
        <c:scaling>
          <c:orientation val="minMax"/>
          <c:max val="1600"/>
          <c:min val="0"/>
        </c:scaling>
        <c:delete val="0"/>
        <c:axPos val="l"/>
        <c:majorGridlines>
          <c:spPr>
            <a:ln w="4633">
              <a:solidFill>
                <a:srgbClr val="33CCCC"/>
              </a:solidFill>
              <a:prstDash val="solid"/>
            </a:ln>
          </c:spPr>
        </c:majorGridlines>
        <c:numFmt formatCode="#,##0" sourceLinked="1"/>
        <c:majorTickMark val="out"/>
        <c:minorTickMark val="none"/>
        <c:tickLblPos val="nextTo"/>
        <c:spPr>
          <a:ln w="4633">
            <a:solidFill>
              <a:srgbClr val="666699"/>
            </a:solidFill>
            <a:prstDash val="solid"/>
          </a:ln>
        </c:spPr>
        <c:txPr>
          <a:bodyPr rot="0" vert="horz"/>
          <a:lstStyle/>
          <a:p>
            <a:pPr>
              <a:defRPr sz="1459" b="0" i="0" u="none" strike="noStrike" baseline="0">
                <a:solidFill>
                  <a:srgbClr val="666699"/>
                </a:solidFill>
                <a:latin typeface="Times New Roman"/>
                <a:ea typeface="Times New Roman"/>
                <a:cs typeface="Times New Roman"/>
              </a:defRPr>
            </a:pPr>
            <a:endParaRPr lang="ru-RU"/>
          </a:p>
        </c:txPr>
        <c:crossAx val="146571768"/>
        <c:crosses val="autoZero"/>
        <c:crossBetween val="between"/>
        <c:majorUnit val="200"/>
      </c:valAx>
      <c:spPr>
        <a:solidFill>
          <a:schemeClr val="accent1">
            <a:lumMod val="90000"/>
          </a:schemeClr>
        </a:solidFill>
        <a:ln w="37062">
          <a:noFill/>
        </a:ln>
      </c:spPr>
    </c:plotArea>
    <c:legend>
      <c:legendPos val="r"/>
      <c:layout>
        <c:manualLayout>
          <c:xMode val="edge"/>
          <c:yMode val="edge"/>
          <c:x val="0.28879794707935752"/>
          <c:y val="0.88236198039347646"/>
          <c:w val="0.4729951398215691"/>
          <c:h val="6.6246046167306005E-2"/>
        </c:manualLayout>
      </c:layout>
      <c:overlay val="0"/>
      <c:txPr>
        <a:bodyPr/>
        <a:lstStyle/>
        <a:p>
          <a:pPr>
            <a:defRPr sz="1343" b="0" i="0" u="none" strike="noStrike" baseline="0">
              <a:solidFill>
                <a:srgbClr val="003366"/>
              </a:solidFill>
              <a:latin typeface="Times New Roman"/>
              <a:ea typeface="Times New Roman"/>
              <a:cs typeface="Times New Roman"/>
            </a:defRPr>
          </a:pPr>
          <a:endParaRPr lang="ru-RU"/>
        </a:p>
      </c:txPr>
    </c:legend>
    <c:plotVisOnly val="1"/>
    <c:dispBlanksAs val="gap"/>
    <c:showDLblsOverMax val="0"/>
  </c:chart>
  <c:spPr>
    <a:solidFill>
      <a:srgbClr val="FFFFFF"/>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stacked"/>
        <c:varyColors val="0"/>
        <c:ser>
          <c:idx val="2"/>
          <c:order val="0"/>
          <c:tx>
            <c:strRef>
              <c:f>'Доходы собственные и краевые'!$A$5</c:f>
              <c:strCache>
                <c:ptCount val="1"/>
                <c:pt idx="0">
                  <c:v>Средства краевого бюджета (возврат остатков прошлых лет в краевой бюджет)</c:v>
                </c:pt>
              </c:strCache>
            </c:strRef>
          </c:tx>
          <c:spPr>
            <a:solidFill>
              <a:schemeClr val="accent6">
                <a:lumMod val="60000"/>
                <a:lumOff val="40000"/>
              </a:schemeClr>
            </a:solidFill>
          </c:spPr>
          <c:invertIfNegative val="0"/>
          <c:dLbls>
            <c:dLbl>
              <c:idx val="0"/>
              <c:layout>
                <c:manualLayout>
                  <c:x val="0"/>
                  <c:y val="-3.027016720096292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432098765431532E-3"/>
                  <c:y val="-2.522513933413586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0864197530864196E-3"/>
                  <c:y val="-1.886780835250046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'Доходы собственные и краевые'!$B$1:$D$2</c:f>
              <c:strCache>
                <c:ptCount val="3"/>
                <c:pt idx="0">
                  <c:v>2013 год (отчёт)</c:v>
                </c:pt>
                <c:pt idx="1">
                  <c:v>2014 год (отчёт)</c:v>
                </c:pt>
                <c:pt idx="2">
                  <c:v>2015 год (отчёт)</c:v>
                </c:pt>
              </c:strCache>
            </c:strRef>
          </c:cat>
          <c:val>
            <c:numRef>
              <c:f>'Доходы собственные и краевые'!$B$5:$D$5</c:f>
              <c:numCache>
                <c:formatCode>#,##0</c:formatCode>
                <c:ptCount val="3"/>
                <c:pt idx="0">
                  <c:v>-290</c:v>
                </c:pt>
                <c:pt idx="1">
                  <c:v>-640</c:v>
                </c:pt>
                <c:pt idx="2">
                  <c:v>-124</c:v>
                </c:pt>
              </c:numCache>
            </c:numRef>
          </c:val>
        </c:ser>
        <c:ser>
          <c:idx val="0"/>
          <c:order val="1"/>
          <c:tx>
            <c:strRef>
              <c:f>'Доходы собственные и краевые'!$A$3</c:f>
              <c:strCache>
                <c:ptCount val="1"/>
                <c:pt idx="0">
                  <c:v>Безвозмездные поступления из краевого бюджета</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'Доходы собственные и краевые'!$B$1:$D$2</c:f>
              <c:strCache>
                <c:ptCount val="3"/>
                <c:pt idx="0">
                  <c:v>2013 год (отчёт)</c:v>
                </c:pt>
                <c:pt idx="1">
                  <c:v>2014 год (отчёт)</c:v>
                </c:pt>
                <c:pt idx="2">
                  <c:v>2015 год (отчёт)</c:v>
                </c:pt>
              </c:strCache>
            </c:strRef>
          </c:cat>
          <c:val>
            <c:numRef>
              <c:f>'Доходы собственные и краевые'!$B$3:$D$3</c:f>
              <c:numCache>
                <c:formatCode>#,##0</c:formatCode>
                <c:ptCount val="3"/>
                <c:pt idx="0">
                  <c:v>8648</c:v>
                </c:pt>
                <c:pt idx="1">
                  <c:v>11798</c:v>
                </c:pt>
                <c:pt idx="2">
                  <c:v>9551.6</c:v>
                </c:pt>
              </c:numCache>
            </c:numRef>
          </c:val>
        </c:ser>
        <c:ser>
          <c:idx val="1"/>
          <c:order val="2"/>
          <c:tx>
            <c:strRef>
              <c:f>'Доходы собственные и краевые'!$A$4</c:f>
              <c:strCache>
                <c:ptCount val="1"/>
                <c:pt idx="0">
                  <c:v>Собственные доходы</c:v>
                </c:pt>
              </c:strCache>
            </c:strRef>
          </c:tx>
          <c:spPr>
            <a:solidFill>
              <a:srgbClr val="FFCC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'Доходы собственные и краевые'!$B$1:$D$2</c:f>
              <c:strCache>
                <c:ptCount val="3"/>
                <c:pt idx="0">
                  <c:v>2013 год (отчёт)</c:v>
                </c:pt>
                <c:pt idx="1">
                  <c:v>2014 год (отчёт)</c:v>
                </c:pt>
                <c:pt idx="2">
                  <c:v>2015 год (отчёт)</c:v>
                </c:pt>
              </c:strCache>
            </c:strRef>
          </c:cat>
          <c:val>
            <c:numRef>
              <c:f>'Доходы собственные и краевые'!$B$4:$D$4</c:f>
              <c:numCache>
                <c:formatCode>#,##0</c:formatCode>
                <c:ptCount val="3"/>
                <c:pt idx="0">
                  <c:v>13667</c:v>
                </c:pt>
                <c:pt idx="1">
                  <c:v>13509</c:v>
                </c:pt>
                <c:pt idx="2">
                  <c:v>12631.4</c:v>
                </c:pt>
              </c:numCache>
            </c:numRef>
          </c:val>
        </c:ser>
        <c:dLbls>
          <c:showLegendKey val="0"/>
          <c:showVal val="0"/>
          <c:showCatName val="0"/>
          <c:showSerName val="0"/>
          <c:showPercent val="0"/>
          <c:showBubbleSize val="0"/>
        </c:dLbls>
        <c:gapWidth val="150"/>
        <c:overlap val="100"/>
        <c:axId val="146572944"/>
        <c:axId val="146573336"/>
      </c:barChart>
      <c:catAx>
        <c:axId val="146572944"/>
        <c:scaling>
          <c:orientation val="minMax"/>
        </c:scaling>
        <c:delete val="0"/>
        <c:axPos val="b"/>
        <c:numFmt formatCode="General" sourceLinked="1"/>
        <c:majorTickMark val="out"/>
        <c:minorTickMark val="none"/>
        <c:tickLblPos val="low"/>
        <c:crossAx val="146573336"/>
        <c:crosses val="autoZero"/>
        <c:auto val="1"/>
        <c:lblAlgn val="ctr"/>
        <c:lblOffset val="100"/>
        <c:noMultiLvlLbl val="0"/>
      </c:catAx>
      <c:valAx>
        <c:axId val="146573336"/>
        <c:scaling>
          <c:orientation val="minMax"/>
          <c:min val="-2000"/>
        </c:scaling>
        <c:delete val="0"/>
        <c:axPos val="l"/>
        <c:majorGridlines/>
        <c:numFmt formatCode="#,##0" sourceLinked="1"/>
        <c:majorTickMark val="out"/>
        <c:minorTickMark val="none"/>
        <c:tickLblPos val="nextTo"/>
        <c:crossAx val="146572944"/>
        <c:crosses val="autoZero"/>
        <c:crossBetween val="between"/>
      </c:valAx>
      <c:spPr>
        <a:solidFill>
          <a:srgbClr val="FFFF99"/>
        </a:solidFill>
      </c:spPr>
    </c:plotArea>
    <c:legend>
      <c:legendPos val="b"/>
      <c:layout>
        <c:manualLayout>
          <c:xMode val="edge"/>
          <c:yMode val="edge"/>
          <c:x val="1.0083921328015817E-2"/>
          <c:y val="0.82623285296885052"/>
          <c:w val="0.98991607867198417"/>
          <c:h val="0.16782969345812904"/>
        </c:manualLayout>
      </c:layout>
      <c:overlay val="0"/>
    </c:legend>
    <c:plotVisOnly val="1"/>
    <c:dispBlanksAs val="gap"/>
    <c:showDLblsOverMax val="0"/>
  </c:chart>
  <c:txPr>
    <a:bodyPr/>
    <a:lstStyle/>
    <a:p>
      <a:pPr>
        <a:defRPr sz="1400">
          <a:latin typeface="Times New Roman" panose="02020603050405020304" pitchFamily="18" charset="0"/>
          <a:cs typeface="Times New Roman" panose="02020603050405020304" pitchFamily="18" charset="0"/>
        </a:defRPr>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777219430485763E-2"/>
          <c:y val="6.0109289617486336E-2"/>
          <c:w val="0.89614740368509216"/>
          <c:h val="0.75136612021857918"/>
        </c:manualLayout>
      </c:layout>
      <c:barChart>
        <c:barDir val="col"/>
        <c:grouping val="clustered"/>
        <c:varyColors val="0"/>
        <c:ser>
          <c:idx val="0"/>
          <c:order val="0"/>
          <c:tx>
            <c:strRef>
              <c:f>Лист1!$A$2</c:f>
              <c:strCache>
                <c:ptCount val="1"/>
                <c:pt idx="0">
                  <c:v>Плановые показатели</c:v>
                </c:pt>
              </c:strCache>
            </c:strRef>
          </c:tx>
          <c:spPr>
            <a:gradFill rotWithShape="0">
              <a:gsLst>
                <a:gs pos="0">
                  <a:srgbClr xmlns:mc="http://schemas.openxmlformats.org/markup-compatibility/2006" xmlns:a14="http://schemas.microsoft.com/office/drawing/2010/main" val="000000" mc:Ignorable="a14" a14:legacySpreadsheetColorIndex="29">
                    <a:gamma/>
                    <a:shade val="46275"/>
                    <a:invGamma/>
                  </a:srgbClr>
                </a:gs>
                <a:gs pos="50000">
                  <a:srgbClr xmlns:mc="http://schemas.openxmlformats.org/markup-compatibility/2006" xmlns:a14="http://schemas.microsoft.com/office/drawing/2010/main" val="FF8080" mc:Ignorable="a14" a14:legacySpreadsheetColorIndex="29"/>
                </a:gs>
                <a:gs pos="100000">
                  <a:srgbClr xmlns:mc="http://schemas.openxmlformats.org/markup-compatibility/2006" xmlns:a14="http://schemas.microsoft.com/office/drawing/2010/main" val="000000" mc:Ignorable="a14" a14:legacySpreadsheetColorIndex="29">
                    <a:gamma/>
                    <a:shade val="46275"/>
                    <a:invGamma/>
                  </a:srgbClr>
                </a:gs>
              </a:gsLst>
              <a:lin ang="0" scaled="1"/>
            </a:gradFill>
            <a:ln w="18277">
              <a:solidFill>
                <a:srgbClr val="000000"/>
              </a:solidFill>
              <a:prstDash val="solid"/>
            </a:ln>
          </c:spPr>
          <c:invertIfNegative val="0"/>
          <c:dLbls>
            <c:dLbl>
              <c:idx val="2"/>
              <c:layout>
                <c:manualLayout>
                  <c:x val="2.2281540803686974E-3"/>
                  <c:y val="-1.27393116983085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w="36554">
                <a:noFill/>
              </a:ln>
            </c:spPr>
            <c:txPr>
              <a:bodyPr/>
              <a:lstStyle/>
              <a:p>
                <a:pPr>
                  <a:defRPr sz="1725" b="1" i="0" u="none" strike="noStrike" baseline="0">
                    <a:solidFill>
                      <a:srgbClr val="003366"/>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Лист1!$B$1:$D$1</c:f>
              <c:strCache>
                <c:ptCount val="3"/>
                <c:pt idx="0">
                  <c:v>2013 год</c:v>
                </c:pt>
                <c:pt idx="1">
                  <c:v>2014 год</c:v>
                </c:pt>
                <c:pt idx="2">
                  <c:v>2015 год</c:v>
                </c:pt>
              </c:strCache>
            </c:strRef>
          </c:cat>
          <c:val>
            <c:numRef>
              <c:f>Лист1!$B$2:$D$2</c:f>
              <c:numCache>
                <c:formatCode>#,##0</c:formatCode>
                <c:ptCount val="3"/>
                <c:pt idx="0">
                  <c:v>27550</c:v>
                </c:pt>
                <c:pt idx="1">
                  <c:v>30634</c:v>
                </c:pt>
                <c:pt idx="2">
                  <c:v>28745</c:v>
                </c:pt>
              </c:numCache>
            </c:numRef>
          </c:val>
        </c:ser>
        <c:ser>
          <c:idx val="1"/>
          <c:order val="1"/>
          <c:tx>
            <c:strRef>
              <c:f>Лист1!$A$3</c:f>
              <c:strCache>
                <c:ptCount val="1"/>
                <c:pt idx="0">
                  <c:v>Фактические показатели</c:v>
                </c:pt>
              </c:strCache>
            </c:strRef>
          </c:tx>
          <c:spPr>
            <a:gradFill rotWithShape="0">
              <a:gsLst>
                <a:gs pos="0">
                  <a:srgbClr xmlns:mc="http://schemas.openxmlformats.org/markup-compatibility/2006" xmlns:a14="http://schemas.microsoft.com/office/drawing/2010/main" val="000000" mc:Ignorable="a14" a14:legacySpreadsheetColorIndex="30">
                    <a:gamma/>
                    <a:shade val="46275"/>
                    <a:invGamma/>
                  </a:srgbClr>
                </a:gs>
                <a:gs pos="50000">
                  <a:srgbClr xmlns:mc="http://schemas.openxmlformats.org/markup-compatibility/2006" xmlns:a14="http://schemas.microsoft.com/office/drawing/2010/main" val="0066CC" mc:Ignorable="a14" a14:legacySpreadsheetColorIndex="30"/>
                </a:gs>
                <a:gs pos="100000">
                  <a:srgbClr xmlns:mc="http://schemas.openxmlformats.org/markup-compatibility/2006" xmlns:a14="http://schemas.microsoft.com/office/drawing/2010/main" val="000000" mc:Ignorable="a14" a14:legacySpreadsheetColorIndex="30">
                    <a:gamma/>
                    <a:shade val="46275"/>
                    <a:invGamma/>
                  </a:srgbClr>
                </a:gs>
              </a:gsLst>
              <a:lin ang="0" scaled="1"/>
            </a:gradFill>
            <a:ln w="18277">
              <a:solidFill>
                <a:srgbClr val="000000"/>
              </a:solidFill>
              <a:prstDash val="solid"/>
            </a:ln>
          </c:spPr>
          <c:invertIfNegative val="0"/>
          <c:dLbls>
            <c:spPr>
              <a:noFill/>
              <a:ln w="36554">
                <a:noFill/>
              </a:ln>
            </c:spPr>
            <c:txPr>
              <a:bodyPr/>
              <a:lstStyle/>
              <a:p>
                <a:pPr>
                  <a:defRPr sz="1725" b="1" i="0" u="none" strike="noStrike" baseline="0">
                    <a:solidFill>
                      <a:srgbClr val="003366"/>
                    </a:solidFill>
                    <a:latin typeface="Times New Roman"/>
                    <a:ea typeface="Times New Roman"/>
                    <a:cs typeface="Times New Roman"/>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Лист1!$B$1:$D$1</c:f>
              <c:strCache>
                <c:ptCount val="3"/>
                <c:pt idx="0">
                  <c:v>2013 год</c:v>
                </c:pt>
                <c:pt idx="1">
                  <c:v>2014 год</c:v>
                </c:pt>
                <c:pt idx="2">
                  <c:v>2015 год</c:v>
                </c:pt>
              </c:strCache>
            </c:strRef>
          </c:cat>
          <c:val>
            <c:numRef>
              <c:f>Лист1!$B$3:$D$3</c:f>
              <c:numCache>
                <c:formatCode>#,##0</c:formatCode>
                <c:ptCount val="3"/>
                <c:pt idx="0">
                  <c:v>22284</c:v>
                </c:pt>
                <c:pt idx="1">
                  <c:v>26635</c:v>
                </c:pt>
                <c:pt idx="2">
                  <c:v>24325</c:v>
                </c:pt>
              </c:numCache>
            </c:numRef>
          </c:val>
        </c:ser>
        <c:dLbls>
          <c:showLegendKey val="0"/>
          <c:showVal val="0"/>
          <c:showCatName val="0"/>
          <c:showSerName val="0"/>
          <c:showPercent val="0"/>
          <c:showBubbleSize val="0"/>
        </c:dLbls>
        <c:gapWidth val="150"/>
        <c:axId val="202212208"/>
        <c:axId val="202212600"/>
      </c:barChart>
      <c:catAx>
        <c:axId val="202212208"/>
        <c:scaling>
          <c:orientation val="minMax"/>
        </c:scaling>
        <c:delete val="0"/>
        <c:axPos val="b"/>
        <c:numFmt formatCode="General" sourceLinked="1"/>
        <c:majorTickMark val="out"/>
        <c:minorTickMark val="none"/>
        <c:tickLblPos val="nextTo"/>
        <c:spPr>
          <a:ln w="4569">
            <a:solidFill>
              <a:srgbClr val="000000"/>
            </a:solidFill>
            <a:prstDash val="solid"/>
          </a:ln>
        </c:spPr>
        <c:txPr>
          <a:bodyPr rot="0" vert="horz"/>
          <a:lstStyle/>
          <a:p>
            <a:pPr>
              <a:defRPr sz="1725" b="1" i="0" u="none" strike="noStrike" baseline="0">
                <a:solidFill>
                  <a:srgbClr val="003366"/>
                </a:solidFill>
                <a:latin typeface="Times New Roman"/>
                <a:ea typeface="Times New Roman"/>
                <a:cs typeface="Times New Roman"/>
              </a:defRPr>
            </a:pPr>
            <a:endParaRPr lang="ru-RU"/>
          </a:p>
        </c:txPr>
        <c:crossAx val="202212600"/>
        <c:crosses val="autoZero"/>
        <c:auto val="1"/>
        <c:lblAlgn val="ctr"/>
        <c:lblOffset val="100"/>
        <c:tickLblSkip val="1"/>
        <c:tickMarkSkip val="1"/>
        <c:noMultiLvlLbl val="0"/>
      </c:catAx>
      <c:valAx>
        <c:axId val="202212600"/>
        <c:scaling>
          <c:orientation val="minMax"/>
        </c:scaling>
        <c:delete val="0"/>
        <c:axPos val="l"/>
        <c:majorGridlines>
          <c:spPr>
            <a:ln w="4569">
              <a:solidFill>
                <a:srgbClr val="993366"/>
              </a:solidFill>
              <a:prstDash val="solid"/>
            </a:ln>
          </c:spPr>
        </c:majorGridlines>
        <c:numFmt formatCode="#,##0" sourceLinked="1"/>
        <c:majorTickMark val="out"/>
        <c:minorTickMark val="none"/>
        <c:tickLblPos val="nextTo"/>
        <c:spPr>
          <a:ln w="18277">
            <a:solidFill>
              <a:srgbClr val="000000"/>
            </a:solidFill>
            <a:prstDash val="solid"/>
          </a:ln>
        </c:spPr>
        <c:txPr>
          <a:bodyPr rot="0" vert="horz"/>
          <a:lstStyle/>
          <a:p>
            <a:pPr>
              <a:defRPr sz="1295" b="1" i="0" u="none" strike="noStrike" baseline="0">
                <a:solidFill>
                  <a:srgbClr val="003366"/>
                </a:solidFill>
                <a:latin typeface="Times New Roman"/>
                <a:ea typeface="Times New Roman"/>
                <a:cs typeface="Times New Roman"/>
              </a:defRPr>
            </a:pPr>
            <a:endParaRPr lang="ru-RU"/>
          </a:p>
        </c:txPr>
        <c:crossAx val="202212208"/>
        <c:crosses val="autoZero"/>
        <c:crossBetween val="between"/>
        <c:majorUnit val="5000"/>
      </c:valAx>
      <c:spPr>
        <a:solidFill>
          <a:srgbClr val="FFCC99"/>
        </a:solidFill>
        <a:ln w="18277">
          <a:solidFill>
            <a:srgbClr val="FFFFFF"/>
          </a:solidFill>
          <a:prstDash val="solid"/>
        </a:ln>
      </c:spPr>
    </c:plotArea>
    <c:legend>
      <c:legendPos val="b"/>
      <c:layout>
        <c:manualLayout>
          <c:xMode val="edge"/>
          <c:yMode val="edge"/>
          <c:x val="0.23450588954480342"/>
          <c:y val="0.92349718996989782"/>
          <c:w val="0.60301505764850072"/>
          <c:h val="6.8305925036206583E-2"/>
        </c:manualLayout>
      </c:layout>
      <c:overlay val="0"/>
      <c:spPr>
        <a:solidFill>
          <a:srgbClr val="FFFFFF"/>
        </a:solidFill>
        <a:ln w="36554">
          <a:noFill/>
        </a:ln>
      </c:spPr>
      <c:txPr>
        <a:bodyPr/>
        <a:lstStyle/>
        <a:p>
          <a:pPr>
            <a:defRPr sz="1583" b="0" i="0" u="none" strike="noStrike" baseline="0">
              <a:solidFill>
                <a:srgbClr val="003366"/>
              </a:solidFill>
              <a:latin typeface="Times New Roman"/>
              <a:ea typeface="Times New Roman"/>
              <a:cs typeface="Times New Roman"/>
            </a:defRPr>
          </a:pPr>
          <a:endParaRPr lang="ru-RU"/>
        </a:p>
      </c:txPr>
    </c:legend>
    <c:plotVisOnly val="1"/>
    <c:dispBlanksAs val="gap"/>
    <c:showDLblsOverMax val="0"/>
  </c:chart>
  <c:spPr>
    <a:solidFill>
      <a:srgbClr val="FFFFFF"/>
    </a:solidFill>
    <a:ln>
      <a:noFill/>
    </a:ln>
  </c:spPr>
  <c:txPr>
    <a:bodyPr/>
    <a:lstStyle/>
    <a:p>
      <a:pPr>
        <a:defRPr sz="1295" b="0" i="0" u="none" strike="noStrike" baseline="0">
          <a:solidFill>
            <a:srgbClr val="000000"/>
          </a:solidFill>
          <a:latin typeface="Arial"/>
          <a:ea typeface="Arial"/>
          <a:cs typeface="Arial"/>
        </a:defRPr>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430656934306563E-2"/>
          <c:y val="4.0322580645161289E-2"/>
          <c:w val="0.89489051094890515"/>
          <c:h val="0.7553763440860215"/>
        </c:manualLayout>
      </c:layout>
      <c:barChart>
        <c:barDir val="col"/>
        <c:grouping val="stacked"/>
        <c:varyColors val="0"/>
        <c:ser>
          <c:idx val="1"/>
          <c:order val="0"/>
          <c:tx>
            <c:strRef>
              <c:f>Лист1!$C$1</c:f>
              <c:strCache>
                <c:ptCount val="1"/>
                <c:pt idx="0">
                  <c:v>Расходы на социальную сферу</c:v>
                </c:pt>
              </c:strCache>
            </c:strRef>
          </c:tx>
          <c:spPr>
            <a:solidFill>
              <a:schemeClr val="accent1">
                <a:lumMod val="75000"/>
              </a:schemeClr>
            </a:solidFill>
            <a:ln w="16881">
              <a:solidFill>
                <a:schemeClr val="tx1"/>
              </a:solidFill>
              <a:prstDash val="solid"/>
            </a:ln>
            <a:scene3d>
              <a:camera prst="orthographicFront"/>
              <a:lightRig rig="threePt" dir="t"/>
            </a:scene3d>
            <a:sp3d>
              <a:bevelT/>
            </a:sp3d>
          </c:spPr>
          <c:invertIfNegative val="0"/>
          <c:dLbls>
            <c:dLbl>
              <c:idx val="0"/>
              <c:layout>
                <c:manualLayout>
                  <c:x val="0"/>
                  <c:y val="-9.11222684422354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0.10184253531779261"/>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3795620437956208E-3"/>
                  <c:y val="-0.11792293563112828"/>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Лист1!$A$2:$A$4</c:f>
              <c:strCache>
                <c:ptCount val="3"/>
                <c:pt idx="0">
                  <c:v>2013 год (отчёт)</c:v>
                </c:pt>
                <c:pt idx="1">
                  <c:v>2014 год (отчет)</c:v>
                </c:pt>
                <c:pt idx="2">
                  <c:v>2015 год (отчёт)</c:v>
                </c:pt>
              </c:strCache>
            </c:strRef>
          </c:cat>
          <c:val>
            <c:numRef>
              <c:f>Лист1!$C$2:$C$4</c:f>
              <c:numCache>
                <c:formatCode>#,##0</c:formatCode>
                <c:ptCount val="3"/>
                <c:pt idx="0">
                  <c:v>13200</c:v>
                </c:pt>
                <c:pt idx="1">
                  <c:v>14473</c:v>
                </c:pt>
                <c:pt idx="2">
                  <c:v>14213</c:v>
                </c:pt>
              </c:numCache>
            </c:numRef>
          </c:val>
        </c:ser>
        <c:ser>
          <c:idx val="2"/>
          <c:order val="1"/>
          <c:tx>
            <c:strRef>
              <c:f>Лист1!$D$1</c:f>
              <c:strCache>
                <c:ptCount val="1"/>
                <c:pt idx="0">
                  <c:v>Общий объем расходов</c:v>
                </c:pt>
              </c:strCache>
            </c:strRef>
          </c:tx>
          <c:spPr>
            <a:solidFill>
              <a:srgbClr val="FFFF00"/>
            </a:solidFill>
            <a:ln w="16881">
              <a:solidFill>
                <a:schemeClr val="tx1"/>
              </a:solidFill>
              <a:prstDash val="solid"/>
            </a:ln>
            <a:scene3d>
              <a:camera prst="orthographicFront"/>
              <a:lightRig rig="threePt" dir="t"/>
            </a:scene3d>
            <a:sp3d>
              <a:bevelT/>
            </a:sp3d>
          </c:spPr>
          <c:invertIfNegative val="0"/>
          <c:cat>
            <c:strRef>
              <c:f>Лист1!$A$2:$A$4</c:f>
              <c:strCache>
                <c:ptCount val="3"/>
                <c:pt idx="0">
                  <c:v>2013 год (отчёт)</c:v>
                </c:pt>
                <c:pt idx="1">
                  <c:v>2014 год (отчет)</c:v>
                </c:pt>
                <c:pt idx="2">
                  <c:v>2015 год (отчёт)</c:v>
                </c:pt>
              </c:strCache>
            </c:strRef>
          </c:cat>
          <c:val>
            <c:numRef>
              <c:f>Лист1!$D$2:$D$4</c:f>
              <c:numCache>
                <c:formatCode>#,##0</c:formatCode>
                <c:ptCount val="3"/>
                <c:pt idx="0">
                  <c:v>9084</c:v>
                </c:pt>
                <c:pt idx="1">
                  <c:v>12162</c:v>
                </c:pt>
                <c:pt idx="2">
                  <c:v>10112</c:v>
                </c:pt>
              </c:numCache>
            </c:numRef>
          </c:val>
        </c:ser>
        <c:dLbls>
          <c:showLegendKey val="0"/>
          <c:showVal val="0"/>
          <c:showCatName val="0"/>
          <c:showSerName val="0"/>
          <c:showPercent val="0"/>
          <c:showBubbleSize val="0"/>
        </c:dLbls>
        <c:gapWidth val="150"/>
        <c:overlap val="100"/>
        <c:serLines>
          <c:spPr>
            <a:ln w="9525">
              <a:solidFill>
                <a:schemeClr val="tx1"/>
              </a:solidFill>
              <a:prstDash val="solid"/>
              <a:tailEnd type="triangle"/>
            </a:ln>
          </c:spPr>
        </c:serLines>
        <c:axId val="202213384"/>
        <c:axId val="202213776"/>
      </c:barChart>
      <c:catAx>
        <c:axId val="202213384"/>
        <c:scaling>
          <c:orientation val="minMax"/>
        </c:scaling>
        <c:delete val="0"/>
        <c:axPos val="b"/>
        <c:numFmt formatCode="General" sourceLinked="1"/>
        <c:majorTickMark val="out"/>
        <c:minorTickMark val="none"/>
        <c:tickLblPos val="nextTo"/>
        <c:spPr>
          <a:ln w="4220">
            <a:solidFill>
              <a:schemeClr val="tx1"/>
            </a:solidFill>
            <a:prstDash val="solid"/>
          </a:ln>
        </c:spPr>
        <c:txPr>
          <a:bodyPr rot="0" vert="horz"/>
          <a:lstStyle/>
          <a:p>
            <a:pPr>
              <a:defRPr sz="1595" b="0" i="0" u="none" strike="noStrike" baseline="0">
                <a:solidFill>
                  <a:srgbClr val="008080"/>
                </a:solidFill>
                <a:latin typeface="Times New Roman"/>
                <a:ea typeface="Times New Roman"/>
                <a:cs typeface="Times New Roman"/>
              </a:defRPr>
            </a:pPr>
            <a:endParaRPr lang="ru-RU"/>
          </a:p>
        </c:txPr>
        <c:crossAx val="202213776"/>
        <c:crosses val="autoZero"/>
        <c:auto val="1"/>
        <c:lblAlgn val="ctr"/>
        <c:lblOffset val="100"/>
        <c:tickLblSkip val="1"/>
        <c:tickMarkSkip val="1"/>
        <c:noMultiLvlLbl val="0"/>
      </c:catAx>
      <c:valAx>
        <c:axId val="202213776"/>
        <c:scaling>
          <c:orientation val="minMax"/>
        </c:scaling>
        <c:delete val="0"/>
        <c:axPos val="l"/>
        <c:numFmt formatCode="#,##0" sourceLinked="1"/>
        <c:majorTickMark val="out"/>
        <c:minorTickMark val="none"/>
        <c:tickLblPos val="nextTo"/>
        <c:spPr>
          <a:ln w="4220">
            <a:solidFill>
              <a:schemeClr val="tx1"/>
            </a:solidFill>
            <a:prstDash val="solid"/>
          </a:ln>
        </c:spPr>
        <c:txPr>
          <a:bodyPr rot="0" vert="horz"/>
          <a:lstStyle/>
          <a:p>
            <a:pPr>
              <a:defRPr sz="1595" b="0" i="0" u="none" strike="noStrike" baseline="0">
                <a:solidFill>
                  <a:srgbClr val="008080"/>
                </a:solidFill>
                <a:latin typeface="Times New Roman"/>
                <a:ea typeface="Times New Roman"/>
                <a:cs typeface="Times New Roman"/>
              </a:defRPr>
            </a:pPr>
            <a:endParaRPr lang="ru-RU"/>
          </a:p>
        </c:txPr>
        <c:crossAx val="202213384"/>
        <c:crosses val="autoZero"/>
        <c:crossBetween val="between"/>
      </c:valAx>
      <c:spPr>
        <a:gradFill rotWithShape="0">
          <a:gsLst>
            <a:gs pos="0">
              <a:srgbClr xmlns:mc="http://schemas.openxmlformats.org/markup-compatibility/2006" xmlns:a14="http://schemas.microsoft.com/office/drawing/2010/main" val="BBE0E3" mc:Ignorable="a14" a14:legacySpreadsheetColorIndex="24"/>
            </a:gs>
            <a:gs pos="50000">
              <a:srgbClr xmlns:mc="http://schemas.openxmlformats.org/markup-compatibility/2006" xmlns:a14="http://schemas.microsoft.com/office/drawing/2010/main" val="FFFFFF" mc:Ignorable="a14" a14:legacySpreadsheetColorIndex="24">
                <a:gamma/>
                <a:tint val="20000"/>
                <a:invGamma/>
              </a:srgbClr>
            </a:gs>
            <a:gs pos="100000">
              <a:srgbClr xmlns:mc="http://schemas.openxmlformats.org/markup-compatibility/2006" xmlns:a14="http://schemas.microsoft.com/office/drawing/2010/main" val="BBE0E3" mc:Ignorable="a14" a14:legacySpreadsheetColorIndex="24"/>
            </a:gs>
          </a:gsLst>
          <a:lin ang="5400000" scaled="1"/>
        </a:gradFill>
        <a:ln w="33760">
          <a:noFill/>
        </a:ln>
      </c:spPr>
    </c:plotArea>
    <c:legend>
      <c:legendPos val="b"/>
      <c:layout>
        <c:manualLayout>
          <c:xMode val="edge"/>
          <c:yMode val="edge"/>
          <c:x val="0.11532842858537651"/>
          <c:y val="0.94086013344717456"/>
          <c:w val="0.77518243479958882"/>
          <c:h val="5.9139866552825437E-2"/>
        </c:manualLayout>
      </c:layout>
      <c:overlay val="0"/>
      <c:spPr>
        <a:noFill/>
        <a:ln w="33760">
          <a:noFill/>
        </a:ln>
      </c:spPr>
      <c:txPr>
        <a:bodyPr/>
        <a:lstStyle/>
        <a:p>
          <a:pPr>
            <a:defRPr sz="1462" b="0" i="0" u="none" strike="noStrike" baseline="0">
              <a:solidFill>
                <a:schemeClr val="tx1"/>
              </a:solidFill>
              <a:latin typeface="Times New Roman"/>
              <a:ea typeface="Times New Roman"/>
              <a:cs typeface="Times New Roman"/>
            </a:defRPr>
          </a:pPr>
          <a:endParaRPr lang="ru-RU"/>
        </a:p>
      </c:txPr>
    </c:legend>
    <c:plotVisOnly val="0"/>
    <c:dispBlanksAs val="gap"/>
    <c:showDLblsOverMax val="0"/>
  </c:chart>
  <c:spPr>
    <a:noFill/>
    <a:ln>
      <a:noFill/>
    </a:ln>
  </c:spPr>
  <c:txPr>
    <a:bodyPr/>
    <a:lstStyle/>
    <a:p>
      <a:pPr>
        <a:defRPr sz="1163" b="0" i="0" u="none" strike="noStrike" baseline="0">
          <a:solidFill>
            <a:schemeClr val="tx1"/>
          </a:solidFill>
          <a:latin typeface="Arial Cyr"/>
          <a:ea typeface="Arial Cyr"/>
          <a:cs typeface="Arial Cyr"/>
        </a:defRPr>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20"/>
      <c:rotY val="150"/>
      <c:rAngAx val="0"/>
      <c:perspective val="0"/>
    </c:view3D>
    <c:floor>
      <c:thickness val="0"/>
    </c:floor>
    <c:sideWall>
      <c:thickness val="0"/>
    </c:sideWall>
    <c:backWall>
      <c:thickness val="0"/>
    </c:backWall>
    <c:plotArea>
      <c:layout>
        <c:manualLayout>
          <c:layoutTarget val="inner"/>
          <c:xMode val="edge"/>
          <c:yMode val="edge"/>
          <c:x val="0.21981424148606812"/>
          <c:y val="0.31958762886597936"/>
          <c:w val="0.52631578947368418"/>
          <c:h val="0.34793814432989689"/>
        </c:manualLayout>
      </c:layout>
      <c:pie3DChart>
        <c:varyColors val="1"/>
        <c:ser>
          <c:idx val="0"/>
          <c:order val="0"/>
          <c:spPr>
            <a:solidFill>
              <a:srgbClr val="9999FF"/>
            </a:solidFill>
            <a:ln w="16888">
              <a:solidFill>
                <a:srgbClr val="000000"/>
              </a:solidFill>
              <a:prstDash val="solid"/>
            </a:ln>
            <a:scene3d>
              <a:camera prst="orthographicFront"/>
              <a:lightRig rig="threePt" dir="t"/>
            </a:scene3d>
            <a:sp3d prstMaterial="plastic">
              <a:contourClr>
                <a:srgbClr val="000000"/>
              </a:contourClr>
            </a:sp3d>
          </c:spPr>
          <c:explosion val="11"/>
          <c:dPt>
            <c:idx val="0"/>
            <c:bubble3D val="0"/>
            <c:spPr>
              <a:solidFill>
                <a:srgbClr val="CC99FF"/>
              </a:solidFill>
              <a:ln w="16888">
                <a:solidFill>
                  <a:srgbClr val="000000"/>
                </a:solidFill>
                <a:prstDash val="solid"/>
              </a:ln>
              <a:scene3d>
                <a:camera prst="orthographicFront"/>
                <a:lightRig rig="threePt" dir="t"/>
              </a:scene3d>
              <a:sp3d prstMaterial="plastic">
                <a:contourClr>
                  <a:srgbClr val="000000"/>
                </a:contourClr>
              </a:sp3d>
            </c:spPr>
          </c:dPt>
          <c:dPt>
            <c:idx val="1"/>
            <c:bubble3D val="0"/>
            <c:spPr>
              <a:solidFill>
                <a:srgbClr val="99CC00"/>
              </a:solidFill>
              <a:ln w="16888">
                <a:solidFill>
                  <a:srgbClr val="000000"/>
                </a:solidFill>
                <a:prstDash val="solid"/>
              </a:ln>
              <a:scene3d>
                <a:camera prst="orthographicFront"/>
                <a:lightRig rig="threePt" dir="t"/>
              </a:scene3d>
              <a:sp3d prstMaterial="plastic">
                <a:contourClr>
                  <a:srgbClr val="000000"/>
                </a:contourClr>
              </a:sp3d>
            </c:spPr>
          </c:dPt>
          <c:dPt>
            <c:idx val="2"/>
            <c:bubble3D val="0"/>
            <c:spPr>
              <a:solidFill>
                <a:srgbClr val="FF9900"/>
              </a:solidFill>
              <a:ln w="16888">
                <a:solidFill>
                  <a:srgbClr val="000000"/>
                </a:solidFill>
                <a:prstDash val="solid"/>
              </a:ln>
              <a:scene3d>
                <a:camera prst="orthographicFront"/>
                <a:lightRig rig="threePt" dir="t"/>
              </a:scene3d>
              <a:sp3d prstMaterial="plastic">
                <a:contourClr>
                  <a:srgbClr val="000000"/>
                </a:contourClr>
              </a:sp3d>
            </c:spPr>
          </c:dPt>
          <c:dPt>
            <c:idx val="3"/>
            <c:bubble3D val="0"/>
            <c:spPr>
              <a:solidFill>
                <a:srgbClr val="CCFFFF"/>
              </a:solidFill>
              <a:ln w="16888">
                <a:solidFill>
                  <a:srgbClr val="000000"/>
                </a:solidFill>
                <a:prstDash val="solid"/>
              </a:ln>
              <a:scene3d>
                <a:camera prst="orthographicFront"/>
                <a:lightRig rig="threePt" dir="t"/>
              </a:scene3d>
              <a:sp3d prstMaterial="plastic">
                <a:contourClr>
                  <a:srgbClr val="000000"/>
                </a:contourClr>
              </a:sp3d>
            </c:spPr>
          </c:dPt>
          <c:dPt>
            <c:idx val="4"/>
            <c:bubble3D val="0"/>
            <c:spPr>
              <a:solidFill>
                <a:srgbClr val="FFFF00"/>
              </a:solidFill>
              <a:ln w="16888">
                <a:solidFill>
                  <a:srgbClr val="000000"/>
                </a:solidFill>
                <a:prstDash val="solid"/>
              </a:ln>
              <a:scene3d>
                <a:camera prst="orthographicFront"/>
                <a:lightRig rig="threePt" dir="t"/>
              </a:scene3d>
              <a:sp3d prstMaterial="plastic">
                <a:contourClr>
                  <a:srgbClr val="000000"/>
                </a:contourClr>
              </a:sp3d>
            </c:spPr>
          </c:dPt>
          <c:dPt>
            <c:idx val="5"/>
            <c:bubble3D val="0"/>
            <c:spPr>
              <a:solidFill>
                <a:srgbClr val="FF8080"/>
              </a:solidFill>
              <a:ln w="16888">
                <a:solidFill>
                  <a:srgbClr val="000000"/>
                </a:solidFill>
                <a:prstDash val="solid"/>
              </a:ln>
              <a:scene3d>
                <a:camera prst="orthographicFront"/>
                <a:lightRig rig="threePt" dir="t"/>
              </a:scene3d>
              <a:sp3d prstMaterial="plastic">
                <a:contourClr>
                  <a:srgbClr val="000000"/>
                </a:contourClr>
              </a:sp3d>
            </c:spPr>
          </c:dPt>
          <c:dPt>
            <c:idx val="6"/>
            <c:bubble3D val="0"/>
            <c:spPr>
              <a:solidFill>
                <a:srgbClr val="0066CC"/>
              </a:solidFill>
              <a:ln w="16888">
                <a:solidFill>
                  <a:srgbClr val="000000"/>
                </a:solidFill>
                <a:prstDash val="solid"/>
              </a:ln>
              <a:scene3d>
                <a:camera prst="orthographicFront"/>
                <a:lightRig rig="threePt" dir="t"/>
              </a:scene3d>
              <a:sp3d prstMaterial="plastic">
                <a:contourClr>
                  <a:srgbClr val="000000"/>
                </a:contourClr>
              </a:sp3d>
            </c:spPr>
          </c:dPt>
          <c:dLbls>
            <c:dLbl>
              <c:idx val="0"/>
              <c:layout>
                <c:manualLayout>
                  <c:x val="-1.3556334062803417E-2"/>
                  <c:y val="9.2517183763719493E-2"/>
                </c:manualLayout>
              </c:layout>
              <c:tx>
                <c:rich>
                  <a:bodyPr/>
                  <a:lstStyle/>
                  <a:p>
                    <a:pPr>
                      <a:defRPr sz="1463" b="0" i="0" u="none" strike="noStrike" baseline="0">
                        <a:solidFill>
                          <a:srgbClr val="333300"/>
                        </a:solidFill>
                        <a:latin typeface="Times New Roman"/>
                        <a:ea typeface="Times New Roman"/>
                        <a:cs typeface="Times New Roman"/>
                      </a:defRPr>
                    </a:pPr>
                    <a:r>
                      <a:rPr lang="ru-RU" dirty="0"/>
                      <a:t>Другие
</a:t>
                    </a:r>
                    <a:r>
                      <a:rPr lang="ru-RU" dirty="0" smtClean="0"/>
                      <a:t>299 </a:t>
                    </a:r>
                    <a:r>
                      <a:rPr lang="ru-RU" sz="1463" b="0" i="0" u="none" strike="noStrike" baseline="0" dirty="0" smtClean="0">
                        <a:effectLst/>
                      </a:rPr>
                      <a:t>млн. рублей</a:t>
                    </a:r>
                    <a:r>
                      <a:rPr lang="ru-RU" dirty="0"/>
                      <a:t>
17%</a:t>
                    </a:r>
                  </a:p>
                </c:rich>
              </c:tx>
              <c:spPr>
                <a:noFill/>
                <a:ln w="33777">
                  <a:noFill/>
                </a:ln>
              </c:spPr>
              <c:dLblPos val="bestFit"/>
              <c:showLegendKey val="0"/>
              <c:showVal val="1"/>
              <c:showCatName val="1"/>
              <c:showSerName val="0"/>
              <c:showPercent val="1"/>
              <c:showBubbleSize val="0"/>
              <c:extLst>
                <c:ext xmlns:c15="http://schemas.microsoft.com/office/drawing/2012/chart" uri="{CE6537A1-D6FC-4f65-9D91-7224C49458BB}">
                  <c15:layout/>
                </c:ext>
              </c:extLst>
            </c:dLbl>
            <c:dLbl>
              <c:idx val="1"/>
              <c:layout>
                <c:manualLayout>
                  <c:x val="-7.5577767699795143E-2"/>
                  <c:y val="0.10713343805340723"/>
                </c:manualLayout>
              </c:layout>
              <c:tx>
                <c:rich>
                  <a:bodyPr/>
                  <a:lstStyle/>
                  <a:p>
                    <a:pPr>
                      <a:defRPr sz="1463" b="0" i="0" u="none" strike="noStrike" baseline="0">
                        <a:solidFill>
                          <a:srgbClr val="333300"/>
                        </a:solidFill>
                        <a:latin typeface="Times New Roman"/>
                        <a:ea typeface="Times New Roman"/>
                        <a:cs typeface="Times New Roman"/>
                      </a:defRPr>
                    </a:pPr>
                    <a:r>
                      <a:rPr lang="ru-RU" dirty="0"/>
                      <a:t>Дорожное хозяйство
</a:t>
                    </a:r>
                    <a:r>
                      <a:rPr lang="ru-RU" dirty="0" smtClean="0"/>
                      <a:t>195 </a:t>
                    </a:r>
                    <a:r>
                      <a:rPr lang="ru-RU" sz="1463" b="0" i="0" u="none" strike="noStrike" baseline="0" dirty="0" smtClean="0">
                        <a:effectLst/>
                      </a:rPr>
                      <a:t>млн. рублей</a:t>
                    </a:r>
                    <a:r>
                      <a:rPr lang="ru-RU" dirty="0"/>
                      <a:t>
11%</a:t>
                    </a:r>
                  </a:p>
                </c:rich>
              </c:tx>
              <c:spPr>
                <a:noFill/>
                <a:ln w="33777">
                  <a:noFill/>
                </a:ln>
              </c:spPr>
              <c:dLblPos val="bestFit"/>
              <c:showLegendKey val="0"/>
              <c:showVal val="1"/>
              <c:showCatName val="1"/>
              <c:showSerName val="0"/>
              <c:showPercent val="1"/>
              <c:showBubbleSize val="0"/>
              <c:extLst>
                <c:ext xmlns:c15="http://schemas.microsoft.com/office/drawing/2012/chart" uri="{CE6537A1-D6FC-4f65-9D91-7224C49458BB}">
                  <c15:layout/>
                </c:ext>
              </c:extLst>
            </c:dLbl>
            <c:dLbl>
              <c:idx val="2"/>
              <c:layout>
                <c:manualLayout>
                  <c:x val="-1.7755890293380896E-2"/>
                  <c:y val="-0.10092867362354802"/>
                </c:manualLayout>
              </c:layout>
              <c:tx>
                <c:rich>
                  <a:bodyPr/>
                  <a:lstStyle/>
                  <a:p>
                    <a:pPr>
                      <a:defRPr sz="1463" b="0" i="0" u="none" strike="noStrike" baseline="0">
                        <a:solidFill>
                          <a:srgbClr val="333300"/>
                        </a:solidFill>
                        <a:latin typeface="Times New Roman"/>
                        <a:ea typeface="Times New Roman"/>
                        <a:cs typeface="Times New Roman"/>
                      </a:defRPr>
                    </a:pPr>
                    <a:r>
                      <a:rPr lang="ru-RU" dirty="0" smtClean="0"/>
                      <a:t> Жилищно-коммунальное </a:t>
                    </a:r>
                    <a:r>
                      <a:rPr lang="ru-RU" dirty="0"/>
                      <a:t>хозяйство
</a:t>
                    </a:r>
                    <a:r>
                      <a:rPr lang="ru-RU" dirty="0" smtClean="0"/>
                      <a:t>479 </a:t>
                    </a:r>
                    <a:r>
                      <a:rPr lang="ru-RU" sz="1463" b="0" i="0" u="none" strike="noStrike" baseline="0" dirty="0" smtClean="0">
                        <a:effectLst/>
                      </a:rPr>
                      <a:t>млн. рублей</a:t>
                    </a:r>
                    <a:r>
                      <a:rPr lang="ru-RU" dirty="0"/>
                      <a:t>
27%</a:t>
                    </a:r>
                  </a:p>
                </c:rich>
              </c:tx>
              <c:spPr>
                <a:noFill/>
                <a:ln w="33777">
                  <a:noFill/>
                </a:ln>
              </c:spPr>
              <c:dLblPos val="bestFit"/>
              <c:showLegendKey val="0"/>
              <c:showVal val="1"/>
              <c:showCatName val="1"/>
              <c:showSerName val="0"/>
              <c:showPercent val="1"/>
              <c:showBubbleSize val="0"/>
              <c:extLst>
                <c:ext xmlns:c15="http://schemas.microsoft.com/office/drawing/2012/chart" uri="{CE6537A1-D6FC-4f65-9D91-7224C49458BB}">
                  <c15:layout/>
                </c:ext>
              </c:extLst>
            </c:dLbl>
            <c:dLbl>
              <c:idx val="3"/>
              <c:layout>
                <c:manualLayout>
                  <c:x val="-3.835677478853991E-2"/>
                  <c:y val="-0.15570320863640458"/>
                </c:manualLayout>
              </c:layout>
              <c:tx>
                <c:rich>
                  <a:bodyPr/>
                  <a:lstStyle/>
                  <a:p>
                    <a:pPr>
                      <a:defRPr sz="1463" b="0" i="0" u="none" strike="noStrike" baseline="0">
                        <a:solidFill>
                          <a:srgbClr val="333300"/>
                        </a:solidFill>
                        <a:latin typeface="Times New Roman"/>
                        <a:ea typeface="Times New Roman"/>
                        <a:cs typeface="Times New Roman"/>
                      </a:defRPr>
                    </a:pPr>
                    <a:r>
                      <a:rPr lang="ru-RU" dirty="0" smtClean="0"/>
                      <a:t>Образование</a:t>
                    </a:r>
                    <a:r>
                      <a:rPr lang="ru-RU" dirty="0"/>
                      <a:t>
</a:t>
                    </a:r>
                    <a:r>
                      <a:rPr lang="ru-RU" dirty="0" smtClean="0"/>
                      <a:t>774 млн. рублей</a:t>
                    </a:r>
                    <a:r>
                      <a:rPr lang="ru-RU" dirty="0"/>
                      <a:t>
44%</a:t>
                    </a:r>
                  </a:p>
                </c:rich>
              </c:tx>
              <c:spPr>
                <a:noFill/>
                <a:ln w="33777">
                  <a:noFill/>
                </a:ln>
              </c:spPr>
              <c:dLblPos val="bestFit"/>
              <c:showLegendKey val="0"/>
              <c:showVal val="1"/>
              <c:showCatName val="1"/>
              <c:showSerName val="0"/>
              <c:showPercent val="1"/>
              <c:showBubbleSize val="0"/>
              <c:extLst>
                <c:ext xmlns:c15="http://schemas.microsoft.com/office/drawing/2012/chart" uri="{CE6537A1-D6FC-4f65-9D91-7224C49458BB}">
                  <c15:layout/>
                </c:ext>
              </c:extLst>
            </c:dLbl>
            <c:dLbl>
              <c:idx val="4"/>
              <c:layout>
                <c:manualLayout>
                  <c:x val="1.4133051690919772E-2"/>
                  <c:y val="6.4002641347087011E-2"/>
                </c:manualLayout>
              </c:layout>
              <c:tx>
                <c:rich>
                  <a:bodyPr/>
                  <a:lstStyle/>
                  <a:p>
                    <a:pPr>
                      <a:defRPr sz="1463" b="0" i="0" u="none" strike="noStrike" baseline="0">
                        <a:solidFill>
                          <a:srgbClr val="333300"/>
                        </a:solidFill>
                        <a:latin typeface="Times New Roman"/>
                        <a:ea typeface="Times New Roman"/>
                        <a:cs typeface="Times New Roman"/>
                      </a:defRPr>
                    </a:pPr>
                    <a:r>
                      <a:rPr lang="ru-RU" dirty="0"/>
                      <a:t>Физическая культура и спорт
</a:t>
                    </a:r>
                    <a:r>
                      <a:rPr lang="ru-RU" dirty="0" smtClean="0"/>
                      <a:t>17 </a:t>
                    </a:r>
                    <a:r>
                      <a:rPr lang="ru-RU" sz="1463" b="0" i="0" u="none" strike="noStrike" baseline="0" dirty="0" smtClean="0">
                        <a:effectLst/>
                      </a:rPr>
                      <a:t>млн. рублей</a:t>
                    </a:r>
                    <a:r>
                      <a:rPr lang="ru-RU" dirty="0"/>
                      <a:t>
1%</a:t>
                    </a:r>
                  </a:p>
                </c:rich>
              </c:tx>
              <c:spPr>
                <a:noFill/>
                <a:ln w="33777">
                  <a:noFill/>
                </a:ln>
              </c:spPr>
              <c:dLblPos val="bestFit"/>
              <c:showLegendKey val="0"/>
              <c:showVal val="1"/>
              <c:showCatName val="1"/>
              <c:showSerName val="0"/>
              <c:showPercent val="1"/>
              <c:showBubbleSize val="0"/>
              <c:extLst>
                <c:ext xmlns:c15="http://schemas.microsoft.com/office/drawing/2012/chart" uri="{CE6537A1-D6FC-4f65-9D91-7224C49458BB}">
                  <c15:layout/>
                </c:ext>
              </c:extLst>
            </c:dLbl>
            <c:dLbl>
              <c:idx val="5"/>
              <c:layout>
                <c:manualLayout>
                  <c:x val="4.6101377341427247E-2"/>
                  <c:y val="-0.11808703263406606"/>
                </c:manualLayout>
              </c:layout>
              <c:spPr>
                <a:noFill/>
                <a:ln w="33777">
                  <a:noFill/>
                </a:ln>
              </c:spPr>
              <c:txPr>
                <a:bodyPr/>
                <a:lstStyle/>
                <a:p>
                  <a:pPr>
                    <a:defRPr sz="1463" b="0" i="0" u="none" strike="noStrike" baseline="0">
                      <a:solidFill>
                        <a:srgbClr val="333300"/>
                      </a:solidFill>
                      <a:latin typeface="Times New Roman"/>
                      <a:ea typeface="Times New Roman"/>
                      <a:cs typeface="Times New Roman"/>
                    </a:defRPr>
                  </a:pPr>
                  <a:endParaRPr lang="ru-RU"/>
                </a:p>
              </c:txPr>
              <c:dLblPos val="bestFit"/>
              <c:showLegendKey val="0"/>
              <c:showVal val="1"/>
              <c:showCatName val="1"/>
              <c:showSerName val="0"/>
              <c:showPercent val="1"/>
              <c:showBubbleSize val="0"/>
              <c:extLst>
                <c:ext xmlns:c15="http://schemas.microsoft.com/office/drawing/2012/chart" uri="{CE6537A1-D6FC-4f65-9D91-7224C49458BB}"/>
              </c:extLst>
            </c:dLbl>
            <c:dLbl>
              <c:idx val="6"/>
              <c:layout>
                <c:manualLayout>
                  <c:x val="8.4977035388937416E-2"/>
                  <c:y val="-2.0143473171317372E-2"/>
                </c:manualLayout>
              </c:layout>
              <c:spPr>
                <a:noFill/>
                <a:ln w="33777">
                  <a:noFill/>
                </a:ln>
              </c:spPr>
              <c:txPr>
                <a:bodyPr/>
                <a:lstStyle/>
                <a:p>
                  <a:pPr>
                    <a:defRPr sz="1463" b="0" i="0" u="none" strike="noStrike" baseline="0">
                      <a:solidFill>
                        <a:srgbClr val="333300"/>
                      </a:solidFill>
                      <a:latin typeface="Times New Roman"/>
                      <a:ea typeface="Times New Roman"/>
                      <a:cs typeface="Times New Roman"/>
                    </a:defRPr>
                  </a:pPr>
                  <a:endParaRPr lang="ru-RU"/>
                </a:p>
              </c:txPr>
              <c:dLblPos val="bestFit"/>
              <c:showLegendKey val="0"/>
              <c:showVal val="1"/>
              <c:showCatName val="1"/>
              <c:showSerName val="0"/>
              <c:showPercent val="1"/>
              <c:showBubbleSize val="0"/>
              <c:extLst>
                <c:ext xmlns:c15="http://schemas.microsoft.com/office/drawing/2012/chart" uri="{CE6537A1-D6FC-4f65-9D91-7224C49458BB}"/>
              </c:extLst>
            </c:dLbl>
            <c:numFmt formatCode="0%" sourceLinked="0"/>
            <c:spPr>
              <a:noFill/>
              <a:ln w="33777">
                <a:noFill/>
              </a:ln>
            </c:spPr>
            <c:txPr>
              <a:bodyPr/>
              <a:lstStyle/>
              <a:p>
                <a:pPr>
                  <a:defRPr sz="1464" b="0" i="0" u="none" strike="noStrike" baseline="0">
                    <a:solidFill>
                      <a:srgbClr val="333300"/>
                    </a:solidFill>
                    <a:latin typeface="Times New Roman"/>
                    <a:ea typeface="Times New Roman"/>
                    <a:cs typeface="Times New Roman"/>
                  </a:defRPr>
                </a:pPr>
                <a:endParaRPr lang="ru-RU"/>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Лист1!$A$15:$A$19</c:f>
              <c:strCache>
                <c:ptCount val="5"/>
                <c:pt idx="0">
                  <c:v>Другие</c:v>
                </c:pt>
                <c:pt idx="1">
                  <c:v>Дорожное хозяйство</c:v>
                </c:pt>
                <c:pt idx="2">
                  <c:v>Жилищно-коммунальное хозяйство</c:v>
                </c:pt>
                <c:pt idx="3">
                  <c:v>Образование</c:v>
                </c:pt>
                <c:pt idx="4">
                  <c:v>Физическая культура и спорт</c:v>
                </c:pt>
              </c:strCache>
            </c:strRef>
          </c:cat>
          <c:val>
            <c:numRef>
              <c:f>Лист1!$B$15:$B$19</c:f>
              <c:numCache>
                <c:formatCode>#,##0</c:formatCode>
                <c:ptCount val="5"/>
                <c:pt idx="0">
                  <c:v>298.84000000000003</c:v>
                </c:pt>
                <c:pt idx="1">
                  <c:v>195</c:v>
                </c:pt>
                <c:pt idx="2">
                  <c:v>479</c:v>
                </c:pt>
                <c:pt idx="3">
                  <c:v>774</c:v>
                </c:pt>
                <c:pt idx="4">
                  <c:v>17</c:v>
                </c:pt>
              </c:numCache>
            </c:numRef>
          </c:val>
        </c:ser>
        <c:dLbls>
          <c:showLegendKey val="0"/>
          <c:showVal val="0"/>
          <c:showCatName val="0"/>
          <c:showSerName val="0"/>
          <c:showPercent val="0"/>
          <c:showBubbleSize val="0"/>
          <c:showLeaderLines val="1"/>
        </c:dLbls>
      </c:pie3DChart>
      <c:spPr>
        <a:noFill/>
        <a:ln w="25380">
          <a:noFill/>
        </a:ln>
      </c:spPr>
    </c:plotArea>
    <c:plotVisOnly val="1"/>
    <c:dispBlanksAs val="zero"/>
    <c:showDLblsOverMax val="0"/>
  </c:chart>
  <c:spPr>
    <a:gradFill rotWithShape="0">
      <a:gsLst>
        <a:gs pos="69000">
          <a:srgbClr xmlns:mc="http://schemas.openxmlformats.org/markup-compatibility/2006" xmlns:a14="http://schemas.microsoft.com/office/drawing/2010/main" val="FFCC00" mc:Ignorable="a14" a14:legacySpreadsheetColorIndex="51"/>
        </a:gs>
        <a:gs pos="100000">
          <a:schemeClr val="accent6">
            <a:lumMod val="40000"/>
            <a:lumOff val="60000"/>
          </a:schemeClr>
        </a:gs>
      </a:gsLst>
      <a:lin ang="2700000" scaled="1"/>
    </a:gradFill>
    <a:ln>
      <a:noFill/>
    </a:ln>
  </c:spPr>
  <c:txPr>
    <a:bodyPr/>
    <a:lstStyle/>
    <a:p>
      <a:pPr>
        <a:defRPr sz="1329" b="0" i="0" u="none" strike="noStrike" baseline="0">
          <a:solidFill>
            <a:srgbClr val="000000"/>
          </a:solidFill>
          <a:latin typeface="Arial Cyr"/>
          <a:ea typeface="Arial Cyr"/>
          <a:cs typeface="Arial Cyr"/>
        </a:defRPr>
      </a:pPr>
      <a:endParaRPr lang="ru-RU"/>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0"/>
      <c:rotY val="20"/>
      <c:depthPercent val="100"/>
      <c:rAngAx val="1"/>
    </c:view3D>
    <c:floor>
      <c:thickness val="0"/>
    </c:floor>
    <c:sideWall>
      <c:thickness val="0"/>
      <c:spPr>
        <a:noFill/>
        <a:ln w="25400">
          <a:noFill/>
        </a:ln>
      </c:spPr>
    </c:sideWall>
    <c:backWall>
      <c:thickness val="0"/>
      <c:spPr>
        <a:noFill/>
        <a:ln w="25400">
          <a:noFill/>
        </a:ln>
      </c:spPr>
    </c:backWall>
    <c:plotArea>
      <c:layout>
        <c:manualLayout>
          <c:layoutTarget val="inner"/>
          <c:xMode val="edge"/>
          <c:yMode val="edge"/>
          <c:x val="7.4563109951813297E-2"/>
          <c:y val="2.3785198595327933E-2"/>
          <c:w val="0.66408647520566788"/>
          <c:h val="0.89668593364887561"/>
        </c:manualLayout>
      </c:layout>
      <c:bar3DChart>
        <c:barDir val="col"/>
        <c:grouping val="stacked"/>
        <c:varyColors val="0"/>
        <c:ser>
          <c:idx val="0"/>
          <c:order val="0"/>
          <c:tx>
            <c:strRef>
              <c:f>'20.01.2015 (2)'!$A$2</c:f>
              <c:strCache>
                <c:ptCount val="1"/>
                <c:pt idx="0">
                  <c:v>ОБРАЗОВАНИЕ</c:v>
                </c:pt>
              </c:strCache>
            </c:strRef>
          </c:tx>
          <c:spPr>
            <a:solidFill>
              <a:srgbClr val="FF0000"/>
            </a:solidFill>
          </c:spPr>
          <c:invertIfNegative val="0"/>
          <c:dLbls>
            <c:dLbl>
              <c:idx val="0"/>
              <c:layout>
                <c:manualLayout>
                  <c:x val="1.2597002706867748E-2"/>
                  <c:y val="1.9646365422396856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597002706867748E-2"/>
                  <c:y val="1.571709233791748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497502255723122E-2"/>
                  <c:y val="-5.939080797611569E-3"/>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(2)'!$B$2:$D$2</c:f>
              <c:numCache>
                <c:formatCode>General</c:formatCode>
                <c:ptCount val="3"/>
                <c:pt idx="0">
                  <c:v>10175</c:v>
                </c:pt>
                <c:pt idx="1">
                  <c:v>10915</c:v>
                </c:pt>
                <c:pt idx="2">
                  <c:v>10931</c:v>
                </c:pt>
              </c:numCache>
            </c:numRef>
          </c:val>
        </c:ser>
        <c:ser>
          <c:idx val="2"/>
          <c:order val="1"/>
          <c:tx>
            <c:strRef>
              <c:f>'20.01.2015 (2)'!$A$4</c:f>
              <c:strCache>
                <c:ptCount val="1"/>
                <c:pt idx="0">
                  <c:v>ЗДРАВООХРАНЕНИЕ</c:v>
                </c:pt>
              </c:strCache>
            </c:strRef>
          </c:tx>
          <c:spPr>
            <a:solidFill>
              <a:srgbClr val="FFFF66"/>
            </a:solidFill>
          </c:spPr>
          <c:invertIfNegative val="0"/>
          <c:dLbls>
            <c:dLbl>
              <c:idx val="0"/>
              <c:layout>
                <c:manualLayout>
                  <c:x val="8.398001804578498E-3"/>
                  <c:y val="-3.929273084479335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398001804578498E-3"/>
                  <c:y val="7.858546168958670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796003609156996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(2)'!$B$4:$D$4</c:f>
              <c:numCache>
                <c:formatCode>General</c:formatCode>
                <c:ptCount val="3"/>
                <c:pt idx="0">
                  <c:v>1387</c:v>
                </c:pt>
                <c:pt idx="1">
                  <c:v>1569</c:v>
                </c:pt>
                <c:pt idx="2">
                  <c:v>1248</c:v>
                </c:pt>
              </c:numCache>
            </c:numRef>
          </c:val>
        </c:ser>
        <c:ser>
          <c:idx val="1"/>
          <c:order val="2"/>
          <c:tx>
            <c:strRef>
              <c:f>'20.01.2015 (2)'!$A$3</c:f>
              <c:strCache>
                <c:ptCount val="1"/>
                <c:pt idx="0">
                  <c:v>КУЛЬТУРА, КИНЕМАТОГРАФИЯ</c:v>
                </c:pt>
              </c:strCache>
            </c:strRef>
          </c:tx>
          <c:spPr>
            <a:solidFill>
              <a:srgbClr val="92D050"/>
            </a:solidFill>
          </c:spPr>
          <c:invertIfNegative val="0"/>
          <c:dLbls>
            <c:dLbl>
              <c:idx val="0"/>
              <c:layout>
                <c:manualLayout>
                  <c:x val="7.4778791674824131E-3"/>
                  <c:y val="-5.994661918768609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6084093756118098E-3"/>
                  <c:y val="-2.7475216398311493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97002706867748E-2"/>
                  <c:y val="0"/>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(2)'!$B$3:$D$3</c:f>
              <c:numCache>
                <c:formatCode>General</c:formatCode>
                <c:ptCount val="3"/>
                <c:pt idx="0">
                  <c:v>636</c:v>
                </c:pt>
                <c:pt idx="1">
                  <c:v>689</c:v>
                </c:pt>
                <c:pt idx="2">
                  <c:v>760</c:v>
                </c:pt>
              </c:numCache>
            </c:numRef>
          </c:val>
        </c:ser>
        <c:ser>
          <c:idx val="3"/>
          <c:order val="3"/>
          <c:tx>
            <c:strRef>
              <c:f>'20.01.2015 (2)'!$A$5</c:f>
              <c:strCache>
                <c:ptCount val="1"/>
                <c:pt idx="0">
                  <c:v>СОЦИАЛЬНАЯ ПОЛИТИКА</c:v>
                </c:pt>
              </c:strCache>
            </c:strRef>
          </c:tx>
          <c:spPr>
            <a:solidFill>
              <a:schemeClr val="accent4">
                <a:lumMod val="40000"/>
                <a:lumOff val="60000"/>
              </a:schemeClr>
            </a:solidFill>
          </c:spPr>
          <c:invertIfNegative val="0"/>
          <c:dLbls>
            <c:dLbl>
              <c:idx val="0"/>
              <c:layout>
                <c:manualLayout>
                  <c:x val="5.6084093756117752E-3"/>
                  <c:y val="-2.997330959384304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4778791674824131E-3"/>
                  <c:y val="-5.994661918768555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2597002706867748E-2"/>
                  <c:y val="3.929273084479371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(2)'!$B$5:$D$5</c:f>
              <c:numCache>
                <c:formatCode>General</c:formatCode>
                <c:ptCount val="3"/>
                <c:pt idx="0">
                  <c:v>642</c:v>
                </c:pt>
                <c:pt idx="1">
                  <c:v>829</c:v>
                </c:pt>
                <c:pt idx="2">
                  <c:v>902</c:v>
                </c:pt>
              </c:numCache>
            </c:numRef>
          </c:val>
        </c:ser>
        <c:ser>
          <c:idx val="4"/>
          <c:order val="4"/>
          <c:tx>
            <c:strRef>
              <c:f>'20.01.2015 (2)'!$A$6</c:f>
              <c:strCache>
                <c:ptCount val="1"/>
                <c:pt idx="0">
                  <c:v>ФИЗИЧЕСКАЯ КУЛЬТУРА И СПОРТ</c:v>
                </c:pt>
              </c:strCache>
            </c:strRef>
          </c:tx>
          <c:invertIfNegative val="0"/>
          <c:dLbls>
            <c:dLbl>
              <c:idx val="0"/>
              <c:layout>
                <c:manualLayout>
                  <c:x val="0.10831045563542097"/>
                  <c:y val="-1.5518622039634156E-2"/>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721895024119105"/>
                  <c:y val="-9.1692366222865009E-3"/>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10947747583305488"/>
                  <c:y val="-3.0150553337976442E-2"/>
                </c:manualLayout>
              </c:layout>
              <c:tx>
                <c:rich>
                  <a:bodyPr/>
                  <a:lstStyle/>
                  <a:p>
                    <a:pPr>
                      <a:defRPr/>
                    </a:pPr>
                    <a:r>
                      <a:rPr lang="en-US" dirty="0" smtClean="0"/>
                      <a:t>_____</a:t>
                    </a:r>
                    <a:fld id="{5602AF25-CBF7-49AE-BDCE-88B84DBC9062}" type="VALUE">
                      <a:rPr lang="en-US" smtClean="0"/>
                      <a:pPr>
                        <a:defRPr/>
                      </a:pPr>
                      <a:t>[ЗНАЧЕНИЕ]</a:t>
                    </a:fld>
                    <a:endParaRPr lang="en-US" dirty="0" smtClean="0"/>
                  </a:p>
                </c:rich>
              </c:tx>
              <c:sp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(2)'!$B$6:$D$6</c:f>
              <c:numCache>
                <c:formatCode>General</c:formatCode>
                <c:ptCount val="3"/>
                <c:pt idx="0">
                  <c:v>267</c:v>
                </c:pt>
                <c:pt idx="1">
                  <c:v>363</c:v>
                </c:pt>
                <c:pt idx="2">
                  <c:v>275</c:v>
                </c:pt>
              </c:numCache>
            </c:numRef>
          </c:val>
        </c:ser>
        <c:ser>
          <c:idx val="5"/>
          <c:order val="5"/>
          <c:tx>
            <c:strRef>
              <c:f>'20.01.2015 (2)'!$A$7</c:f>
              <c:strCache>
                <c:ptCount val="1"/>
                <c:pt idx="0">
                  <c:v>СРЕДСТВА МАССОВОЙ ИНФОРМАЦИИ</c:v>
                </c:pt>
              </c:strCache>
            </c:strRef>
          </c:tx>
          <c:spPr>
            <a:solidFill>
              <a:srgbClr val="FFC000"/>
            </a:solidFill>
          </c:spPr>
          <c:invertIfNegative val="0"/>
          <c:dLbls>
            <c:dLbl>
              <c:idx val="0"/>
              <c:layout>
                <c:manualLayout>
                  <c:x val="7.9046482084738537E-2"/>
                  <c:y val="-5.8367474191682409E-2"/>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9.3629082473058289E-2"/>
                  <c:y val="-5.6094222868785598E-2"/>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8.0897845988073661E-2"/>
                  <c:y val="-6.5239386439272309E-2"/>
                </c:manualLayout>
              </c:layout>
              <c:spPr/>
              <c:txPr>
                <a:bodyPr/>
                <a:lstStyle/>
                <a:p>
                  <a:pPr>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'20.01.2015 (2)'!$B$1:$D$1</c:f>
              <c:strCache>
                <c:ptCount val="3"/>
                <c:pt idx="0">
                  <c:v>2013 год</c:v>
                </c:pt>
                <c:pt idx="1">
                  <c:v>2014 год</c:v>
                </c:pt>
                <c:pt idx="2">
                  <c:v>2015 год</c:v>
                </c:pt>
              </c:strCache>
            </c:strRef>
          </c:cat>
          <c:val>
            <c:numRef>
              <c:f>'20.01.2015 (2)'!$B$7:$D$7</c:f>
              <c:numCache>
                <c:formatCode>General</c:formatCode>
                <c:ptCount val="3"/>
                <c:pt idx="0">
                  <c:v>93</c:v>
                </c:pt>
                <c:pt idx="1">
                  <c:v>107</c:v>
                </c:pt>
                <c:pt idx="2">
                  <c:v>97</c:v>
                </c:pt>
              </c:numCache>
            </c:numRef>
          </c:val>
        </c:ser>
        <c:dLbls>
          <c:showLegendKey val="0"/>
          <c:showVal val="0"/>
          <c:showCatName val="0"/>
          <c:showSerName val="0"/>
          <c:showPercent val="0"/>
          <c:showBubbleSize val="0"/>
        </c:dLbls>
        <c:gapWidth val="100"/>
        <c:shape val="cylinder"/>
        <c:axId val="204611864"/>
        <c:axId val="204612256"/>
        <c:axId val="0"/>
      </c:bar3DChart>
      <c:catAx>
        <c:axId val="204611864"/>
        <c:scaling>
          <c:orientation val="minMax"/>
        </c:scaling>
        <c:delete val="0"/>
        <c:axPos val="b"/>
        <c:numFmt formatCode="General" sourceLinked="1"/>
        <c:majorTickMark val="out"/>
        <c:minorTickMark val="none"/>
        <c:tickLblPos val="nextTo"/>
        <c:crossAx val="204612256"/>
        <c:crosses val="autoZero"/>
        <c:auto val="1"/>
        <c:lblAlgn val="ctr"/>
        <c:lblOffset val="100"/>
        <c:noMultiLvlLbl val="0"/>
      </c:catAx>
      <c:valAx>
        <c:axId val="204612256"/>
        <c:scaling>
          <c:orientation val="minMax"/>
        </c:scaling>
        <c:delete val="0"/>
        <c:axPos val="l"/>
        <c:majorGridlines/>
        <c:numFmt formatCode="General" sourceLinked="1"/>
        <c:majorTickMark val="out"/>
        <c:minorTickMark val="none"/>
        <c:tickLblPos val="nextTo"/>
        <c:crossAx val="204611864"/>
        <c:crosses val="autoZero"/>
        <c:crossBetween val="between"/>
      </c:valAx>
      <c:spPr>
        <a:noFill/>
        <a:ln w="25392">
          <a:noFill/>
        </a:ln>
      </c:spPr>
    </c:plotArea>
    <c:legend>
      <c:legendPos val="r"/>
      <c:layout>
        <c:manualLayout>
          <c:xMode val="edge"/>
          <c:yMode val="edge"/>
          <c:x val="0.7405871671701415"/>
          <c:y val="2.8579280531110082E-2"/>
          <c:w val="0.24703725713531088"/>
          <c:h val="0.93673305542689522"/>
        </c:manualLayout>
      </c:layout>
      <c:overlay val="0"/>
    </c:legend>
    <c:plotVisOnly val="1"/>
    <c:dispBlanksAs val="gap"/>
    <c:showDLblsOverMax val="0"/>
  </c:chart>
  <c:spPr>
    <a:ln>
      <a:noFill/>
    </a:ln>
  </c:spPr>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0.22831</cdr:x>
      <cdr:y>0.3152</cdr:y>
    </cdr:from>
    <cdr:to>
      <cdr:x>0.31406</cdr:x>
      <cdr:y>0.4077</cdr:y>
    </cdr:to>
    <cdr:sp macro="" textlink="">
      <cdr:nvSpPr>
        <cdr:cNvPr id="454657" name="Oval 1"/>
        <cdr:cNvSpPr>
          <a:spLocks xmlns:a="http://schemas.openxmlformats.org/drawingml/2006/main" noChangeArrowheads="1"/>
        </cdr:cNvSpPr>
      </cdr:nvSpPr>
      <cdr:spPr bwMode="auto">
        <a:xfrm xmlns:a="http://schemas.openxmlformats.org/drawingml/2006/main">
          <a:off x="1964470" y="1628255"/>
          <a:ext cx="737814" cy="477829"/>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a:rPr>
            <a:t>112%</a:t>
          </a:r>
          <a:endParaRPr lang="ru-RU" sz="1600" b="1" i="0" u="none" strike="noStrike" baseline="0" dirty="0">
            <a:solidFill>
              <a:srgbClr val="000000"/>
            </a:solidFill>
            <a:latin typeface="Calibri"/>
          </a:endParaRPr>
        </a:p>
      </cdr:txBody>
    </cdr:sp>
  </cdr:relSizeAnchor>
  <cdr:relSizeAnchor xmlns:cdr="http://schemas.openxmlformats.org/drawingml/2006/chartDrawing">
    <cdr:from>
      <cdr:x>0.30815</cdr:x>
      <cdr:y>0.22655</cdr:y>
    </cdr:from>
    <cdr:to>
      <cdr:x>0.37516</cdr:x>
      <cdr:y>0.3093</cdr:y>
    </cdr:to>
    <cdr:sp macro="" textlink="">
      <cdr:nvSpPr>
        <cdr:cNvPr id="454658" name="Oval 2"/>
        <cdr:cNvSpPr>
          <a:spLocks xmlns:a="http://schemas.openxmlformats.org/drawingml/2006/main" noChangeArrowheads="1"/>
        </cdr:cNvSpPr>
      </cdr:nvSpPr>
      <cdr:spPr bwMode="auto">
        <a:xfrm xmlns:a="http://schemas.openxmlformats.org/drawingml/2006/main">
          <a:off x="2651440" y="1170275"/>
          <a:ext cx="576530" cy="427464"/>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a:rPr>
            <a:t>89%</a:t>
          </a:r>
          <a:endParaRPr lang="ru-RU" sz="1600" b="1" i="0" u="none" strike="noStrike" baseline="0" dirty="0">
            <a:solidFill>
              <a:srgbClr val="000000"/>
            </a:solidFill>
            <a:latin typeface="Calibri"/>
          </a:endParaRPr>
        </a:p>
      </cdr:txBody>
    </cdr:sp>
  </cdr:relSizeAnchor>
  <cdr:relSizeAnchor xmlns:cdr="http://schemas.openxmlformats.org/drawingml/2006/chartDrawing">
    <cdr:from>
      <cdr:x>0.52106</cdr:x>
      <cdr:y>0.2561</cdr:y>
    </cdr:from>
    <cdr:to>
      <cdr:x>0.60781</cdr:x>
      <cdr:y>0.3341</cdr:y>
    </cdr:to>
    <cdr:sp macro="" textlink="">
      <cdr:nvSpPr>
        <cdr:cNvPr id="454659" name="Oval 3"/>
        <cdr:cNvSpPr>
          <a:spLocks xmlns:a="http://schemas.openxmlformats.org/drawingml/2006/main" noChangeArrowheads="1"/>
        </cdr:cNvSpPr>
      </cdr:nvSpPr>
      <cdr:spPr bwMode="auto">
        <a:xfrm xmlns:a="http://schemas.openxmlformats.org/drawingml/2006/main">
          <a:off x="4483360" y="1322935"/>
          <a:ext cx="746419" cy="402926"/>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a:rPr>
            <a:t>120%</a:t>
          </a:r>
          <a:endParaRPr lang="ru-RU" sz="1600" b="1" i="0" u="none" strike="noStrike" baseline="0" dirty="0">
            <a:solidFill>
              <a:srgbClr val="000000"/>
            </a:solidFill>
            <a:latin typeface="Calibri"/>
          </a:endParaRPr>
        </a:p>
      </cdr:txBody>
    </cdr:sp>
  </cdr:relSizeAnchor>
  <cdr:relSizeAnchor xmlns:cdr="http://schemas.openxmlformats.org/drawingml/2006/chartDrawing">
    <cdr:from>
      <cdr:x>0.59203</cdr:x>
      <cdr:y>0.18285</cdr:y>
    </cdr:from>
    <cdr:to>
      <cdr:x>0.663</cdr:x>
      <cdr:y>0.2561</cdr:y>
    </cdr:to>
    <cdr:sp macro="" textlink="">
      <cdr:nvSpPr>
        <cdr:cNvPr id="454660" name="Oval 4"/>
        <cdr:cNvSpPr>
          <a:spLocks xmlns:a="http://schemas.openxmlformats.org/drawingml/2006/main" noChangeArrowheads="1"/>
        </cdr:cNvSpPr>
      </cdr:nvSpPr>
      <cdr:spPr bwMode="auto">
        <a:xfrm xmlns:a="http://schemas.openxmlformats.org/drawingml/2006/main">
          <a:off x="5094000" y="944553"/>
          <a:ext cx="610640" cy="378389"/>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a:rPr>
            <a:t>91%</a:t>
          </a:r>
          <a:endParaRPr lang="ru-RU" sz="1600" b="1" i="0" u="none" strike="noStrike" baseline="0" dirty="0">
            <a:solidFill>
              <a:srgbClr val="000000"/>
            </a:solidFill>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0.8605</cdr:x>
      <cdr:y>0.56205</cdr:y>
    </cdr:from>
    <cdr:to>
      <cdr:x>0.93335</cdr:x>
      <cdr:y>0.63655</cdr:y>
    </cdr:to>
    <cdr:sp macro="" textlink="">
      <cdr:nvSpPr>
        <cdr:cNvPr id="455681" name="Oval 1"/>
        <cdr:cNvSpPr>
          <a:spLocks xmlns:a="http://schemas.openxmlformats.org/drawingml/2006/main" noChangeArrowheads="1"/>
        </cdr:cNvSpPr>
      </cdr:nvSpPr>
      <cdr:spPr bwMode="auto">
        <a:xfrm xmlns:a="http://schemas.openxmlformats.org/drawingml/2006/main">
          <a:off x="7117070" y="2732060"/>
          <a:ext cx="602527" cy="362138"/>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panose="020F0502020204030204" pitchFamily="34" charset="0"/>
              <a:cs typeface="Times New Roman"/>
            </a:rPr>
            <a:t>92%</a:t>
          </a:r>
          <a:endParaRPr lang="ru-RU" sz="1600" b="1" i="0" u="none" strike="noStrike" baseline="0" dirty="0">
            <a:solidFill>
              <a:srgbClr val="000000"/>
            </a:solidFill>
            <a:latin typeface="Calibri" panose="020F0502020204030204" pitchFamily="34" charset="0"/>
            <a:cs typeface="Times New Roman"/>
          </a:endParaRPr>
        </a:p>
      </cdr:txBody>
    </cdr:sp>
  </cdr:relSizeAnchor>
  <cdr:relSizeAnchor xmlns:cdr="http://schemas.openxmlformats.org/drawingml/2006/chartDrawing">
    <cdr:from>
      <cdr:x>0.55595</cdr:x>
      <cdr:y>0.49457</cdr:y>
    </cdr:from>
    <cdr:to>
      <cdr:x>0.626</cdr:x>
      <cdr:y>0.56682</cdr:y>
    </cdr:to>
    <cdr:sp macro="" textlink="">
      <cdr:nvSpPr>
        <cdr:cNvPr id="455682" name="Oval 2"/>
        <cdr:cNvSpPr>
          <a:spLocks xmlns:a="http://schemas.openxmlformats.org/drawingml/2006/main" noChangeArrowheads="1"/>
        </cdr:cNvSpPr>
      </cdr:nvSpPr>
      <cdr:spPr bwMode="auto">
        <a:xfrm xmlns:a="http://schemas.openxmlformats.org/drawingml/2006/main">
          <a:off x="4598180" y="2404087"/>
          <a:ext cx="579373" cy="351201"/>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panose="020F0502020204030204" pitchFamily="34" charset="0"/>
              <a:cs typeface="Times New Roman"/>
            </a:rPr>
            <a:t>87%</a:t>
          </a:r>
          <a:endParaRPr lang="ru-RU" sz="1600" b="1" i="0" u="none" strike="noStrike" baseline="0" dirty="0">
            <a:solidFill>
              <a:srgbClr val="000000"/>
            </a:solidFill>
            <a:latin typeface="Calibri" panose="020F0502020204030204" pitchFamily="34" charset="0"/>
            <a:cs typeface="Times New Roman"/>
          </a:endParaRPr>
        </a:p>
      </cdr:txBody>
    </cdr:sp>
  </cdr:relSizeAnchor>
  <cdr:relSizeAnchor xmlns:cdr="http://schemas.openxmlformats.org/drawingml/2006/chartDrawing">
    <cdr:from>
      <cdr:x>0.25225</cdr:x>
      <cdr:y>0.26225</cdr:y>
    </cdr:from>
    <cdr:to>
      <cdr:x>0.32775</cdr:x>
      <cdr:y>0.339</cdr:y>
    </cdr:to>
    <cdr:sp macro="" textlink="">
      <cdr:nvSpPr>
        <cdr:cNvPr id="455683" name="Oval 3"/>
        <cdr:cNvSpPr>
          <a:spLocks xmlns:a="http://schemas.openxmlformats.org/drawingml/2006/main" noChangeArrowheads="1"/>
        </cdr:cNvSpPr>
      </cdr:nvSpPr>
      <cdr:spPr bwMode="auto">
        <a:xfrm xmlns:a="http://schemas.openxmlformats.org/drawingml/2006/main">
          <a:off x="1506481" y="919239"/>
          <a:ext cx="450899" cy="269024"/>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Calibri" panose="020F0502020204030204" pitchFamily="34" charset="0"/>
              <a:cs typeface="Times New Roman"/>
            </a:rPr>
            <a:t>89%</a:t>
          </a:r>
          <a:endParaRPr lang="ru-RU" sz="1600" b="1" i="0" u="none" strike="noStrike" baseline="0" dirty="0">
            <a:solidFill>
              <a:srgbClr val="000000"/>
            </a:solidFill>
            <a:latin typeface="Calibri" panose="020F0502020204030204" pitchFamily="34" charset="0"/>
            <a:cs typeface="Times New Roman"/>
          </a:endParaRPr>
        </a:p>
      </cdr:txBody>
    </cdr:sp>
  </cdr:relSizeAnchor>
  <cdr:relSizeAnchor xmlns:cdr="http://schemas.openxmlformats.org/drawingml/2006/chartDrawing">
    <cdr:from>
      <cdr:x>0.25144</cdr:x>
      <cdr:y>0.70337</cdr:y>
    </cdr:from>
    <cdr:to>
      <cdr:x>0.34376</cdr:x>
      <cdr:y>0.76618</cdr:y>
    </cdr:to>
    <cdr:sp macro="" textlink="">
      <cdr:nvSpPr>
        <cdr:cNvPr id="2" name="Прямоугольник 1"/>
        <cdr:cNvSpPr/>
      </cdr:nvSpPr>
      <cdr:spPr bwMode="auto">
        <a:xfrm xmlns:a="http://schemas.openxmlformats.org/drawingml/2006/main">
          <a:off x="2079625" y="3419029"/>
          <a:ext cx="763588" cy="305315"/>
        </a:xfrm>
        <a:prstGeom xmlns:a="http://schemas.openxmlformats.org/drawingml/2006/main" prst="rect">
          <a:avLst/>
        </a:prstGeom>
        <a:solidFill xmlns:a="http://schemas.openxmlformats.org/drawingml/2006/main">
          <a:schemeClr val="accent3"/>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vert="horz" wrap="square" lIns="91440" tIns="45720" rIns="91440" bIns="45720" numCol="1" anchor="ctr" anchorCtr="0" compatLnSpc="1">
          <a:prstTxWarp prst="textNoShape">
            <a:avLst/>
          </a:prstTxWarp>
        </a:bodyPr>
        <a:lstStyle xmlns:a="http://schemas.openxmlformats.org/drawingml/2006/main"/>
        <a:p xmlns:a="http://schemas.openxmlformats.org/drawingml/2006/main">
          <a:pPr algn="ctr"/>
          <a:r>
            <a:rPr lang="ru-RU" sz="1600" b="1" dirty="0" smtClean="0">
              <a:latin typeface="Calibri" panose="020F0502020204030204" pitchFamily="34" charset="0"/>
            </a:rPr>
            <a:t>-2 629</a:t>
          </a:r>
          <a:endParaRPr lang="ru-RU" sz="1600" b="1" dirty="0">
            <a:latin typeface="Calibri" panose="020F0502020204030204" pitchFamily="34" charset="0"/>
          </a:endParaRPr>
        </a:p>
      </cdr:txBody>
    </cdr:sp>
  </cdr:relSizeAnchor>
  <cdr:relSizeAnchor xmlns:cdr="http://schemas.openxmlformats.org/drawingml/2006/chartDrawing">
    <cdr:from>
      <cdr:x>0.54672</cdr:x>
      <cdr:y>0.70337</cdr:y>
    </cdr:from>
    <cdr:to>
      <cdr:x>0.63901</cdr:x>
      <cdr:y>0.76618</cdr:y>
    </cdr:to>
    <cdr:sp macro="" textlink="">
      <cdr:nvSpPr>
        <cdr:cNvPr id="6" name="Прямоугольник 5"/>
        <cdr:cNvSpPr/>
      </cdr:nvSpPr>
      <cdr:spPr bwMode="auto">
        <a:xfrm xmlns:a="http://schemas.openxmlformats.org/drawingml/2006/main">
          <a:off x="4521851" y="3419029"/>
          <a:ext cx="763300" cy="305315"/>
        </a:xfrm>
        <a:prstGeom xmlns:a="http://schemas.openxmlformats.org/drawingml/2006/main" prst="rect">
          <a:avLst/>
        </a:prstGeom>
        <a:solidFill xmlns:a="http://schemas.openxmlformats.org/drawingml/2006/main">
          <a:schemeClr val="accent3"/>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600" b="1" dirty="0" smtClean="0">
              <a:latin typeface="Calibri" panose="020F0502020204030204" pitchFamily="34" charset="0"/>
            </a:rPr>
            <a:t>-1 823</a:t>
          </a:r>
          <a:endParaRPr lang="ru-RU" sz="1600" b="1" dirty="0">
            <a:latin typeface="Calibri" panose="020F0502020204030204" pitchFamily="34" charset="0"/>
          </a:endParaRPr>
        </a:p>
      </cdr:txBody>
    </cdr:sp>
  </cdr:relSizeAnchor>
  <cdr:relSizeAnchor xmlns:cdr="http://schemas.openxmlformats.org/drawingml/2006/chartDrawing">
    <cdr:from>
      <cdr:x>0.85891</cdr:x>
      <cdr:y>0.70337</cdr:y>
    </cdr:from>
    <cdr:to>
      <cdr:x>0.93122</cdr:x>
      <cdr:y>0.76618</cdr:y>
    </cdr:to>
    <cdr:sp macro="" textlink="">
      <cdr:nvSpPr>
        <cdr:cNvPr id="7" name="Прямоугольник 6"/>
        <cdr:cNvSpPr/>
      </cdr:nvSpPr>
      <cdr:spPr bwMode="auto">
        <a:xfrm xmlns:a="http://schemas.openxmlformats.org/drawingml/2006/main">
          <a:off x="7103943" y="3419030"/>
          <a:ext cx="598083" cy="305320"/>
        </a:xfrm>
        <a:prstGeom xmlns:a="http://schemas.openxmlformats.org/drawingml/2006/main" prst="rect">
          <a:avLst/>
        </a:prstGeom>
        <a:solidFill xmlns:a="http://schemas.openxmlformats.org/drawingml/2006/main">
          <a:schemeClr val="accent3"/>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ru-RU" sz="1600" b="1" dirty="0" smtClean="0">
              <a:latin typeface="Calibri" panose="020F0502020204030204" pitchFamily="34" charset="0"/>
            </a:rPr>
            <a:t>-807</a:t>
          </a:r>
          <a:endParaRPr lang="ru-RU" sz="1600" b="1" dirty="0">
            <a:latin typeface="Calibri" panose="020F05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0.19392</cdr:x>
      <cdr:y>0.09035</cdr:y>
    </cdr:from>
    <cdr:to>
      <cdr:x>0.2774</cdr:x>
      <cdr:y>0.15099</cdr:y>
    </cdr:to>
    <cdr:sp macro="" textlink="">
      <cdr:nvSpPr>
        <cdr:cNvPr id="2" name="TextBox 1"/>
        <cdr:cNvSpPr txBox="1"/>
      </cdr:nvSpPr>
      <cdr:spPr>
        <a:xfrm xmlns:a="http://schemas.openxmlformats.org/drawingml/2006/main">
          <a:off x="1595910" y="454860"/>
          <a:ext cx="687007" cy="305313"/>
        </a:xfrm>
        <a:prstGeom xmlns:a="http://schemas.openxmlformats.org/drawingml/2006/main" prst="rect">
          <a:avLst/>
        </a:prstGeom>
        <a:ln xmlns:a="http://schemas.openxmlformats.org/drawingml/2006/main" w="3175">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22 025</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0.7968</cdr:x>
      <cdr:y>0.09035</cdr:y>
    </cdr:from>
    <cdr:to>
      <cdr:x>0.88028</cdr:x>
      <cdr:y>0.15099</cdr:y>
    </cdr:to>
    <cdr:sp macro="" textlink="">
      <cdr:nvSpPr>
        <cdr:cNvPr id="3" name="TextBox 1"/>
        <cdr:cNvSpPr txBox="1"/>
      </cdr:nvSpPr>
      <cdr:spPr>
        <a:xfrm xmlns:a="http://schemas.openxmlformats.org/drawingml/2006/main">
          <a:off x="6557360" y="454860"/>
          <a:ext cx="687007" cy="305313"/>
        </a:xfrm>
        <a:prstGeom xmlns:a="http://schemas.openxmlformats.org/drawingml/2006/main" prst="rect">
          <a:avLst/>
        </a:prstGeom>
        <a:ln xmlns:a="http://schemas.openxmlformats.org/drawingml/2006/main" w="3175">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22 059</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0.49072</cdr:x>
      <cdr:y>0.0297</cdr:y>
    </cdr:from>
    <cdr:to>
      <cdr:x>0.5742</cdr:x>
      <cdr:y>0.09034</cdr:y>
    </cdr:to>
    <cdr:sp macro="" textlink="">
      <cdr:nvSpPr>
        <cdr:cNvPr id="4" name="TextBox 1"/>
        <cdr:cNvSpPr txBox="1"/>
      </cdr:nvSpPr>
      <cdr:spPr>
        <a:xfrm xmlns:a="http://schemas.openxmlformats.org/drawingml/2006/main">
          <a:off x="4038470" y="149540"/>
          <a:ext cx="687007" cy="305313"/>
        </a:xfrm>
        <a:prstGeom xmlns:a="http://schemas.openxmlformats.org/drawingml/2006/main" prst="rect">
          <a:avLst/>
        </a:prstGeom>
        <a:ln xmlns:a="http://schemas.openxmlformats.org/drawingml/2006/main" w="3175">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24 667</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0.2774</cdr:x>
      <cdr:y>0.06002</cdr:y>
    </cdr:from>
    <cdr:to>
      <cdr:x>0.49072</cdr:x>
      <cdr:y>0.12067</cdr:y>
    </cdr:to>
    <cdr:cxnSp macro="">
      <cdr:nvCxnSpPr>
        <cdr:cNvPr id="5" name="Прямая со стрелкой 4"/>
        <cdr:cNvCxnSpPr>
          <a:stCxn xmlns:a="http://schemas.openxmlformats.org/drawingml/2006/main" id="2" idx="3"/>
          <a:endCxn xmlns:a="http://schemas.openxmlformats.org/drawingml/2006/main" id="4" idx="1"/>
        </cdr:cNvCxnSpPr>
      </cdr:nvCxnSpPr>
      <cdr:spPr bwMode="auto">
        <a:xfrm xmlns:a="http://schemas.openxmlformats.org/drawingml/2006/main" flipV="1">
          <a:off x="2282917" y="302197"/>
          <a:ext cx="1755553" cy="30532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0.5742</cdr:x>
      <cdr:y>0.06002</cdr:y>
    </cdr:from>
    <cdr:to>
      <cdr:x>0.7968</cdr:x>
      <cdr:y>0.12067</cdr:y>
    </cdr:to>
    <cdr:cxnSp macro="">
      <cdr:nvCxnSpPr>
        <cdr:cNvPr id="6" name="Прямая со стрелкой 5"/>
        <cdr:cNvCxnSpPr>
          <a:stCxn xmlns:a="http://schemas.openxmlformats.org/drawingml/2006/main" id="4" idx="3"/>
          <a:endCxn xmlns:a="http://schemas.openxmlformats.org/drawingml/2006/main" id="3" idx="1"/>
        </cdr:cNvCxnSpPr>
      </cdr:nvCxnSpPr>
      <cdr:spPr bwMode="auto">
        <a:xfrm xmlns:a="http://schemas.openxmlformats.org/drawingml/2006/main">
          <a:off x="4725477" y="302197"/>
          <a:ext cx="1831883" cy="30532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0.29595</cdr:x>
      <cdr:y>0.31776</cdr:y>
    </cdr:from>
    <cdr:to>
      <cdr:x>0.48145</cdr:x>
      <cdr:y>0.31776</cdr:y>
    </cdr:to>
    <cdr:cxnSp macro="">
      <cdr:nvCxnSpPr>
        <cdr:cNvPr id="8" name="Прямая со стрелкой 7"/>
        <cdr:cNvCxnSpPr/>
      </cdr:nvCxnSpPr>
      <cdr:spPr bwMode="auto">
        <a:xfrm xmlns:a="http://schemas.openxmlformats.org/drawingml/2006/main">
          <a:off x="2435540" y="1599810"/>
          <a:ext cx="1526600" cy="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0.59275</cdr:x>
      <cdr:y>0.31776</cdr:y>
    </cdr:from>
    <cdr:to>
      <cdr:x>0.77825</cdr:x>
      <cdr:y>0.34808</cdr:y>
    </cdr:to>
    <cdr:cxnSp macro="">
      <cdr:nvCxnSpPr>
        <cdr:cNvPr id="9" name="Прямая со стрелкой 8"/>
        <cdr:cNvCxnSpPr/>
      </cdr:nvCxnSpPr>
      <cdr:spPr bwMode="auto">
        <a:xfrm xmlns:a="http://schemas.openxmlformats.org/drawingml/2006/main">
          <a:off x="4878100" y="1599810"/>
          <a:ext cx="1526600" cy="152660"/>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0.29595</cdr:x>
      <cdr:y>0.46937</cdr:y>
    </cdr:from>
    <cdr:to>
      <cdr:x>0.48145</cdr:x>
      <cdr:y>0.56034</cdr:y>
    </cdr:to>
    <cdr:cxnSp macro="">
      <cdr:nvCxnSpPr>
        <cdr:cNvPr id="14" name="Прямая со стрелкой 13"/>
        <cdr:cNvCxnSpPr/>
      </cdr:nvCxnSpPr>
      <cdr:spPr bwMode="auto">
        <a:xfrm xmlns:a="http://schemas.openxmlformats.org/drawingml/2006/main" flipV="1">
          <a:off x="2435540" y="2363110"/>
          <a:ext cx="1526600" cy="458004"/>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0.59275</cdr:x>
      <cdr:y>0.46937</cdr:y>
    </cdr:from>
    <cdr:to>
      <cdr:x>0.77825</cdr:x>
      <cdr:y>0.54518</cdr:y>
    </cdr:to>
    <cdr:cxnSp macro="">
      <cdr:nvCxnSpPr>
        <cdr:cNvPr id="18" name="Прямая со стрелкой 17"/>
        <cdr:cNvCxnSpPr/>
      </cdr:nvCxnSpPr>
      <cdr:spPr bwMode="auto">
        <a:xfrm xmlns:a="http://schemas.openxmlformats.org/drawingml/2006/main">
          <a:off x="4878100" y="2363110"/>
          <a:ext cx="1526591" cy="381677"/>
        </a:xfrm>
        <a:prstGeom xmlns:a="http://schemas.openxmlformats.org/drawingml/2006/main" prst="straightConnector1">
          <a:avLst/>
        </a:prstGeom>
        <a:noFill xmlns:a="http://schemas.openxmlformats.org/drawingml/2006/main"/>
        <a:ln xmlns:a="http://schemas.openxmlformats.org/drawingml/2006/main" w="9525" cap="flat" cmpd="sng" algn="ctr">
          <a:solidFill>
            <a:srgbClr val="000000"/>
          </a:solidFill>
          <a:prstDash val="solid"/>
          <a:round/>
          <a:headEnd type="none" w="med" len="med"/>
          <a:tailEnd type="triangl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dr:relSizeAnchor xmlns:cdr="http://schemas.openxmlformats.org/drawingml/2006/chartDrawing">
    <cdr:from>
      <cdr:x>0.24957</cdr:x>
      <cdr:y>0.18131</cdr:y>
    </cdr:from>
    <cdr:to>
      <cdr:x>0.28955</cdr:x>
      <cdr:y>0.22292</cdr:y>
    </cdr:to>
    <cdr:sp macro="" textlink="">
      <cdr:nvSpPr>
        <cdr:cNvPr id="20" name="AutoShape 10"/>
        <cdr:cNvSpPr>
          <a:spLocks xmlns:a="http://schemas.openxmlformats.org/drawingml/2006/main" noChangeArrowheads="1"/>
        </cdr:cNvSpPr>
      </cdr:nvSpPr>
      <cdr:spPr bwMode="auto">
        <a:xfrm xmlns:a="http://schemas.openxmlformats.org/drawingml/2006/main">
          <a:off x="2053890" y="912840"/>
          <a:ext cx="329019" cy="209474"/>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b="0" i="0" u="none" strike="noStrike" baseline="0" dirty="0" smtClean="0">
              <a:solidFill>
                <a:srgbClr val="000000"/>
              </a:solidFill>
              <a:latin typeface="Arial Cyr"/>
              <a:cs typeface="Arial Cyr"/>
            </a:rPr>
            <a:t>62%</a:t>
          </a:r>
          <a:endParaRPr lang="ru-RU" sz="975" b="0" i="0" u="none" strike="noStrike" baseline="0" dirty="0">
            <a:solidFill>
              <a:srgbClr val="000000"/>
            </a:solidFill>
            <a:latin typeface="Arial Cyr"/>
            <a:cs typeface="Arial Cyr"/>
          </a:endParaRPr>
        </a:p>
      </cdr:txBody>
    </cdr:sp>
  </cdr:relSizeAnchor>
  <cdr:relSizeAnchor xmlns:cdr="http://schemas.openxmlformats.org/drawingml/2006/chartDrawing">
    <cdr:from>
      <cdr:x>0.24957</cdr:x>
      <cdr:y>0.51485</cdr:y>
    </cdr:from>
    <cdr:to>
      <cdr:x>0.28955</cdr:x>
      <cdr:y>0.55645</cdr:y>
    </cdr:to>
    <cdr:sp macro="" textlink="">
      <cdr:nvSpPr>
        <cdr:cNvPr id="21" name="AutoShape 10"/>
        <cdr:cNvSpPr>
          <a:spLocks xmlns:a="http://schemas.openxmlformats.org/drawingml/2006/main" noChangeArrowheads="1"/>
        </cdr:cNvSpPr>
      </cdr:nvSpPr>
      <cdr:spPr bwMode="auto">
        <a:xfrm xmlns:a="http://schemas.openxmlformats.org/drawingml/2006/main">
          <a:off x="2053890" y="2592100"/>
          <a:ext cx="329019" cy="209423"/>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dirty="0" smtClean="0">
              <a:solidFill>
                <a:srgbClr val="000000"/>
              </a:solidFill>
              <a:latin typeface="Arial Cyr"/>
              <a:cs typeface="Arial Cyr"/>
            </a:rPr>
            <a:t>39</a:t>
          </a:r>
          <a:r>
            <a:rPr lang="ru-RU" sz="975" b="0" i="0" u="none" strike="noStrike" baseline="0" dirty="0" smtClean="0">
              <a:solidFill>
                <a:srgbClr val="000000"/>
              </a:solidFill>
              <a:latin typeface="Arial Cyr"/>
              <a:cs typeface="Arial Cyr"/>
            </a:rPr>
            <a:t>%</a:t>
          </a:r>
          <a:endParaRPr lang="ru-RU" sz="975" b="0" i="0" u="none" strike="noStrike" baseline="0" dirty="0">
            <a:solidFill>
              <a:srgbClr val="000000"/>
            </a:solidFill>
            <a:latin typeface="Arial Cyr"/>
            <a:cs typeface="Arial Cyr"/>
          </a:endParaRPr>
        </a:p>
      </cdr:txBody>
    </cdr:sp>
  </cdr:relSizeAnchor>
  <cdr:relSizeAnchor xmlns:cdr="http://schemas.openxmlformats.org/drawingml/2006/chartDrawing">
    <cdr:from>
      <cdr:x>0.31591</cdr:x>
      <cdr:y>0.03395</cdr:y>
    </cdr:from>
    <cdr:to>
      <cdr:x>0.38084</cdr:x>
      <cdr:y>0.09459</cdr:y>
    </cdr:to>
    <cdr:sp macro="" textlink="">
      <cdr:nvSpPr>
        <cdr:cNvPr id="28" name="TextBox 1"/>
        <cdr:cNvSpPr txBox="1"/>
      </cdr:nvSpPr>
      <cdr:spPr>
        <a:xfrm xmlns:a="http://schemas.openxmlformats.org/drawingml/2006/main" rot="21027895">
          <a:off x="2599814" y="170926"/>
          <a:ext cx="534348" cy="305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12 %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0.71732</cdr:x>
      <cdr:y>0.04382</cdr:y>
    </cdr:from>
    <cdr:to>
      <cdr:x>0.78225</cdr:x>
      <cdr:y>0.10446</cdr:y>
    </cdr:to>
    <cdr:sp macro="" textlink="">
      <cdr:nvSpPr>
        <cdr:cNvPr id="29" name="TextBox 1"/>
        <cdr:cNvSpPr txBox="1"/>
      </cdr:nvSpPr>
      <cdr:spPr>
        <a:xfrm xmlns:a="http://schemas.openxmlformats.org/drawingml/2006/main" rot="735173">
          <a:off x="5903227" y="220607"/>
          <a:ext cx="534348" cy="305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 -11%</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0.3516</cdr:x>
      <cdr:y>0.25712</cdr:y>
    </cdr:from>
    <cdr:to>
      <cdr:x>0.41653</cdr:x>
      <cdr:y>0.31776</cdr:y>
    </cdr:to>
    <cdr:sp macro="" textlink="">
      <cdr:nvSpPr>
        <cdr:cNvPr id="30" name="TextBox 1"/>
        <cdr:cNvSpPr txBox="1"/>
      </cdr:nvSpPr>
      <cdr:spPr>
        <a:xfrm xmlns:a="http://schemas.openxmlformats.org/drawingml/2006/main">
          <a:off x="2893520" y="1294490"/>
          <a:ext cx="534348" cy="305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dirty="0" smtClean="0">
              <a:latin typeface="Times New Roman" panose="02020603050405020304" pitchFamily="18" charset="0"/>
              <a:cs typeface="Times New Roman" panose="02020603050405020304" pitchFamily="18" charset="0"/>
            </a:rPr>
            <a:t>-</a:t>
          </a:r>
          <a:r>
            <a:rPr lang="ru-RU" sz="1400" b="1" dirty="0" smtClean="0">
              <a:latin typeface="Times New Roman" panose="02020603050405020304" pitchFamily="18" charset="0"/>
              <a:cs typeface="Times New Roman" panose="02020603050405020304" pitchFamily="18" charset="0"/>
            </a:rPr>
            <a:t>1 %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0.65145</cdr:x>
      <cdr:y>0.26709</cdr:y>
    </cdr:from>
    <cdr:to>
      <cdr:x>0.71638</cdr:x>
      <cdr:y>0.32774</cdr:y>
    </cdr:to>
    <cdr:sp macro="" textlink="">
      <cdr:nvSpPr>
        <cdr:cNvPr id="31" name="TextBox 1"/>
        <cdr:cNvSpPr txBox="1"/>
      </cdr:nvSpPr>
      <cdr:spPr>
        <a:xfrm xmlns:a="http://schemas.openxmlformats.org/drawingml/2006/main" rot="690093">
          <a:off x="5361158" y="1344697"/>
          <a:ext cx="534348" cy="3053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-7 %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0.33561</cdr:x>
      <cdr:y>0.46233</cdr:y>
    </cdr:from>
    <cdr:to>
      <cdr:x>0.40054</cdr:x>
      <cdr:y>0.52297</cdr:y>
    </cdr:to>
    <cdr:sp macro="" textlink="">
      <cdr:nvSpPr>
        <cdr:cNvPr id="32" name="TextBox 1"/>
        <cdr:cNvSpPr txBox="1"/>
      </cdr:nvSpPr>
      <cdr:spPr>
        <a:xfrm xmlns:a="http://schemas.openxmlformats.org/drawingml/2006/main" rot="20726604">
          <a:off x="2761900" y="2327692"/>
          <a:ext cx="534348" cy="3053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 36 %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0.65242</cdr:x>
      <cdr:y>0.43816</cdr:y>
    </cdr:from>
    <cdr:to>
      <cdr:x>0.71735</cdr:x>
      <cdr:y>0.49881</cdr:y>
    </cdr:to>
    <cdr:sp macro="" textlink="">
      <cdr:nvSpPr>
        <cdr:cNvPr id="33" name="TextBox 1"/>
        <cdr:cNvSpPr txBox="1"/>
      </cdr:nvSpPr>
      <cdr:spPr>
        <a:xfrm xmlns:a="http://schemas.openxmlformats.org/drawingml/2006/main" rot="1027021">
          <a:off x="5369182" y="2205993"/>
          <a:ext cx="534348" cy="3053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 -19 %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0.54638</cdr:x>
      <cdr:y>0.43905</cdr:y>
    </cdr:from>
    <cdr:to>
      <cdr:x>0.58636</cdr:x>
      <cdr:y>0.48065</cdr:y>
    </cdr:to>
    <cdr:sp macro="" textlink="">
      <cdr:nvSpPr>
        <cdr:cNvPr id="40" name="AutoShape 10"/>
        <cdr:cNvSpPr>
          <a:spLocks xmlns:a="http://schemas.openxmlformats.org/drawingml/2006/main" noChangeArrowheads="1"/>
        </cdr:cNvSpPr>
      </cdr:nvSpPr>
      <cdr:spPr bwMode="auto">
        <a:xfrm xmlns:a="http://schemas.openxmlformats.org/drawingml/2006/main">
          <a:off x="4496450" y="2210450"/>
          <a:ext cx="329019" cy="209474"/>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b="0" i="0" u="none" strike="noStrike" baseline="0" dirty="0" smtClean="0">
              <a:solidFill>
                <a:srgbClr val="000000"/>
              </a:solidFill>
              <a:latin typeface="Arial Cyr"/>
              <a:cs typeface="Arial Cyr"/>
            </a:rPr>
            <a:t>48%</a:t>
          </a:r>
          <a:endParaRPr lang="ru-RU" sz="975" b="0" i="0" u="none" strike="noStrike" baseline="0" dirty="0">
            <a:solidFill>
              <a:srgbClr val="000000"/>
            </a:solidFill>
            <a:latin typeface="Arial Cyr"/>
            <a:cs typeface="Arial Cyr"/>
          </a:endParaRPr>
        </a:p>
      </cdr:txBody>
    </cdr:sp>
  </cdr:relSizeAnchor>
  <cdr:relSizeAnchor xmlns:cdr="http://schemas.openxmlformats.org/drawingml/2006/chartDrawing">
    <cdr:from>
      <cdr:x>0.54638</cdr:x>
      <cdr:y>0.12067</cdr:y>
    </cdr:from>
    <cdr:to>
      <cdr:x>0.58636</cdr:x>
      <cdr:y>0.16227</cdr:y>
    </cdr:to>
    <cdr:sp macro="" textlink="">
      <cdr:nvSpPr>
        <cdr:cNvPr id="41" name="AutoShape 10"/>
        <cdr:cNvSpPr>
          <a:spLocks xmlns:a="http://schemas.openxmlformats.org/drawingml/2006/main" noChangeArrowheads="1"/>
        </cdr:cNvSpPr>
      </cdr:nvSpPr>
      <cdr:spPr bwMode="auto">
        <a:xfrm xmlns:a="http://schemas.openxmlformats.org/drawingml/2006/main">
          <a:off x="4496450" y="607520"/>
          <a:ext cx="329019" cy="209474"/>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b="0" i="0" u="none" strike="noStrike" baseline="0" dirty="0" smtClean="0">
              <a:solidFill>
                <a:srgbClr val="000000"/>
              </a:solidFill>
              <a:latin typeface="Arial Cyr"/>
              <a:cs typeface="Arial Cyr"/>
            </a:rPr>
            <a:t>55%</a:t>
          </a:r>
          <a:endParaRPr lang="ru-RU" sz="975" b="0" i="0" u="none" strike="noStrike" baseline="0" dirty="0">
            <a:solidFill>
              <a:srgbClr val="000000"/>
            </a:solidFill>
            <a:latin typeface="Arial Cyr"/>
            <a:cs typeface="Arial Cyr"/>
          </a:endParaRPr>
        </a:p>
      </cdr:txBody>
    </cdr:sp>
  </cdr:relSizeAnchor>
  <cdr:relSizeAnchor xmlns:cdr="http://schemas.openxmlformats.org/drawingml/2006/chartDrawing">
    <cdr:from>
      <cdr:x>0.84318</cdr:x>
      <cdr:y>0.48453</cdr:y>
    </cdr:from>
    <cdr:to>
      <cdr:x>0.88316</cdr:x>
      <cdr:y>0.52614</cdr:y>
    </cdr:to>
    <cdr:sp macro="" textlink="">
      <cdr:nvSpPr>
        <cdr:cNvPr id="42" name="AutoShape 10"/>
        <cdr:cNvSpPr>
          <a:spLocks xmlns:a="http://schemas.openxmlformats.org/drawingml/2006/main" noChangeArrowheads="1"/>
        </cdr:cNvSpPr>
      </cdr:nvSpPr>
      <cdr:spPr bwMode="auto">
        <a:xfrm xmlns:a="http://schemas.openxmlformats.org/drawingml/2006/main">
          <a:off x="6939010" y="2439440"/>
          <a:ext cx="329019" cy="209474"/>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b="0" i="0" u="none" strike="noStrike" baseline="0" dirty="0" smtClean="0">
              <a:solidFill>
                <a:srgbClr val="000000"/>
              </a:solidFill>
              <a:latin typeface="Arial Cyr"/>
              <a:cs typeface="Arial Cyr"/>
            </a:rPr>
            <a:t>43%</a:t>
          </a:r>
          <a:endParaRPr lang="ru-RU" sz="975" b="0" i="0" u="none" strike="noStrike" baseline="0" dirty="0">
            <a:solidFill>
              <a:srgbClr val="000000"/>
            </a:solidFill>
            <a:latin typeface="Arial Cyr"/>
            <a:cs typeface="Arial Cyr"/>
          </a:endParaRPr>
        </a:p>
      </cdr:txBody>
    </cdr:sp>
  </cdr:relSizeAnchor>
  <cdr:relSizeAnchor xmlns:cdr="http://schemas.openxmlformats.org/drawingml/2006/chartDrawing">
    <cdr:from>
      <cdr:x>0.84318</cdr:x>
      <cdr:y>0.19647</cdr:y>
    </cdr:from>
    <cdr:to>
      <cdr:x>0.88316</cdr:x>
      <cdr:y>0.23808</cdr:y>
    </cdr:to>
    <cdr:sp macro="" textlink="">
      <cdr:nvSpPr>
        <cdr:cNvPr id="43" name="AutoShape 10"/>
        <cdr:cNvSpPr>
          <a:spLocks xmlns:a="http://schemas.openxmlformats.org/drawingml/2006/main" noChangeArrowheads="1"/>
        </cdr:cNvSpPr>
      </cdr:nvSpPr>
      <cdr:spPr bwMode="auto">
        <a:xfrm xmlns:a="http://schemas.openxmlformats.org/drawingml/2006/main">
          <a:off x="6939010" y="989170"/>
          <a:ext cx="329019" cy="209474"/>
        </a:xfrm>
        <a:prstGeom xmlns:a="http://schemas.openxmlformats.org/drawingml/2006/main" prst="wedgeRoundRectCallout">
          <a:avLst>
            <a:gd name="adj1" fmla="val -43750"/>
            <a:gd name="adj2" fmla="val 70000"/>
            <a:gd name="adj3" fmla="val 16667"/>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ru-RU" sz="975" b="0" i="0" u="none" strike="noStrike" baseline="0" dirty="0" smtClean="0">
              <a:solidFill>
                <a:srgbClr val="000000"/>
              </a:solidFill>
              <a:latin typeface="Arial Cyr"/>
              <a:cs typeface="Arial Cyr"/>
            </a:rPr>
            <a:t>57%</a:t>
          </a:r>
          <a:endParaRPr lang="ru-RU" sz="975" b="0" i="0" u="none" strike="noStrike" baseline="0" dirty="0">
            <a:solidFill>
              <a:srgbClr val="000000"/>
            </a:solidFill>
            <a:latin typeface="Arial Cyr"/>
            <a:cs typeface="Arial Cyr"/>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0.2375</cdr:x>
      <cdr:y>0.4225</cdr:y>
    </cdr:from>
    <cdr:to>
      <cdr:x>0.31475</cdr:x>
      <cdr:y>0.50303</cdr:y>
    </cdr:to>
    <cdr:sp macro="" textlink="">
      <cdr:nvSpPr>
        <cdr:cNvPr id="2049" name="Oval 1"/>
        <cdr:cNvSpPr>
          <a:spLocks xmlns:a="http://schemas.openxmlformats.org/drawingml/2006/main" noChangeArrowheads="1"/>
        </cdr:cNvSpPr>
      </cdr:nvSpPr>
      <cdr:spPr bwMode="auto">
        <a:xfrm xmlns:a="http://schemas.openxmlformats.org/drawingml/2006/main">
          <a:off x="1951514" y="2134226"/>
          <a:ext cx="634755" cy="406813"/>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Times New Roman"/>
              <a:cs typeface="Times New Roman"/>
            </a:rPr>
            <a:t>81%</a:t>
          </a:r>
          <a:endParaRPr lang="ru-RU" sz="1600" b="1"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0.53875</cdr:x>
      <cdr:y>0.355</cdr:y>
    </cdr:from>
    <cdr:to>
      <cdr:x>0.61925</cdr:x>
      <cdr:y>0.4274</cdr:y>
    </cdr:to>
    <cdr:sp macro="" textlink="">
      <cdr:nvSpPr>
        <cdr:cNvPr id="2050" name="Oval 2"/>
        <cdr:cNvSpPr>
          <a:spLocks xmlns:a="http://schemas.openxmlformats.org/drawingml/2006/main" noChangeArrowheads="1"/>
        </cdr:cNvSpPr>
      </cdr:nvSpPr>
      <cdr:spPr bwMode="auto">
        <a:xfrm xmlns:a="http://schemas.openxmlformats.org/drawingml/2006/main">
          <a:off x="4426855" y="1793256"/>
          <a:ext cx="661460" cy="365744"/>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Times New Roman"/>
              <a:cs typeface="Times New Roman"/>
            </a:rPr>
            <a:t>87%</a:t>
          </a:r>
          <a:endParaRPr lang="ru-RU" sz="1600" b="1"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0.83279</cdr:x>
      <cdr:y>0.32171</cdr:y>
    </cdr:from>
    <cdr:to>
      <cdr:x>0.92007</cdr:x>
      <cdr:y>0.40072</cdr:y>
    </cdr:to>
    <cdr:sp macro="" textlink="">
      <cdr:nvSpPr>
        <cdr:cNvPr id="2051" name="Oval 3"/>
        <cdr:cNvSpPr>
          <a:spLocks xmlns:a="http://schemas.openxmlformats.org/drawingml/2006/main" noChangeArrowheads="1"/>
        </cdr:cNvSpPr>
      </cdr:nvSpPr>
      <cdr:spPr bwMode="auto">
        <a:xfrm xmlns:a="http://schemas.openxmlformats.org/drawingml/2006/main">
          <a:off x="6842953" y="1625080"/>
          <a:ext cx="717197" cy="399114"/>
        </a:xfrm>
        <a:prstGeom xmlns:a="http://schemas.openxmlformats.org/drawingml/2006/main" prst="ellipse">
          <a:avLst/>
        </a:prstGeom>
        <a:solidFill xmlns:a="http://schemas.openxmlformats.org/drawingml/2006/main">
          <a:srgbClr xmlns:mc="http://schemas.openxmlformats.org/markup-compatibility/2006" xmlns:a14="http://schemas.microsoft.com/office/drawing/2010/main" val="FFFFFF" mc:Ignorable="a14" a14:legacySpreadsheetColorIndex="65"/>
        </a:solidFill>
        <a:ln xmlns:a="http://schemas.openxmlformats.org/drawingml/2006/main" w="9525">
          <a:solidFill>
            <a:srgbClr xmlns:mc="http://schemas.openxmlformats.org/markup-compatibility/2006" xmlns:a14="http://schemas.microsoft.com/office/drawing/2010/main" val="000000" mc:Ignorable="a14" a14:legacySpreadsheetColorIndex="64"/>
          </a:solidFill>
          <a:round/>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00"/>
              </a:solidFill>
              <a:latin typeface="Times New Roman"/>
              <a:cs typeface="Times New Roman"/>
            </a:rPr>
            <a:t>85%</a:t>
          </a:r>
          <a:endParaRPr lang="ru-RU" sz="1600" b="1" i="0" u="none" strike="noStrike" baseline="0" dirty="0">
            <a:solidFill>
              <a:srgbClr val="000000"/>
            </a:solidFill>
            <a:latin typeface="Times New Roman"/>
            <a:cs typeface="Times New Roman"/>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0.4965</cdr:x>
      <cdr:y>0.1025</cdr:y>
    </cdr:from>
    <cdr:to>
      <cdr:x>0.50375</cdr:x>
      <cdr:y>0.11825</cdr:y>
    </cdr:to>
    <cdr:sp macro="" textlink="">
      <cdr:nvSpPr>
        <cdr:cNvPr id="1027" name="Text Box 3"/>
        <cdr:cNvSpPr txBox="1">
          <a:spLocks xmlns:a="http://schemas.openxmlformats.org/drawingml/2006/main" noChangeArrowheads="1"/>
        </cdr:cNvSpPr>
      </cdr:nvSpPr>
      <cdr:spPr bwMode="auto">
        <a:xfrm xmlns:a="http://schemas.openxmlformats.org/drawingml/2006/main">
          <a:off x="3239476" y="363188"/>
          <a:ext cx="47304" cy="5580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endParaRPr lang="ru-RU" sz="1075" b="0" i="0" u="none" strike="noStrike" baseline="0" dirty="0">
            <a:solidFill>
              <a:srgbClr val="000000"/>
            </a:solidFill>
            <a:latin typeface="Arial Cyr"/>
            <a:cs typeface="Arial Cyr"/>
          </a:endParaRPr>
        </a:p>
      </cdr:txBody>
    </cdr:sp>
  </cdr:relSizeAnchor>
  <cdr:relSizeAnchor xmlns:cdr="http://schemas.openxmlformats.org/drawingml/2006/chartDrawing">
    <cdr:from>
      <cdr:x>0.20501</cdr:x>
      <cdr:y>0.1719</cdr:y>
    </cdr:from>
    <cdr:to>
      <cdr:x>0.28551</cdr:x>
      <cdr:y>0.2469</cdr:y>
    </cdr:to>
    <cdr:sp macro="" textlink="">
      <cdr:nvSpPr>
        <cdr:cNvPr id="1028" name="Text Box 4"/>
        <cdr:cNvSpPr txBox="1">
          <a:spLocks xmlns:a="http://schemas.openxmlformats.org/drawingml/2006/main" noChangeArrowheads="1"/>
        </cdr:cNvSpPr>
      </cdr:nvSpPr>
      <cdr:spPr bwMode="auto">
        <a:xfrm xmlns:a="http://schemas.openxmlformats.org/drawingml/2006/main">
          <a:off x="1783495" y="814586"/>
          <a:ext cx="700310" cy="35540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8080"/>
              </a:solidFill>
              <a:latin typeface="Times New Roman"/>
              <a:cs typeface="Times New Roman"/>
            </a:rPr>
            <a:t>22 284</a:t>
          </a:r>
          <a:endParaRPr lang="ru-RU" sz="1400" b="1" i="0" u="none" strike="noStrike" baseline="0" dirty="0">
            <a:solidFill>
              <a:srgbClr val="008080"/>
            </a:solidFill>
            <a:latin typeface="Times New Roman"/>
            <a:cs typeface="Times New Roman"/>
          </a:endParaRPr>
        </a:p>
      </cdr:txBody>
    </cdr:sp>
  </cdr:relSizeAnchor>
  <cdr:relSizeAnchor xmlns:cdr="http://schemas.openxmlformats.org/drawingml/2006/chartDrawing">
    <cdr:from>
      <cdr:x>0.279</cdr:x>
      <cdr:y>0.68275</cdr:y>
    </cdr:from>
    <cdr:to>
      <cdr:x>0.30775</cdr:x>
      <cdr:y>0.74175</cdr:y>
    </cdr:to>
    <cdr:sp macro="" textlink="">
      <cdr:nvSpPr>
        <cdr:cNvPr id="1030" name="Text Box 6"/>
        <cdr:cNvSpPr txBox="1">
          <a:spLocks xmlns:a="http://schemas.openxmlformats.org/drawingml/2006/main" noChangeArrowheads="1"/>
        </cdr:cNvSpPr>
      </cdr:nvSpPr>
      <cdr:spPr bwMode="auto">
        <a:xfrm xmlns:a="http://schemas.openxmlformats.org/drawingml/2006/main">
          <a:off x="1820370" y="2419188"/>
          <a:ext cx="187583" cy="20905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18288" tIns="0" rIns="0" bIns="0" anchor="t" upright="1"/>
        <a:lstStyle xmlns:a="http://schemas.openxmlformats.org/drawingml/2006/main"/>
        <a:p xmlns:a="http://schemas.openxmlformats.org/drawingml/2006/main">
          <a:pPr algn="ctr" rtl="0">
            <a:defRPr sz="1000"/>
          </a:pPr>
          <a:endParaRPr lang="ru-RU"/>
        </a:p>
      </cdr:txBody>
    </cdr:sp>
  </cdr:relSizeAnchor>
  <cdr:relSizeAnchor xmlns:cdr="http://schemas.openxmlformats.org/drawingml/2006/chartDrawing">
    <cdr:from>
      <cdr:x>0.35325</cdr:x>
      <cdr:y>0.53225</cdr:y>
    </cdr:from>
    <cdr:to>
      <cdr:x>0.415</cdr:x>
      <cdr:y>0.59875</cdr:y>
    </cdr:to>
    <cdr:sp macro="" textlink="">
      <cdr:nvSpPr>
        <cdr:cNvPr id="1036" name="Text Box 12"/>
        <cdr:cNvSpPr txBox="1">
          <a:spLocks xmlns:a="http://schemas.openxmlformats.org/drawingml/2006/main" noChangeArrowheads="1"/>
        </cdr:cNvSpPr>
      </cdr:nvSpPr>
      <cdr:spPr bwMode="auto">
        <a:xfrm xmlns:a="http://schemas.openxmlformats.org/drawingml/2006/main">
          <a:off x="2304824" y="1885921"/>
          <a:ext cx="402895" cy="23563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77"/>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ru-RU"/>
        </a:p>
      </cdr:txBody>
    </cdr:sp>
  </cdr:relSizeAnchor>
  <cdr:relSizeAnchor xmlns:cdr="http://schemas.openxmlformats.org/drawingml/2006/chartDrawing">
    <cdr:from>
      <cdr:x>0.5121</cdr:x>
      <cdr:y>0.06285</cdr:y>
    </cdr:from>
    <cdr:to>
      <cdr:x>0.58229</cdr:x>
      <cdr:y>0.13212</cdr:y>
    </cdr:to>
    <cdr:sp macro="" textlink="">
      <cdr:nvSpPr>
        <cdr:cNvPr id="1039" name="Text Box 15"/>
        <cdr:cNvSpPr txBox="1">
          <a:spLocks xmlns:a="http://schemas.openxmlformats.org/drawingml/2006/main" noChangeArrowheads="1"/>
        </cdr:cNvSpPr>
      </cdr:nvSpPr>
      <cdr:spPr bwMode="auto">
        <a:xfrm xmlns:a="http://schemas.openxmlformats.org/drawingml/2006/main">
          <a:off x="4455045" y="297825"/>
          <a:ext cx="610618" cy="32824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8080"/>
              </a:solidFill>
              <a:latin typeface="Times New Roman"/>
              <a:cs typeface="Times New Roman"/>
            </a:rPr>
            <a:t>26 635</a:t>
          </a:r>
        </a:p>
      </cdr:txBody>
    </cdr:sp>
  </cdr:relSizeAnchor>
  <cdr:relSizeAnchor xmlns:cdr="http://schemas.openxmlformats.org/drawingml/2006/chartDrawing">
    <cdr:from>
      <cdr:x>0.33142</cdr:x>
      <cdr:y>0.13356</cdr:y>
    </cdr:from>
    <cdr:to>
      <cdr:x>0.39771</cdr:x>
      <cdr:y>0.19802</cdr:y>
    </cdr:to>
    <cdr:sp macro="" textlink="">
      <cdr:nvSpPr>
        <cdr:cNvPr id="1040" name="Text Box 16"/>
        <cdr:cNvSpPr txBox="1">
          <a:spLocks xmlns:a="http://schemas.openxmlformats.org/drawingml/2006/main" noChangeArrowheads="1"/>
        </cdr:cNvSpPr>
      </cdr:nvSpPr>
      <cdr:spPr bwMode="auto">
        <a:xfrm xmlns:a="http://schemas.openxmlformats.org/drawingml/2006/main" rot="20632041">
          <a:off x="2883197" y="632906"/>
          <a:ext cx="576690" cy="30545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80"/>
              </a:solidFill>
              <a:latin typeface="Times New Roman"/>
              <a:cs typeface="Times New Roman"/>
            </a:rPr>
            <a:t>+20%</a:t>
          </a:r>
          <a:endParaRPr lang="ru-RU" sz="1600" b="1" i="0" u="none" strike="noStrike" baseline="0" dirty="0">
            <a:solidFill>
              <a:srgbClr val="000080"/>
            </a:solidFill>
            <a:latin typeface="Times New Roman"/>
            <a:cs typeface="Times New Roman"/>
          </a:endParaRPr>
        </a:p>
      </cdr:txBody>
    </cdr:sp>
  </cdr:relSizeAnchor>
  <cdr:relSizeAnchor xmlns:cdr="http://schemas.openxmlformats.org/drawingml/2006/chartDrawing">
    <cdr:from>
      <cdr:x>0.34779</cdr:x>
      <cdr:y>0.3874</cdr:y>
    </cdr:from>
    <cdr:to>
      <cdr:x>0.41829</cdr:x>
      <cdr:y>0.4464</cdr:y>
    </cdr:to>
    <cdr:sp macro="" textlink="">
      <cdr:nvSpPr>
        <cdr:cNvPr id="1041" name="Text Box 17"/>
        <cdr:cNvSpPr txBox="1">
          <a:spLocks xmlns:a="http://schemas.openxmlformats.org/drawingml/2006/main" noChangeArrowheads="1"/>
        </cdr:cNvSpPr>
      </cdr:nvSpPr>
      <cdr:spPr bwMode="auto">
        <a:xfrm xmlns:a="http://schemas.openxmlformats.org/drawingml/2006/main" rot="20950289">
          <a:off x="3025577" y="1835777"/>
          <a:ext cx="613315" cy="27958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80"/>
              </a:solidFill>
              <a:latin typeface="Times New Roman"/>
              <a:cs typeface="Times New Roman"/>
            </a:rPr>
            <a:t>+10%</a:t>
          </a:r>
          <a:endParaRPr lang="ru-RU" sz="1600" b="1" i="0" u="none" strike="noStrike" baseline="0" dirty="0">
            <a:solidFill>
              <a:srgbClr val="000080"/>
            </a:solidFill>
            <a:latin typeface="Times New Roman"/>
            <a:cs typeface="Times New Roman"/>
          </a:endParaRPr>
        </a:p>
      </cdr:txBody>
    </cdr:sp>
  </cdr:relSizeAnchor>
  <cdr:relSizeAnchor xmlns:cdr="http://schemas.openxmlformats.org/drawingml/2006/chartDrawing">
    <cdr:from>
      <cdr:x>0.65249</cdr:x>
      <cdr:y>0.37577</cdr:y>
    </cdr:from>
    <cdr:to>
      <cdr:x>0.70513</cdr:x>
      <cdr:y>0.45352</cdr:y>
    </cdr:to>
    <cdr:sp macro="" textlink="">
      <cdr:nvSpPr>
        <cdr:cNvPr id="1044" name="Text Box 20"/>
        <cdr:cNvSpPr txBox="1">
          <a:spLocks xmlns:a="http://schemas.openxmlformats.org/drawingml/2006/main" noChangeArrowheads="1"/>
        </cdr:cNvSpPr>
      </cdr:nvSpPr>
      <cdr:spPr bwMode="auto">
        <a:xfrm xmlns:a="http://schemas.openxmlformats.org/drawingml/2006/main">
          <a:off x="5676326" y="1780655"/>
          <a:ext cx="457980" cy="36843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ru-RU" sz="1600" b="1" i="0" u="none" strike="noStrike" baseline="0" dirty="0" smtClean="0">
              <a:solidFill>
                <a:srgbClr val="000080"/>
              </a:solidFill>
              <a:latin typeface="Times New Roman"/>
              <a:cs typeface="Times New Roman"/>
            </a:rPr>
            <a:t>-2%</a:t>
          </a:r>
          <a:endParaRPr lang="ru-RU" sz="1600" b="1" i="0" u="none" strike="noStrike" baseline="0" dirty="0">
            <a:solidFill>
              <a:srgbClr val="000080"/>
            </a:solidFill>
            <a:latin typeface="Times New Roman"/>
            <a:cs typeface="Times New Roman"/>
          </a:endParaRPr>
        </a:p>
      </cdr:txBody>
    </cdr:sp>
  </cdr:relSizeAnchor>
  <cdr:relSizeAnchor xmlns:cdr="http://schemas.openxmlformats.org/drawingml/2006/chartDrawing">
    <cdr:from>
      <cdr:x>0.80657</cdr:x>
      <cdr:y>0.10038</cdr:y>
    </cdr:from>
    <cdr:to>
      <cdr:x>0.87619</cdr:x>
      <cdr:y>0.16763</cdr:y>
    </cdr:to>
    <cdr:sp macro="" textlink="">
      <cdr:nvSpPr>
        <cdr:cNvPr id="1046" name="Text Box 22"/>
        <cdr:cNvSpPr txBox="1">
          <a:spLocks xmlns:a="http://schemas.openxmlformats.org/drawingml/2006/main" noChangeArrowheads="1"/>
        </cdr:cNvSpPr>
      </cdr:nvSpPr>
      <cdr:spPr bwMode="auto">
        <a:xfrm xmlns:a="http://schemas.openxmlformats.org/drawingml/2006/main">
          <a:off x="7016722" y="475661"/>
          <a:ext cx="605659" cy="31867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36576" tIns="32004"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8080"/>
              </a:solidFill>
              <a:latin typeface="Times New Roman"/>
              <a:cs typeface="Times New Roman"/>
            </a:rPr>
            <a:t>24 325</a:t>
          </a:r>
          <a:endParaRPr lang="ru-RU" sz="1400" b="1" i="0" u="none" strike="noStrike" baseline="0" dirty="0">
            <a:solidFill>
              <a:srgbClr val="008080"/>
            </a:solidFill>
            <a:latin typeface="Times New Roman"/>
            <a:cs typeface="Times New Roman"/>
          </a:endParaRPr>
        </a:p>
      </cdr:txBody>
    </cdr:sp>
  </cdr:relSizeAnchor>
  <cdr:relSizeAnchor xmlns:cdr="http://schemas.openxmlformats.org/drawingml/2006/chartDrawing">
    <cdr:from>
      <cdr:x>0.21949</cdr:x>
      <cdr:y>0.59336</cdr:y>
    </cdr:from>
    <cdr:to>
      <cdr:x>0.26643</cdr:x>
      <cdr:y>0.65511</cdr:y>
    </cdr:to>
    <cdr:sp macro="" textlink="">
      <cdr:nvSpPr>
        <cdr:cNvPr id="1047" name="Text Box 23"/>
        <cdr:cNvSpPr txBox="1">
          <a:spLocks xmlns:a="http://schemas.openxmlformats.org/drawingml/2006/main" noChangeArrowheads="1"/>
        </cdr:cNvSpPr>
      </cdr:nvSpPr>
      <cdr:spPr bwMode="auto">
        <a:xfrm xmlns:a="http://schemas.openxmlformats.org/drawingml/2006/main">
          <a:off x="1909461" y="2811742"/>
          <a:ext cx="408343" cy="29261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77"/>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0000"/>
              </a:solidFill>
              <a:latin typeface="Times New Roman"/>
              <a:cs typeface="Times New Roman"/>
            </a:rPr>
            <a:t>59%</a:t>
          </a:r>
          <a:endParaRPr lang="ru-RU" sz="1400" b="1"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0.52088</cdr:x>
      <cdr:y>0.56438</cdr:y>
    </cdr:from>
    <cdr:to>
      <cdr:x>0.57352</cdr:x>
      <cdr:y>0.62613</cdr:y>
    </cdr:to>
    <cdr:sp macro="" textlink="">
      <cdr:nvSpPr>
        <cdr:cNvPr id="1048" name="Text Box 24"/>
        <cdr:cNvSpPr txBox="1">
          <a:spLocks xmlns:a="http://schemas.openxmlformats.org/drawingml/2006/main" noChangeArrowheads="1"/>
        </cdr:cNvSpPr>
      </cdr:nvSpPr>
      <cdr:spPr bwMode="auto">
        <a:xfrm xmlns:a="http://schemas.openxmlformats.org/drawingml/2006/main">
          <a:off x="4531375" y="2674424"/>
          <a:ext cx="457980" cy="29261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77"/>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0000"/>
              </a:solidFill>
              <a:latin typeface="Times New Roman"/>
              <a:cs typeface="Times New Roman"/>
            </a:rPr>
            <a:t>54%</a:t>
          </a:r>
          <a:endParaRPr lang="ru-RU" sz="1400" b="1"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0.82759</cdr:x>
      <cdr:y>0.53463</cdr:y>
    </cdr:from>
    <cdr:to>
      <cdr:x>0.87181</cdr:x>
      <cdr:y>0.58517</cdr:y>
    </cdr:to>
    <cdr:sp macro="" textlink="">
      <cdr:nvSpPr>
        <cdr:cNvPr id="1049" name="Text Box 25"/>
        <cdr:cNvSpPr txBox="1">
          <a:spLocks xmlns:a="http://schemas.openxmlformats.org/drawingml/2006/main" noChangeArrowheads="1"/>
        </cdr:cNvSpPr>
      </cdr:nvSpPr>
      <cdr:spPr bwMode="auto">
        <a:xfrm xmlns:a="http://schemas.openxmlformats.org/drawingml/2006/main">
          <a:off x="7199653" y="2533448"/>
          <a:ext cx="384627" cy="23949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xmlns:mc="http://schemas.openxmlformats.org/markup-compatibility/2006" val="000000" mc:Ignorable="a14" a14:legacySpreadsheetColorIndex="77"/>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ru-RU" sz="1400" b="1" i="0" u="none" strike="noStrike" baseline="0" dirty="0" smtClean="0">
              <a:solidFill>
                <a:srgbClr val="000000"/>
              </a:solidFill>
              <a:latin typeface="Times New Roman"/>
              <a:cs typeface="Times New Roman"/>
            </a:rPr>
            <a:t>58%</a:t>
          </a:r>
          <a:endParaRPr lang="ru-RU" sz="1400" b="1" i="0" u="none" strike="noStrike" baseline="0" dirty="0">
            <a:solidFill>
              <a:srgbClr val="000000"/>
            </a:solidFill>
            <a:latin typeface="Times New Roman"/>
            <a:cs typeface="Times New Roman"/>
          </a:endParaRPr>
        </a:p>
      </cdr:txBody>
    </cdr:sp>
  </cdr:relSizeAnchor>
  <cdr:relSizeAnchor xmlns:cdr="http://schemas.openxmlformats.org/drawingml/2006/chartDrawing">
    <cdr:from>
      <cdr:x>0.67004</cdr:x>
      <cdr:y>0.08253</cdr:y>
    </cdr:from>
    <cdr:to>
      <cdr:x>0.7398</cdr:x>
      <cdr:y>0.14696</cdr:y>
    </cdr:to>
    <cdr:sp macro="" textlink="">
      <cdr:nvSpPr>
        <cdr:cNvPr id="15" name="TextBox 1"/>
        <cdr:cNvSpPr txBox="1"/>
      </cdr:nvSpPr>
      <cdr:spPr>
        <a:xfrm xmlns:a="http://schemas.openxmlformats.org/drawingml/2006/main">
          <a:off x="5828985" y="391062"/>
          <a:ext cx="606877" cy="30531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600" b="1" dirty="0" smtClean="0">
              <a:solidFill>
                <a:schemeClr val="accent6">
                  <a:lumMod val="75000"/>
                </a:schemeClr>
              </a:solidFill>
              <a:latin typeface="Times New Roman" panose="02020603050405020304" pitchFamily="18" charset="0"/>
              <a:cs typeface="Times New Roman" panose="02020603050405020304" pitchFamily="18" charset="0"/>
            </a:rPr>
            <a:t>-9</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0.11156</cdr:x>
      <cdr:y>0.02034</cdr:y>
    </cdr:from>
    <cdr:to>
      <cdr:x>0.86481</cdr:x>
      <cdr:y>0.17584</cdr:y>
    </cdr:to>
    <cdr:sp macro="" textlink="">
      <cdr:nvSpPr>
        <cdr:cNvPr id="2050" name="Text Box 2"/>
        <cdr:cNvSpPr txBox="1">
          <a:spLocks xmlns:a="http://schemas.openxmlformats.org/drawingml/2006/main" noChangeArrowheads="1"/>
        </cdr:cNvSpPr>
      </cdr:nvSpPr>
      <cdr:spPr bwMode="auto">
        <a:xfrm xmlns:a="http://schemas.openxmlformats.org/drawingml/2006/main">
          <a:off x="916350" y="101655"/>
          <a:ext cx="6186988" cy="777103"/>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36576" tIns="32004" rIns="36576" bIns="0" anchor="t" upright="1"/>
        <a:lstStyle xmlns:a="http://schemas.openxmlformats.org/drawingml/2006/main"/>
        <a:p xmlns:a="http://schemas.openxmlformats.org/drawingml/2006/main">
          <a:pPr algn="ctr" rtl="0">
            <a:defRPr sz="1000"/>
          </a:pPr>
          <a:r>
            <a:rPr lang="ru-RU" sz="1800" b="1" i="0" u="none" strike="noStrike" baseline="0" dirty="0">
              <a:solidFill>
                <a:schemeClr val="accent1">
                  <a:lumMod val="25000"/>
                </a:schemeClr>
              </a:solidFill>
              <a:latin typeface="Times New Roman"/>
              <a:cs typeface="Times New Roman"/>
            </a:rPr>
            <a:t>Всего расходов на бюджетные инвестиции  </a:t>
          </a:r>
        </a:p>
        <a:p xmlns:a="http://schemas.openxmlformats.org/drawingml/2006/main">
          <a:pPr algn="ctr" rtl="0">
            <a:defRPr sz="1000"/>
          </a:pPr>
          <a:r>
            <a:rPr lang="ru-RU" sz="1800" b="1" i="0" u="none" strike="noStrike" baseline="0" dirty="0" smtClean="0">
              <a:solidFill>
                <a:schemeClr val="accent1">
                  <a:lumMod val="25000"/>
                </a:schemeClr>
              </a:solidFill>
              <a:latin typeface="Times New Roman"/>
              <a:cs typeface="Times New Roman"/>
            </a:rPr>
            <a:t>1 </a:t>
          </a:r>
          <a:r>
            <a:rPr lang="ru-RU" sz="1800" b="1" i="0" u="none" strike="noStrike" baseline="0" dirty="0">
              <a:solidFill>
                <a:schemeClr val="accent1">
                  <a:lumMod val="25000"/>
                </a:schemeClr>
              </a:solidFill>
              <a:latin typeface="Times New Roman"/>
              <a:cs typeface="Times New Roman"/>
            </a:rPr>
            <a:t>млрд. </a:t>
          </a:r>
          <a:r>
            <a:rPr lang="ru-RU" sz="1800" b="1" i="0" u="none" strike="noStrike" baseline="0" dirty="0" smtClean="0">
              <a:solidFill>
                <a:schemeClr val="accent1">
                  <a:lumMod val="25000"/>
                </a:schemeClr>
              </a:solidFill>
              <a:latin typeface="Times New Roman"/>
              <a:cs typeface="Times New Roman"/>
            </a:rPr>
            <a:t>764 </a:t>
          </a:r>
          <a:r>
            <a:rPr lang="ru-RU" sz="1800" b="1" i="0" u="none" strike="noStrike" baseline="0" dirty="0">
              <a:solidFill>
                <a:schemeClr val="accent1">
                  <a:lumMod val="25000"/>
                </a:schemeClr>
              </a:solidFill>
              <a:latin typeface="Times New Roman"/>
              <a:cs typeface="Times New Roman"/>
            </a:rPr>
            <a:t>млн. рублей</a:t>
          </a:r>
        </a:p>
      </cdr:txBody>
    </cdr:sp>
  </cdr:relSizeAnchor>
</c:userShapes>
</file>

<file path=ppt/drawings/drawing7.xml><?xml version="1.0" encoding="utf-8"?>
<c:userShapes xmlns:c="http://schemas.openxmlformats.org/drawingml/2006/chart">
  <cdr:relSizeAnchor xmlns:cdr="http://schemas.openxmlformats.org/drawingml/2006/chartDrawing">
    <cdr:from>
      <cdr:x>0.18113</cdr:x>
      <cdr:y>0.12147</cdr:y>
    </cdr:from>
    <cdr:to>
      <cdr:x>0.24925</cdr:x>
      <cdr:y>0.19768</cdr:y>
    </cdr:to>
    <cdr:sp macro="" textlink="">
      <cdr:nvSpPr>
        <cdr:cNvPr id="2" name="Поле 1"/>
        <cdr:cNvSpPr txBox="1"/>
      </cdr:nvSpPr>
      <cdr:spPr>
        <a:xfrm xmlns:a="http://schemas.openxmlformats.org/drawingml/2006/main">
          <a:off x="1114425" y="485776"/>
          <a:ext cx="4191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ru-RU"/>
        </a:p>
      </cdr:txBody>
    </cdr:sp>
  </cdr:relSizeAnchor>
  <cdr:relSizeAnchor xmlns:cdr="http://schemas.openxmlformats.org/drawingml/2006/chartDrawing">
    <cdr:from>
      <cdr:x>0.17494</cdr:x>
      <cdr:y>0.08216</cdr:y>
    </cdr:from>
    <cdr:to>
      <cdr:x>0.26473</cdr:x>
      <cdr:y>0.15123</cdr:y>
    </cdr:to>
    <cdr:sp macro="" textlink="">
      <cdr:nvSpPr>
        <cdr:cNvPr id="3" name="Поле 2"/>
        <cdr:cNvSpPr txBox="1"/>
      </cdr:nvSpPr>
      <cdr:spPr>
        <a:xfrm xmlns:a="http://schemas.openxmlformats.org/drawingml/2006/main">
          <a:off x="1076444" y="273891"/>
          <a:ext cx="552491" cy="230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a:t>13200</a:t>
          </a:r>
          <a:r>
            <a:rPr lang="ru-RU" sz="1100"/>
            <a:t> </a:t>
          </a:r>
        </a:p>
      </cdr:txBody>
    </cdr:sp>
  </cdr:relSizeAnchor>
  <cdr:relSizeAnchor xmlns:cdr="http://schemas.openxmlformats.org/drawingml/2006/chartDrawing">
    <cdr:from>
      <cdr:x>0.36472</cdr:x>
      <cdr:y>0.05204</cdr:y>
    </cdr:from>
    <cdr:to>
      <cdr:x>0.45296</cdr:x>
      <cdr:y>0.10205</cdr:y>
    </cdr:to>
    <cdr:sp macro="" textlink="">
      <cdr:nvSpPr>
        <cdr:cNvPr id="4" name="Поле 3"/>
        <cdr:cNvSpPr txBox="1"/>
      </cdr:nvSpPr>
      <cdr:spPr>
        <a:xfrm xmlns:a="http://schemas.openxmlformats.org/drawingml/2006/main">
          <a:off x="2477653" y="220517"/>
          <a:ext cx="599447" cy="2118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a:t>14473</a:t>
          </a:r>
        </a:p>
      </cdr:txBody>
    </cdr:sp>
  </cdr:relSizeAnchor>
  <cdr:relSizeAnchor xmlns:cdr="http://schemas.openxmlformats.org/drawingml/2006/chartDrawing">
    <cdr:from>
      <cdr:x>0.55484</cdr:x>
      <cdr:y>0.05204</cdr:y>
    </cdr:from>
    <cdr:to>
      <cdr:x>0.64463</cdr:x>
      <cdr:y>0.11158</cdr:y>
    </cdr:to>
    <cdr:sp macro="" textlink="">
      <cdr:nvSpPr>
        <cdr:cNvPr id="5" name="Поле 4"/>
        <cdr:cNvSpPr txBox="1"/>
      </cdr:nvSpPr>
      <cdr:spPr>
        <a:xfrm xmlns:a="http://schemas.openxmlformats.org/drawingml/2006/main">
          <a:off x="3769232" y="220517"/>
          <a:ext cx="609976" cy="2522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ru-RU" sz="1100" b="1" dirty="0"/>
            <a:t>14213</a:t>
          </a:r>
        </a:p>
      </cdr:txBody>
    </cdr:sp>
  </cdr:relSizeAnchor>
  <cdr:relSizeAnchor xmlns:cdr="http://schemas.openxmlformats.org/drawingml/2006/chartDrawing">
    <cdr:from>
      <cdr:x>0.21776</cdr:x>
      <cdr:y>0.17815</cdr:y>
    </cdr:from>
    <cdr:to>
      <cdr:x>0.2627</cdr:x>
      <cdr:y>0.21418</cdr:y>
    </cdr:to>
    <cdr:cxnSp macro="">
      <cdr:nvCxnSpPr>
        <cdr:cNvPr id="7" name="Прямая соединительная линия 6"/>
        <cdr:cNvCxnSpPr/>
      </cdr:nvCxnSpPr>
      <cdr:spPr bwMode="auto">
        <a:xfrm xmlns:a="http://schemas.openxmlformats.org/drawingml/2006/main" flipH="1">
          <a:off x="1479332" y="754827"/>
          <a:ext cx="305320" cy="152660"/>
        </a:xfrm>
        <a:prstGeom xmlns:a="http://schemas.openxmlformats.org/drawingml/2006/main" prst="line">
          <a:avLst/>
        </a:prstGeom>
        <a:noFill xmlns:a="http://schemas.openxmlformats.org/drawingml/2006/main"/>
        <a:ln xmlns:a="http://schemas.openxmlformats.org/drawingml/2006/main" w="9525" cap="flat" cmpd="sng" algn="ctr">
          <a:solidFill>
            <a:srgbClr val="000000"/>
          </a:solidFill>
          <a:prstDash val="solid"/>
          <a:round/>
          <a:headEnd type="none" w="med" len="med"/>
          <a:tailEnd type="none" w="med" len="med"/>
        </a:ln>
        <a:effectLst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cdr:spPr>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solidFill>
                  <a:schemeClr val="tx1"/>
                </a:solidFill>
                <a:effectLst/>
                <a:cs typeface="+mn-cs"/>
              </a:defRPr>
            </a:lvl1pPr>
          </a:lstStyle>
          <a:p>
            <a:pPr>
              <a:defRPr/>
            </a:pPr>
            <a:endParaRPr lang="ru-RU" altLang="ru-RU"/>
          </a:p>
        </p:txBody>
      </p:sp>
      <p:sp>
        <p:nvSpPr>
          <p:cNvPr id="43011" name="Rectangle 3"/>
          <p:cNvSpPr>
            <a:spLocks noGrp="1" noChangeArrowheads="1"/>
          </p:cNvSpPr>
          <p:nvPr>
            <p:ph type="dt" sz="quarter" idx="1"/>
          </p:nvPr>
        </p:nvSpPr>
        <p:spPr bwMode="auto">
          <a:xfrm>
            <a:off x="5622925"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solidFill>
                  <a:schemeClr val="tx1"/>
                </a:solidFill>
                <a:effectLst/>
                <a:cs typeface="+mn-cs"/>
              </a:defRPr>
            </a:lvl1pPr>
          </a:lstStyle>
          <a:p>
            <a:pPr>
              <a:defRPr/>
            </a:pPr>
            <a:endParaRPr lang="ru-RU" altLang="ru-RU"/>
          </a:p>
        </p:txBody>
      </p:sp>
      <p:sp>
        <p:nvSpPr>
          <p:cNvPr id="43012" name="Rectangle 4"/>
          <p:cNvSpPr>
            <a:spLocks noGrp="1" noChangeArrowheads="1"/>
          </p:cNvSpPr>
          <p:nvPr>
            <p:ph type="ftr" sz="quarter" idx="2"/>
          </p:nvPr>
        </p:nvSpPr>
        <p:spPr bwMode="auto">
          <a:xfrm>
            <a:off x="0"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solidFill>
                  <a:schemeClr val="tx1"/>
                </a:solidFill>
                <a:effectLst/>
                <a:cs typeface="+mn-cs"/>
              </a:defRPr>
            </a:lvl1pPr>
          </a:lstStyle>
          <a:p>
            <a:pPr>
              <a:defRPr/>
            </a:pPr>
            <a:endParaRPr lang="ru-RU" altLang="ru-RU"/>
          </a:p>
        </p:txBody>
      </p:sp>
      <p:sp>
        <p:nvSpPr>
          <p:cNvPr id="43013" name="Rectangle 5"/>
          <p:cNvSpPr>
            <a:spLocks noGrp="1" noChangeArrowheads="1"/>
          </p:cNvSpPr>
          <p:nvPr>
            <p:ph type="sldNum" sz="quarter" idx="3"/>
          </p:nvPr>
        </p:nvSpPr>
        <p:spPr bwMode="auto">
          <a:xfrm>
            <a:off x="5622925"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solidFill>
                  <a:schemeClr val="tx1"/>
                </a:solidFill>
                <a:effectLst/>
                <a:cs typeface="+mn-cs"/>
              </a:defRPr>
            </a:lvl1pPr>
          </a:lstStyle>
          <a:p>
            <a:pPr>
              <a:defRPr/>
            </a:pPr>
            <a:fld id="{1D84F0E8-CDD2-4894-85E6-A3E210B777B7}" type="slidenum">
              <a:rPr lang="ru-RU" altLang="ru-RU"/>
              <a:pPr>
                <a:defRPr/>
              </a:pPr>
              <a:t>‹#›</a:t>
            </a:fld>
            <a:endParaRPr lang="ru-RU" altLang="ru-RU"/>
          </a:p>
        </p:txBody>
      </p:sp>
    </p:spTree>
    <p:extLst>
      <p:ext uri="{BB962C8B-B14F-4D97-AF65-F5344CB8AC3E}">
        <p14:creationId xmlns:p14="http://schemas.microsoft.com/office/powerpoint/2010/main" val="2854165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solidFill>
                  <a:schemeClr val="tx1"/>
                </a:solidFill>
                <a:effectLst/>
                <a:cs typeface="+mn-cs"/>
              </a:defRPr>
            </a:lvl1pPr>
          </a:lstStyle>
          <a:p>
            <a:pPr>
              <a:defRPr/>
            </a:pPr>
            <a:endParaRPr lang="ru-RU" altLang="ru-RU"/>
          </a:p>
        </p:txBody>
      </p:sp>
      <p:sp>
        <p:nvSpPr>
          <p:cNvPr id="13315" name="Rectangle 3"/>
          <p:cNvSpPr>
            <a:spLocks noGrp="1" noChangeArrowheads="1"/>
          </p:cNvSpPr>
          <p:nvPr>
            <p:ph type="dt" idx="1"/>
          </p:nvPr>
        </p:nvSpPr>
        <p:spPr bwMode="auto">
          <a:xfrm>
            <a:off x="5622925" y="0"/>
            <a:ext cx="4303713"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solidFill>
                  <a:schemeClr val="tx1"/>
                </a:solidFill>
                <a:effectLst/>
                <a:cs typeface="+mn-cs"/>
              </a:defRPr>
            </a:lvl1pPr>
          </a:lstStyle>
          <a:p>
            <a:pPr>
              <a:defRPr/>
            </a:pPr>
            <a:endParaRPr lang="ru-RU" altLang="ru-RU"/>
          </a:p>
        </p:txBody>
      </p:sp>
      <p:sp>
        <p:nvSpPr>
          <p:cNvPr id="177156" name="Rectangle 4"/>
          <p:cNvSpPr>
            <a:spLocks noGrp="1" noRot="1" noChangeAspect="1" noChangeArrowheads="1" noTextEdit="1"/>
          </p:cNvSpPr>
          <p:nvPr>
            <p:ph type="sldImg" idx="2"/>
          </p:nvPr>
        </p:nvSpPr>
        <p:spPr bwMode="auto">
          <a:xfrm>
            <a:off x="3263900" y="509588"/>
            <a:ext cx="3400425" cy="2549525"/>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92188" y="3228975"/>
            <a:ext cx="7943850" cy="305911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altLang="ru-RU" noProof="0" smtClean="0"/>
              <a:t>Образец текста</a:t>
            </a:r>
          </a:p>
          <a:p>
            <a:pPr lvl="1"/>
            <a:r>
              <a:rPr lang="ru-RU" altLang="ru-RU" noProof="0" smtClean="0"/>
              <a:t>Второй уровень</a:t>
            </a:r>
          </a:p>
          <a:p>
            <a:pPr lvl="2"/>
            <a:r>
              <a:rPr lang="ru-RU" altLang="ru-RU" noProof="0" smtClean="0"/>
              <a:t>Третий уровень</a:t>
            </a:r>
          </a:p>
          <a:p>
            <a:pPr lvl="3"/>
            <a:r>
              <a:rPr lang="ru-RU" altLang="ru-RU" noProof="0" smtClean="0"/>
              <a:t>Четвертый уровень</a:t>
            </a:r>
          </a:p>
          <a:p>
            <a:pPr lvl="4"/>
            <a:r>
              <a:rPr lang="ru-RU" altLang="ru-RU" noProof="0" smtClean="0"/>
              <a:t>Пятый уровень</a:t>
            </a:r>
          </a:p>
        </p:txBody>
      </p:sp>
      <p:sp>
        <p:nvSpPr>
          <p:cNvPr id="13318" name="Rectangle 6"/>
          <p:cNvSpPr>
            <a:spLocks noGrp="1" noChangeArrowheads="1"/>
          </p:cNvSpPr>
          <p:nvPr>
            <p:ph type="ftr" sz="quarter" idx="4"/>
          </p:nvPr>
        </p:nvSpPr>
        <p:spPr bwMode="auto">
          <a:xfrm>
            <a:off x="0"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solidFill>
                  <a:schemeClr val="tx1"/>
                </a:solidFill>
                <a:effectLst/>
                <a:cs typeface="+mn-cs"/>
              </a:defRPr>
            </a:lvl1pPr>
          </a:lstStyle>
          <a:p>
            <a:pPr>
              <a:defRPr/>
            </a:pPr>
            <a:endParaRPr lang="ru-RU" altLang="ru-RU"/>
          </a:p>
        </p:txBody>
      </p:sp>
      <p:sp>
        <p:nvSpPr>
          <p:cNvPr id="13319" name="Rectangle 7"/>
          <p:cNvSpPr>
            <a:spLocks noGrp="1" noChangeArrowheads="1"/>
          </p:cNvSpPr>
          <p:nvPr>
            <p:ph type="sldNum" sz="quarter" idx="5"/>
          </p:nvPr>
        </p:nvSpPr>
        <p:spPr bwMode="auto">
          <a:xfrm>
            <a:off x="5622925" y="6456363"/>
            <a:ext cx="4303713"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solidFill>
                  <a:schemeClr val="tx1"/>
                </a:solidFill>
                <a:effectLst/>
                <a:cs typeface="+mn-cs"/>
              </a:defRPr>
            </a:lvl1pPr>
          </a:lstStyle>
          <a:p>
            <a:pPr>
              <a:defRPr/>
            </a:pPr>
            <a:fld id="{080EA623-B0A3-4ECE-8FC7-896B6DA1FE6E}" type="slidenum">
              <a:rPr lang="ru-RU" altLang="ru-RU"/>
              <a:pPr>
                <a:defRPr/>
              </a:pPr>
              <a:t>‹#›</a:t>
            </a:fld>
            <a:endParaRPr lang="ru-RU" altLang="ru-RU"/>
          </a:p>
        </p:txBody>
      </p:sp>
    </p:spTree>
    <p:extLst>
      <p:ext uri="{BB962C8B-B14F-4D97-AF65-F5344CB8AC3E}">
        <p14:creationId xmlns:p14="http://schemas.microsoft.com/office/powerpoint/2010/main" val="307609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Rot="1" noChangeAspect="1" noChangeArrowheads="1" noTextEdit="1"/>
          </p:cNvSpPr>
          <p:nvPr>
            <p:ph type="sldImg"/>
          </p:nvPr>
        </p:nvSpPr>
        <p:spPr>
          <a:xfrm>
            <a:off x="3238500" y="509588"/>
            <a:ext cx="3397250" cy="2549525"/>
          </a:xfrm>
          <a:ln/>
        </p:spPr>
      </p:sp>
      <p:sp>
        <p:nvSpPr>
          <p:cNvPr id="17412"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val="413363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Rot="1" noChangeAspect="1" noChangeArrowheads="1" noTextEdit="1"/>
          </p:cNvSpPr>
          <p:nvPr>
            <p:ph type="sldImg"/>
          </p:nvPr>
        </p:nvSpPr>
        <p:spPr>
          <a:xfrm>
            <a:off x="3238500" y="509588"/>
            <a:ext cx="3397250" cy="2549525"/>
          </a:xfrm>
          <a:ln/>
        </p:spPr>
      </p:sp>
    </p:spTree>
    <p:extLst>
      <p:ext uri="{BB962C8B-B14F-4D97-AF65-F5344CB8AC3E}">
        <p14:creationId xmlns:p14="http://schemas.microsoft.com/office/powerpoint/2010/main" val="1133700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xfrm>
            <a:off x="3238500" y="509588"/>
            <a:ext cx="3397250" cy="2549525"/>
          </a:xfrm>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ru-RU" altLang="ru-RU" smtClean="0"/>
          </a:p>
        </p:txBody>
      </p:sp>
    </p:spTree>
    <p:extLst>
      <p:ext uri="{BB962C8B-B14F-4D97-AF65-F5344CB8AC3E}">
        <p14:creationId xmlns:p14="http://schemas.microsoft.com/office/powerpoint/2010/main" val="3441232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9F8FBF6-761B-41DB-BE9A-34EAC49DE503}" type="slidenum">
              <a:rPr lang="ru-RU" altLang="ru-RU" smtClean="0">
                <a:solidFill>
                  <a:srgbClr val="000000"/>
                </a:solidFill>
              </a:rPr>
              <a:pPr/>
              <a:t>46</a:t>
            </a:fld>
            <a:endParaRPr lang="ru-RU" altLang="ru-RU">
              <a:solidFill>
                <a:srgbClr val="000000"/>
              </a:solidFill>
            </a:endParaRPr>
          </a:p>
        </p:txBody>
      </p:sp>
    </p:spTree>
    <p:extLst>
      <p:ext uri="{BB962C8B-B14F-4D97-AF65-F5344CB8AC3E}">
        <p14:creationId xmlns:p14="http://schemas.microsoft.com/office/powerpoint/2010/main" val="193389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miter lim="800000"/>
            <a:headEnd/>
            <a:tailEnd/>
          </a:ln>
        </p:spPr>
        <p:txBody>
          <a:bodyPr/>
          <a:lstStyle/>
          <a:p>
            <a:fld id="{51C6FC9E-E0D3-4CA5-B162-C1C3641433BE}" type="slidenum">
              <a:rPr lang="ru-RU" altLang="ru-RU" smtClean="0">
                <a:solidFill>
                  <a:srgbClr val="1F497D"/>
                </a:solidFill>
                <a:cs typeface="Arial" charset="0"/>
              </a:rPr>
              <a:pPr/>
              <a:t>58</a:t>
            </a:fld>
            <a:endParaRPr lang="ru-RU" altLang="ru-RU" smtClean="0">
              <a:solidFill>
                <a:srgbClr val="1F497D"/>
              </a:solidFill>
              <a:cs typeface="Arial" charset="0"/>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p:spPr>
        <p:txBody>
          <a:bodyPr/>
          <a:lstStyle/>
          <a:p>
            <a:pPr eaLnBrk="1" hangingPunct="1"/>
            <a:endParaRPr lang="ru-RU" altLang="ru-RU" smtClean="0"/>
          </a:p>
        </p:txBody>
      </p:sp>
    </p:spTree>
    <p:extLst>
      <p:ext uri="{BB962C8B-B14F-4D97-AF65-F5344CB8AC3E}">
        <p14:creationId xmlns:p14="http://schemas.microsoft.com/office/powerpoint/2010/main" val="2034885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AC63CC1C-1536-44B0-A034-AC883B9C04C9}" type="slidenum">
              <a:rPr lang="ru-RU" altLang="ru-RU"/>
              <a:pPr>
                <a:defRPr/>
              </a:pPr>
              <a:t>‹#›</a:t>
            </a:fld>
            <a:endParaRPr lang="ru-RU" altLang="ru-RU"/>
          </a:p>
        </p:txBody>
      </p:sp>
    </p:spTree>
  </p:cSld>
  <p:clrMapOvr>
    <a:masterClrMapping/>
  </p:clrMapOvr>
  <p:transition spd="slow">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6A37F8AA-7404-40FE-B9A1-7B733D516DE6}" type="slidenum">
              <a:rPr lang="ru-RU" altLang="ru-RU"/>
              <a:pPr>
                <a:defRPr/>
              </a:pPr>
              <a:t>‹#›</a:t>
            </a:fld>
            <a:endParaRPr lang="ru-RU" altLang="ru-RU"/>
          </a:p>
        </p:txBody>
      </p:sp>
    </p:spTree>
  </p:cSld>
  <p:clrMapOvr>
    <a:masterClrMapping/>
  </p:clrMapOvr>
  <p:transition spd="slow">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AED07D5-F1D6-4432-A328-69B34C7B979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9635666"/>
      </p:ext>
    </p:extLst>
  </p:cSld>
  <p:clrMapOvr>
    <a:masterClrMapping/>
  </p:clrMapOvr>
  <p:transition spd="slow">
    <p:blinds/>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715436D3-5161-4E32-A016-41CAF7030F6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01059810"/>
      </p:ext>
    </p:extLst>
  </p:cSld>
  <p:clrMapOvr>
    <a:masterClrMapping/>
  </p:clrMapOvr>
  <p:transition spd="slow">
    <p:blinds/>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A788F82F-4ECB-4960-B053-DAEF8683FAA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37428390"/>
      </p:ext>
    </p:extLst>
  </p:cSld>
  <p:clrMapOvr>
    <a:masterClrMapping/>
  </p:clrMapOvr>
  <p:transition spd="slow">
    <p:blinds/>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55188457-3906-45A7-A073-190DE0B617D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672814971"/>
      </p:ext>
    </p:extLst>
  </p:cSld>
  <p:clrMapOvr>
    <a:masterClrMapping/>
  </p:clrMapOvr>
  <p:transition spd="slow">
    <p:blinds/>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E02C93E-9916-4529-A608-BB5246B5EA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47317099"/>
      </p:ext>
    </p:extLst>
  </p:cSld>
  <p:clrMapOvr>
    <a:masterClrMapping/>
  </p:clrMapOvr>
  <p:transition spd="slow">
    <p:blinds/>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CEEE972-21A3-4F44-A1BA-310396121F9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20146743"/>
      </p:ext>
    </p:extLst>
  </p:cSld>
  <p:clrMapOvr>
    <a:masterClrMapping/>
  </p:clrMapOvr>
  <p:transition spd="slow">
    <p:blinds/>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493689D-6F7E-4CAA-B733-C170A4AECC0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23618959"/>
      </p:ext>
    </p:extLst>
  </p:cSld>
  <p:clrMapOvr>
    <a:masterClrMapping/>
  </p:clrMapOvr>
  <p:transition spd="slow">
    <p:blinds/>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E08F39D-DB2C-4BA3-AE3E-FEDFAD4D661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02920447"/>
      </p:ext>
    </p:extLst>
  </p:cSld>
  <p:clrMapOvr>
    <a:masterClrMapping/>
  </p:clrMapOvr>
  <p:transition spd="slow">
    <p:blinds/>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26F8DFC-2F72-41C4-BB4E-1DC2B96EF36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801385739"/>
      </p:ext>
    </p:extLst>
  </p:cSld>
  <p:clrMapOvr>
    <a:masterClrMapping/>
  </p:clrMapOvr>
  <p:transition spd="slow">
    <p:blinds/>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FFF8C15-C678-4BEA-BD55-6007905B4AE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75956986"/>
      </p:ext>
    </p:extLst>
  </p:cSld>
  <p:clrMapOvr>
    <a:masterClrMapping/>
  </p:clrMapOvr>
  <p:transition spd="slow">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3C266BE5-3C1B-4C2D-BE5A-58972DC4B5EF}" type="slidenum">
              <a:rPr lang="ru-RU" altLang="ru-RU"/>
              <a:pPr>
                <a:defRPr/>
              </a:pPr>
              <a:t>‹#›</a:t>
            </a:fld>
            <a:endParaRPr lang="ru-RU" altLang="ru-RU"/>
          </a:p>
        </p:txBody>
      </p:sp>
    </p:spTree>
  </p:cSld>
  <p:clrMapOvr>
    <a:masterClrMapping/>
  </p:clrMapOvr>
  <p:transition spd="slow">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4B09D066-7A7B-45AF-A18F-B0239C8FEF3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67580388"/>
      </p:ext>
    </p:extLst>
  </p:cSld>
  <p:clrMapOvr>
    <a:masterClrMapping/>
  </p:clrMapOvr>
  <p:transition spd="slow">
    <p:blinds/>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6F6B1B7-7C7A-4B0B-922B-05BCCFE16BB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495232247"/>
      </p:ext>
    </p:extLst>
  </p:cSld>
  <p:clrMapOvr>
    <a:masterClrMapping/>
  </p:clrMapOvr>
  <p:transition spd="slow">
    <p:blinds/>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B7171E34-079E-4AE0-94DD-C8C4EFC0AC2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91441368"/>
      </p:ext>
    </p:extLst>
  </p:cSld>
  <p:clrMapOvr>
    <a:masterClrMapping/>
  </p:clrMapOvr>
  <p:transition spd="slow">
    <p:blinds/>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D47FF2F-176B-49E4-B48A-A996D07EA7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260660374"/>
      </p:ext>
    </p:extLst>
  </p:cSld>
  <p:clrMapOvr>
    <a:masterClrMapping/>
  </p:clrMapOvr>
  <p:transition spd="slow">
    <p:blinds/>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AED07D5-F1D6-4432-A328-69B34C7B979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99685731"/>
      </p:ext>
    </p:extLst>
  </p:cSld>
  <p:clrMapOvr>
    <a:masterClrMapping/>
  </p:clrMapOvr>
  <p:transition spd="slow">
    <p:blinds/>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715436D3-5161-4E32-A016-41CAF7030F6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35289279"/>
      </p:ext>
    </p:extLst>
  </p:cSld>
  <p:clrMapOvr>
    <a:masterClrMapping/>
  </p:clrMapOvr>
  <p:transition spd="slow">
    <p:blinds/>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A788F82F-4ECB-4960-B053-DAEF8683FAA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73100422"/>
      </p:ext>
    </p:extLst>
  </p:cSld>
  <p:clrMapOvr>
    <a:masterClrMapping/>
  </p:clrMapOvr>
  <p:transition spd="slow">
    <p:blinds/>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55188457-3906-45A7-A073-190DE0B617D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39731365"/>
      </p:ext>
    </p:extLst>
  </p:cSld>
  <p:clrMapOvr>
    <a:masterClrMapping/>
  </p:clrMapOvr>
  <p:transition spd="slow">
    <p:blinds/>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E02C93E-9916-4529-A608-BB5246B5EA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50486263"/>
      </p:ext>
    </p:extLst>
  </p:cSld>
  <p:clrMapOvr>
    <a:masterClrMapping/>
  </p:clrMapOvr>
  <p:transition spd="slow">
    <p:blinds/>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CEEE972-21A3-4F44-A1BA-310396121F9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27857823"/>
      </p:ext>
    </p:extLst>
  </p:cSld>
  <p:clrMapOvr>
    <a:masterClrMapping/>
  </p:clrMapOvr>
  <p:transition spd="slow">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F3E2FEC6-FBC0-4176-9BA8-93F55CB64F27}" type="slidenum">
              <a:rPr lang="ru-RU" altLang="ru-RU"/>
              <a:pPr>
                <a:defRPr/>
              </a:pPr>
              <a:t>‹#›</a:t>
            </a:fld>
            <a:endParaRPr lang="ru-RU" altLang="ru-RU"/>
          </a:p>
        </p:txBody>
      </p:sp>
    </p:spTree>
  </p:cSld>
  <p:clrMapOvr>
    <a:masterClrMapping/>
  </p:clrMapOvr>
  <p:transition spd="slow">
    <p:blinds/>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493689D-6F7E-4CAA-B733-C170A4AECC0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14148886"/>
      </p:ext>
    </p:extLst>
  </p:cSld>
  <p:clrMapOvr>
    <a:masterClrMapping/>
  </p:clrMapOvr>
  <p:transition spd="slow">
    <p:blinds/>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E08F39D-DB2C-4BA3-AE3E-FEDFAD4D661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2163638"/>
      </p:ext>
    </p:extLst>
  </p:cSld>
  <p:clrMapOvr>
    <a:masterClrMapping/>
  </p:clrMapOvr>
  <p:transition spd="slow">
    <p:blinds/>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26F8DFC-2F72-41C4-BB4E-1DC2B96EF36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764177662"/>
      </p:ext>
    </p:extLst>
  </p:cSld>
  <p:clrMapOvr>
    <a:masterClrMapping/>
  </p:clrMapOvr>
  <p:transition spd="slow">
    <p:blinds/>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FFF8C15-C678-4BEA-BD55-6007905B4AE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02662747"/>
      </p:ext>
    </p:extLst>
  </p:cSld>
  <p:clrMapOvr>
    <a:masterClrMapping/>
  </p:clrMapOvr>
  <p:transition spd="slow">
    <p:blinds/>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4B09D066-7A7B-45AF-A18F-B0239C8FEF3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19109966"/>
      </p:ext>
    </p:extLst>
  </p:cSld>
  <p:clrMapOvr>
    <a:masterClrMapping/>
  </p:clrMapOvr>
  <p:transition spd="slow">
    <p:blinds/>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6F6B1B7-7C7A-4B0B-922B-05BCCFE16BB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67688692"/>
      </p:ext>
    </p:extLst>
  </p:cSld>
  <p:clrMapOvr>
    <a:masterClrMapping/>
  </p:clrMapOvr>
  <p:transition spd="slow">
    <p:blinds/>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B7171E34-079E-4AE0-94DD-C8C4EFC0AC2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66702589"/>
      </p:ext>
    </p:extLst>
  </p:cSld>
  <p:clrMapOvr>
    <a:masterClrMapping/>
  </p:clrMapOvr>
  <p:transition spd="slow">
    <p:blinds/>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D47FF2F-176B-49E4-B48A-A996D07EA71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304123745"/>
      </p:ext>
    </p:extLst>
  </p:cSld>
  <p:clrMapOvr>
    <a:masterClrMapping/>
  </p:clrMapOvr>
  <p:transition spd="slow">
    <p:blinds/>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AED07D5-F1D6-4432-A328-69B34C7B979B}"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603062086"/>
      </p:ext>
    </p:extLst>
  </p:cSld>
  <p:clrMapOvr>
    <a:masterClrMapping/>
  </p:clrMapOvr>
  <p:transition spd="slow">
    <p:blinds/>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5436D3-5161-4E32-A016-41CAF7030F6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027000345"/>
      </p:ext>
    </p:extLst>
  </p:cSld>
  <p:clrMapOvr>
    <a:masterClrMapping/>
  </p:clrMapOvr>
  <p:transition spd="slow">
    <p:blinds/>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F4159D64-386F-430A-B3BD-D0CED340E98C}" type="slidenum">
              <a:rPr lang="ru-RU" altLang="ru-RU"/>
              <a:pPr>
                <a:defRPr/>
              </a:pPr>
              <a:t>‹#›</a:t>
            </a:fld>
            <a:endParaRPr lang="ru-RU" altLang="ru-RU"/>
          </a:p>
        </p:txBody>
      </p:sp>
    </p:spTree>
  </p:cSld>
  <p:clrMapOvr>
    <a:masterClrMapping/>
  </p:clrMapOvr>
  <p:transition spd="slow">
    <p:blinds/>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788F82F-4ECB-4960-B053-DAEF8683FAA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2701858293"/>
      </p:ext>
    </p:extLst>
  </p:cSld>
  <p:clrMapOvr>
    <a:masterClrMapping/>
  </p:clrMapOvr>
  <p:transition spd="slow">
    <p:blinds/>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ru-RU" alt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lt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55188457-3906-45A7-A073-190DE0B617D1}"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912077006"/>
      </p:ext>
    </p:extLst>
  </p:cSld>
  <p:clrMapOvr>
    <a:masterClrMapping/>
  </p:clrMapOvr>
  <p:transition spd="slow">
    <p:blinds/>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ru-RU" alt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lt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DE02C93E-9916-4529-A608-BB5246B5EA7A}"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707600838"/>
      </p:ext>
    </p:extLst>
  </p:cSld>
  <p:clrMapOvr>
    <a:masterClrMapping/>
  </p:clrMapOvr>
  <p:transition spd="slow">
    <p:blinds/>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lt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lt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8CEEE972-21A3-4F44-A1BA-310396121F9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16623310"/>
      </p:ext>
    </p:extLst>
  </p:cSld>
  <p:clrMapOvr>
    <a:masterClrMapping/>
  </p:clrMapOvr>
  <p:transition spd="slow">
    <p:blinds/>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B493689D-6F7E-4CAA-B733-C170A4AECC0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871299250"/>
      </p:ext>
    </p:extLst>
  </p:cSld>
  <p:clrMapOvr>
    <a:masterClrMapping/>
  </p:clrMapOvr>
  <p:transition spd="slow">
    <p:blinds/>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E08F39D-DB2C-4BA3-AE3E-FEDFAD4D6616}"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497909652"/>
      </p:ext>
    </p:extLst>
  </p:cSld>
  <p:clrMapOvr>
    <a:masterClrMapping/>
  </p:clrMapOvr>
  <p:transition spd="slow">
    <p:blinds/>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4176423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Tree>
    <p:extLst>
      <p:ext uri="{BB962C8B-B14F-4D97-AF65-F5344CB8AC3E}">
        <p14:creationId xmlns:p14="http://schemas.microsoft.com/office/powerpoint/2010/main" val="27070335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8446967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Tree>
    <p:extLst>
      <p:ext uri="{BB962C8B-B14F-4D97-AF65-F5344CB8AC3E}">
        <p14:creationId xmlns:p14="http://schemas.microsoft.com/office/powerpoint/2010/main" val="1825901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88AD9A6F-AB7D-427A-8AAF-B775313153EF}" type="slidenum">
              <a:rPr lang="ru-RU" altLang="ru-RU"/>
              <a:pPr>
                <a:defRPr/>
              </a:pPr>
              <a:t>‹#›</a:t>
            </a:fld>
            <a:endParaRPr lang="ru-RU" altLang="ru-RU"/>
          </a:p>
        </p:txBody>
      </p:sp>
    </p:spTree>
  </p:cSld>
  <p:clrMapOvr>
    <a:masterClrMapping/>
  </p:clrMapOvr>
  <p:transition spd="slow">
    <p:blinds/>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123855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26F8DFC-2F72-41C4-BB4E-1DC2B96EF360}"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748270508"/>
      </p:ext>
    </p:extLst>
  </p:cSld>
  <p:clrMapOvr>
    <a:masterClrMapping/>
  </p:clrMapOvr>
  <p:transition spd="slow">
    <p:blinds/>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FFF8C15-C678-4BEA-BD55-6007905B4AE6}"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502947239"/>
      </p:ext>
    </p:extLst>
  </p:cSld>
  <p:clrMapOvr>
    <a:masterClrMapping/>
  </p:clrMapOvr>
  <p:transition spd="slow">
    <p:blinds/>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D47FF2F-176B-49E4-B48A-A996D07EA71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80992088"/>
      </p:ext>
    </p:extLst>
  </p:cSld>
  <p:clrMapOvr>
    <a:masterClrMapping/>
  </p:clrMapOvr>
  <p:transition spd="slow">
    <p:blinds/>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AED07D5-F1D6-4432-A328-69B34C7B979B}"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2406744930"/>
      </p:ext>
    </p:extLst>
  </p:cSld>
  <p:clrMapOvr>
    <a:masterClrMapping/>
  </p:clrMapOvr>
  <p:transition spd="slow">
    <p:blinds/>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715436D3-5161-4E32-A016-41CAF7030F6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2871316919"/>
      </p:ext>
    </p:extLst>
  </p:cSld>
  <p:clrMapOvr>
    <a:masterClrMapping/>
  </p:clrMapOvr>
  <p:transition spd="slow">
    <p:blinds/>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A788F82F-4ECB-4960-B053-DAEF8683FAA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2168347605"/>
      </p:ext>
    </p:extLst>
  </p:cSld>
  <p:clrMapOvr>
    <a:masterClrMapping/>
  </p:clrMapOvr>
  <p:transition spd="slow">
    <p:blinds/>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endParaRPr lang="ru-RU" alt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lt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55188457-3906-45A7-A073-190DE0B617D1}"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620953736"/>
      </p:ext>
    </p:extLst>
  </p:cSld>
  <p:clrMapOvr>
    <a:masterClrMapping/>
  </p:clrMapOvr>
  <p:transition spd="slow">
    <p:blinds/>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endParaRPr lang="ru-RU" alt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lt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DE02C93E-9916-4529-A608-BB5246B5EA7A}"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023072892"/>
      </p:ext>
    </p:extLst>
  </p:cSld>
  <p:clrMapOvr>
    <a:masterClrMapping/>
  </p:clrMapOvr>
  <p:transition spd="slow">
    <p:blinds/>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ru-RU" alt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lt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8CEEE972-21A3-4F44-A1BA-310396121F9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55805271"/>
      </p:ext>
    </p:extLst>
  </p:cSld>
  <p:clrMapOvr>
    <a:masterClrMapping/>
  </p:clrMapOvr>
  <p:transition spd="slow">
    <p:blinds/>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4DBE21D2-5BDD-4446-A67E-054063CDC189}" type="slidenum">
              <a:rPr lang="ru-RU" altLang="ru-RU"/>
              <a:pPr>
                <a:defRPr/>
              </a:pPr>
              <a:t>‹#›</a:t>
            </a:fld>
            <a:endParaRPr lang="ru-RU" altLang="ru-RU"/>
          </a:p>
        </p:txBody>
      </p:sp>
    </p:spTree>
  </p:cSld>
  <p:clrMapOvr>
    <a:masterClrMapping/>
  </p:clrMapOvr>
  <p:transition spd="slow">
    <p:blinds/>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B493689D-6F7E-4CAA-B733-C170A4AECC0D}"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2768367067"/>
      </p:ext>
    </p:extLst>
  </p:cSld>
  <p:clrMapOvr>
    <a:masterClrMapping/>
  </p:clrMapOvr>
  <p:transition spd="slow">
    <p:blinds/>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endParaRPr lang="ru-RU" alt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E08F39D-DB2C-4BA3-AE3E-FEDFAD4D6616}"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044270532"/>
      </p:ext>
    </p:extLst>
  </p:cSld>
  <p:clrMapOvr>
    <a:masterClrMapping/>
  </p:clrMapOvr>
  <p:transition spd="slow">
    <p:blinds/>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6734734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Tree>
    <p:extLst>
      <p:ext uri="{BB962C8B-B14F-4D97-AF65-F5344CB8AC3E}">
        <p14:creationId xmlns:p14="http://schemas.microsoft.com/office/powerpoint/2010/main" val="11735721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41712584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cs typeface="+mn-cs"/>
              </a:rPr>
              <a:t>”</a:t>
            </a:r>
          </a:p>
        </p:txBody>
      </p:sp>
    </p:spTree>
    <p:extLst>
      <p:ext uri="{BB962C8B-B14F-4D97-AF65-F5344CB8AC3E}">
        <p14:creationId xmlns:p14="http://schemas.microsoft.com/office/powerpoint/2010/main" val="37584647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FCC80BCE-59D9-435A-BCBF-015A00202F33}"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15047152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E26F8DFC-2F72-41C4-BB4E-1DC2B96EF360}"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3643642250"/>
      </p:ext>
    </p:extLst>
  </p:cSld>
  <p:clrMapOvr>
    <a:masterClrMapping/>
  </p:clrMapOvr>
  <p:transition spd="slow">
    <p:blinds/>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endParaRPr lang="ru-RU" alt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1FFF8C15-C678-4BEA-BD55-6007905B4AE6}" type="slidenum">
              <a:rPr lang="ru-RU" altLang="ru-RU" smtClean="0">
                <a:solidFill>
                  <a:srgbClr val="90C226"/>
                </a:solidFill>
              </a:rPr>
              <a:pPr/>
              <a:t>‹#›</a:t>
            </a:fld>
            <a:endParaRPr lang="ru-RU" altLang="ru-RU">
              <a:solidFill>
                <a:srgbClr val="90C226"/>
              </a:solidFill>
            </a:endParaRPr>
          </a:p>
        </p:txBody>
      </p:sp>
    </p:spTree>
    <p:extLst>
      <p:ext uri="{BB962C8B-B14F-4D97-AF65-F5344CB8AC3E}">
        <p14:creationId xmlns:p14="http://schemas.microsoft.com/office/powerpoint/2010/main" val="4171215384"/>
      </p:ext>
    </p:extLst>
  </p:cSld>
  <p:clrMapOvr>
    <a:masterClrMapping/>
  </p:clrMapOvr>
  <p:transition spd="slow">
    <p:blinds/>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514205415"/>
      </p:ext>
    </p:extLst>
  </p:cSld>
  <p:clrMapOvr>
    <a:masterClrMapping/>
  </p:clrMapOvr>
  <p:transition spd="slow">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12A08B32-4832-497F-A907-B81517438C90}" type="slidenum">
              <a:rPr lang="ru-RU" altLang="ru-RU"/>
              <a:pPr>
                <a:defRPr/>
              </a:pPr>
              <a:t>‹#›</a:t>
            </a:fld>
            <a:endParaRPr lang="ru-RU" altLang="ru-RU"/>
          </a:p>
        </p:txBody>
      </p:sp>
    </p:spTree>
  </p:cSld>
  <p:clrMapOvr>
    <a:masterClrMapping/>
  </p:clrMapOvr>
  <p:transition spd="slow">
    <p:blinds/>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62566042"/>
      </p:ext>
    </p:extLst>
  </p:cSld>
  <p:clrMapOvr>
    <a:masterClrMapping/>
  </p:clrMapOvr>
  <p:transition spd="slow">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32415380"/>
      </p:ext>
    </p:extLst>
  </p:cSld>
  <p:clrMapOvr>
    <a:masterClrMapping/>
  </p:clrMapOvr>
  <p:transition spd="slow">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277551741"/>
      </p:ext>
    </p:extLst>
  </p:cSld>
  <p:clrMapOvr>
    <a:masterClrMapping/>
  </p:clrMapOvr>
  <p:transition spd="slow">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29086186"/>
      </p:ext>
    </p:extLst>
  </p:cSld>
  <p:clrMapOvr>
    <a:masterClrMapping/>
  </p:clrMapOvr>
  <p:transition spd="slow">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89244248"/>
      </p:ext>
    </p:extLst>
  </p:cSld>
  <p:clrMapOvr>
    <a:masterClrMapping/>
  </p:clrMapOvr>
  <p:transition spd="slow">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06451988"/>
      </p:ext>
    </p:extLst>
  </p:cSld>
  <p:clrMapOvr>
    <a:masterClrMapping/>
  </p:clrMapOvr>
  <p:transition spd="slow">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262229516"/>
      </p:ext>
    </p:extLst>
  </p:cSld>
  <p:clrMapOvr>
    <a:masterClrMapping/>
  </p:clrMapOvr>
  <p:transition spd="slow">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94966371"/>
      </p:ext>
    </p:extLst>
  </p:cSld>
  <p:clrMapOvr>
    <a:masterClrMapping/>
  </p:clrMapOvr>
  <p:transition spd="slow">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06117894"/>
      </p:ext>
    </p:extLst>
  </p:cSld>
  <p:clrMapOvr>
    <a:masterClrMapping/>
  </p:clrMapOvr>
  <p:transition spd="slow">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50760097"/>
      </p:ext>
    </p:extLst>
  </p:cSld>
  <p:clrMapOvr>
    <a:masterClrMapping/>
  </p:clrMapOvr>
  <p:transition spd="slow">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E3732CA0-AA69-4FD8-971E-2F4D926D7DFB}" type="slidenum">
              <a:rPr lang="ru-RU" altLang="ru-RU"/>
              <a:pPr>
                <a:defRPr/>
              </a:pPr>
              <a:t>‹#›</a:t>
            </a:fld>
            <a:endParaRPr lang="ru-RU" altLang="ru-RU"/>
          </a:p>
        </p:txBody>
      </p:sp>
    </p:spTree>
  </p:cSld>
  <p:clrMapOvr>
    <a:masterClrMapping/>
  </p:clrMapOvr>
  <p:transition spd="slow">
    <p:blinds/>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140969452"/>
      </p:ext>
    </p:extLst>
  </p:cSld>
  <p:clrMapOvr>
    <a:masterClrMapping/>
  </p:clrMapOvr>
  <p:transition spd="slow">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463911085"/>
      </p:ext>
    </p:extLst>
  </p:cSld>
  <p:clrMapOvr>
    <a:masterClrMapping/>
  </p:clrMapOvr>
  <p:transition spd="slow">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83582202"/>
      </p:ext>
    </p:extLst>
  </p:cSld>
  <p:clrMapOvr>
    <a:masterClrMapping/>
  </p:clrMapOvr>
  <p:transition spd="slow">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32649416"/>
      </p:ext>
    </p:extLst>
  </p:cSld>
  <p:clrMapOvr>
    <a:masterClrMapping/>
  </p:clrMapOvr>
  <p:transition spd="slow">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75668814"/>
      </p:ext>
    </p:extLst>
  </p:cSld>
  <p:clrMapOvr>
    <a:masterClrMapping/>
  </p:clrMapOvr>
  <p:transition spd="slow">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00216399"/>
      </p:ext>
    </p:extLst>
  </p:cSld>
  <p:clrMapOvr>
    <a:masterClrMapping/>
  </p:clrMapOvr>
  <p:transition spd="slow">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17059672"/>
      </p:ext>
    </p:extLst>
  </p:cSld>
  <p:clrMapOvr>
    <a:masterClrMapping/>
  </p:clrMapOvr>
  <p:transition spd="slow">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890716040"/>
      </p:ext>
    </p:extLst>
  </p:cSld>
  <p:clrMapOvr>
    <a:masterClrMapping/>
  </p:clrMapOvr>
  <p:transition spd="slow">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28390726"/>
      </p:ext>
    </p:extLst>
  </p:cSld>
  <p:clrMapOvr>
    <a:masterClrMapping/>
  </p:clrMapOvr>
  <p:transition spd="slow">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11757164"/>
      </p:ext>
    </p:extLst>
  </p:cSld>
  <p:clrMapOvr>
    <a:masterClrMapping/>
  </p:clrMapOvr>
  <p:transition spd="slow">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1AFA37D7-9E5A-400E-85B1-48A63C759432}" type="slidenum">
              <a:rPr lang="ru-RU" altLang="ru-RU"/>
              <a:pPr>
                <a:defRPr/>
              </a:pPr>
              <a:t>‹#›</a:t>
            </a:fld>
            <a:endParaRPr lang="ru-RU" altLang="ru-RU"/>
          </a:p>
        </p:txBody>
      </p:sp>
    </p:spTree>
  </p:cSld>
  <p:clrMapOvr>
    <a:masterClrMapping/>
  </p:clrMapOvr>
  <p:transition spd="slow">
    <p:blinds/>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27453587"/>
      </p:ext>
    </p:extLst>
  </p:cSld>
  <p:clrMapOvr>
    <a:masterClrMapping/>
  </p:clrMapOvr>
  <p:transition spd="slow">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972011281"/>
      </p:ext>
    </p:extLst>
  </p:cSld>
  <p:clrMapOvr>
    <a:masterClrMapping/>
  </p:clrMapOvr>
  <p:transition spd="slow">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84909562"/>
      </p:ext>
    </p:extLst>
  </p:cSld>
  <p:clrMapOvr>
    <a:masterClrMapping/>
  </p:clrMapOvr>
  <p:transition spd="slow">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23162177"/>
      </p:ext>
    </p:extLst>
  </p:cSld>
  <p:clrMapOvr>
    <a:masterClrMapping/>
  </p:clrMapOvr>
  <p:transition spd="slow">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673076352"/>
      </p:ext>
    </p:extLst>
  </p:cSld>
  <p:clrMapOvr>
    <a:masterClrMapping/>
  </p:clrMapOvr>
  <p:transition spd="slow">
    <p:blinds/>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73614276"/>
      </p:ext>
    </p:extLst>
  </p:cSld>
  <p:clrMapOvr>
    <a:masterClrMapping/>
  </p:clrMapOvr>
  <p:transition spd="slow">
    <p:blinds/>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4829539"/>
      </p:ext>
    </p:extLst>
  </p:cSld>
  <p:clrMapOvr>
    <a:masterClrMapping/>
  </p:clrMapOvr>
  <p:transition spd="slow">
    <p:blinds/>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067469795"/>
      </p:ext>
    </p:extLst>
  </p:cSld>
  <p:clrMapOvr>
    <a:masterClrMapping/>
  </p:clrMapOvr>
  <p:transition spd="slow">
    <p:blinds/>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96348665"/>
      </p:ext>
    </p:extLst>
  </p:cSld>
  <p:clrMapOvr>
    <a:masterClrMapping/>
  </p:clrMapOvr>
  <p:transition spd="slow">
    <p:blinds/>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66335047"/>
      </p:ext>
    </p:extLst>
  </p:cSld>
  <p:clrMapOvr>
    <a:masterClrMapping/>
  </p:clrMapOvr>
  <p:transition spd="slow">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F55A36DD-4509-4E56-B52D-818C0BA2BCD1}" type="slidenum">
              <a:rPr lang="ru-RU" altLang="ru-RU"/>
              <a:pPr>
                <a:defRPr/>
              </a:pPr>
              <a:t>‹#›</a:t>
            </a:fld>
            <a:endParaRPr lang="ru-RU" altLang="ru-RU"/>
          </a:p>
        </p:txBody>
      </p:sp>
    </p:spTree>
  </p:cSld>
  <p:clrMapOvr>
    <a:masterClrMapping/>
  </p:clrMapOvr>
  <p:transition spd="slow">
    <p:blinds/>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499737271"/>
      </p:ext>
    </p:extLst>
  </p:cSld>
  <p:clrMapOvr>
    <a:masterClrMapping/>
  </p:clrMapOvr>
  <p:transition spd="slow">
    <p:blinds/>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23251250"/>
      </p:ext>
    </p:extLst>
  </p:cSld>
  <p:clrMapOvr>
    <a:masterClrMapping/>
  </p:clrMapOvr>
  <p:transition spd="slow">
    <p:blinds/>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44230185"/>
      </p:ext>
    </p:extLst>
  </p:cSld>
  <p:clrMapOvr>
    <a:masterClrMapping/>
  </p:clrMapOvr>
  <p:transition spd="slow">
    <p:blinds/>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8561906"/>
      </p:ext>
    </p:extLst>
  </p:cSld>
  <p:clrMapOvr>
    <a:masterClrMapping/>
  </p:clrMapOvr>
  <p:transition spd="slow">
    <p:blinds/>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132315823"/>
      </p:ext>
    </p:extLst>
  </p:cSld>
  <p:clrMapOvr>
    <a:masterClrMapping/>
  </p:clrMapOvr>
  <p:transition spd="slow">
    <p:blinds/>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207267722"/>
      </p:ext>
    </p:extLst>
  </p:cSld>
  <p:clrMapOvr>
    <a:masterClrMapping/>
  </p:clrMapOvr>
  <p:transition spd="slow">
    <p:blinds/>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16785769"/>
      </p:ext>
    </p:extLst>
  </p:cSld>
  <p:clrMapOvr>
    <a:masterClrMapping/>
  </p:clrMapOvr>
  <p:transition spd="slow">
    <p:blinds/>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46185116"/>
      </p:ext>
    </p:extLst>
  </p:cSld>
  <p:clrMapOvr>
    <a:masterClrMapping/>
  </p:clrMapOvr>
  <p:transition spd="slow">
    <p:blinds/>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97796808"/>
      </p:ext>
    </p:extLst>
  </p:cSld>
  <p:clrMapOvr>
    <a:masterClrMapping/>
  </p:clrMapOvr>
  <p:transition spd="slow">
    <p:blinds/>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37755354"/>
      </p:ext>
    </p:extLst>
  </p:cSld>
  <p:clrMapOvr>
    <a:masterClrMapping/>
  </p:clrMapOvr>
  <p:transition spd="slow">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287EBE64-1245-4F88-AF63-1EB8F6859E30}" type="slidenum">
              <a:rPr lang="ru-RU" altLang="ru-RU"/>
              <a:pPr>
                <a:defRPr/>
              </a:pPr>
              <a:t>‹#›</a:t>
            </a:fld>
            <a:endParaRPr lang="ru-RU" altLang="ru-RU"/>
          </a:p>
        </p:txBody>
      </p:sp>
    </p:spTree>
  </p:cSld>
  <p:clrMapOvr>
    <a:masterClrMapping/>
  </p:clrMapOvr>
  <p:transition spd="slow">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2731D27B-F6B4-430A-8476-873826434775}" type="slidenum">
              <a:rPr lang="ru-RU" altLang="ru-RU"/>
              <a:pPr>
                <a:defRPr/>
              </a:pPr>
              <a:t>‹#›</a:t>
            </a:fld>
            <a:endParaRPr lang="ru-RU" altLang="ru-RU"/>
          </a:p>
        </p:txBody>
      </p:sp>
    </p:spTree>
  </p:cSld>
  <p:clrMapOvr>
    <a:masterClrMapping/>
  </p:clrMapOvr>
  <p:transition spd="slow">
    <p:blinds/>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610564134"/>
      </p:ext>
    </p:extLst>
  </p:cSld>
  <p:clrMapOvr>
    <a:masterClrMapping/>
  </p:clrMapOvr>
  <p:transition spd="slow">
    <p:blinds/>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87148316"/>
      </p:ext>
    </p:extLst>
  </p:cSld>
  <p:clrMapOvr>
    <a:masterClrMapping/>
  </p:clrMapOvr>
  <p:transition spd="slow">
    <p:blinds/>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580163310"/>
      </p:ext>
    </p:extLst>
  </p:cSld>
  <p:clrMapOvr>
    <a:masterClrMapping/>
  </p:clrMapOvr>
  <p:transition spd="slow">
    <p:blinds/>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833339434"/>
      </p:ext>
    </p:extLst>
  </p:cSld>
  <p:clrMapOvr>
    <a:masterClrMapping/>
  </p:clrMapOvr>
  <p:transition spd="slow">
    <p:blinds/>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77208471"/>
      </p:ext>
    </p:extLst>
  </p:cSld>
  <p:clrMapOvr>
    <a:masterClrMapping/>
  </p:clrMapOvr>
  <p:transition spd="slow">
    <p:blinds/>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37284584"/>
      </p:ext>
    </p:extLst>
  </p:cSld>
  <p:clrMapOvr>
    <a:masterClrMapping/>
  </p:clrMapOvr>
  <p:transition spd="slow">
    <p:blinds/>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90772908"/>
      </p:ext>
    </p:extLst>
  </p:cSld>
  <p:clrMapOvr>
    <a:masterClrMapping/>
  </p:clrMapOvr>
  <p:transition spd="slow">
    <p:blinds/>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31519638"/>
      </p:ext>
    </p:extLst>
  </p:cSld>
  <p:clrMapOvr>
    <a:masterClrMapping/>
  </p:clrMapOvr>
  <p:transition spd="slow">
    <p:blinds/>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48856279"/>
      </p:ext>
    </p:extLst>
  </p:cSld>
  <p:clrMapOvr>
    <a:masterClrMapping/>
  </p:clrMapOvr>
  <p:transition spd="slow">
    <p:blinds/>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72202244"/>
      </p:ext>
    </p:extLst>
  </p:cSld>
  <p:clrMapOvr>
    <a:masterClrMapping/>
  </p:clrMapOvr>
  <p:transition spd="slow">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0B907BB2-BF11-4E6B-8706-7E5B8F8A1335}" type="slidenum">
              <a:rPr lang="ru-RU" altLang="ru-RU"/>
              <a:pPr>
                <a:defRPr/>
              </a:pPr>
              <a:t>‹#›</a:t>
            </a:fld>
            <a:endParaRPr lang="ru-RU" altLang="ru-RU"/>
          </a:p>
        </p:txBody>
      </p:sp>
    </p:spTree>
  </p:cSld>
  <p:clrMapOvr>
    <a:masterClrMapping/>
  </p:clrMapOvr>
  <p:transition spd="slow">
    <p:blinds/>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02673748"/>
      </p:ext>
    </p:extLst>
  </p:cSld>
  <p:clrMapOvr>
    <a:masterClrMapping/>
  </p:clrMapOvr>
  <p:transition spd="slow">
    <p:blinds/>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91283112"/>
      </p:ext>
    </p:extLst>
  </p:cSld>
  <p:clrMapOvr>
    <a:masterClrMapping/>
  </p:clrMapOvr>
  <p:transition spd="slow">
    <p:blinds/>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06050146"/>
      </p:ext>
    </p:extLst>
  </p:cSld>
  <p:clrMapOvr>
    <a:masterClrMapping/>
  </p:clrMapOvr>
  <p:transition spd="slow">
    <p:blinds/>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14909845"/>
      </p:ext>
    </p:extLst>
  </p:cSld>
  <p:clrMapOvr>
    <a:masterClrMapping/>
  </p:clrMapOvr>
  <p:transition spd="slow">
    <p:blinds/>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08131690"/>
      </p:ext>
    </p:extLst>
  </p:cSld>
  <p:clrMapOvr>
    <a:masterClrMapping/>
  </p:clrMapOvr>
  <p:transition spd="slow">
    <p:blinds/>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71309269"/>
      </p:ext>
    </p:extLst>
  </p:cSld>
  <p:clrMapOvr>
    <a:masterClrMapping/>
  </p:clrMapOvr>
  <p:transition spd="slow">
    <p:blinds/>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11189677"/>
      </p:ext>
    </p:extLst>
  </p:cSld>
  <p:clrMapOvr>
    <a:masterClrMapping/>
  </p:clrMapOvr>
  <p:transition spd="slow">
    <p:blinds/>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991176794"/>
      </p:ext>
    </p:extLst>
  </p:cSld>
  <p:clrMapOvr>
    <a:masterClrMapping/>
  </p:clrMapOvr>
  <p:transition spd="slow">
    <p:blinds/>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82437849"/>
      </p:ext>
    </p:extLst>
  </p:cSld>
  <p:clrMapOvr>
    <a:masterClrMapping/>
  </p:clrMapOvr>
  <p:transition spd="slow">
    <p:blinds/>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173754730"/>
      </p:ext>
    </p:extLst>
  </p:cSld>
  <p:clrMapOvr>
    <a:masterClrMapping/>
  </p:clrMapOvr>
  <p:transition spd="slow">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50619B45-32E6-43D4-B73D-7DB1907A32FC}" type="slidenum">
              <a:rPr lang="ru-RU" altLang="ru-RU"/>
              <a:pPr>
                <a:defRPr/>
              </a:pPr>
              <a:t>‹#›</a:t>
            </a:fld>
            <a:endParaRPr lang="ru-RU" altLang="ru-RU"/>
          </a:p>
        </p:txBody>
      </p:sp>
    </p:spTree>
  </p:cSld>
  <p:clrMapOvr>
    <a:masterClrMapping/>
  </p:clrMapOvr>
  <p:transition spd="slow">
    <p:blinds/>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18560666"/>
      </p:ext>
    </p:extLst>
  </p:cSld>
  <p:clrMapOvr>
    <a:masterClrMapping/>
  </p:clrMapOvr>
  <p:transition spd="slow">
    <p:blinds/>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861484222"/>
      </p:ext>
    </p:extLst>
  </p:cSld>
  <p:clrMapOvr>
    <a:masterClrMapping/>
  </p:clrMapOvr>
  <p:transition spd="slow">
    <p:blinds/>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65919781"/>
      </p:ext>
    </p:extLst>
  </p:cSld>
  <p:clrMapOvr>
    <a:masterClrMapping/>
  </p:clrMapOvr>
  <p:transition spd="slow">
    <p:blinds/>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017536434"/>
      </p:ext>
    </p:extLst>
  </p:cSld>
  <p:clrMapOvr>
    <a:masterClrMapping/>
  </p:clrMapOvr>
  <p:transition spd="slow">
    <p:blinds/>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741847151"/>
      </p:ext>
    </p:extLst>
  </p:cSld>
  <p:clrMapOvr>
    <a:masterClrMapping/>
  </p:clrMapOvr>
  <p:transition spd="slow">
    <p:blinds/>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609498458"/>
      </p:ext>
    </p:extLst>
  </p:cSld>
  <p:clrMapOvr>
    <a:masterClrMapping/>
  </p:clrMapOvr>
  <p:transition spd="slow">
    <p:blinds/>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57305016"/>
      </p:ext>
    </p:extLst>
  </p:cSld>
  <p:clrMapOvr>
    <a:masterClrMapping/>
  </p:clrMapOvr>
  <p:transition spd="slow">
    <p:blinds/>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580441260"/>
      </p:ext>
    </p:extLst>
  </p:cSld>
  <p:clrMapOvr>
    <a:masterClrMapping/>
  </p:clrMapOvr>
  <p:transition spd="slow">
    <p:blinds/>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055611117"/>
      </p:ext>
    </p:extLst>
  </p:cSld>
  <p:clrMapOvr>
    <a:masterClrMapping/>
  </p:clrMapOvr>
  <p:transition spd="slow">
    <p:blinds/>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85643528"/>
      </p:ext>
    </p:extLst>
  </p:cSld>
  <p:clrMapOvr>
    <a:masterClrMapping/>
  </p:clrMapOvr>
  <p:transition spd="slow">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13C8FB63-B42F-44A3-98D8-2D9BDE2B05D9}" type="slidenum">
              <a:rPr lang="ru-RU" altLang="ru-RU"/>
              <a:pPr>
                <a:defRPr/>
              </a:pPr>
              <a:t>‹#›</a:t>
            </a:fld>
            <a:endParaRPr lang="ru-RU" altLang="ru-RU"/>
          </a:p>
        </p:txBody>
      </p:sp>
    </p:spTree>
  </p:cSld>
  <p:clrMapOvr>
    <a:masterClrMapping/>
  </p:clrMapOvr>
  <p:transition spd="slow">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575414307"/>
      </p:ext>
    </p:extLst>
  </p:cSld>
  <p:clrMapOvr>
    <a:masterClrMapping/>
  </p:clrMapOvr>
  <p:transition spd="slow">
    <p:blinds/>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35582281"/>
      </p:ext>
    </p:extLst>
  </p:cSld>
  <p:clrMapOvr>
    <a:masterClrMapping/>
  </p:clrMapOvr>
  <p:transition spd="slow">
    <p:blinds/>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899510962"/>
      </p:ext>
    </p:extLst>
  </p:cSld>
  <p:clrMapOvr>
    <a:masterClrMapping/>
  </p:clrMapOvr>
  <p:transition spd="slow">
    <p:blinds/>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7050895"/>
      </p:ext>
    </p:extLst>
  </p:cSld>
  <p:clrMapOvr>
    <a:masterClrMapping/>
  </p:clrMapOvr>
  <p:transition spd="slow">
    <p:blinds/>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2036140"/>
      </p:ext>
    </p:extLst>
  </p:cSld>
  <p:clrMapOvr>
    <a:masterClrMapping/>
  </p:clrMapOvr>
  <p:transition spd="slow">
    <p:blinds/>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70250126"/>
      </p:ext>
    </p:extLst>
  </p:cSld>
  <p:clrMapOvr>
    <a:masterClrMapping/>
  </p:clrMapOvr>
  <p:transition spd="slow">
    <p:blinds/>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911774416"/>
      </p:ext>
    </p:extLst>
  </p:cSld>
  <p:clrMapOvr>
    <a:masterClrMapping/>
  </p:clrMapOvr>
  <p:transition spd="slow">
    <p:blinds/>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15CE9C6-C78C-4D6E-9629-45B9E38B00F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864221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4D3732F-C1FE-4DFA-84F6-D5D8688D3E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649735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ECC7B72-F37A-4349-8AEB-E8DD1B771D8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46272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1AA74E8A-15A2-49E0-B5BF-3AA036188585}" type="slidenum">
              <a:rPr lang="ru-RU" altLang="ru-RU"/>
              <a:pPr>
                <a:defRPr/>
              </a:pPr>
              <a:t>‹#›</a:t>
            </a:fld>
            <a:endParaRPr lang="ru-RU" altLang="ru-RU"/>
          </a:p>
        </p:txBody>
      </p:sp>
    </p:spTree>
  </p:cSld>
  <p:clrMapOvr>
    <a:masterClrMapping/>
  </p:clrMapOvr>
  <p:transition spd="slow">
    <p:blinds/>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4E3F414A-EFA2-4187-AE6F-DCEF37D44D1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985890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5ECE2EF-636F-4A5D-807D-2DA8C5B3290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118986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4290F25-D3DE-432B-A714-F0DBCB7D299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7364425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0D9D247D-9027-4942-B8A7-1574281B3B2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315373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0CBBF02-D118-4FE8-8519-67396F7A23D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224393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2B31756-7FFF-4F1F-AA01-627979CCA93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1082558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A4F7918-F239-4884-B94E-018507D9F35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995478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7D8056F-0E67-45D2-931A-4843A046E28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280149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rtlCol="0">
            <a:normAutofit/>
          </a:bodyPr>
          <a:lstStyle/>
          <a:p>
            <a:pPr lvl="0"/>
            <a:endParaRPr lang="ru-RU" noProof="0" smtClean="0"/>
          </a:p>
        </p:txBody>
      </p:sp>
      <p:sp>
        <p:nvSpPr>
          <p:cNvPr id="4" name="Rectangle 4"/>
          <p:cNvSpPr>
            <a:spLocks noGrp="1" noChangeArrowheads="1"/>
          </p:cNvSpPr>
          <p:nvPr>
            <p:ph type="dt" sz="half" idx="10"/>
          </p:nvPr>
        </p:nvSpPr>
        <p:spPr/>
        <p:txBody>
          <a:bodyPr/>
          <a:lstStyle>
            <a:lvl1pPr>
              <a:defRPr/>
            </a:lvl1pPr>
          </a:lstStyle>
          <a:p>
            <a:pPr>
              <a:defRPr/>
            </a:pPr>
            <a:endParaRPr lang="ru-RU" altLang="ru-RU">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ru-RU" altLang="ru-RU">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73ECF93-44DB-4117-8928-3DDBEC6348AB}" type="slidenum">
              <a:rPr lang="ru-RU" altLang="ru-RU">
                <a:solidFill>
                  <a:prstClr val="black">
                    <a:tint val="75000"/>
                  </a:prstClr>
                </a:solidFill>
              </a:rPr>
              <a:pPr>
                <a:defRPr/>
              </a:pPr>
              <a:t>‹#›</a:t>
            </a:fld>
            <a:endParaRPr lang="ru-RU" altLang="ru-RU">
              <a:solidFill>
                <a:prstClr val="black">
                  <a:tint val="75000"/>
                </a:prstClr>
              </a:solidFill>
            </a:endParaRPr>
          </a:p>
        </p:txBody>
      </p:sp>
    </p:spTree>
    <p:extLst>
      <p:ext uri="{BB962C8B-B14F-4D97-AF65-F5344CB8AC3E}">
        <p14:creationId xmlns:p14="http://schemas.microsoft.com/office/powerpoint/2010/main" val="2354388848"/>
      </p:ext>
    </p:extLst>
  </p:cSld>
  <p:clrMapOvr>
    <a:masterClrMapping/>
  </p:clrMapOvr>
  <p:transition spd="slow">
    <p:blinds/>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A84D3-5EBD-4C64-A712-3192614DCD7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32176605"/>
      </p:ext>
    </p:extLst>
  </p:cSld>
  <p:clrMapOvr>
    <a:masterClrMapping/>
  </p:clrMapOvr>
  <p:transition spd="slow">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05933072-9572-44F0-B628-0777D0FA2C8E}" type="slidenum">
              <a:rPr lang="ru-RU" altLang="ru-RU"/>
              <a:pPr>
                <a:defRPr/>
              </a:pPr>
              <a:t>‹#›</a:t>
            </a:fld>
            <a:endParaRPr lang="ru-RU" altLang="ru-RU"/>
          </a:p>
        </p:txBody>
      </p:sp>
    </p:spTree>
  </p:cSld>
  <p:clrMapOvr>
    <a:masterClrMapping/>
  </p:clrMapOvr>
  <p:transition spd="slow">
    <p:blinds/>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093115-8681-4485-AFF5-5CBAD8FC61B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32737217"/>
      </p:ext>
    </p:extLst>
  </p:cSld>
  <p:clrMapOvr>
    <a:masterClrMapping/>
  </p:clrMapOvr>
  <p:transition spd="slow">
    <p:blinds/>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083A5A-5028-4DE2-8562-FCE96B6D0BF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393393684"/>
      </p:ext>
    </p:extLst>
  </p:cSld>
  <p:clrMapOvr>
    <a:masterClrMapping/>
  </p:clrMapOvr>
  <p:transition spd="slow">
    <p:blinds/>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2A4B00-8244-4B94-A547-B2D274B2F62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40423178"/>
      </p:ext>
    </p:extLst>
  </p:cSld>
  <p:clrMapOvr>
    <a:masterClrMapping/>
  </p:clrMapOvr>
  <p:transition spd="slow">
    <p:blinds/>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4BF5AD-F69C-4C2B-9CE4-5738DE8BF8B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54380901"/>
      </p:ext>
    </p:extLst>
  </p:cSld>
  <p:clrMapOvr>
    <a:masterClrMapping/>
  </p:clrMapOvr>
  <p:transition spd="slow">
    <p:blinds/>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1702FA-B6B5-4E33-B1BF-3E7FDA53558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914388997"/>
      </p:ext>
    </p:extLst>
  </p:cSld>
  <p:clrMapOvr>
    <a:masterClrMapping/>
  </p:clrMapOvr>
  <p:transition spd="slow">
    <p:blinds/>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5919DB-802A-4008-99EA-8390115618F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427951894"/>
      </p:ext>
    </p:extLst>
  </p:cSld>
  <p:clrMapOvr>
    <a:masterClrMapping/>
  </p:clrMapOvr>
  <p:transition spd="slow">
    <p:blinds/>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4EA90C-C067-4CEC-9DE6-45FF62ECEAA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65203031"/>
      </p:ext>
    </p:extLst>
  </p:cSld>
  <p:clrMapOvr>
    <a:masterClrMapping/>
  </p:clrMapOvr>
  <p:transition spd="slow">
    <p:blinds/>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0E349-DD83-4755-B5C9-8BBF20868CA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26688156"/>
      </p:ext>
    </p:extLst>
  </p:cSld>
  <p:clrMapOvr>
    <a:masterClrMapping/>
  </p:clrMapOvr>
  <p:transition spd="slow">
    <p:blinds/>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7634DC-5A9E-4A7F-8612-536D6EBBDEC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471654186"/>
      </p:ext>
    </p:extLst>
  </p:cSld>
  <p:clrMapOvr>
    <a:masterClrMapping/>
  </p:clrMapOvr>
  <p:transition spd="slow">
    <p:blinds/>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38FB3B-B0F2-4E80-8980-56780662993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92759531"/>
      </p:ext>
    </p:extLst>
  </p:cSld>
  <p:clrMapOvr>
    <a:masterClrMapping/>
  </p:clrMapOvr>
  <p:transition spd="slow">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7D602481-5C82-46D4-9F44-398CC442653D}" type="slidenum">
              <a:rPr lang="ru-RU" altLang="ru-RU"/>
              <a:pPr>
                <a:defRPr/>
              </a:pPr>
              <a:t>‹#›</a:t>
            </a:fld>
            <a:endParaRPr lang="ru-RU" altLang="ru-RU"/>
          </a:p>
        </p:txBody>
      </p:sp>
    </p:spTree>
  </p:cSld>
  <p:clrMapOvr>
    <a:masterClrMapping/>
  </p:clrMapOvr>
  <p:transition spd="slow">
    <p:blinds/>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A01959-4ED4-4F8E-943C-5DD837C843B5}"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110937387"/>
      </p:ext>
    </p:extLst>
  </p:cSld>
  <p:clrMapOvr>
    <a:masterClrMapping/>
  </p:clrMapOvr>
  <p:transition spd="slow">
    <p:blinds/>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94EB76-1422-45BD-933F-2C43900718BB}"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090961024"/>
      </p:ext>
    </p:extLst>
  </p:cSld>
  <p:clrMapOvr>
    <a:masterClrMapping/>
  </p:clrMapOvr>
  <p:transition spd="slow">
    <p:blinds/>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омер слайда 22"/>
          <p:cNvSpPr>
            <a:spLocks noGrp="1"/>
          </p:cNvSpPr>
          <p:nvPr>
            <p:ph type="sldNum" sz="quarter" idx="11"/>
          </p:nvPr>
        </p:nvSpPr>
        <p:spPr/>
        <p:txBody>
          <a:bodyPr/>
          <a:lstStyle>
            <a:lvl1pPr>
              <a:defRPr/>
            </a:lvl1pPr>
          </a:lstStyle>
          <a:p>
            <a:pPr>
              <a:defRPr/>
            </a:pPr>
            <a:r>
              <a:rPr lang="ru-RU"/>
              <a:t>СЛАЙД</a:t>
            </a:r>
            <a:fld id="{2392A246-D998-4E8A-A98C-02403F2709CD}" type="slidenum">
              <a:rPr lang="ru-RU"/>
              <a:pPr>
                <a:defRPr/>
              </a:pPr>
              <a:t>‹#›</a:t>
            </a:fld>
            <a:endParaRPr lang="ru-RU" dirty="0"/>
          </a:p>
        </p:txBody>
      </p:sp>
    </p:spTree>
    <p:extLst>
      <p:ext uri="{BB962C8B-B14F-4D97-AF65-F5344CB8AC3E}">
        <p14:creationId xmlns:p14="http://schemas.microsoft.com/office/powerpoint/2010/main" val="1643737088"/>
      </p:ext>
    </p:extLst>
  </p:cSld>
  <p:clrMapOvr>
    <a:masterClrMapping/>
  </p:clrMapOvr>
  <p:transition spd="slow">
    <p:blinds/>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омер слайда 22"/>
          <p:cNvSpPr>
            <a:spLocks noGrp="1"/>
          </p:cNvSpPr>
          <p:nvPr>
            <p:ph type="sldNum" sz="quarter" idx="11"/>
          </p:nvPr>
        </p:nvSpPr>
        <p:spPr/>
        <p:txBody>
          <a:bodyPr/>
          <a:lstStyle>
            <a:lvl1pPr>
              <a:defRPr/>
            </a:lvl1pPr>
          </a:lstStyle>
          <a:p>
            <a:pPr>
              <a:defRPr/>
            </a:pPr>
            <a:r>
              <a:rPr lang="ru-RU"/>
              <a:t>СЛАЙД</a:t>
            </a:r>
            <a:fld id="{1395FDD9-DBDA-441F-9E7D-302FDBAE57E2}" type="slidenum">
              <a:rPr lang="ru-RU"/>
              <a:pPr>
                <a:defRPr/>
              </a:pPr>
              <a:t>‹#›</a:t>
            </a:fld>
            <a:endParaRPr lang="ru-RU" dirty="0"/>
          </a:p>
        </p:txBody>
      </p:sp>
    </p:spTree>
    <p:extLst>
      <p:ext uri="{BB962C8B-B14F-4D97-AF65-F5344CB8AC3E}">
        <p14:creationId xmlns:p14="http://schemas.microsoft.com/office/powerpoint/2010/main" val="705067411"/>
      </p:ext>
    </p:extLst>
  </p:cSld>
  <p:clrMapOvr>
    <a:masterClrMapping/>
  </p:clrMapOvr>
  <p:transition spd="slow">
    <p:blinds/>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омер слайда 22"/>
          <p:cNvSpPr>
            <a:spLocks noGrp="1"/>
          </p:cNvSpPr>
          <p:nvPr>
            <p:ph type="sldNum" sz="quarter" idx="11"/>
          </p:nvPr>
        </p:nvSpPr>
        <p:spPr/>
        <p:txBody>
          <a:bodyPr/>
          <a:lstStyle>
            <a:lvl1pPr>
              <a:defRPr/>
            </a:lvl1pPr>
          </a:lstStyle>
          <a:p>
            <a:pPr>
              <a:defRPr/>
            </a:pPr>
            <a:r>
              <a:rPr lang="ru-RU"/>
              <a:t>СЛАЙД</a:t>
            </a:r>
            <a:fld id="{00A764A3-86E6-4010-A2DA-EAE1433479B0}" type="slidenum">
              <a:rPr lang="ru-RU"/>
              <a:pPr>
                <a:defRPr/>
              </a:pPr>
              <a:t>‹#›</a:t>
            </a:fld>
            <a:endParaRPr lang="ru-RU" dirty="0"/>
          </a:p>
        </p:txBody>
      </p:sp>
    </p:spTree>
    <p:extLst>
      <p:ext uri="{BB962C8B-B14F-4D97-AF65-F5344CB8AC3E}">
        <p14:creationId xmlns:p14="http://schemas.microsoft.com/office/powerpoint/2010/main" val="1702694444"/>
      </p:ext>
    </p:extLst>
  </p:cSld>
  <p:clrMapOvr>
    <a:masterClrMapping/>
  </p:clrMapOvr>
  <p:transition spd="slow">
    <p:blinds/>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2249488"/>
            <a:ext cx="4038600"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2249488"/>
            <a:ext cx="4038600"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омер слайда 22"/>
          <p:cNvSpPr>
            <a:spLocks noGrp="1"/>
          </p:cNvSpPr>
          <p:nvPr>
            <p:ph type="sldNum" sz="quarter" idx="11"/>
          </p:nvPr>
        </p:nvSpPr>
        <p:spPr/>
        <p:txBody>
          <a:bodyPr/>
          <a:lstStyle>
            <a:lvl1pPr>
              <a:defRPr/>
            </a:lvl1pPr>
          </a:lstStyle>
          <a:p>
            <a:pPr>
              <a:defRPr/>
            </a:pPr>
            <a:r>
              <a:rPr lang="ru-RU"/>
              <a:t>СЛАЙД</a:t>
            </a:r>
            <a:fld id="{D164F4BD-8B12-4C8D-A975-6D742BB80581}" type="slidenum">
              <a:rPr lang="ru-RU"/>
              <a:pPr>
                <a:defRPr/>
              </a:pPr>
              <a:t>‹#›</a:t>
            </a:fld>
            <a:endParaRPr lang="ru-RU" dirty="0"/>
          </a:p>
        </p:txBody>
      </p:sp>
    </p:spTree>
    <p:extLst>
      <p:ext uri="{BB962C8B-B14F-4D97-AF65-F5344CB8AC3E}">
        <p14:creationId xmlns:p14="http://schemas.microsoft.com/office/powerpoint/2010/main" val="3772916124"/>
      </p:ext>
    </p:extLst>
  </p:cSld>
  <p:clrMapOvr>
    <a:masterClrMapping/>
  </p:clrMapOvr>
  <p:transition spd="slow">
    <p:blinds/>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8" name="Номер слайда 22"/>
          <p:cNvSpPr>
            <a:spLocks noGrp="1"/>
          </p:cNvSpPr>
          <p:nvPr>
            <p:ph type="sldNum" sz="quarter" idx="11"/>
          </p:nvPr>
        </p:nvSpPr>
        <p:spPr/>
        <p:txBody>
          <a:bodyPr/>
          <a:lstStyle>
            <a:lvl1pPr>
              <a:defRPr/>
            </a:lvl1pPr>
          </a:lstStyle>
          <a:p>
            <a:pPr>
              <a:defRPr/>
            </a:pPr>
            <a:r>
              <a:rPr lang="ru-RU"/>
              <a:t>СЛАЙД</a:t>
            </a:r>
            <a:fld id="{E29EE651-EBCD-4034-90CA-5C7D82BD8EC8}" type="slidenum">
              <a:rPr lang="ru-RU"/>
              <a:pPr>
                <a:defRPr/>
              </a:pPr>
              <a:t>‹#›</a:t>
            </a:fld>
            <a:endParaRPr lang="ru-RU" dirty="0"/>
          </a:p>
        </p:txBody>
      </p:sp>
    </p:spTree>
    <p:extLst>
      <p:ext uri="{BB962C8B-B14F-4D97-AF65-F5344CB8AC3E}">
        <p14:creationId xmlns:p14="http://schemas.microsoft.com/office/powerpoint/2010/main" val="721649700"/>
      </p:ext>
    </p:extLst>
  </p:cSld>
  <p:clrMapOvr>
    <a:masterClrMapping/>
  </p:clrMapOvr>
  <p:transition spd="slow">
    <p:blinds/>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4" name="Номер слайда 22"/>
          <p:cNvSpPr>
            <a:spLocks noGrp="1"/>
          </p:cNvSpPr>
          <p:nvPr>
            <p:ph type="sldNum" sz="quarter" idx="11"/>
          </p:nvPr>
        </p:nvSpPr>
        <p:spPr/>
        <p:txBody>
          <a:bodyPr/>
          <a:lstStyle>
            <a:lvl1pPr>
              <a:defRPr/>
            </a:lvl1pPr>
          </a:lstStyle>
          <a:p>
            <a:pPr>
              <a:defRPr/>
            </a:pPr>
            <a:r>
              <a:rPr lang="ru-RU"/>
              <a:t>СЛАЙД</a:t>
            </a:r>
            <a:fld id="{48B3832B-5EC9-477D-B439-C14673720BF8}" type="slidenum">
              <a:rPr lang="ru-RU"/>
              <a:pPr>
                <a:defRPr/>
              </a:pPr>
              <a:t>‹#›</a:t>
            </a:fld>
            <a:endParaRPr lang="ru-RU" dirty="0"/>
          </a:p>
        </p:txBody>
      </p:sp>
    </p:spTree>
    <p:extLst>
      <p:ext uri="{BB962C8B-B14F-4D97-AF65-F5344CB8AC3E}">
        <p14:creationId xmlns:p14="http://schemas.microsoft.com/office/powerpoint/2010/main" val="2264064428"/>
      </p:ext>
    </p:extLst>
  </p:cSld>
  <p:clrMapOvr>
    <a:masterClrMapping/>
  </p:clrMapOvr>
  <p:transition spd="slow">
    <p:blinds/>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3" name="Номер слайда 22"/>
          <p:cNvSpPr>
            <a:spLocks noGrp="1"/>
          </p:cNvSpPr>
          <p:nvPr>
            <p:ph type="sldNum" sz="quarter" idx="11"/>
          </p:nvPr>
        </p:nvSpPr>
        <p:spPr/>
        <p:txBody>
          <a:bodyPr/>
          <a:lstStyle>
            <a:lvl1pPr>
              <a:defRPr/>
            </a:lvl1pPr>
          </a:lstStyle>
          <a:p>
            <a:pPr>
              <a:defRPr/>
            </a:pPr>
            <a:r>
              <a:rPr lang="ru-RU"/>
              <a:t>СЛАЙД</a:t>
            </a:r>
            <a:fld id="{9874FDB5-AA25-45EA-9A31-8AB5930D34B3}" type="slidenum">
              <a:rPr lang="ru-RU"/>
              <a:pPr>
                <a:defRPr/>
              </a:pPr>
              <a:t>‹#›</a:t>
            </a:fld>
            <a:endParaRPr lang="ru-RU" dirty="0"/>
          </a:p>
        </p:txBody>
      </p:sp>
    </p:spTree>
    <p:extLst>
      <p:ext uri="{BB962C8B-B14F-4D97-AF65-F5344CB8AC3E}">
        <p14:creationId xmlns:p14="http://schemas.microsoft.com/office/powerpoint/2010/main" val="2763941962"/>
      </p:ext>
    </p:extLst>
  </p:cSld>
  <p:clrMapOvr>
    <a:masterClrMapping/>
  </p:clrMapOvr>
  <p:transition spd="slow">
    <p:blinds/>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омер слайда 22"/>
          <p:cNvSpPr>
            <a:spLocks noGrp="1"/>
          </p:cNvSpPr>
          <p:nvPr>
            <p:ph type="sldNum" sz="quarter" idx="11"/>
          </p:nvPr>
        </p:nvSpPr>
        <p:spPr/>
        <p:txBody>
          <a:bodyPr/>
          <a:lstStyle>
            <a:lvl1pPr>
              <a:defRPr/>
            </a:lvl1pPr>
          </a:lstStyle>
          <a:p>
            <a:pPr>
              <a:defRPr/>
            </a:pPr>
            <a:r>
              <a:rPr lang="ru-RU"/>
              <a:t>СЛАЙД</a:t>
            </a:r>
            <a:fld id="{132C8304-7913-4BF1-B27D-9F4D59694B2F}" type="slidenum">
              <a:rPr lang="ru-RU"/>
              <a:pPr>
                <a:defRPr/>
              </a:pPr>
              <a:t>‹#›</a:t>
            </a:fld>
            <a:endParaRPr lang="ru-RU" dirty="0"/>
          </a:p>
        </p:txBody>
      </p:sp>
    </p:spTree>
    <p:extLst>
      <p:ext uri="{BB962C8B-B14F-4D97-AF65-F5344CB8AC3E}">
        <p14:creationId xmlns:p14="http://schemas.microsoft.com/office/powerpoint/2010/main" val="4024085350"/>
      </p:ext>
    </p:extLst>
  </p:cSld>
  <p:clrMapOvr>
    <a:masterClrMapping/>
  </p:clrMapOvr>
  <p:transition spd="slow">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6751696C-4DC9-4E9E-A5BA-54BA6D5C5784}" type="slidenum">
              <a:rPr lang="ru-RU" altLang="ru-RU"/>
              <a:pPr>
                <a:defRPr/>
              </a:pPr>
              <a:t>‹#›</a:t>
            </a:fld>
            <a:endParaRPr lang="ru-RU" altLang="ru-RU"/>
          </a:p>
        </p:txBody>
      </p:sp>
    </p:spTree>
  </p:cSld>
  <p:clrMapOvr>
    <a:masterClrMapping/>
  </p:clrMapOvr>
  <p:transition spd="slow">
    <p:blinds/>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6" name="Номер слайда 22"/>
          <p:cNvSpPr>
            <a:spLocks noGrp="1"/>
          </p:cNvSpPr>
          <p:nvPr>
            <p:ph type="sldNum" sz="quarter" idx="11"/>
          </p:nvPr>
        </p:nvSpPr>
        <p:spPr/>
        <p:txBody>
          <a:bodyPr/>
          <a:lstStyle>
            <a:lvl1pPr>
              <a:defRPr/>
            </a:lvl1pPr>
          </a:lstStyle>
          <a:p>
            <a:pPr>
              <a:defRPr/>
            </a:pPr>
            <a:r>
              <a:rPr lang="ru-RU"/>
              <a:t>СЛАЙД</a:t>
            </a:r>
            <a:fld id="{2E1B10CD-D5CE-433C-A7CC-07BBE2A580A4}" type="slidenum">
              <a:rPr lang="ru-RU"/>
              <a:pPr>
                <a:defRPr/>
              </a:pPr>
              <a:t>‹#›</a:t>
            </a:fld>
            <a:endParaRPr lang="ru-RU" dirty="0"/>
          </a:p>
        </p:txBody>
      </p:sp>
    </p:spTree>
    <p:extLst>
      <p:ext uri="{BB962C8B-B14F-4D97-AF65-F5344CB8AC3E}">
        <p14:creationId xmlns:p14="http://schemas.microsoft.com/office/powerpoint/2010/main" val="1000684678"/>
      </p:ext>
    </p:extLst>
  </p:cSld>
  <p:clrMapOvr>
    <a:masterClrMapping/>
  </p:clrMapOvr>
  <p:transition spd="slow">
    <p:blinds/>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омер слайда 22"/>
          <p:cNvSpPr>
            <a:spLocks noGrp="1"/>
          </p:cNvSpPr>
          <p:nvPr>
            <p:ph type="sldNum" sz="quarter" idx="11"/>
          </p:nvPr>
        </p:nvSpPr>
        <p:spPr/>
        <p:txBody>
          <a:bodyPr/>
          <a:lstStyle>
            <a:lvl1pPr>
              <a:defRPr/>
            </a:lvl1pPr>
          </a:lstStyle>
          <a:p>
            <a:pPr>
              <a:defRPr/>
            </a:pPr>
            <a:r>
              <a:rPr lang="ru-RU"/>
              <a:t>СЛАЙД</a:t>
            </a:r>
            <a:fld id="{7A0E8D60-5E7B-4330-B8B4-04930423EC9C}" type="slidenum">
              <a:rPr lang="ru-RU"/>
              <a:pPr>
                <a:defRPr/>
              </a:pPr>
              <a:t>‹#›</a:t>
            </a:fld>
            <a:endParaRPr lang="ru-RU" dirty="0"/>
          </a:p>
        </p:txBody>
      </p:sp>
    </p:spTree>
    <p:extLst>
      <p:ext uri="{BB962C8B-B14F-4D97-AF65-F5344CB8AC3E}">
        <p14:creationId xmlns:p14="http://schemas.microsoft.com/office/powerpoint/2010/main" val="4270711885"/>
      </p:ext>
    </p:extLst>
  </p:cSld>
  <p:clrMapOvr>
    <a:masterClrMapping/>
  </p:clrMapOvr>
  <p:transition spd="slow">
    <p:blinds/>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143000"/>
            <a:ext cx="2057400" cy="5430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143000"/>
            <a:ext cx="6019800" cy="5430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13"/>
          <p:cNvSpPr>
            <a:spLocks noGrp="1"/>
          </p:cNvSpPr>
          <p:nvPr>
            <p:ph type="dt" sz="half" idx="10"/>
          </p:nvPr>
        </p:nvSpPr>
        <p:spPr/>
        <p:txBody>
          <a:bodyPr/>
          <a:lstStyle>
            <a:lvl1pPr>
              <a:defRPr/>
            </a:lvl1pPr>
          </a:lstStyle>
          <a:p>
            <a:pPr>
              <a:defRPr/>
            </a:pPr>
            <a:endParaRPr lang="ru-RU">
              <a:solidFill>
                <a:srgbClr val="FFFFFF"/>
              </a:solidFill>
            </a:endParaRPr>
          </a:p>
        </p:txBody>
      </p:sp>
      <p:sp>
        <p:nvSpPr>
          <p:cNvPr id="5" name="Номер слайда 22"/>
          <p:cNvSpPr>
            <a:spLocks noGrp="1"/>
          </p:cNvSpPr>
          <p:nvPr>
            <p:ph type="sldNum" sz="quarter" idx="11"/>
          </p:nvPr>
        </p:nvSpPr>
        <p:spPr/>
        <p:txBody>
          <a:bodyPr/>
          <a:lstStyle>
            <a:lvl1pPr>
              <a:defRPr/>
            </a:lvl1pPr>
          </a:lstStyle>
          <a:p>
            <a:pPr>
              <a:defRPr/>
            </a:pPr>
            <a:r>
              <a:rPr lang="ru-RU"/>
              <a:t>СЛАЙД</a:t>
            </a:r>
            <a:fld id="{E25F3868-3C1B-4B02-8673-BEEF1DE5B692}" type="slidenum">
              <a:rPr lang="ru-RU"/>
              <a:pPr>
                <a:defRPr/>
              </a:pPr>
              <a:t>‹#›</a:t>
            </a:fld>
            <a:endParaRPr lang="ru-RU" dirty="0"/>
          </a:p>
        </p:txBody>
      </p:sp>
    </p:spTree>
    <p:extLst>
      <p:ext uri="{BB962C8B-B14F-4D97-AF65-F5344CB8AC3E}">
        <p14:creationId xmlns:p14="http://schemas.microsoft.com/office/powerpoint/2010/main" val="3585439030"/>
      </p:ext>
    </p:extLst>
  </p:cSld>
  <p:clrMapOvr>
    <a:masterClrMapping/>
  </p:clrMapOvr>
  <p:transition spd="slow">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CB5E003C-4E9A-4870-96F5-44F9F7A7FFB8}" type="slidenum">
              <a:rPr lang="ru-RU" altLang="ru-RU"/>
              <a:pPr>
                <a:defRPr/>
              </a:pPr>
              <a:t>‹#›</a:t>
            </a:fld>
            <a:endParaRPr lang="ru-RU" altLang="ru-RU"/>
          </a:p>
        </p:txBody>
      </p:sp>
    </p:spTree>
  </p:cSld>
  <p:clrMapOvr>
    <a:masterClrMapping/>
  </p:clrMapOvr>
  <p:transition spd="slow">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85C25E80-953C-4854-98D7-07D00B43B836}" type="slidenum">
              <a:rPr lang="ru-RU" altLang="ru-RU"/>
              <a:pPr>
                <a:defRPr/>
              </a:pPr>
              <a:t>‹#›</a:t>
            </a:fld>
            <a:endParaRPr lang="ru-RU" altLang="ru-RU"/>
          </a:p>
        </p:txBody>
      </p:sp>
    </p:spTree>
  </p:cSld>
  <p:clrMapOvr>
    <a:masterClrMapping/>
  </p:clrMapOvr>
  <p:transition spd="slow">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7C4F9732-EB03-4CCC-874E-9C994B086B30}" type="slidenum">
              <a:rPr lang="ru-RU" altLang="ru-RU"/>
              <a:pPr>
                <a:defRPr/>
              </a:pPr>
              <a:t>‹#›</a:t>
            </a:fld>
            <a:endParaRPr lang="ru-RU" altLang="ru-RU"/>
          </a:p>
        </p:txBody>
      </p:sp>
    </p:spTree>
  </p:cSld>
  <p:clrMapOvr>
    <a:masterClrMapping/>
  </p:clrMapOvr>
  <p:transition spd="slow">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F132CA27-4D28-4C7B-B94C-71CEC819D6F6}" type="slidenum">
              <a:rPr lang="ru-RU" altLang="ru-RU"/>
              <a:pPr>
                <a:defRPr/>
              </a:pPr>
              <a:t>‹#›</a:t>
            </a:fld>
            <a:endParaRPr lang="ru-RU" altLang="ru-RU"/>
          </a:p>
        </p:txBody>
      </p:sp>
    </p:spTree>
  </p:cSld>
  <p:clrMapOvr>
    <a:masterClrMapping/>
  </p:clrMapOvr>
  <p:transition spd="slow">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27CC3067-FC97-495C-940D-D7B160A1626B}" type="slidenum">
              <a:rPr lang="ru-RU" altLang="ru-RU"/>
              <a:pPr>
                <a:defRPr/>
              </a:pPr>
              <a:t>‹#›</a:t>
            </a:fld>
            <a:endParaRPr lang="ru-RU" altLang="ru-RU"/>
          </a:p>
        </p:txBody>
      </p:sp>
    </p:spTree>
  </p:cSld>
  <p:clrMapOvr>
    <a:masterClrMapping/>
  </p:clrMapOvr>
  <p:transition spd="slow">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21C3D20C-9CCB-4FDE-B426-CB4DB9951BB1}" type="slidenum">
              <a:rPr lang="ru-RU" altLang="ru-RU"/>
              <a:pPr>
                <a:defRPr/>
              </a:pPr>
              <a:t>‹#›</a:t>
            </a:fld>
            <a:endParaRPr lang="ru-RU" altLang="ru-RU"/>
          </a:p>
        </p:txBody>
      </p:sp>
    </p:spTree>
  </p:cSld>
  <p:clrMapOvr>
    <a:masterClrMapping/>
  </p:clrMapOvr>
  <p:transition spd="slow">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9D8FA047-8726-43E4-80B2-FCC2FFE69B6D}" type="slidenum">
              <a:rPr lang="ru-RU" altLang="ru-RU"/>
              <a:pPr>
                <a:defRPr/>
              </a:pPr>
              <a:t>‹#›</a:t>
            </a:fld>
            <a:endParaRPr lang="ru-RU" altLang="ru-RU"/>
          </a:p>
        </p:txBody>
      </p:sp>
    </p:spTree>
  </p:cSld>
  <p:clrMapOvr>
    <a:masterClrMapping/>
  </p:clrMapOvr>
  <p:transition spd="slow">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98C23015-27C6-4D4E-B60C-6F9B3884042A}" type="slidenum">
              <a:rPr lang="ru-RU" altLang="ru-RU"/>
              <a:pPr>
                <a:defRPr/>
              </a:pPr>
              <a:t>‹#›</a:t>
            </a:fld>
            <a:endParaRPr lang="ru-RU" altLang="ru-RU"/>
          </a:p>
        </p:txBody>
      </p:sp>
    </p:spTree>
  </p:cSld>
  <p:clrMapOvr>
    <a:masterClrMapping/>
  </p:clrMapOvr>
  <p:transition spd="slow">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F3BF776A-F4D6-409E-A632-3EA579729113}" type="slidenum">
              <a:rPr lang="ru-RU" altLang="ru-RU"/>
              <a:pPr>
                <a:defRPr/>
              </a:pPr>
              <a:t>‹#›</a:t>
            </a:fld>
            <a:endParaRPr lang="ru-RU" altLang="ru-RU"/>
          </a:p>
        </p:txBody>
      </p:sp>
    </p:spTree>
  </p:cSld>
  <p:clrMapOvr>
    <a:masterClrMapping/>
  </p:clrMapOvr>
  <p:transition spd="slow">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A4296DD3-A144-4709-8DE0-EE59A4596F7E}" type="slidenum">
              <a:rPr lang="ru-RU" altLang="ru-RU"/>
              <a:pPr>
                <a:defRPr/>
              </a:pPr>
              <a:t>‹#›</a:t>
            </a:fld>
            <a:endParaRPr lang="ru-RU" altLang="ru-RU"/>
          </a:p>
        </p:txBody>
      </p:sp>
    </p:spTree>
  </p:cSld>
  <p:clrMapOvr>
    <a:masterClrMapping/>
  </p:clrMapOvr>
  <p:transition spd="slow">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CEF41EFB-8FF4-4771-9D50-3A60A4DCB5C1}" type="slidenum">
              <a:rPr lang="ru-RU" altLang="ru-RU"/>
              <a:pPr>
                <a:defRPr/>
              </a:pPr>
              <a:t>‹#›</a:t>
            </a:fld>
            <a:endParaRPr lang="ru-RU" altLang="ru-RU"/>
          </a:p>
        </p:txBody>
      </p:sp>
    </p:spTree>
  </p:cSld>
  <p:clrMapOvr>
    <a:masterClrMapping/>
  </p:clrMapOvr>
  <p:transition spd="slow">
    <p:blind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B9D72944-E73B-4DC7-BF44-994D975F3F93}" type="slidenum">
              <a:rPr lang="ru-RU" altLang="ru-RU"/>
              <a:pPr>
                <a:defRPr/>
              </a:pPr>
              <a:t>‹#›</a:t>
            </a:fld>
            <a:endParaRPr lang="ru-RU" altLang="ru-RU"/>
          </a:p>
        </p:txBody>
      </p:sp>
    </p:spTree>
  </p:cSld>
  <p:clrMapOvr>
    <a:masterClrMapping/>
  </p:clrMapOvr>
  <p:transition spd="slow">
    <p:blind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D0B91C95-9926-4834-B93F-ADD674C5C44C}" type="slidenum">
              <a:rPr lang="ru-RU" altLang="ru-RU"/>
              <a:pPr>
                <a:defRPr/>
              </a:pPr>
              <a:t>‹#›</a:t>
            </a:fld>
            <a:endParaRPr lang="ru-RU" altLang="ru-RU"/>
          </a:p>
        </p:txBody>
      </p:sp>
    </p:spTree>
  </p:cSld>
  <p:clrMapOvr>
    <a:masterClrMapping/>
  </p:clrMapOvr>
  <p:transition spd="slow">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F44AF135-634E-4F31-9F1A-84EE7BDA7184}" type="slidenum">
              <a:rPr lang="ru-RU" altLang="ru-RU"/>
              <a:pPr>
                <a:defRPr/>
              </a:pPr>
              <a:t>‹#›</a:t>
            </a:fld>
            <a:endParaRPr lang="ru-RU" altLang="ru-RU"/>
          </a:p>
        </p:txBody>
      </p:sp>
    </p:spTree>
  </p:cSld>
  <p:clrMapOvr>
    <a:masterClrMapping/>
  </p:clrMapOvr>
  <p:transition spd="slow">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6" name="Rectangle 6"/>
          <p:cNvSpPr>
            <a:spLocks noGrp="1" noChangeArrowheads="1"/>
          </p:cNvSpPr>
          <p:nvPr>
            <p:ph type="sldNum" sz="quarter" idx="12"/>
          </p:nvPr>
        </p:nvSpPr>
        <p:spPr>
          <a:ln/>
        </p:spPr>
        <p:txBody>
          <a:bodyPr/>
          <a:lstStyle>
            <a:lvl1pPr>
              <a:defRPr/>
            </a:lvl1pPr>
          </a:lstStyle>
          <a:p>
            <a:pPr>
              <a:defRPr/>
            </a:pPr>
            <a:fld id="{03263186-7EB4-4E2A-86C4-21F886E0EEE6}" type="slidenum">
              <a:rPr lang="ru-RU" altLang="ru-RU"/>
              <a:pPr>
                <a:defRPr/>
              </a:pPr>
              <a:t>‹#›</a:t>
            </a:fld>
            <a:endParaRPr lang="ru-RU" altLang="ru-RU"/>
          </a:p>
        </p:txBody>
      </p:sp>
    </p:spTree>
  </p:cSld>
  <p:clrMapOvr>
    <a:masterClrMapping/>
  </p:clrMapOvr>
  <p:transition spd="slow">
    <p:blind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3B31A6CB-B1FF-4552-9831-B7B2E416C3C3}" type="slidenum">
              <a:rPr lang="ru-RU" altLang="ru-RU"/>
              <a:pPr>
                <a:defRPr/>
              </a:pPr>
              <a:t>‹#›</a:t>
            </a:fld>
            <a:endParaRPr lang="ru-RU" altLang="ru-RU"/>
          </a:p>
        </p:txBody>
      </p:sp>
    </p:spTree>
  </p:cSld>
  <p:clrMapOvr>
    <a:masterClrMapping/>
  </p:clrMapOvr>
  <p:transition spd="slow">
    <p:blind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85ABFBE2-E7DF-4966-BE5A-AC824FFC79D5}" type="slidenum">
              <a:rPr lang="ru-RU" altLang="ru-RU"/>
              <a:pPr>
                <a:defRPr/>
              </a:pPr>
              <a:t>‹#›</a:t>
            </a:fld>
            <a:endParaRPr lang="ru-RU" altLang="ru-RU"/>
          </a:p>
        </p:txBody>
      </p:sp>
    </p:spTree>
  </p:cSld>
  <p:clrMapOvr>
    <a:masterClrMapping/>
  </p:clrMapOvr>
  <p:transition spd="slow">
    <p:blind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135476-9BC6-414F-A9E9-A20EBBAA27CA}"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13270649"/>
      </p:ext>
    </p:extLst>
  </p:cSld>
  <p:clrMapOvr>
    <a:masterClrMapping/>
  </p:clrMapOvr>
  <p:transition spd="slow">
    <p:blind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7C523-ABA6-42A5-9F8D-228DD8F8104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72003552"/>
      </p:ext>
    </p:extLst>
  </p:cSld>
  <p:clrMapOvr>
    <a:masterClrMapping/>
  </p:clrMapOvr>
  <p:transition spd="slow">
    <p:blind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11772-E6D2-4782-8E85-F3CCE038EC0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059077599"/>
      </p:ext>
    </p:extLst>
  </p:cSld>
  <p:clrMapOvr>
    <a:masterClrMapping/>
  </p:clrMapOvr>
  <p:transition spd="slow">
    <p:blind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AC3D84-14CB-4F91-9C64-120430B7AD34}"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27259143"/>
      </p:ext>
    </p:extLst>
  </p:cSld>
  <p:clrMapOvr>
    <a:masterClrMapping/>
  </p:clrMapOvr>
  <p:transition spd="slow">
    <p:blind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A5305B3-1A06-4499-83AE-10D00D769623}"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081426667"/>
      </p:ext>
    </p:extLst>
  </p:cSld>
  <p:clrMapOvr>
    <a:masterClrMapping/>
  </p:clrMapOvr>
  <p:transition spd="slow">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2F33CC5-3083-4DAE-9F9E-26C74370AC4C}"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956913312"/>
      </p:ext>
    </p:extLst>
  </p:cSld>
  <p:clrMapOvr>
    <a:masterClrMapping/>
  </p:clrMapOvr>
  <p:transition spd="slow">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B7F37F-D040-48EA-8714-44CA11F3CC3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643919642"/>
      </p:ext>
    </p:extLst>
  </p:cSld>
  <p:clrMapOvr>
    <a:masterClrMapping/>
  </p:clrMapOvr>
  <p:transition spd="slow">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9" name="Rectangle 6"/>
          <p:cNvSpPr>
            <a:spLocks noGrp="1" noChangeArrowheads="1"/>
          </p:cNvSpPr>
          <p:nvPr>
            <p:ph type="sldNum" sz="quarter" idx="12"/>
          </p:nvPr>
        </p:nvSpPr>
        <p:spPr>
          <a:ln/>
        </p:spPr>
        <p:txBody>
          <a:bodyPr/>
          <a:lstStyle>
            <a:lvl1pPr>
              <a:defRPr/>
            </a:lvl1pPr>
          </a:lstStyle>
          <a:p>
            <a:pPr>
              <a:defRPr/>
            </a:pPr>
            <a:fld id="{FE1EDE65-4BFC-4E80-AECC-776DA7B8D87B}" type="slidenum">
              <a:rPr lang="ru-RU" altLang="ru-RU"/>
              <a:pPr>
                <a:defRPr/>
              </a:pPr>
              <a:t>‹#›</a:t>
            </a:fld>
            <a:endParaRPr lang="ru-RU" altLang="ru-RU"/>
          </a:p>
        </p:txBody>
      </p:sp>
    </p:spTree>
  </p:cSld>
  <p:clrMapOvr>
    <a:masterClrMapping/>
  </p:clrMapOvr>
  <p:transition spd="slow">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657804-763F-4C26-8576-A8B0135E978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25885568"/>
      </p:ext>
    </p:extLst>
  </p:cSld>
  <p:clrMapOvr>
    <a:masterClrMapping/>
  </p:clrMapOvr>
  <p:transition spd="slow">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03520-2FE9-414F-9B39-3D71DF6BF3E7}"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27258831"/>
      </p:ext>
    </p:extLst>
  </p:cSld>
  <p:clrMapOvr>
    <a:masterClrMapping/>
  </p:clrMapOvr>
  <p:transition spd="slow">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C220D9-99A4-4491-883F-2C2AA42E691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4234030649"/>
      </p:ext>
    </p:extLst>
  </p:cSld>
  <p:clrMapOvr>
    <a:masterClrMapping/>
  </p:clrMapOvr>
  <p:transition spd="slow">
    <p:blind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1D637-7B04-45CC-A765-580288253FA0}"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508286123"/>
      </p:ext>
    </p:extLst>
  </p:cSld>
  <p:clrMapOvr>
    <a:masterClrMapping/>
  </p:clrMapOvr>
  <p:transition spd="slow">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67E31-FBBC-4C22-A964-B9C9115BFA46}"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361534687"/>
      </p:ext>
    </p:extLst>
  </p:cSld>
  <p:clrMapOvr>
    <a:masterClrMapping/>
  </p:clrMapOvr>
  <p:transition spd="slow">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A505C-357E-4873-B16F-937A8AD08F3F}"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2769639336"/>
      </p:ext>
    </p:extLst>
  </p:cSld>
  <p:clrMapOvr>
    <a:masterClrMapping/>
  </p:clrMapOvr>
  <p:transition spd="slow">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80BCEA-DD4A-424E-9126-F791212B7379}"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740643251"/>
      </p:ext>
    </p:extLst>
  </p:cSld>
  <p:clrMapOvr>
    <a:masterClrMapping/>
  </p:clrMapOvr>
  <p:transition spd="slow">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D47FF2F-176B-49E4-B48A-A996D07EA7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128787863"/>
      </p:ext>
    </p:extLst>
  </p:cSld>
  <p:clrMapOvr>
    <a:masterClrMapping/>
  </p:clrMapOvr>
  <p:transition spd="slow">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AED07D5-F1D6-4432-A328-69B34C7B979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66887845"/>
      </p:ext>
    </p:extLst>
  </p:cSld>
  <p:clrMapOvr>
    <a:masterClrMapping/>
  </p:clrMapOvr>
  <p:transition spd="slow">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715436D3-5161-4E32-A016-41CAF7030F6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33073204"/>
      </p:ext>
    </p:extLst>
  </p:cSld>
  <p:clrMapOvr>
    <a:masterClrMapping/>
  </p:clrMapOvr>
  <p:transition spd="slow">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5" name="Rectangle 6"/>
          <p:cNvSpPr>
            <a:spLocks noGrp="1" noChangeArrowheads="1"/>
          </p:cNvSpPr>
          <p:nvPr>
            <p:ph type="sldNum" sz="quarter" idx="12"/>
          </p:nvPr>
        </p:nvSpPr>
        <p:spPr>
          <a:ln/>
        </p:spPr>
        <p:txBody>
          <a:bodyPr/>
          <a:lstStyle>
            <a:lvl1pPr>
              <a:defRPr/>
            </a:lvl1pPr>
          </a:lstStyle>
          <a:p>
            <a:pPr>
              <a:defRPr/>
            </a:pPr>
            <a:fld id="{228E434F-F7BE-4AA9-9AEA-16CD439A1421}" type="slidenum">
              <a:rPr lang="ru-RU" altLang="ru-RU"/>
              <a:pPr>
                <a:defRPr/>
              </a:pPr>
              <a:t>‹#›</a:t>
            </a:fld>
            <a:endParaRPr lang="ru-RU" altLang="ru-RU"/>
          </a:p>
        </p:txBody>
      </p:sp>
    </p:spTree>
  </p:cSld>
  <p:clrMapOvr>
    <a:masterClrMapping/>
  </p:clrMapOvr>
  <p:transition spd="slow">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A788F82F-4ECB-4960-B053-DAEF8683FAA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898062782"/>
      </p:ext>
    </p:extLst>
  </p:cSld>
  <p:clrMapOvr>
    <a:masterClrMapping/>
  </p:clrMapOvr>
  <p:transition spd="slow">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55188457-3906-45A7-A073-190DE0B617D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36436249"/>
      </p:ext>
    </p:extLst>
  </p:cSld>
  <p:clrMapOvr>
    <a:masterClrMapping/>
  </p:clrMapOvr>
  <p:transition spd="slow">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E02C93E-9916-4529-A608-BB5246B5EA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29272245"/>
      </p:ext>
    </p:extLst>
  </p:cSld>
  <p:clrMapOvr>
    <a:masterClrMapping/>
  </p:clrMapOvr>
  <p:transition spd="slow">
    <p:blind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CEEE972-21A3-4F44-A1BA-310396121F9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50624922"/>
      </p:ext>
    </p:extLst>
  </p:cSld>
  <p:clrMapOvr>
    <a:masterClrMapping/>
  </p:clrMapOvr>
  <p:transition spd="slow">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493689D-6F7E-4CAA-B733-C170A4AECC0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572416470"/>
      </p:ext>
    </p:extLst>
  </p:cSld>
  <p:clrMapOvr>
    <a:masterClrMapping/>
  </p:clrMapOvr>
  <p:transition spd="slow">
    <p:blind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E08F39D-DB2C-4BA3-AE3E-FEDFAD4D661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07956492"/>
      </p:ext>
    </p:extLst>
  </p:cSld>
  <p:clrMapOvr>
    <a:masterClrMapping/>
  </p:clrMapOvr>
  <p:transition spd="slow">
    <p:blind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26F8DFC-2F72-41C4-BB4E-1DC2B96EF36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966369832"/>
      </p:ext>
    </p:extLst>
  </p:cSld>
  <p:clrMapOvr>
    <a:masterClrMapping/>
  </p:clrMapOvr>
  <p:transition spd="slow">
    <p:blind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FFF8C15-C678-4BEA-BD55-6007905B4AE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884934110"/>
      </p:ext>
    </p:extLst>
  </p:cSld>
  <p:clrMapOvr>
    <a:masterClrMapping/>
  </p:clrMapOvr>
  <p:transition spd="slow">
    <p:blinds/>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4B09D066-7A7B-45AF-A18F-B0239C8FEF3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8961921"/>
      </p:ext>
    </p:extLst>
  </p:cSld>
  <p:clrMapOvr>
    <a:masterClrMapping/>
  </p:clrMapOvr>
  <p:transition spd="slow">
    <p:blinds/>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6F6B1B7-7C7A-4B0B-922B-05BCCFE16BB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65221339"/>
      </p:ext>
    </p:extLst>
  </p:cSld>
  <p:clrMapOvr>
    <a:masterClrMapping/>
  </p:clrMapOvr>
  <p:transition spd="slow">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4" name="Rectangle 6"/>
          <p:cNvSpPr>
            <a:spLocks noGrp="1" noChangeArrowheads="1"/>
          </p:cNvSpPr>
          <p:nvPr>
            <p:ph type="sldNum" sz="quarter" idx="12"/>
          </p:nvPr>
        </p:nvSpPr>
        <p:spPr>
          <a:ln/>
        </p:spPr>
        <p:txBody>
          <a:bodyPr/>
          <a:lstStyle>
            <a:lvl1pPr>
              <a:defRPr/>
            </a:lvl1pPr>
          </a:lstStyle>
          <a:p>
            <a:pPr>
              <a:defRPr/>
            </a:pPr>
            <a:fld id="{65A1F7C5-9B07-4BC6-8AC3-1459C71BD709}" type="slidenum">
              <a:rPr lang="ru-RU" altLang="ru-RU"/>
              <a:pPr>
                <a:defRPr/>
              </a:pPr>
              <a:t>‹#›</a:t>
            </a:fld>
            <a:endParaRPr lang="ru-RU" altLang="ru-RU"/>
          </a:p>
        </p:txBody>
      </p:sp>
    </p:spTree>
  </p:cSld>
  <p:clrMapOvr>
    <a:masterClrMapping/>
  </p:clrMapOvr>
  <p:transition spd="slow">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B7171E34-079E-4AE0-94DD-C8C4EFC0AC2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39067759"/>
      </p:ext>
    </p:extLst>
  </p:cSld>
  <p:clrMapOvr>
    <a:masterClrMapping/>
  </p:clrMapOvr>
  <p:transition spd="slow">
    <p:blinds/>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D47FF2F-176B-49E4-B48A-A996D07EA7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63402118"/>
      </p:ext>
    </p:extLst>
  </p:cSld>
  <p:clrMapOvr>
    <a:masterClrMapping/>
  </p:clrMapOvr>
  <p:transition spd="slow">
    <p:blinds/>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AED07D5-F1D6-4432-A328-69B34C7B979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02899861"/>
      </p:ext>
    </p:extLst>
  </p:cSld>
  <p:clrMapOvr>
    <a:masterClrMapping/>
  </p:clrMapOvr>
  <p:transition spd="slow">
    <p:blinds/>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715436D3-5161-4E32-A016-41CAF7030F6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97559722"/>
      </p:ext>
    </p:extLst>
  </p:cSld>
  <p:clrMapOvr>
    <a:masterClrMapping/>
  </p:clrMapOvr>
  <p:transition spd="slow">
    <p:blinds/>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A788F82F-4ECB-4960-B053-DAEF8683FAA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78186356"/>
      </p:ext>
    </p:extLst>
  </p:cSld>
  <p:clrMapOvr>
    <a:masterClrMapping/>
  </p:clrMapOvr>
  <p:transition spd="slow">
    <p:blinds/>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55188457-3906-45A7-A073-190DE0B617D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490725481"/>
      </p:ext>
    </p:extLst>
  </p:cSld>
  <p:clrMapOvr>
    <a:masterClrMapping/>
  </p:clrMapOvr>
  <p:transition spd="slow">
    <p:blinds/>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E02C93E-9916-4529-A608-BB5246B5EA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25540736"/>
      </p:ext>
    </p:extLst>
  </p:cSld>
  <p:clrMapOvr>
    <a:masterClrMapping/>
  </p:clrMapOvr>
  <p:transition spd="slow">
    <p:blinds/>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CEEE972-21A3-4F44-A1BA-310396121F9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167543578"/>
      </p:ext>
    </p:extLst>
  </p:cSld>
  <p:clrMapOvr>
    <a:masterClrMapping/>
  </p:clrMapOvr>
  <p:transition spd="slow">
    <p:blinds/>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493689D-6F7E-4CAA-B733-C170A4AECC0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68187161"/>
      </p:ext>
    </p:extLst>
  </p:cSld>
  <p:clrMapOvr>
    <a:masterClrMapping/>
  </p:clrMapOvr>
  <p:transition spd="slow">
    <p:blinds/>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E08F39D-DB2C-4BA3-AE3E-FEDFAD4D661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463870227"/>
      </p:ext>
    </p:extLst>
  </p:cSld>
  <p:clrMapOvr>
    <a:masterClrMapping/>
  </p:clrMapOvr>
  <p:transition spd="slow">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8B7430CC-17C2-445C-9053-D95F094D8680}" type="slidenum">
              <a:rPr lang="ru-RU" altLang="ru-RU"/>
              <a:pPr>
                <a:defRPr/>
              </a:pPr>
              <a:t>‹#›</a:t>
            </a:fld>
            <a:endParaRPr lang="ru-RU" altLang="ru-RU"/>
          </a:p>
        </p:txBody>
      </p:sp>
    </p:spTree>
  </p:cSld>
  <p:clrMapOvr>
    <a:masterClrMapping/>
  </p:clrMapOvr>
  <p:transition spd="slow">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26F8DFC-2F72-41C4-BB4E-1DC2B96EF36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78186100"/>
      </p:ext>
    </p:extLst>
  </p:cSld>
  <p:clrMapOvr>
    <a:masterClrMapping/>
  </p:clrMapOvr>
  <p:transition spd="slow">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FFF8C15-C678-4BEA-BD55-6007905B4AE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00000647"/>
      </p:ext>
    </p:extLst>
  </p:cSld>
  <p:clrMapOvr>
    <a:masterClrMapping/>
  </p:clrMapOvr>
  <p:transition spd="slow">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4B09D066-7A7B-45AF-A18F-B0239C8FEF3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90051417"/>
      </p:ext>
    </p:extLst>
  </p:cSld>
  <p:clrMapOvr>
    <a:masterClrMapping/>
  </p:clrMapOvr>
  <p:transition spd="slow">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6F6B1B7-7C7A-4B0B-922B-05BCCFE16BB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94512802"/>
      </p:ext>
    </p:extLst>
  </p:cSld>
  <p:clrMapOvr>
    <a:masterClrMapping/>
  </p:clrMapOvr>
  <p:transition spd="slow">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B7171E34-079E-4AE0-94DD-C8C4EFC0AC2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232727755"/>
      </p:ext>
    </p:extLst>
  </p:cSld>
  <p:clrMapOvr>
    <a:masterClrMapping/>
  </p:clrMapOvr>
  <p:transition spd="slow">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D47FF2F-176B-49E4-B48A-A996D07EA7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44683744"/>
      </p:ext>
    </p:extLst>
  </p:cSld>
  <p:clrMapOvr>
    <a:masterClrMapping/>
  </p:clrMapOvr>
  <p:transition spd="slow">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AED07D5-F1D6-4432-A328-69B34C7B979B}"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936548631"/>
      </p:ext>
    </p:extLst>
  </p:cSld>
  <p:clrMapOvr>
    <a:masterClrMapping/>
  </p:clrMapOvr>
  <p:transition spd="slow">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715436D3-5161-4E32-A016-41CAF7030F6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755058691"/>
      </p:ext>
    </p:extLst>
  </p:cSld>
  <p:clrMapOvr>
    <a:masterClrMapping/>
  </p:clrMapOvr>
  <p:transition spd="slow">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A788F82F-4ECB-4960-B053-DAEF8683FAA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14566356"/>
      </p:ext>
    </p:extLst>
  </p:cSld>
  <p:clrMapOvr>
    <a:masterClrMapping/>
  </p:clrMapOvr>
  <p:transition spd="slow">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55188457-3906-45A7-A073-190DE0B617D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163031769"/>
      </p:ext>
    </p:extLst>
  </p:cSld>
  <p:clrMapOvr>
    <a:masterClrMapping/>
  </p:clrMapOvr>
  <p:transition spd="slow">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6"/>
          <p:cNvSpPr>
            <a:spLocks noGrp="1" noChangeArrowheads="1"/>
          </p:cNvSpPr>
          <p:nvPr>
            <p:ph type="sldNum" sz="quarter" idx="12"/>
          </p:nvPr>
        </p:nvSpPr>
        <p:spPr>
          <a:ln/>
        </p:spPr>
        <p:txBody>
          <a:bodyPr/>
          <a:lstStyle>
            <a:lvl1pPr>
              <a:defRPr/>
            </a:lvl1pPr>
          </a:lstStyle>
          <a:p>
            <a:pPr>
              <a:defRPr/>
            </a:pPr>
            <a:fld id="{C2D6AFC3-34F7-4255-8026-EE2ED226D786}" type="slidenum">
              <a:rPr lang="ru-RU" altLang="ru-RU"/>
              <a:pPr>
                <a:defRPr/>
              </a:pPr>
              <a:t>‹#›</a:t>
            </a:fld>
            <a:endParaRPr lang="ru-RU" altLang="ru-RU"/>
          </a:p>
        </p:txBody>
      </p:sp>
    </p:spTree>
  </p:cSld>
  <p:clrMapOvr>
    <a:masterClrMapping/>
  </p:clrMapOvr>
  <p:transition spd="slow">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DE02C93E-9916-4529-A608-BB5246B5EA7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078841931"/>
      </p:ext>
    </p:extLst>
  </p:cSld>
  <p:clrMapOvr>
    <a:masterClrMapping/>
  </p:clrMapOvr>
  <p:transition spd="slow">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CEEE972-21A3-4F44-A1BA-310396121F9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517291604"/>
      </p:ext>
    </p:extLst>
  </p:cSld>
  <p:clrMapOvr>
    <a:masterClrMapping/>
  </p:clrMapOvr>
  <p:transition spd="slow">
    <p:blinds/>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B493689D-6F7E-4CAA-B733-C170A4AECC0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35222912"/>
      </p:ext>
    </p:extLst>
  </p:cSld>
  <p:clrMapOvr>
    <a:masterClrMapping/>
  </p:clrMapOvr>
  <p:transition spd="slow">
    <p:blinds/>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4E08F39D-DB2C-4BA3-AE3E-FEDFAD4D661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559889408"/>
      </p:ext>
    </p:extLst>
  </p:cSld>
  <p:clrMapOvr>
    <a:masterClrMapping/>
  </p:clrMapOvr>
  <p:transition spd="slow">
    <p:blinds/>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E26F8DFC-2F72-41C4-BB4E-1DC2B96EF36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8246584"/>
      </p:ext>
    </p:extLst>
  </p:cSld>
  <p:clrMapOvr>
    <a:masterClrMapping/>
  </p:clrMapOvr>
  <p:transition spd="slow">
    <p:blinds/>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FFF8C15-C678-4BEA-BD55-6007905B4AE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422026950"/>
      </p:ext>
    </p:extLst>
  </p:cSld>
  <p:clrMapOvr>
    <a:masterClrMapping/>
  </p:clrMapOvr>
  <p:transition spd="slow">
    <p:blinds/>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4B09D066-7A7B-45AF-A18F-B0239C8FEF3D}"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875569881"/>
      </p:ext>
    </p:extLst>
  </p:cSld>
  <p:clrMapOvr>
    <a:masterClrMapping/>
  </p:clrMapOvr>
  <p:transition spd="slow">
    <p:blinds/>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46F6B1B7-7C7A-4B0B-922B-05BCCFE16BB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727353005"/>
      </p:ext>
    </p:extLst>
  </p:cSld>
  <p:clrMapOvr>
    <a:masterClrMapping/>
  </p:clrMapOvr>
  <p:transition spd="slow">
    <p:blinds/>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OverObj" preserve="1">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457200" y="6245225"/>
            <a:ext cx="2133600" cy="476250"/>
          </a:xfrm>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a:xfrm>
            <a:off x="3124200" y="6245225"/>
            <a:ext cx="2895600" cy="476250"/>
          </a:xfrm>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a:xfrm>
            <a:off x="6553200" y="6245225"/>
            <a:ext cx="2133600" cy="476250"/>
          </a:xfrm>
        </p:spPr>
        <p:txBody>
          <a:bodyPr/>
          <a:lstStyle>
            <a:lvl1pPr>
              <a:defRPr/>
            </a:lvl1pPr>
          </a:lstStyle>
          <a:p>
            <a:fld id="{B7171E34-079E-4AE0-94DD-C8C4EFC0AC2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49293734"/>
      </p:ext>
    </p:extLst>
  </p:cSld>
  <p:clrMapOvr>
    <a:masterClrMapping/>
  </p:clrMapOvr>
  <p:transition spd="slow">
    <p:blinds/>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2D47FF2F-176B-49E4-B48A-A996D07EA71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05877392"/>
      </p:ext>
    </p:extLst>
  </p:cSld>
  <p:clrMapOvr>
    <a:masterClrMapping/>
  </p:clrMapOvr>
  <p:transition spd="slow">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theme" Target="../theme/theme10.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theme" Target="../theme/theme11.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18.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0.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6.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7.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8.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9.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80B3E901-4834-4CD9-9EDD-CD9BCD0C6DAA}"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924" r:id="rId1"/>
    <p:sldLayoutId id="2147483923" r:id="rId2"/>
    <p:sldLayoutId id="2147483922" r:id="rId3"/>
    <p:sldLayoutId id="2147483921" r:id="rId4"/>
    <p:sldLayoutId id="2147483920" r:id="rId5"/>
    <p:sldLayoutId id="2147483919" r:id="rId6"/>
    <p:sldLayoutId id="2147483918" r:id="rId7"/>
    <p:sldLayoutId id="2147483917" r:id="rId8"/>
    <p:sldLayoutId id="2147483916" r:id="rId9"/>
    <p:sldLayoutId id="2147483915" r:id="rId10"/>
    <p:sldLayoutId id="2147483914" r:id="rId11"/>
    <p:sldLayoutId id="2147483913" r:id="rId12"/>
    <p:sldLayoutId id="2147483912" r:id="rId13"/>
    <p:sldLayoutId id="2147483911" r:id="rId14"/>
  </p:sldLayoutIdLst>
  <p:transition spd="slow">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ru-RU" altLang="ru-RU">
              <a:solidFill>
                <a:prstClr val="black">
                  <a:tint val="75000"/>
                </a:prstClr>
              </a:solidFill>
              <a:effectLst>
                <a:outerShdw blurRad="38100" dist="38100" dir="2700000" algn="tl">
                  <a:srgbClr val="000000">
                    <a:alpha val="43137"/>
                  </a:srgbClr>
                </a:outerShdw>
              </a:effectLst>
              <a:cs typeface="+mn-cs"/>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ltLang="ru-RU">
              <a:solidFill>
                <a:prstClr val="black">
                  <a:tint val="75000"/>
                </a:prstClr>
              </a:solidFill>
              <a:effectLst>
                <a:outerShdw blurRad="38100" dist="38100" dir="2700000" algn="tl">
                  <a:srgbClr val="000000">
                    <a:alpha val="43137"/>
                  </a:srgbClr>
                </a:outerShdw>
              </a:effectLst>
              <a:cs typeface="+mn-cs"/>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CC80BCE-59D9-435A-BCBF-015A00202F33}" type="slidenum">
              <a:rPr lang="ru-RU" altLang="ru-RU" smtClean="0">
                <a:solidFill>
                  <a:srgbClr val="90C226"/>
                </a:solidFill>
                <a:effectLst>
                  <a:outerShdw blurRad="38100" dist="38100" dir="2700000" algn="tl">
                    <a:srgbClr val="000000">
                      <a:alpha val="43137"/>
                    </a:srgbClr>
                  </a:outerShdw>
                </a:effectLst>
                <a:cs typeface="+mn-cs"/>
              </a:rPr>
              <a:pPr/>
              <a:t>‹#›</a:t>
            </a:fld>
            <a:endParaRPr lang="ru-RU" altLang="ru-RU">
              <a:solidFill>
                <a:srgbClr val="90C226"/>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157340738"/>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Lst>
  <p:transition spd="slow">
    <p:blinds/>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ru-RU" altLang="ru-RU">
              <a:solidFill>
                <a:prstClr val="black">
                  <a:tint val="75000"/>
                </a:prstClr>
              </a:solidFill>
              <a:effectLst>
                <a:outerShdw blurRad="38100" dist="38100" dir="2700000" algn="tl">
                  <a:srgbClr val="000000">
                    <a:alpha val="43137"/>
                  </a:srgbClr>
                </a:outerShdw>
              </a:effectLst>
              <a:cs typeface="+mn-cs"/>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ltLang="ru-RU">
              <a:solidFill>
                <a:prstClr val="black">
                  <a:tint val="75000"/>
                </a:prstClr>
              </a:solidFill>
              <a:effectLst>
                <a:outerShdw blurRad="38100" dist="38100" dir="2700000" algn="tl">
                  <a:srgbClr val="000000">
                    <a:alpha val="43137"/>
                  </a:srgbClr>
                </a:outerShdw>
              </a:effectLst>
              <a:cs typeface="+mn-cs"/>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CC80BCE-59D9-435A-BCBF-015A00202F33}" type="slidenum">
              <a:rPr lang="ru-RU" altLang="ru-RU" smtClean="0">
                <a:solidFill>
                  <a:srgbClr val="90C226"/>
                </a:solidFill>
                <a:effectLst>
                  <a:outerShdw blurRad="38100" dist="38100" dir="2700000" algn="tl">
                    <a:srgbClr val="000000">
                      <a:alpha val="43137"/>
                    </a:srgbClr>
                  </a:outerShdw>
                </a:effectLst>
                <a:cs typeface="+mn-cs"/>
              </a:rPr>
              <a:pPr/>
              <a:t>‹#›</a:t>
            </a:fld>
            <a:endParaRPr lang="ru-RU" altLang="ru-RU">
              <a:solidFill>
                <a:srgbClr val="90C226"/>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133132680"/>
      </p:ext>
    </p:extLst>
  </p:cSld>
  <p:clrMap bg1="lt1" tx1="dk1" bg2="lt2" tx2="dk2" accent1="accent1" accent2="accent2" accent3="accent3" accent4="accent4" accent5="accent5" accent6="accent6" hlink="hlink" folHlink="folHlink"/>
  <p:sldLayoutIdLst>
    <p:sldLayoutId id="2147484195" r:id="rId1"/>
    <p:sldLayoutId id="2147484196" r:id="rId2"/>
    <p:sldLayoutId id="2147484197" r:id="rId3"/>
    <p:sldLayoutId id="2147484198" r:id="rId4"/>
    <p:sldLayoutId id="2147484199" r:id="rId5"/>
    <p:sldLayoutId id="2147484200" r:id="rId6"/>
    <p:sldLayoutId id="2147484201" r:id="rId7"/>
    <p:sldLayoutId id="2147484202"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Lst>
  <p:transition spd="slow">
    <p:blinds/>
  </p:transition>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1276569005"/>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655257846"/>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1952573937"/>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 id="2147484251" r:id="rId12"/>
    <p:sldLayoutId id="2147484252"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3164885841"/>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3936054791"/>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2024562529"/>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 id="2147484308"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ru-RU" b="0">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b="0">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E15EF2F-F9EE-4765-ACE0-E92692AC0427}" type="slidenum">
              <a:rPr lang="ru-RU" b="0">
                <a:solidFill>
                  <a:prstClr val="black">
                    <a:tint val="75000"/>
                  </a:prstClr>
                </a:solidFill>
              </a:rPr>
              <a:pPr>
                <a:defRPr/>
              </a:pPr>
              <a:t>‹#›</a:t>
            </a:fld>
            <a:endParaRPr lang="ru-RU" b="0">
              <a:solidFill>
                <a:prstClr val="black">
                  <a:tint val="75000"/>
                </a:prstClr>
              </a:solidFill>
            </a:endParaRPr>
          </a:p>
        </p:txBody>
      </p:sp>
    </p:spTree>
    <p:extLst>
      <p:ext uri="{BB962C8B-B14F-4D97-AF65-F5344CB8AC3E}">
        <p14:creationId xmlns:p14="http://schemas.microsoft.com/office/powerpoint/2010/main" val="937707736"/>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effectLst/>
                <a:latin typeface="+mn-lt"/>
              </a:defRPr>
            </a:lvl1pPr>
          </a:lstStyle>
          <a:p>
            <a:pPr>
              <a:defRPr/>
            </a:pPr>
            <a:endParaRPr lang="ru-RU" altLang="ru-RU" b="0">
              <a:solidFill>
                <a:srgbClr val="000000"/>
              </a:solidFill>
              <a:cs typeface="Times New Roman" pitchFamily="18"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effectLst/>
                <a:latin typeface="+mn-lt"/>
              </a:defRPr>
            </a:lvl1pPr>
          </a:lstStyle>
          <a:p>
            <a:pPr>
              <a:defRPr/>
            </a:pPr>
            <a:fld id="{779FEB47-D38B-4CE8-8B29-956A93EB5889}" type="slidenum">
              <a:rPr lang="ru-RU" altLang="ru-RU" b="0">
                <a:solidFill>
                  <a:srgbClr val="000000"/>
                </a:solidFill>
                <a:cs typeface="Times New Roman" pitchFamily="18" charset="0"/>
              </a:rPr>
              <a:pPr>
                <a:defRPr/>
              </a:pPr>
              <a:t>‹#›</a:t>
            </a:fld>
            <a:endParaRPr lang="ru-RU" altLang="ru-RU" b="0">
              <a:solidFill>
                <a:srgbClr val="000000"/>
              </a:solidFill>
              <a:cs typeface="Times New Roman" pitchFamily="18" charset="0"/>
            </a:endParaRPr>
          </a:p>
        </p:txBody>
      </p:sp>
    </p:spTree>
    <p:extLst>
      <p:ext uri="{BB962C8B-B14F-4D97-AF65-F5344CB8AC3E}">
        <p14:creationId xmlns:p14="http://schemas.microsoft.com/office/powerpoint/2010/main" val="10964090"/>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Lst>
  <p:transition spd="slow">
    <p:blinds/>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46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C0FF757D-CFB1-4F6A-BB13-6C5AE7546B0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980" r:id="rId1"/>
    <p:sldLayoutId id="2147483979" r:id="rId2"/>
    <p:sldLayoutId id="2147483978" r:id="rId3"/>
    <p:sldLayoutId id="2147483977" r:id="rId4"/>
    <p:sldLayoutId id="2147483976" r:id="rId5"/>
    <p:sldLayoutId id="2147483975" r:id="rId6"/>
    <p:sldLayoutId id="2147483974" r:id="rId7"/>
    <p:sldLayoutId id="2147483973" r:id="rId8"/>
    <p:sldLayoutId id="2147483972" r:id="rId9"/>
    <p:sldLayoutId id="2147483971" r:id="rId10"/>
    <p:sldLayoutId id="2147483970" r:id="rId11"/>
    <p:sldLayoutId id="2147483969" r:id="rId12"/>
    <p:sldLayoutId id="2147483968" r:id="rId13"/>
    <p:sldLayoutId id="2147483967" r:id="rId14"/>
  </p:sldLayoutIdLst>
  <p:transition spd="slow">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Заголовок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2051" name="Текст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9" name="Дата 13"/>
          <p:cNvSpPr>
            <a:spLocks noGrp="1"/>
          </p:cNvSpPr>
          <p:nvPr>
            <p:ph type="dt" sz="half" idx="2"/>
          </p:nvPr>
        </p:nvSpPr>
        <p:spPr>
          <a:xfrm>
            <a:off x="6413500" y="0"/>
            <a:ext cx="957263" cy="457200"/>
          </a:xfrm>
          <a:prstGeom prst="rect">
            <a:avLst/>
          </a:prstGeom>
        </p:spPr>
        <p:txBody>
          <a:bodyPr vert="horz"/>
          <a:lstStyle>
            <a:lvl1pPr algn="ctr">
              <a:defRPr sz="1200">
                <a:solidFill>
                  <a:schemeClr val="bg1"/>
                </a:solidFill>
                <a:effectLst/>
                <a:latin typeface="+mn-lt"/>
                <a:cs typeface="+mn-cs"/>
              </a:defRPr>
            </a:lvl1pPr>
          </a:lstStyle>
          <a:p>
            <a:pPr>
              <a:defRPr/>
            </a:pPr>
            <a:endParaRPr lang="ru-RU" b="0">
              <a:solidFill>
                <a:srgbClr val="FFFFFF"/>
              </a:solidFill>
            </a:endParaRPr>
          </a:p>
        </p:txBody>
      </p:sp>
      <p:sp>
        <p:nvSpPr>
          <p:cNvPr id="20" name="Номер слайда 22"/>
          <p:cNvSpPr>
            <a:spLocks noGrp="1"/>
          </p:cNvSpPr>
          <p:nvPr>
            <p:ph type="sldNum" sz="quarter" idx="4"/>
          </p:nvPr>
        </p:nvSpPr>
        <p:spPr>
          <a:xfrm>
            <a:off x="7451725" y="1588"/>
            <a:ext cx="1484313" cy="366712"/>
          </a:xfrm>
          <a:prstGeom prst="rect">
            <a:avLst/>
          </a:prstGeom>
        </p:spPr>
        <p:txBody>
          <a:bodyPr vert="horz" anchor="b"/>
          <a:lstStyle>
            <a:lvl1pPr algn="r">
              <a:defRPr sz="1800">
                <a:solidFill>
                  <a:srgbClr val="FFFFFF"/>
                </a:solidFill>
                <a:effectLst/>
                <a:latin typeface="+mn-lt"/>
                <a:cs typeface="+mn-cs"/>
              </a:defRPr>
            </a:lvl1pPr>
          </a:lstStyle>
          <a:p>
            <a:pPr>
              <a:defRPr/>
            </a:pPr>
            <a:r>
              <a:rPr lang="ru-RU" b="0"/>
              <a:t>СЛАЙД</a:t>
            </a:r>
            <a:fld id="{CD76B8CF-B43A-4D48-BC2C-06652D2D5E4E}" type="slidenum">
              <a:rPr lang="ru-RU" b="0"/>
              <a:pPr>
                <a:defRPr/>
              </a:pPr>
              <a:t>‹#›</a:t>
            </a:fld>
            <a:endParaRPr lang="ru-RU" b="0" dirty="0"/>
          </a:p>
        </p:txBody>
      </p:sp>
    </p:spTree>
    <p:extLst>
      <p:ext uri="{BB962C8B-B14F-4D97-AF65-F5344CB8AC3E}">
        <p14:creationId xmlns:p14="http://schemas.microsoft.com/office/powerpoint/2010/main" val="1742559676"/>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ransition spd="slow">
    <p:blinds/>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a:solidFill>
            <a:schemeClr val="accent2"/>
          </a:solidFill>
          <a:latin typeface="+mn-lt"/>
        </a:defRPr>
      </a:lvl2pPr>
      <a:lvl3pPr marL="922338" indent="-219075" algn="l" rtl="0" eaLnBrk="0" fontAlgn="base" hangingPunct="0">
        <a:spcBef>
          <a:spcPts val="300"/>
        </a:spcBef>
        <a:spcAft>
          <a:spcPct val="0"/>
        </a:spcAft>
        <a:buClr>
          <a:schemeClr val="accent1"/>
        </a:buClr>
        <a:buFont typeface="Wingdings 2" pitchFamily="18" charset="2"/>
        <a:buChar char=""/>
        <a:defRPr sz="2400">
          <a:solidFill>
            <a:schemeClr val="accent1"/>
          </a:solidFill>
          <a:latin typeface="+mn-lt"/>
        </a:defRPr>
      </a:lvl3pPr>
      <a:lvl4pPr marL="1179513" indent="-200025" algn="l" rtl="0" eaLnBrk="0" fontAlgn="base" hangingPunct="0">
        <a:spcBef>
          <a:spcPts val="300"/>
        </a:spcBef>
        <a:spcAft>
          <a:spcPct val="0"/>
        </a:spcAft>
        <a:buClr>
          <a:schemeClr val="accent1"/>
        </a:buClr>
        <a:buFont typeface="Wingdings 2" pitchFamily="18" charset="2"/>
        <a:buChar char=""/>
        <a:defRPr sz="2200">
          <a:solidFill>
            <a:schemeClr val="accent1"/>
          </a:solidFill>
          <a:latin typeface="+mn-lt"/>
        </a:defRPr>
      </a:lvl4pPr>
      <a:lvl5pPr marL="1389063" indent="-182563" algn="l" rtl="0" eaLnBrk="0" fontAlgn="base" hangingPunct="0">
        <a:spcBef>
          <a:spcPts val="300"/>
        </a:spcBef>
        <a:spcAft>
          <a:spcPct val="0"/>
        </a:spcAft>
        <a:buClr>
          <a:srgbClr val="A04DA3"/>
        </a:buClr>
        <a:buFont typeface="Georgia" pitchFamily="18" charset="0"/>
        <a:buChar char="▫"/>
        <a:defRPr sz="2000">
          <a:solidFill>
            <a:srgbClr val="A04DA3"/>
          </a:solidFill>
          <a:latin typeface="+mn-lt"/>
        </a:defRPr>
      </a:lvl5pPr>
      <a:lvl6pPr marL="18462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617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ru-RU" alt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ru-RU" alt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6E540F44-9695-4171-8725-3A1F3C97B292}"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994" r:id="rId1"/>
    <p:sldLayoutId id="2147483993" r:id="rId2"/>
    <p:sldLayoutId id="2147483992" r:id="rId3"/>
    <p:sldLayoutId id="2147483991" r:id="rId4"/>
    <p:sldLayoutId id="2147483990" r:id="rId5"/>
    <p:sldLayoutId id="2147483989" r:id="rId6"/>
    <p:sldLayoutId id="2147483988" r:id="rId7"/>
    <p:sldLayoutId id="2147483987" r:id="rId8"/>
    <p:sldLayoutId id="2147483986" r:id="rId9"/>
    <p:sldLayoutId id="2147483985" r:id="rId10"/>
    <p:sldLayoutId id="2147483984" r:id="rId11"/>
    <p:sldLayoutId id="2147483983" r:id="rId12"/>
    <p:sldLayoutId id="2147483982" r:id="rId13"/>
    <p:sldLayoutId id="2147483981" r:id="rId14"/>
  </p:sldLayoutIdLst>
  <p:transition spd="slow">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chemeClr val="tx1"/>
                </a:solidFill>
                <a:effectLst/>
                <a:cs typeface="+mn-cs"/>
              </a:defRPr>
            </a:lvl1pPr>
          </a:lstStyle>
          <a:p>
            <a:pPr>
              <a:defRPr/>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cs typeface="+mn-cs"/>
              </a:defRPr>
            </a:lvl1pPr>
          </a:lstStyle>
          <a:p>
            <a:pPr>
              <a:defRPr/>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cs typeface="+mn-cs"/>
              </a:defRPr>
            </a:lvl1pPr>
          </a:lstStyle>
          <a:p>
            <a:pPr>
              <a:defRPr/>
            </a:pPr>
            <a:fld id="{6662DEFD-76F0-4F55-B3BB-F0149B7CF8B8}"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1829607172"/>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Lst>
  <p:transition spd="slow">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FCC80BCE-59D9-435A-BCBF-015A00202F33}" type="slidenum">
              <a:rPr lang="ru-RU" altLang="ru-RU">
                <a:solidFill>
                  <a:srgbClr val="000000"/>
                </a:solidFill>
                <a:cs typeface="+mn-cs"/>
              </a:rPr>
              <a:pPr/>
              <a:t>‹#›</a:t>
            </a:fld>
            <a:endParaRPr lang="ru-RU" altLang="ru-RU">
              <a:solidFill>
                <a:srgbClr val="000000"/>
              </a:solidFill>
              <a:cs typeface="+mn-cs"/>
            </a:endParaRPr>
          </a:p>
        </p:txBody>
      </p:sp>
    </p:spTree>
    <p:extLst>
      <p:ext uri="{BB962C8B-B14F-4D97-AF65-F5344CB8AC3E}">
        <p14:creationId xmlns:p14="http://schemas.microsoft.com/office/powerpoint/2010/main" val="3054580078"/>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Lst>
  <p:transition spd="slow">
    <p:blinds/>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FCC80BCE-59D9-435A-BCBF-015A00202F33}" type="slidenum">
              <a:rPr lang="ru-RU" altLang="ru-RU">
                <a:solidFill>
                  <a:srgbClr val="000000"/>
                </a:solidFill>
                <a:cs typeface="+mn-cs"/>
              </a:rPr>
              <a:pPr/>
              <a:t>‹#›</a:t>
            </a:fld>
            <a:endParaRPr lang="ru-RU" altLang="ru-RU">
              <a:solidFill>
                <a:srgbClr val="000000"/>
              </a:solidFill>
              <a:cs typeface="+mn-cs"/>
            </a:endParaRPr>
          </a:p>
        </p:txBody>
      </p:sp>
    </p:spTree>
    <p:extLst>
      <p:ext uri="{BB962C8B-B14F-4D97-AF65-F5344CB8AC3E}">
        <p14:creationId xmlns:p14="http://schemas.microsoft.com/office/powerpoint/2010/main" val="192797047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Lst>
  <p:transition spd="slow">
    <p:blinds/>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FCC80BCE-59D9-435A-BCBF-015A00202F33}" type="slidenum">
              <a:rPr lang="ru-RU" altLang="ru-RU">
                <a:solidFill>
                  <a:srgbClr val="000000"/>
                </a:solidFill>
                <a:cs typeface="+mn-cs"/>
              </a:rPr>
              <a:pPr/>
              <a:t>‹#›</a:t>
            </a:fld>
            <a:endParaRPr lang="ru-RU" altLang="ru-RU">
              <a:solidFill>
                <a:srgbClr val="000000"/>
              </a:solidFill>
              <a:cs typeface="+mn-cs"/>
            </a:endParaRPr>
          </a:p>
        </p:txBody>
      </p:sp>
    </p:spTree>
    <p:extLst>
      <p:ext uri="{BB962C8B-B14F-4D97-AF65-F5344CB8AC3E}">
        <p14:creationId xmlns:p14="http://schemas.microsoft.com/office/powerpoint/2010/main" val="429437096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Lst>
  <p:transition spd="slow">
    <p:blinds/>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FCC80BCE-59D9-435A-BCBF-015A00202F33}" type="slidenum">
              <a:rPr lang="ru-RU" altLang="ru-RU">
                <a:solidFill>
                  <a:srgbClr val="000000"/>
                </a:solidFill>
                <a:cs typeface="+mn-cs"/>
              </a:rPr>
              <a:pPr/>
              <a:t>‹#›</a:t>
            </a:fld>
            <a:endParaRPr lang="ru-RU" altLang="ru-RU">
              <a:solidFill>
                <a:srgbClr val="000000"/>
              </a:solidFill>
              <a:cs typeface="+mn-cs"/>
            </a:endParaRPr>
          </a:p>
        </p:txBody>
      </p:sp>
    </p:spTree>
    <p:extLst>
      <p:ext uri="{BB962C8B-B14F-4D97-AF65-F5344CB8AC3E}">
        <p14:creationId xmlns:p14="http://schemas.microsoft.com/office/powerpoint/2010/main" val="740734738"/>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Lst>
  <p:transition spd="slow">
    <p:blinds/>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ru-RU" altLang="ru-RU">
              <a:solidFill>
                <a:srgbClr val="000000"/>
              </a:solidFill>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effectLst/>
              </a:defRPr>
            </a:lvl1pPr>
          </a:lstStyle>
          <a:p>
            <a:endParaRPr lang="ru-RU" altLang="ru-RU">
              <a:solidFill>
                <a:srgbClr val="000000"/>
              </a:solidFill>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FCC80BCE-59D9-435A-BCBF-015A00202F33}" type="slidenum">
              <a:rPr lang="ru-RU" altLang="ru-RU">
                <a:solidFill>
                  <a:srgbClr val="000000"/>
                </a:solidFill>
                <a:cs typeface="+mn-cs"/>
              </a:rPr>
              <a:pPr/>
              <a:t>‹#›</a:t>
            </a:fld>
            <a:endParaRPr lang="ru-RU" altLang="ru-RU">
              <a:solidFill>
                <a:srgbClr val="000000"/>
              </a:solidFill>
              <a:cs typeface="+mn-cs"/>
            </a:endParaRPr>
          </a:p>
        </p:txBody>
      </p:sp>
    </p:spTree>
    <p:extLst>
      <p:ext uri="{BB962C8B-B14F-4D97-AF65-F5344CB8AC3E}">
        <p14:creationId xmlns:p14="http://schemas.microsoft.com/office/powerpoint/2010/main" val="4279572705"/>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ransition spd="slow">
    <p:blinds/>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3.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5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chart" Target="../charts/chart1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chart" Target="../charts/chart10.xml"/><Relationship Id="rId5" Type="http://schemas.openxmlformats.org/officeDocument/2006/relationships/image" Target="../media/image2.emf"/><Relationship Id="rId4" Type="http://schemas.openxmlformats.org/officeDocument/2006/relationships/package" Target="../embeddings/_________Microsoft_Word10.docx"/></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chart" Target="../charts/chart1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12.xml"/><Relationship Id="rId5" Type="http://schemas.openxmlformats.org/officeDocument/2006/relationships/image" Target="../media/image3.emf"/><Relationship Id="rId4" Type="http://schemas.openxmlformats.org/officeDocument/2006/relationships/package" Target="../embeddings/_________Microsoft_Word13.docx"/></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4.bin"/><Relationship Id="rId7" Type="http://schemas.openxmlformats.org/officeDocument/2006/relationships/package" Target="../embeddings/_________Microsoft_Word18.doc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4.emf"/><Relationship Id="rId4" Type="http://schemas.openxmlformats.org/officeDocument/2006/relationships/package" Target="../embeddings/_________Microsoft_Word17.docx"/></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package" Target="../embeddings/_________Microsoft_Word19.docx"/></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img.rufox.ru/files/big2/549429.jpg"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60.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package" Target="../embeddings/_________Microsoft_Word20.docx"/><Relationship Id="rId5" Type="http://schemas.openxmlformats.org/officeDocument/2006/relationships/oleObject" Target="../embeddings/oleObject7.bin"/><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7.emf"/><Relationship Id="rId5" Type="http://schemas.openxmlformats.org/officeDocument/2006/relationships/oleObject" Target="../embeddings/_____Microsoft_Excel_97-20031.xls"/><Relationship Id="rId4" Type="http://schemas.openxmlformats.org/officeDocument/2006/relationships/oleObject" Target="../embeddings/oleObject8.bin"/></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4.jpeg"/><Relationship Id="rId5" Type="http://schemas.openxmlformats.org/officeDocument/2006/relationships/image" Target="../media/image43.emf"/><Relationship Id="rId4" Type="http://schemas.openxmlformats.org/officeDocument/2006/relationships/oleObject" Target="../embeddings/_____Microsoft_Excel_97-20032.xls"/></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oleObject" Target="../embeddings/_____Microsoft_Excel_97-20033.xls"/></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gif"/><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60.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88.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86.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6.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0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hyperlink" Target="mailto:fku@krd.ru" TargetMode="Externa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9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9545" y="604790"/>
            <a:ext cx="6717040" cy="2308324"/>
          </a:xfrm>
          <a:prstGeom prst="rect">
            <a:avLst/>
          </a:prstGeom>
          <a:noFill/>
          <a:effectLst/>
        </p:spPr>
        <p:txBody>
          <a:bodyPr wrap="square" rtlCol="0">
            <a:spAutoFit/>
          </a:bodyPr>
          <a:lstStyle/>
          <a:p>
            <a:pPr algn="ctr"/>
            <a:r>
              <a:rPr lang="ru-RU" sz="3600" dirty="0" smtClean="0">
                <a:gradFill flip="none" rotWithShape="1">
                  <a:gsLst>
                    <a:gs pos="0">
                      <a:srgbClr val="FF0000"/>
                    </a:gs>
                    <a:gs pos="100000">
                      <a:srgbClr val="FFC000"/>
                    </a:gs>
                  </a:gsLst>
                  <a:lin ang="16200000" scaled="1"/>
                  <a:tileRect/>
                </a:gradFill>
                <a:effectLst>
                  <a:outerShdw blurRad="50800" dist="38100" dir="2700000" algn="tl" rotWithShape="0">
                    <a:prstClr val="black">
                      <a:alpha val="40000"/>
                    </a:prstClr>
                  </a:outerShdw>
                </a:effectLst>
                <a:cs typeface="+mn-cs"/>
              </a:rPr>
              <a:t>Исполнение местного бюджета</a:t>
            </a:r>
          </a:p>
          <a:p>
            <a:pPr algn="ctr"/>
            <a:r>
              <a:rPr lang="ru-RU" sz="3600" dirty="0" smtClean="0">
                <a:gradFill flip="none" rotWithShape="1">
                  <a:gsLst>
                    <a:gs pos="0">
                      <a:srgbClr val="FF0000"/>
                    </a:gs>
                    <a:gs pos="100000">
                      <a:srgbClr val="FFC000"/>
                    </a:gs>
                  </a:gsLst>
                  <a:lin ang="16200000" scaled="1"/>
                  <a:tileRect/>
                </a:gradFill>
                <a:effectLst>
                  <a:outerShdw blurRad="50800" dist="38100" dir="2700000" algn="tl" rotWithShape="0">
                    <a:prstClr val="black">
                      <a:alpha val="40000"/>
                    </a:prstClr>
                  </a:outerShdw>
                </a:effectLst>
                <a:cs typeface="+mn-cs"/>
              </a:rPr>
              <a:t>(бюджета муниципального образования город Краснодар)</a:t>
            </a:r>
          </a:p>
          <a:p>
            <a:pPr algn="ctr"/>
            <a:r>
              <a:rPr lang="ru-RU" sz="3600" dirty="0" smtClean="0">
                <a:gradFill flip="none" rotWithShape="1">
                  <a:gsLst>
                    <a:gs pos="0">
                      <a:srgbClr val="FF0000"/>
                    </a:gs>
                    <a:gs pos="100000">
                      <a:srgbClr val="FFC000"/>
                    </a:gs>
                  </a:gsLst>
                  <a:lin ang="16200000" scaled="1"/>
                  <a:tileRect/>
                </a:gradFill>
                <a:effectLst>
                  <a:outerShdw blurRad="50800" dist="38100" dir="2700000" algn="tl" rotWithShape="0">
                    <a:prstClr val="black">
                      <a:alpha val="40000"/>
                    </a:prstClr>
                  </a:outerShdw>
                </a:effectLst>
                <a:cs typeface="+mn-cs"/>
              </a:rPr>
              <a:t>за 2015 год</a:t>
            </a:r>
            <a:endParaRPr lang="ru-RU" sz="3600" dirty="0">
              <a:gradFill flip="none" rotWithShape="1">
                <a:gsLst>
                  <a:gs pos="0">
                    <a:srgbClr val="FF0000"/>
                  </a:gs>
                  <a:gs pos="100000">
                    <a:srgbClr val="FFC000"/>
                  </a:gs>
                </a:gsLst>
                <a:lin ang="16200000" scaled="1"/>
                <a:tileRect/>
              </a:gradFill>
              <a:effectLst>
                <a:outerShdw blurRad="50800" dist="38100" dir="2700000" algn="tl" rotWithShape="0">
                  <a:prstClr val="black">
                    <a:alpha val="40000"/>
                  </a:prstClr>
                </a:outerShdw>
              </a:effectLst>
              <a:cs typeface="+mn-cs"/>
            </a:endParaRPr>
          </a:p>
        </p:txBody>
      </p:sp>
      <p:pic>
        <p:nvPicPr>
          <p:cNvPr id="1028" name="Picture 4" descr="https://upload.wikimedia.org/wikipedia/commons/8/80/Coat_of_Arms_of_Krasnodar_%28Krasnodar_krai%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502" y="3237773"/>
            <a:ext cx="2143125"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547236"/>
      </p:ext>
    </p:extLst>
  </p:cSld>
  <p:clrMapOvr>
    <a:masterClrMapping/>
  </p:clrMapOvr>
  <p:transition spd="slow">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ph idx="1"/>
            <p:extLst/>
          </p:nvPr>
        </p:nvGraphicFramePr>
        <p:xfrm>
          <a:off x="422275" y="1343025"/>
          <a:ext cx="8699500" cy="4738688"/>
        </p:xfrm>
        <a:graphic>
          <a:graphicData uri="http://schemas.openxmlformats.org/drawingml/2006/chart">
            <c:chart xmlns:c="http://schemas.openxmlformats.org/drawingml/2006/chart" xmlns:r="http://schemas.openxmlformats.org/officeDocument/2006/relationships" r:id="rId3"/>
          </a:graphicData>
        </a:graphic>
      </p:graphicFrame>
      <p:sp>
        <p:nvSpPr>
          <p:cNvPr id="260099" name="Rectangle 3"/>
          <p:cNvSpPr>
            <a:spLocks noGrp="1" noChangeArrowheads="1"/>
          </p:cNvSpPr>
          <p:nvPr>
            <p:ph type="title"/>
          </p:nvPr>
        </p:nvSpPr>
        <p:spPr>
          <a:xfrm>
            <a:off x="450850" y="376238"/>
            <a:ext cx="8313738" cy="987425"/>
          </a:xfrm>
        </p:spPr>
        <p:txBody>
          <a:bodyPr/>
          <a:lstStyle/>
          <a:p>
            <a:pPr eaLnBrk="1" hangingPunct="1">
              <a:defRPr/>
            </a:pPr>
            <a:r>
              <a:rPr lang="ru-RU" altLang="ru-RU" sz="2800" dirty="0" smtClean="0">
                <a:solidFill>
                  <a:srgbClr val="008080"/>
                </a:solidFill>
                <a:effectLst>
                  <a:outerShdw blurRad="38100" dist="38100" dir="2700000" algn="tl">
                    <a:srgbClr val="000000"/>
                  </a:outerShdw>
                </a:effectLst>
                <a:latin typeface="Times New Roman" pitchFamily="18" charset="0"/>
              </a:rPr>
              <a:t>Расходы местного бюджета (бюджета муниципального образования город Краснодар) (млн. рублей)</a:t>
            </a:r>
          </a:p>
        </p:txBody>
      </p:sp>
      <p:sp>
        <p:nvSpPr>
          <p:cNvPr id="260101" name="Rectangle 5"/>
          <p:cNvSpPr>
            <a:spLocks noChangeArrowheads="1"/>
          </p:cNvSpPr>
          <p:nvPr/>
        </p:nvSpPr>
        <p:spPr bwMode="auto">
          <a:xfrm>
            <a:off x="7777163" y="1673225"/>
            <a:ext cx="534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sp>
        <p:nvSpPr>
          <p:cNvPr id="260102" name="Rectangle 6"/>
          <p:cNvSpPr>
            <a:spLocks noChangeArrowheads="1"/>
          </p:cNvSpPr>
          <p:nvPr/>
        </p:nvSpPr>
        <p:spPr bwMode="auto">
          <a:xfrm flipV="1">
            <a:off x="7243763" y="2513013"/>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sp>
        <p:nvSpPr>
          <p:cNvPr id="10248" name="Rectangle 8"/>
          <p:cNvSpPr>
            <a:spLocks noChangeArrowheads="1"/>
          </p:cNvSpPr>
          <p:nvPr/>
        </p:nvSpPr>
        <p:spPr bwMode="auto">
          <a:xfrm>
            <a:off x="8159750" y="909638"/>
            <a:ext cx="687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800" b="0">
              <a:solidFill>
                <a:srgbClr val="000000"/>
              </a:solidFill>
              <a:cs typeface="Times New Roman" pitchFamily="18" charset="0"/>
            </a:endParaRPr>
          </a:p>
        </p:txBody>
      </p:sp>
      <p:sp>
        <p:nvSpPr>
          <p:cNvPr id="10249" name="Rectangle 9"/>
          <p:cNvSpPr>
            <a:spLocks noChangeArrowheads="1"/>
          </p:cNvSpPr>
          <p:nvPr/>
        </p:nvSpPr>
        <p:spPr bwMode="auto">
          <a:xfrm>
            <a:off x="7777163" y="1749425"/>
            <a:ext cx="4587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200" b="0">
              <a:solidFill>
                <a:srgbClr val="000000"/>
              </a:solidFill>
              <a:cs typeface="Times New Roman" pitchFamily="18" charset="0"/>
            </a:endParaRPr>
          </a:p>
        </p:txBody>
      </p:sp>
      <p:sp>
        <p:nvSpPr>
          <p:cNvPr id="10250" name="Rectangle 10"/>
          <p:cNvSpPr>
            <a:spLocks noChangeArrowheads="1"/>
          </p:cNvSpPr>
          <p:nvPr/>
        </p:nvSpPr>
        <p:spPr bwMode="auto">
          <a:xfrm flipH="1">
            <a:off x="7700963" y="1597025"/>
            <a:ext cx="6873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400" b="0">
              <a:solidFill>
                <a:srgbClr val="000000"/>
              </a:solidFill>
              <a:cs typeface="Times New Roman" pitchFamily="18" charset="0"/>
            </a:endParaRPr>
          </a:p>
        </p:txBody>
      </p:sp>
      <p:sp>
        <p:nvSpPr>
          <p:cNvPr id="10251" name="Rectangle 11"/>
          <p:cNvSpPr>
            <a:spLocks noChangeArrowheads="1"/>
          </p:cNvSpPr>
          <p:nvPr/>
        </p:nvSpPr>
        <p:spPr bwMode="auto">
          <a:xfrm flipV="1">
            <a:off x="2128838" y="4310063"/>
            <a:ext cx="5349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ru-RU" altLang="ru-RU" sz="1200" b="0">
              <a:solidFill>
                <a:srgbClr val="000000"/>
              </a:solidFill>
              <a:cs typeface="Times New Roman" pitchFamily="18" charset="0"/>
            </a:endParaRPr>
          </a:p>
        </p:txBody>
      </p:sp>
    </p:spTree>
    <p:extLst>
      <p:ext uri="{BB962C8B-B14F-4D97-AF65-F5344CB8AC3E}">
        <p14:creationId xmlns:p14="http://schemas.microsoft.com/office/powerpoint/2010/main" val="4150347002"/>
      </p:ext>
    </p:extLst>
  </p:cSld>
  <p:clrMapOvr>
    <a:masterClrMapping/>
  </p:clrMapOvr>
  <p:transition spd="slow">
    <p:blind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457200" y="376238"/>
            <a:ext cx="8229600" cy="839787"/>
          </a:xfrm>
        </p:spPr>
        <p:txBody>
          <a:bodyPr/>
          <a:lstStyle/>
          <a:p>
            <a:pPr eaLnBrk="1" hangingPunct="1">
              <a:defRPr/>
            </a:pPr>
            <a:r>
              <a:rPr lang="ru-RU" altLang="ru-RU" sz="2400" b="1" dirty="0" smtClean="0">
                <a:solidFill>
                  <a:schemeClr val="accent5">
                    <a:lumMod val="50000"/>
                  </a:schemeClr>
                </a:solidFill>
                <a:effectLst>
                  <a:outerShdw blurRad="38100" dist="38100" dir="2700000" algn="tl">
                    <a:srgbClr val="C0C0C0"/>
                  </a:outerShdw>
                </a:effectLst>
                <a:latin typeface="Times New Roman" pitchFamily="18" charset="0"/>
              </a:rPr>
              <a:t>Расходы местного бюджета на бюджетные инвестиции в инфраструктуру муниципального образования город Краснодар за 2015 год</a:t>
            </a:r>
          </a:p>
        </p:txBody>
      </p:sp>
      <p:graphicFrame>
        <p:nvGraphicFramePr>
          <p:cNvPr id="2" name="Object 3"/>
          <p:cNvGraphicFramePr>
            <a:graphicFrameLocks noGrp="1" noChangeAspect="1"/>
          </p:cNvGraphicFramePr>
          <p:nvPr>
            <p:ph idx="1"/>
            <p:extLst/>
          </p:nvPr>
        </p:nvGraphicFramePr>
        <p:xfrm>
          <a:off x="526510" y="1444420"/>
          <a:ext cx="8213725" cy="4997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3407102"/>
      </p:ext>
    </p:extLst>
  </p:cSld>
  <p:clrMapOvr>
    <a:masterClrMapping/>
  </p:clrMapOvr>
  <p:transition spd="slow">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300038"/>
            <a:ext cx="8382000" cy="609600"/>
          </a:xfrm>
        </p:spPr>
        <p:txBody>
          <a:bodyPr rtlCol="0">
            <a:normAutofit fontScale="90000"/>
          </a:bodyPr>
          <a:lstStyle/>
          <a:p>
            <a:pPr fontAlgn="auto">
              <a:spcAft>
                <a:spcPts val="0"/>
              </a:spcAft>
              <a:defRPr/>
            </a:pPr>
            <a:r>
              <a:rPr lang="ru-RU" altLang="ru-RU" sz="2200" b="1" dirty="0" smtClean="0">
                <a:solidFill>
                  <a:srgbClr val="990099"/>
                </a:solidFill>
                <a:effectLst>
                  <a:outerShdw blurRad="38100" dist="38100" dir="2700000" algn="tl">
                    <a:srgbClr val="C0C0C0"/>
                  </a:outerShdw>
                </a:effectLst>
                <a:latin typeface="Times New Roman" pitchFamily="18" charset="0"/>
              </a:rPr>
              <a:t>Структура расходов местного бюджета (бюджета муниципального образования город Краснодар)</a:t>
            </a:r>
          </a:p>
        </p:txBody>
      </p:sp>
      <p:graphicFrame>
        <p:nvGraphicFramePr>
          <p:cNvPr id="17636" name="Group 228"/>
          <p:cNvGraphicFramePr>
            <a:graphicFrameLocks noGrp="1"/>
          </p:cNvGraphicFramePr>
          <p:nvPr>
            <p:ph idx="1"/>
            <p:extLst/>
          </p:nvPr>
        </p:nvGraphicFramePr>
        <p:xfrm>
          <a:off x="450850" y="1062038"/>
          <a:ext cx="8320088" cy="5659439"/>
        </p:xfrm>
        <a:graphic>
          <a:graphicData uri="http://schemas.openxmlformats.org/drawingml/2006/table">
            <a:tbl>
              <a:tblPr/>
              <a:tblGrid>
                <a:gridCol w="323850"/>
                <a:gridCol w="3262313"/>
                <a:gridCol w="763587"/>
                <a:gridCol w="763588"/>
                <a:gridCol w="839787"/>
                <a:gridCol w="687388"/>
                <a:gridCol w="839787"/>
                <a:gridCol w="839788"/>
              </a:tblGrid>
              <a:tr h="579438">
                <a:tc rowSpan="2">
                  <a:txBody>
                    <a:bodyPr/>
                    <a:lstStyle/>
                    <a:p>
                      <a:pPr marL="0" marR="0" lvl="0" indent="0" algn="ctr" defTabSz="914400" rtl="0" eaLnBrk="1" fontAlgn="base" latinLnBrk="0" hangingPunct="1">
                        <a:lnSpc>
                          <a:spcPct val="6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 </a:t>
                      </a:r>
                    </a:p>
                    <a:p>
                      <a:pPr marL="0" marR="0" lvl="0" indent="0" algn="ctr" defTabSz="914400" rtl="0" eaLnBrk="1" fontAlgn="base" latinLnBrk="0" hangingPunct="1">
                        <a:lnSpc>
                          <a:spcPct val="6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п/п</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Наименование</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2013 год</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(отчёт)</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2014 год</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(отчёт)</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hMerge="1">
                  <a:txBody>
                    <a:bodyPr/>
                    <a:lstStyle/>
                    <a:p>
                      <a:endParaRPr lang="ru-RU"/>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2015 год</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(отчёт)</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hMerge="1">
                  <a:txBody>
                    <a:bodyPr/>
                    <a:lstStyle/>
                    <a:p>
                      <a:endParaRPr lang="ru-RU"/>
                    </a:p>
                  </a:txBody>
                  <a:tcPr/>
                </a:tc>
                <a:tc hMerge="1">
                  <a:txBody>
                    <a:bodyPr/>
                    <a:lstStyle/>
                    <a:p>
                      <a:endParaRPr lang="ru-RU"/>
                    </a:p>
                  </a:txBody>
                  <a:tcPr/>
                </a:tc>
              </a:tr>
              <a:tr h="628650">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млн.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руб.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млн.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руб.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 к 2013 году</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млн.</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руб.</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 к 2014 году</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 к 2013 году</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CA3CC"/>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Социальная сфера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13 200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14 473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14 213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D2A8D2"/>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990099"/>
                          </a:solidFill>
                          <a:effectLst/>
                          <a:latin typeface="Times New Roman" pitchFamily="18" charset="0"/>
                          <a:cs typeface="Arial" charset="0"/>
                        </a:rPr>
                        <a:t>в том числе:</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20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Образование</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10 175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10 915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107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10 931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Культура, кинематография</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636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689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108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760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Здравоохранение</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1 387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1 569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113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1 248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Социальная политика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642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829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129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902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140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Физическая культура и спорт</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267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363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136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275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Средства массовой информации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93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108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97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DADDDA"/>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Городское хозяйство</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6 409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9 136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143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6 563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BB96BB"/>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990099"/>
                          </a:solidFill>
                          <a:effectLst/>
                          <a:latin typeface="Times New Roman" pitchFamily="18" charset="0"/>
                          <a:cs typeface="Arial" charset="0"/>
                        </a:rPr>
                        <a:t>в том числе:</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2.1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Жилищно-коммунальное хозяйство</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4 183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5 275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126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3 689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2.2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Национальная экономика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2 208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3 844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174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2 872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2.</a:t>
                      </a:r>
                      <a:r>
                        <a:rPr kumimoji="0" lang="en-US" altLang="ru-RU" sz="1400" b="1" i="0" u="none" strike="noStrike" cap="none" normalizeH="0" baseline="0" smtClean="0">
                          <a:ln>
                            <a:noFill/>
                          </a:ln>
                          <a:solidFill>
                            <a:srgbClr val="990099"/>
                          </a:solidFill>
                          <a:effectLst/>
                          <a:latin typeface="Times New Roman" pitchFamily="18" charset="0"/>
                          <a:cs typeface="Arial" charset="0"/>
                        </a:rPr>
                        <a:t>3</a:t>
                      </a: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Охрана окружающей среды</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18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96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BFFFB"/>
                        </a:gs>
                        <a:gs pos="100000">
                          <a:srgbClr val="C9CCC9"/>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Общегосударственные вопросы</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1 850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2 041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2 412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r>
              <a:tr h="427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1" i="0" u="none" strike="noStrike" cap="none" normalizeH="0" baseline="0" smtClean="0">
                          <a:ln>
                            <a:noFill/>
                          </a:ln>
                          <a:solidFill>
                            <a:srgbClr val="990099"/>
                          </a:solidFill>
                          <a:effectLst/>
                          <a:latin typeface="Times New Roman" pitchFamily="18" charset="0"/>
                          <a:cs typeface="Arial" charset="0"/>
                        </a:rPr>
                        <a:t>4</a:t>
                      </a: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Национальная безопасность и правоохранительная деятельность</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316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454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420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1" i="0" u="none" strike="noStrike" cap="none" normalizeH="0" baseline="0" smtClean="0">
                          <a:ln>
                            <a:noFill/>
                          </a:ln>
                          <a:solidFill>
                            <a:srgbClr val="990099"/>
                          </a:solidFill>
                          <a:effectLst/>
                          <a:latin typeface="Times New Roman" pitchFamily="18" charset="0"/>
                          <a:cs typeface="Arial" charset="0"/>
                        </a:rPr>
                        <a:t>5</a:t>
                      </a: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Межбюджетные трансферты</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47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r>
              <a:tr h="427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1" i="0" u="none" strike="noStrike" cap="none" normalizeH="0" baseline="0" smtClean="0">
                          <a:ln>
                            <a:noFill/>
                          </a:ln>
                          <a:solidFill>
                            <a:srgbClr val="990099"/>
                          </a:solidFill>
                          <a:effectLst/>
                          <a:latin typeface="Times New Roman" pitchFamily="18" charset="0"/>
                          <a:cs typeface="Arial" charset="0"/>
                        </a:rPr>
                        <a:t>6</a:t>
                      </a:r>
                      <a:endParaRPr kumimoji="0" lang="ru-RU" altLang="ru-RU" sz="1400" b="1" i="0" u="none" strike="noStrike" cap="none" normalizeH="0" baseline="0" smtClean="0">
                        <a:ln>
                          <a:noFill/>
                        </a:ln>
                        <a:solidFill>
                          <a:srgbClr val="990099"/>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Обслуживание государственного и муниципального долга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462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531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711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154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CCFF">
                            <a:alpha val="50000"/>
                          </a:srgbClr>
                        </a:gs>
                        <a:gs pos="100000">
                          <a:srgbClr val="C19AC1"/>
                        </a:gs>
                      </a:gsLst>
                      <a:path path="shape">
                        <a:fillToRect l="50000" t="50000" r="50000" b="50000"/>
                      </a:path>
                    </a:gradFill>
                  </a:tcPr>
                </a:tc>
              </a:tr>
              <a:tr h="2540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990099"/>
                          </a:solidFill>
                          <a:effectLst/>
                          <a:latin typeface="Times New Roman" pitchFamily="18" charset="0"/>
                          <a:cs typeface="Arial" charset="0"/>
                        </a:rPr>
                        <a:t>ВСЕГО:</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22 284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26 635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120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990099"/>
                          </a:solidFill>
                          <a:effectLst/>
                          <a:latin typeface="Times New Roman" pitchFamily="18" charset="0"/>
                          <a:cs typeface="Arial" charset="0"/>
                        </a:rPr>
                        <a:t>24 325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a:txBody>
                    <a:bodyPr/>
                    <a:lstStyle/>
                    <a:p>
                      <a:pPr algn="ctr" fontAlgn="ctr"/>
                      <a:r>
                        <a:rPr kumimoji="0" lang="ru-RU" sz="1400" b="1" i="0" u="none" strike="noStrike" kern="1200" cap="none" normalizeH="0" baseline="0">
                          <a:ln>
                            <a:noFill/>
                          </a:ln>
                          <a:solidFill>
                            <a:srgbClr val="990099"/>
                          </a:solidFill>
                          <a:effectLst/>
                          <a:latin typeface="Times New Roman" pitchFamily="18" charset="0"/>
                          <a:ea typeface="+mn-ea"/>
                          <a:cs typeface="Arial" charset="0"/>
                        </a:rPr>
                        <a:t>91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c>
                  <a:txBody>
                    <a:bodyPr/>
                    <a:lstStyle/>
                    <a:p>
                      <a:pPr algn="ctr" fontAlgn="ctr"/>
                      <a:r>
                        <a:rPr kumimoji="0" lang="ru-RU" sz="1400" b="1" i="0" u="none" strike="noStrike" kern="1200" cap="none" normalizeH="0" baseline="0" dirty="0">
                          <a:ln>
                            <a:noFill/>
                          </a:ln>
                          <a:solidFill>
                            <a:srgbClr val="990099"/>
                          </a:solidFill>
                          <a:effectLst/>
                          <a:latin typeface="Times New Roman" pitchFamily="18" charset="0"/>
                          <a:ea typeface="+mn-ea"/>
                          <a:cs typeface="Arial" charset="0"/>
                        </a:rPr>
                        <a:t>109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FF"/>
                        </a:gs>
                        <a:gs pos="100000">
                          <a:srgbClr val="88AAAA"/>
                        </a:gs>
                      </a:gsLst>
                      <a:path path="shape">
                        <a:fillToRect l="50000" t="50000" r="50000" b="50000"/>
                      </a:path>
                    </a:gradFill>
                  </a:tcPr>
                </a:tc>
              </a:tr>
            </a:tbl>
          </a:graphicData>
        </a:graphic>
      </p:graphicFrame>
      <p:sp>
        <p:nvSpPr>
          <p:cNvPr id="17596" name="Rectangle 240"/>
          <p:cNvSpPr>
            <a:spLocks noChangeArrowheads="1"/>
          </p:cNvSpPr>
          <p:nvPr/>
        </p:nvSpPr>
        <p:spPr bwMode="auto">
          <a:xfrm>
            <a:off x="8693150" y="1292225"/>
            <a:ext cx="184150" cy="274638"/>
          </a:xfrm>
          <a:prstGeom prst="rect">
            <a:avLst/>
          </a:prstGeom>
          <a:noFill/>
          <a:ln w="9525">
            <a:noFill/>
            <a:miter lim="800000"/>
            <a:headEnd/>
            <a:tailEnd/>
          </a:ln>
        </p:spPr>
        <p:txBody>
          <a:bodyPr wrap="none">
            <a:spAutoFit/>
          </a:bodyPr>
          <a:lstStyle/>
          <a:p>
            <a:endParaRPr lang="ru-RU" altLang="ru-RU" sz="1200" b="0">
              <a:solidFill>
                <a:srgbClr val="1F497D"/>
              </a:solidFill>
              <a:latin typeface="Arial" charset="0"/>
            </a:endParaRPr>
          </a:p>
        </p:txBody>
      </p:sp>
    </p:spTree>
    <p:extLst>
      <p:ext uri="{BB962C8B-B14F-4D97-AF65-F5344CB8AC3E}">
        <p14:creationId xmlns:p14="http://schemas.microsoft.com/office/powerpoint/2010/main" val="3847288839"/>
      </p:ext>
    </p:extLst>
  </p:cSld>
  <p:clrMapOvr>
    <a:masterClrMapping/>
  </p:clrMapOvr>
  <p:transition spd="slow">
    <p:blind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Заголовок 1"/>
          <p:cNvSpPr>
            <a:spLocks noGrp="1"/>
          </p:cNvSpPr>
          <p:nvPr>
            <p:ph type="title"/>
          </p:nvPr>
        </p:nvSpPr>
        <p:spPr>
          <a:xfrm>
            <a:off x="-7434" y="29852"/>
            <a:ext cx="9144000" cy="915988"/>
          </a:xfrm>
        </p:spPr>
        <p:txBody>
          <a:bodyPr/>
          <a:lstStyle/>
          <a:p>
            <a:pPr eaLnBrk="1" hangingPunct="1">
              <a:defRPr/>
            </a:pPr>
            <a:r>
              <a:rPr lang="ru-RU" sz="1800" b="1" dirty="0" smtClean="0">
                <a:solidFill>
                  <a:srgbClr val="6600FF"/>
                </a:solidFill>
                <a:cs typeface="Arial" charset="0"/>
              </a:rPr>
              <a:t>Аналитическое распределение расходов местного бюджета (бюджета муниципального образования город Краснодар) по направлениям реализации муниципальных программ муниципального образования город Краснодар в 2015 году</a:t>
            </a:r>
            <a:endParaRPr lang="ru-RU" sz="1800" b="1" dirty="0" smtClean="0">
              <a:solidFill>
                <a:srgbClr val="6600FF"/>
              </a:solidFill>
            </a:endParaRPr>
          </a:p>
        </p:txBody>
      </p:sp>
      <p:graphicFrame>
        <p:nvGraphicFramePr>
          <p:cNvPr id="193815" name="Group 279"/>
          <p:cNvGraphicFramePr>
            <a:graphicFrameLocks noGrp="1"/>
          </p:cNvGraphicFramePr>
          <p:nvPr>
            <p:extLst>
              <p:ext uri="{D42A27DB-BD31-4B8C-83A1-F6EECF244321}">
                <p14:modId xmlns:p14="http://schemas.microsoft.com/office/powerpoint/2010/main" val="601426637"/>
              </p:ext>
            </p:extLst>
          </p:nvPr>
        </p:nvGraphicFramePr>
        <p:xfrm>
          <a:off x="297520" y="2513013"/>
          <a:ext cx="8701620" cy="4168604"/>
        </p:xfrm>
        <a:graphic>
          <a:graphicData uri="http://schemas.openxmlformats.org/drawingml/2006/table">
            <a:tbl>
              <a:tblPr/>
              <a:tblGrid>
                <a:gridCol w="5419068"/>
                <a:gridCol w="763587"/>
                <a:gridCol w="916035"/>
                <a:gridCol w="763300"/>
                <a:gridCol w="839630"/>
              </a:tblGrid>
              <a:tr h="655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Наименование показателя</a:t>
                      </a:r>
                      <a:endParaRPr kumimoji="0" lang="en-US"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Плановые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Фактические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Процент исполнения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Удельный вес в общем объеме расходов,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r>
              <a:tr h="228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rPr>
                        <a:t>Расходы всего</a:t>
                      </a:r>
                      <a:endParaRPr kumimoji="0" lang="en-US"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rPr>
                        <a:t>28 745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rPr>
                        <a:t>24 325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rPr>
                        <a:t>85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0099"/>
                          </a:solidFill>
                          <a:effectLst>
                            <a:outerShdw blurRad="38100" dist="38100" dir="2700000" algn="tl">
                              <a:srgbClr val="000000">
                                <a:alpha val="43137"/>
                              </a:srgbClr>
                            </a:outerShdw>
                          </a:effectLst>
                          <a:latin typeface="Times New Roman" pitchFamily="18" charset="0"/>
                          <a:cs typeface="Arial" charset="0"/>
                        </a:rPr>
                        <a:t>100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4748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outerShdw blurRad="38100" dist="38100" dir="2700000" algn="tl">
                              <a:srgbClr val="000000">
                                <a:alpha val="43137"/>
                              </a:srgbClr>
                            </a:outerShdw>
                          </a:effectLst>
                          <a:latin typeface="Times New Roman" pitchFamily="18" charset="0"/>
                          <a:cs typeface="Arial" charset="0"/>
                        </a:rPr>
                        <a:t>  </a:t>
                      </a:r>
                      <a:r>
                        <a:rPr kumimoji="0" lang="ru-RU" altLang="ru-RU" sz="1400" b="1" i="0" u="none" strike="noStrike" cap="none" normalizeH="0" baseline="0" dirty="0" smtClean="0">
                          <a:ln>
                            <a:noFill/>
                          </a:ln>
                          <a:solidFill>
                            <a:srgbClr val="0066CC"/>
                          </a:solidFill>
                          <a:effectLst/>
                          <a:latin typeface="Times New Roman" pitchFamily="18" charset="0"/>
                          <a:cs typeface="Arial" charset="0"/>
                        </a:rPr>
                        <a:t>Расходы в рамках 24 муниципальных программ муниципального образования город Краснодар</a:t>
                      </a:r>
                      <a:endParaRPr kumimoji="0" lang="en-US" altLang="ru-RU" sz="1400" b="1" i="0" u="none" strike="noStrike" cap="none" normalizeH="0" baseline="0" dirty="0" smtClean="0">
                        <a:ln>
                          <a:noFill/>
                        </a:ln>
                        <a:solidFill>
                          <a:srgbClr val="0066CC"/>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25 012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20 881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83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86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0" i="1" u="none" strike="noStrike" cap="none" normalizeH="0" baseline="0" dirty="0" smtClean="0">
                          <a:ln>
                            <a:noFill/>
                          </a:ln>
                          <a:solidFill>
                            <a:srgbClr val="336600"/>
                          </a:solidFill>
                          <a:effectLst/>
                          <a:latin typeface="Times New Roman" pitchFamily="18" charset="0"/>
                          <a:cs typeface="Arial" charset="0"/>
                        </a:rPr>
                        <a:t>из них по</a:t>
                      </a:r>
                      <a:r>
                        <a:rPr kumimoji="0" lang="en-US" altLang="ru-RU" sz="1400" b="0" i="1" u="none" strike="noStrike" cap="none" normalizeH="0" baseline="0" dirty="0" smtClean="0">
                          <a:ln>
                            <a:noFill/>
                          </a:ln>
                          <a:solidFill>
                            <a:srgbClr val="336600"/>
                          </a:solidFill>
                          <a:effectLst/>
                          <a:latin typeface="Times New Roman" pitchFamily="18" charset="0"/>
                          <a:cs typeface="Arial" charset="0"/>
                        </a:rPr>
                        <a:t> </a:t>
                      </a:r>
                      <a:r>
                        <a:rPr kumimoji="0" lang="ru-RU" altLang="ru-RU" sz="1400" b="0" i="1" u="none" strike="noStrike" cap="none" normalizeH="0" baseline="0" dirty="0" smtClean="0">
                          <a:ln>
                            <a:noFill/>
                          </a:ln>
                          <a:solidFill>
                            <a:srgbClr val="336600"/>
                          </a:solidFill>
                          <a:effectLst/>
                          <a:latin typeface="Times New Roman" pitchFamily="18" charset="0"/>
                          <a:cs typeface="Arial" charset="0"/>
                        </a:rPr>
                        <a:t>направлениям: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0" i="0" u="none" strike="noStrike" cap="none" normalizeH="0" baseline="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212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 Социальное развитие, поддержка и защита населения:</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14 262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13 212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93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54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336600"/>
                          </a:solidFill>
                          <a:effectLst/>
                          <a:latin typeface="Times New Roman" pitchFamily="18" charset="0"/>
                          <a:cs typeface="Times New Roman" pitchFamily="18" charset="0"/>
                        </a:rPr>
                        <a:t> </a:t>
                      </a: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МП «Развитие здравоохранения в муниципальном образовании город Краснодар»</a:t>
                      </a:r>
                      <a:endParaRPr kumimoji="0" lang="ru-RU" altLang="ru-RU" sz="1300" b="0" i="0" u="none" strike="noStrike" cap="none" normalizeH="0" baseline="0" dirty="0" smtClean="0">
                        <a:ln>
                          <a:noFill/>
                        </a:ln>
                        <a:solidFill>
                          <a:srgbClr val="0033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1 296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1 294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3300"/>
                          </a:solidFill>
                          <a:effectLst/>
                          <a:latin typeface="Times New Roman" pitchFamily="18" charset="0"/>
                          <a:cs typeface="Times New Roman" pitchFamily="18" charset="0"/>
                        </a:rPr>
                        <a:t> </a:t>
                      </a: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МП «Развитие образования в муниципальном образовании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300" b="0" i="0" u="none" strike="noStrike" cap="none" normalizeH="0" baseline="0" smtClean="0">
                          <a:ln>
                            <a:noFill/>
                          </a:ln>
                          <a:solidFill>
                            <a:srgbClr val="003300"/>
                          </a:solidFill>
                          <a:effectLst/>
                          <a:latin typeface="Times New Roman" pitchFamily="18" charset="0"/>
                          <a:cs typeface="Arial" charset="0"/>
                        </a:rPr>
                        <a:t>1</a:t>
                      </a:r>
                      <a:r>
                        <a:rPr kumimoji="0" lang="ru-RU" altLang="ru-RU" sz="1300" b="0" i="0" u="none" strike="noStrike" cap="none" normalizeH="0" baseline="0" smtClean="0">
                          <a:ln>
                            <a:noFill/>
                          </a:ln>
                          <a:solidFill>
                            <a:srgbClr val="003300"/>
                          </a:solidFill>
                          <a:effectLst/>
                          <a:latin typeface="Times New Roman" pitchFamily="18" charset="0"/>
                          <a:cs typeface="Arial" charset="0"/>
                        </a:rPr>
                        <a:t>0 120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9 374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38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5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smtClean="0">
                          <a:ln>
                            <a:noFill/>
                          </a:ln>
                          <a:solidFill>
                            <a:srgbClr val="003300"/>
                          </a:solidFill>
                          <a:effectLst/>
                          <a:latin typeface="Times New Roman" pitchFamily="18" charset="0"/>
                          <a:cs typeface="Times New Roman" pitchFamily="18" charset="0"/>
                        </a:rPr>
                        <a:t> </a:t>
                      </a: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МП «Социальная поддержка граждан муниципального образования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784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709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14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«Доступная среда»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20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«Город детям»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5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 Реализация молодежной политики на территории муниципального образования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12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«Развитие культуры в муниципальном образовании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1 169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1 119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bl>
          </a:graphicData>
        </a:graphic>
      </p:graphicFrame>
      <p:sp>
        <p:nvSpPr>
          <p:cNvPr id="193618" name="Text Box 250"/>
          <p:cNvSpPr txBox="1">
            <a:spLocks noChangeArrowheads="1"/>
          </p:cNvSpPr>
          <p:nvPr/>
        </p:nvSpPr>
        <p:spPr bwMode="auto">
          <a:xfrm>
            <a:off x="7695526" y="2230195"/>
            <a:ext cx="1151612" cy="283686"/>
          </a:xfrm>
          <a:prstGeom prst="rect">
            <a:avLst/>
          </a:prstGeom>
          <a:noFill/>
          <a:ln w="9525">
            <a:noFill/>
            <a:miter lim="800000"/>
            <a:headEnd/>
            <a:tailEnd/>
          </a:ln>
        </p:spPr>
        <p:txBody>
          <a:bodyPr wrap="square">
            <a:spAutoFit/>
          </a:bodyPr>
          <a:lstStyle/>
          <a:p>
            <a:r>
              <a:rPr lang="ru-RU" sz="1200" dirty="0"/>
              <a:t>млн</a:t>
            </a:r>
            <a:r>
              <a:rPr lang="ru-RU" sz="1200" dirty="0" smtClean="0"/>
              <a:t>. рублей</a:t>
            </a:r>
            <a:endParaRPr lang="ru-RU" sz="1200" dirty="0"/>
          </a:p>
        </p:txBody>
      </p:sp>
      <p:sp>
        <p:nvSpPr>
          <p:cNvPr id="193619" name="Text Box 277"/>
          <p:cNvSpPr txBox="1">
            <a:spLocks noChangeArrowheads="1"/>
          </p:cNvSpPr>
          <p:nvPr/>
        </p:nvSpPr>
        <p:spPr bwMode="auto">
          <a:xfrm>
            <a:off x="373063" y="1091938"/>
            <a:ext cx="8474075" cy="95410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spAutoFit/>
          </a:bodyPr>
          <a:lstStyle/>
          <a:p>
            <a:pPr algn="just">
              <a:spcBef>
                <a:spcPct val="50000"/>
              </a:spcBef>
            </a:pPr>
            <a:r>
              <a:rPr lang="ru-RU" sz="1200" i="1" dirty="0"/>
              <a:t> </a:t>
            </a:r>
            <a:r>
              <a:rPr lang="ru-RU" sz="1200" i="1" dirty="0" smtClean="0"/>
              <a:t>      </a:t>
            </a:r>
            <a:r>
              <a:rPr lang="ru-RU" sz="1400" i="1" dirty="0" smtClean="0">
                <a:solidFill>
                  <a:schemeClr val="tx1">
                    <a:lumMod val="95000"/>
                    <a:lumOff val="5000"/>
                  </a:schemeClr>
                </a:solidFill>
              </a:rPr>
              <a:t>Расходы</a:t>
            </a:r>
            <a:r>
              <a:rPr lang="ru-RU" sz="1400" b="0" i="1" dirty="0" smtClean="0">
                <a:solidFill>
                  <a:schemeClr val="tx1">
                    <a:lumMod val="95000"/>
                    <a:lumOff val="5000"/>
                  </a:schemeClr>
                </a:solidFill>
              </a:rPr>
              <a:t> </a:t>
            </a:r>
            <a:r>
              <a:rPr lang="ru-RU" sz="1400" b="0" i="1" dirty="0">
                <a:solidFill>
                  <a:schemeClr val="tx1">
                    <a:lumMod val="95000"/>
                    <a:lumOff val="5000"/>
                  </a:schemeClr>
                </a:solidFill>
              </a:rPr>
              <a:t>местного бюджета (бюджета муниципального образования город Краснодар) </a:t>
            </a:r>
            <a:r>
              <a:rPr lang="ru-RU" sz="1400" i="1" dirty="0">
                <a:solidFill>
                  <a:schemeClr val="tx1">
                    <a:lumMod val="95000"/>
                    <a:lumOff val="5000"/>
                  </a:schemeClr>
                </a:solidFill>
              </a:rPr>
              <a:t>в 2015 году впервые исполнены по принципу программно-целевого метода исполнения бюджета, </a:t>
            </a:r>
            <a:r>
              <a:rPr lang="ru-RU" sz="1400" b="0" i="1" dirty="0">
                <a:solidFill>
                  <a:schemeClr val="tx1">
                    <a:lumMod val="95000"/>
                    <a:lumOff val="5000"/>
                  </a:schemeClr>
                </a:solidFill>
              </a:rPr>
              <a:t>в основу которого вошли 24 муниципальные программы муниципального образования город Краснодар, разработанные в соответствии с целями социально-экономического развития муниципального образования город Краснодар</a:t>
            </a:r>
            <a:endParaRPr lang="ru-RU" sz="1400" b="0" dirty="0">
              <a:solidFill>
                <a:schemeClr val="tx1">
                  <a:lumMod val="95000"/>
                  <a:lumOff val="5000"/>
                </a:schemeClr>
              </a:solidFill>
            </a:endParaRPr>
          </a:p>
        </p:txBody>
      </p:sp>
    </p:spTree>
  </p:cSld>
  <p:clrMapOvr>
    <a:masterClrMapping/>
  </p:clrMapOvr>
  <p:transition spd="slow">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980" name="Group 420"/>
          <p:cNvGraphicFramePr>
            <a:graphicFrameLocks noGrp="1"/>
          </p:cNvGraphicFramePr>
          <p:nvPr>
            <p:extLst>
              <p:ext uri="{D42A27DB-BD31-4B8C-83A1-F6EECF244321}">
                <p14:modId xmlns:p14="http://schemas.microsoft.com/office/powerpoint/2010/main" val="2532118713"/>
              </p:ext>
            </p:extLst>
          </p:nvPr>
        </p:nvGraphicFramePr>
        <p:xfrm>
          <a:off x="297520" y="452130"/>
          <a:ext cx="8626475" cy="5948366"/>
        </p:xfrm>
        <a:graphic>
          <a:graphicData uri="http://schemas.openxmlformats.org/drawingml/2006/table">
            <a:tbl>
              <a:tblPr/>
              <a:tblGrid>
                <a:gridCol w="5343525"/>
                <a:gridCol w="763587"/>
                <a:gridCol w="915248"/>
                <a:gridCol w="764327"/>
                <a:gridCol w="839788"/>
              </a:tblGrid>
              <a:tr h="6524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Наименование показателя</a:t>
                      </a:r>
                      <a:endParaRPr kumimoji="0" lang="en-US"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Плановые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Фактические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Процент исполнения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Удельный вес в общем объеме расходов,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«Развитие физической культуры и спорта в муниципальном образовании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365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«Содействие занятости населения муниципального образования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 МП «Комплексные меры профилактики наркомании в муниципальном образовании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03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«Развитие гражданского общества»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152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151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5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          </a:t>
                      </a: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2. Территориальное развитие города и создание условий для комфортного проживания граждан:</a:t>
                      </a:r>
                      <a:endParaRPr kumimoji="0" lang="en-US" altLang="ru-RU" sz="1400" b="1" i="1" u="none" strike="noStrike" cap="none" normalizeH="0" baseline="0" dirty="0" smtClean="0">
                        <a:ln>
                          <a:noFill/>
                        </a:ln>
                        <a:solidFill>
                          <a:srgbClr val="7030A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8 656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5 791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67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«Комплексное развитие муниципального образования в сфере жилищно-коммунального хозяйства, благоустройства и озеленения»</a:t>
                      </a:r>
                      <a:endParaRPr kumimoji="0" lang="en-US" altLang="ru-RU" sz="1300" b="0" i="0" u="none" strike="noStrike" cap="none" normalizeH="0" baseline="0" smtClean="0">
                        <a:ln>
                          <a:noFill/>
                        </a:ln>
                        <a:solidFill>
                          <a:srgbClr val="0033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4 060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2 830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12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 </a:t>
                      </a: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МП «Развитие туризма в муниципальном образовании город Краснодар»</a:t>
                      </a:r>
                      <a:endParaRPr kumimoji="0" lang="ru-RU" altLang="ru-RU" sz="1300" b="0" i="0" u="none" strike="noStrike" cap="none" normalizeH="0" baseline="0" smtClean="0">
                        <a:ln>
                          <a:noFill/>
                        </a:ln>
                        <a:solidFill>
                          <a:srgbClr val="0033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0" i="1" u="none" strike="noStrike" cap="none" normalizeH="0" baseline="0" dirty="0" smtClean="0">
                          <a:ln>
                            <a:noFill/>
                          </a:ln>
                          <a:solidFill>
                            <a:srgbClr val="003300"/>
                          </a:solidFill>
                          <a:effectLst>
                            <a:outerShdw blurRad="38100" dist="38100" dir="2700000" algn="tl">
                              <a:srgbClr val="000000"/>
                            </a:outerShdw>
                          </a:effectLst>
                          <a:latin typeface="Times New Roman" pitchFamily="18" charset="0"/>
                          <a:cs typeface="Arial" charset="0"/>
                        </a:rPr>
                        <a:t> </a:t>
                      </a: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МП «Развитие транспортной системы муниципального образования город Краснодар и повышение экологической безопасности»</a:t>
                      </a:r>
                      <a:endParaRPr kumimoji="0" lang="ru-RU" altLang="ru-RU" sz="1300" b="0" i="1" u="none" strike="noStrike" cap="none" normalizeH="0" baseline="0" dirty="0" smtClean="0">
                        <a:ln>
                          <a:noFill/>
                        </a:ln>
                        <a:solidFill>
                          <a:srgbClr val="0033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298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264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3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3300"/>
                          </a:solidFill>
                          <a:effectLst/>
                          <a:latin typeface="Times New Roman" pitchFamily="18" charset="0"/>
                          <a:cs typeface="Times New Roman" pitchFamily="18" charset="0"/>
                        </a:rPr>
                        <a:t> </a:t>
                      </a: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МП «Энергосбережение и повышение энергетической эффективности муниципального образования город Краснодар»</a:t>
                      </a:r>
                      <a:endParaRPr kumimoji="0" lang="ru-RU" altLang="ru-RU" sz="1300" b="0" i="0" u="none" strike="noStrike" cap="none" normalizeH="0" baseline="0" smtClean="0">
                        <a:ln>
                          <a:noFill/>
                        </a:ln>
                        <a:solidFill>
                          <a:srgbClr val="003300"/>
                        </a:solidFill>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54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143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3300"/>
                          </a:solidFill>
                          <a:effectLst/>
                          <a:latin typeface="Times New Roman" pitchFamily="18" charset="0"/>
                          <a:cs typeface="Times New Roman" pitchFamily="18" charset="0"/>
                        </a:rPr>
                        <a:t> </a:t>
                      </a: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МП «Краснодару – столичный облик»</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467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231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661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3300"/>
                          </a:solidFill>
                          <a:effectLst/>
                          <a:latin typeface="Times New Roman" pitchFamily="18" charset="0"/>
                          <a:cs typeface="Times New Roman" pitchFamily="18" charset="0"/>
                        </a:rPr>
                        <a:t> </a:t>
                      </a: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МП «Комплексное развитие муниципального образования в сфере строительства, архитектуры, развития объектов инженерной, социальной инфраструктуры, дорожного хозяйства»</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3 770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2 407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64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5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         </a:t>
                      </a: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3.</a:t>
                      </a:r>
                      <a:r>
                        <a:rPr kumimoji="0" lang="ru-RU" altLang="ru-RU" sz="1400" b="1" i="1" u="none" strike="noStrike" cap="none" normalizeH="0" baseline="0" dirty="0" smtClean="0">
                          <a:ln>
                            <a:noFill/>
                          </a:ln>
                          <a:solidFill>
                            <a:srgbClr val="336600"/>
                          </a:solidFill>
                          <a:effectLst/>
                          <a:latin typeface="Times New Roman" pitchFamily="18" charset="0"/>
                          <a:cs typeface="Times New Roman" pitchFamily="18" charset="0"/>
                        </a:rPr>
                        <a:t> </a:t>
                      </a: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Формирование эффективной экономики и развитие инвестиционной привлекательности города:</a:t>
                      </a:r>
                      <a:endParaRPr kumimoji="0" lang="ru-RU" altLang="ru-RU" sz="1400" b="1" i="1" u="none" strike="noStrike" cap="none" normalizeH="0" baseline="0" dirty="0" smtClean="0">
                        <a:ln>
                          <a:noFill/>
                        </a:ln>
                        <a:solidFill>
                          <a:srgbClr val="7030A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1 343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1 320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98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423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 МП «Формирование инвестиционной привлекательности муниципального образования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27</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14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Times New Roman" pitchFamily="18" charset="0"/>
                        </a:rPr>
                        <a:t> МП «Управление муниципальным имуществом»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424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408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96</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bl>
          </a:graphicData>
        </a:graphic>
      </p:graphicFrame>
    </p:spTree>
  </p:cSld>
  <p:clrMapOvr>
    <a:masterClrMapping/>
  </p:clrMapOvr>
  <p:transition spd="slow">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2845" name="Group 221"/>
          <p:cNvGraphicFramePr>
            <a:graphicFrameLocks noGrp="1"/>
          </p:cNvGraphicFramePr>
          <p:nvPr>
            <p:extLst>
              <p:ext uri="{D42A27DB-BD31-4B8C-83A1-F6EECF244321}">
                <p14:modId xmlns:p14="http://schemas.microsoft.com/office/powerpoint/2010/main" val="1870521324"/>
              </p:ext>
            </p:extLst>
          </p:nvPr>
        </p:nvGraphicFramePr>
        <p:xfrm>
          <a:off x="296863" y="299470"/>
          <a:ext cx="8626475" cy="4045490"/>
        </p:xfrm>
        <a:graphic>
          <a:graphicData uri="http://schemas.openxmlformats.org/drawingml/2006/table">
            <a:tbl>
              <a:tblPr/>
              <a:tblGrid>
                <a:gridCol w="5343525"/>
                <a:gridCol w="763587"/>
                <a:gridCol w="915905"/>
                <a:gridCol w="763670"/>
                <a:gridCol w="839788"/>
              </a:tblGrid>
              <a:tr h="683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rPr>
                        <a:t>Наименование показателя</a:t>
                      </a:r>
                      <a:endParaRPr kumimoji="0" lang="en-US" altLang="ru-RU" sz="11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Плановые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Фактические показатели</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Процент исполнения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itchFamily="18" charset="0"/>
                          <a:cs typeface="Arial" charset="0"/>
                        </a:rPr>
                        <a:t>Удельный вес в общем объеме расходов,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ADA7E">
                            <a:alpha val="50000"/>
                          </a:srgbClr>
                        </a:gs>
                        <a:gs pos="100000">
                          <a:srgbClr val="B49036"/>
                        </a:gs>
                      </a:gsLst>
                      <a:path path="shape">
                        <a:fillToRect l="50000" t="50000" r="50000" b="50000"/>
                      </a:path>
                    </a:gradFill>
                  </a:tcPr>
                </a:tc>
              </a:tr>
              <a:tr h="428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«Управление муниципальными финансами и муниципальным долгом»</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820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815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428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«Содействие развитию малого и среднего предпринимательства в муниципальном образовании город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70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100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298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          </a:t>
                      </a: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4. Обеспечение безопасности населения:</a:t>
                      </a:r>
                      <a:endParaRPr kumimoji="0" lang="ru-RU" altLang="ru-RU" sz="1400" b="1" i="1" u="none" strike="noStrike" cap="none" normalizeH="0" baseline="0" dirty="0" smtClean="0">
                        <a:ln>
                          <a:noFill/>
                        </a:ln>
                        <a:solidFill>
                          <a:srgbClr val="7030A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433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384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644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«Обеспечение защиты населения и территории муниципального образования город Краснодар от чрезвычайных ситуаций природного и техногенного характера в мирное и военное время»</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433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3300"/>
                          </a:solidFill>
                          <a:effectLst/>
                          <a:latin typeface="Times New Roman" pitchFamily="18" charset="0"/>
                          <a:cs typeface="Arial" charset="0"/>
                        </a:rPr>
                        <a:t>384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298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         </a:t>
                      </a:r>
                      <a:r>
                        <a:rPr kumimoji="0" lang="ru-RU" altLang="ru-RU" sz="14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5. Развитие информационного общества:</a:t>
                      </a:r>
                      <a:endParaRPr kumimoji="0" lang="ru-RU" altLang="ru-RU" sz="1400" b="1" i="1" u="none" strike="noStrike" cap="none" normalizeH="0" baseline="0" dirty="0" smtClean="0">
                        <a:ln>
                          <a:noFill/>
                        </a:ln>
                        <a:solidFill>
                          <a:srgbClr val="7030A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318</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174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55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1" i="1"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r h="2509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«Электронный Краснодар»</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224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40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1</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2946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Times New Roman" pitchFamily="18" charset="0"/>
                        </a:rPr>
                        <a:t> МП «Информационный город»</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94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89</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smtClean="0">
                          <a:ln>
                            <a:noFill/>
                          </a:ln>
                          <a:solidFill>
                            <a:srgbClr val="003300"/>
                          </a:solidFill>
                          <a:effectLst/>
                          <a:latin typeface="Times New Roman" pitchFamily="18" charset="0"/>
                          <a:cs typeface="Arial" charset="0"/>
                        </a:rPr>
                        <a:t>-</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D1D0A0"/>
                        </a:gs>
                      </a:gsLst>
                      <a:path path="shape">
                        <a:fillToRect l="50000" t="50000" r="50000" b="50000"/>
                      </a:path>
                    </a:gradFill>
                  </a:tcPr>
                </a:tc>
              </a:tr>
              <a:tr h="854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300" b="0" i="0" u="none" strike="noStrike" cap="none" normalizeH="0" baseline="0" dirty="0" smtClean="0">
                          <a:ln>
                            <a:noFill/>
                          </a:ln>
                          <a:solidFill>
                            <a:srgbClr val="0066CC"/>
                          </a:solidFill>
                          <a:effectLst/>
                          <a:latin typeface="Times New Roman" pitchFamily="18" charset="0"/>
                          <a:cs typeface="Times New Roman" pitchFamily="18" charset="0"/>
                        </a:rPr>
                        <a:t>   </a:t>
                      </a:r>
                      <a:r>
                        <a:rPr kumimoji="0" lang="ru-RU" altLang="ru-RU" sz="1400" b="1" i="0" u="none" strike="noStrike" cap="none" normalizeH="0" baseline="0" dirty="0" smtClean="0">
                          <a:ln>
                            <a:noFill/>
                          </a:ln>
                          <a:solidFill>
                            <a:srgbClr val="0066CC"/>
                          </a:solidFill>
                          <a:effectLst/>
                          <a:latin typeface="Times New Roman" pitchFamily="18" charset="0"/>
                          <a:cs typeface="Arial" charset="0"/>
                        </a:rPr>
                        <a:t>Непрограммные расходы</a:t>
                      </a:r>
                      <a:r>
                        <a:rPr kumimoji="0" lang="ru-RU" altLang="ru-RU" sz="1300" b="1" i="0" u="none" strike="noStrike" cap="none" normalizeH="0" baseline="0" dirty="0" smtClean="0">
                          <a:ln>
                            <a:noFill/>
                          </a:ln>
                          <a:solidFill>
                            <a:srgbClr val="0066CC"/>
                          </a:solidFill>
                          <a:effectLst/>
                          <a:latin typeface="Times New Roman" pitchFamily="18" charset="0"/>
                          <a:cs typeface="Arial" charset="0"/>
                        </a:rPr>
                        <a:t> </a:t>
                      </a:r>
                      <a:r>
                        <a:rPr kumimoji="0" lang="ru-RU" altLang="ru-RU" sz="1150" b="0" i="0" u="none" strike="noStrike" cap="none" normalizeH="0" baseline="0" dirty="0" smtClean="0">
                          <a:ln>
                            <a:noFill/>
                          </a:ln>
                          <a:solidFill>
                            <a:srgbClr val="0066CC"/>
                          </a:solidFill>
                          <a:effectLst/>
                          <a:latin typeface="Times New Roman" pitchFamily="18" charset="0"/>
                          <a:cs typeface="Arial" charset="0"/>
                        </a:rPr>
                        <a:t>(финансовое обеспечение непредвиденных расходов, осуществление отдельных государственных полномочий, расходы на исполнение решений судебных органов, проведение праздничных мероприятий, юбилейных и памятных дат и другие непрограммные расходов)</a:t>
                      </a:r>
                      <a:endParaRPr kumimoji="0" lang="ru-RU" altLang="ru-RU" sz="1150" b="0" i="0" u="none" strike="noStrike" cap="none" normalizeH="0" baseline="0" dirty="0" smtClean="0">
                        <a:ln>
                          <a:noFill/>
                        </a:ln>
                        <a:solidFill>
                          <a:srgbClr val="0066CC"/>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3 733</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3 444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92</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0066CC"/>
                          </a:solidFill>
                          <a:effectLst/>
                          <a:latin typeface="Times New Roman" pitchFamily="18" charset="0"/>
                          <a:cs typeface="Arial" charset="0"/>
                        </a:rPr>
                        <a:t>14</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FF99">
                            <a:alpha val="50000"/>
                          </a:srgbClr>
                        </a:gs>
                        <a:gs pos="100000">
                          <a:srgbClr val="C6C677"/>
                        </a:gs>
                      </a:gsLst>
                      <a:path path="shape">
                        <a:fillToRect l="50000" t="50000" r="50000" b="50000"/>
                      </a:path>
                    </a:gradFill>
                  </a:tcPr>
                </a:tc>
              </a:tr>
            </a:tbl>
          </a:graphicData>
        </a:graphic>
      </p:graphicFrame>
      <p:sp>
        <p:nvSpPr>
          <p:cNvPr id="195647" name="Text Box 131"/>
          <p:cNvSpPr txBox="1">
            <a:spLocks noChangeArrowheads="1"/>
          </p:cNvSpPr>
          <p:nvPr/>
        </p:nvSpPr>
        <p:spPr bwMode="auto">
          <a:xfrm>
            <a:off x="296863" y="4957763"/>
            <a:ext cx="8550275" cy="304800"/>
          </a:xfrm>
          <a:prstGeom prst="rect">
            <a:avLst/>
          </a:prstGeom>
          <a:noFill/>
          <a:ln w="9525">
            <a:noFill/>
            <a:miter lim="800000"/>
            <a:headEnd/>
            <a:tailEnd/>
          </a:ln>
        </p:spPr>
        <p:txBody>
          <a:bodyPr>
            <a:spAutoFit/>
          </a:bodyPr>
          <a:lstStyle/>
          <a:p>
            <a:pPr>
              <a:spcBef>
                <a:spcPct val="50000"/>
              </a:spcBef>
            </a:pPr>
            <a:r>
              <a:rPr lang="ru-RU" sz="1400" i="1"/>
              <a:t>      </a:t>
            </a:r>
            <a:endParaRPr lang="ru-RU" sz="1400"/>
          </a:p>
        </p:txBody>
      </p:sp>
    </p:spTree>
  </p:cSld>
  <p:clrMapOvr>
    <a:masterClrMapping/>
  </p:clrMapOvr>
  <p:transition spd="slow">
    <p:blind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450180" y="221890"/>
            <a:ext cx="8233317" cy="388449"/>
          </a:xfrm>
          <a:solidFill>
            <a:srgbClr val="E8F2C4"/>
          </a:solidFill>
        </p:spPr>
        <p:txBody>
          <a:bodyPr/>
          <a:lstStyle/>
          <a:p>
            <a:r>
              <a:rPr lang="ru-RU" sz="1800" b="1" dirty="0" smtClean="0"/>
              <a:t>///   СОЦИАЛЬНАЯ СФЕРА   ///</a:t>
            </a:r>
          </a:p>
        </p:txBody>
      </p:sp>
      <p:sp>
        <p:nvSpPr>
          <p:cNvPr id="284675" name="Rectangle 3"/>
          <p:cNvSpPr>
            <a:spLocks noGrp="1" noChangeArrowheads="1"/>
          </p:cNvSpPr>
          <p:nvPr>
            <p:ph type="body" sz="half" idx="1"/>
          </p:nvPr>
        </p:nvSpPr>
        <p:spPr>
          <a:xfrm>
            <a:off x="1782445" y="1711308"/>
            <a:ext cx="5877410" cy="457979"/>
          </a:xfrm>
        </p:spPr>
        <p:txBody>
          <a:bodyPr/>
          <a:lstStyle/>
          <a:p>
            <a:pPr algn="ctr">
              <a:buFontTx/>
              <a:buNone/>
            </a:pPr>
            <a:r>
              <a:rPr lang="ru-RU" sz="1300" b="1" dirty="0" smtClean="0"/>
              <a:t>Динамика и структура  расходов местного бюджета (бюджета муниципального образования город Краснодар) на социальную сферу (млн. рублей)</a:t>
            </a:r>
          </a:p>
          <a:p>
            <a:pPr>
              <a:buFontTx/>
              <a:buNone/>
            </a:pPr>
            <a:endParaRPr lang="ru-RU" sz="1200" dirty="0" smtClean="0"/>
          </a:p>
          <a:p>
            <a:pPr>
              <a:buFontTx/>
              <a:buNone/>
            </a:pPr>
            <a:endParaRPr lang="ru-RU" sz="1200" dirty="0" smtClean="0"/>
          </a:p>
        </p:txBody>
      </p:sp>
      <p:sp>
        <p:nvSpPr>
          <p:cNvPr id="2" name="Rectangle 2"/>
          <p:cNvSpPr>
            <a:spLocks noChangeArrowheads="1"/>
          </p:cNvSpPr>
          <p:nvPr/>
        </p:nvSpPr>
        <p:spPr bwMode="auto">
          <a:xfrm>
            <a:off x="1518800" y="16734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2"/>
          <p:cNvGraphicFramePr>
            <a:graphicFrameLocks/>
          </p:cNvGraphicFramePr>
          <p:nvPr>
            <p:extLst>
              <p:ext uri="{D42A27DB-BD31-4B8C-83A1-F6EECF244321}">
                <p14:modId xmlns:p14="http://schemas.microsoft.com/office/powerpoint/2010/main" val="1878223687"/>
              </p:ext>
            </p:extLst>
          </p:nvPr>
        </p:nvGraphicFramePr>
        <p:xfrm>
          <a:off x="1489738" y="2445183"/>
          <a:ext cx="6793370" cy="4237103"/>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297520" y="834098"/>
            <a:ext cx="8694600" cy="861774"/>
          </a:xfrm>
          <a:prstGeom prst="rect">
            <a:avLst/>
          </a:prstGeom>
        </p:spPr>
        <p:txBody>
          <a:bodyPr wrap="square">
            <a:spAutoFit/>
          </a:bodyPr>
          <a:lstStyle/>
          <a:p>
            <a:pPr algn="just"/>
            <a:r>
              <a:rPr lang="ru-RU" b="0" dirty="0" smtClean="0"/>
              <a:t>      </a:t>
            </a:r>
            <a:r>
              <a:rPr lang="ru-RU" sz="1600" b="0" i="1" dirty="0" smtClean="0">
                <a:solidFill>
                  <a:schemeClr val="tx1"/>
                </a:solidFill>
              </a:rPr>
              <a:t>Расходы </a:t>
            </a:r>
            <a:r>
              <a:rPr lang="ru-RU" sz="1600" b="0" i="1" dirty="0">
                <a:solidFill>
                  <a:schemeClr val="tx1"/>
                </a:solidFill>
              </a:rPr>
              <a:t>на социальную сферу </a:t>
            </a:r>
            <a:r>
              <a:rPr lang="ru-RU" sz="1600" b="0" i="1" dirty="0" smtClean="0">
                <a:solidFill>
                  <a:schemeClr val="tx1"/>
                </a:solidFill>
              </a:rPr>
              <a:t>в 2015 году составили </a:t>
            </a:r>
            <a:r>
              <a:rPr lang="ru-RU" sz="1600" b="0" i="1" dirty="0">
                <a:solidFill>
                  <a:schemeClr val="tx1"/>
                </a:solidFill>
              </a:rPr>
              <a:t>14 млрд. 213 млн. рублей. Это традиционно главные статьи </a:t>
            </a:r>
            <a:r>
              <a:rPr lang="ru-RU" sz="1600" b="0" i="1" dirty="0" smtClean="0">
                <a:solidFill>
                  <a:schemeClr val="tx1"/>
                </a:solidFill>
              </a:rPr>
              <a:t>бюджета на которые направлено </a:t>
            </a:r>
            <a:r>
              <a:rPr lang="ru-RU" sz="1600" b="0" i="1" dirty="0">
                <a:solidFill>
                  <a:schemeClr val="tx1"/>
                </a:solidFill>
              </a:rPr>
              <a:t>58,4 % расходов местного бюджета. </a:t>
            </a:r>
          </a:p>
        </p:txBody>
      </p:sp>
      <p:cxnSp>
        <p:nvCxnSpPr>
          <p:cNvPr id="6" name="Прямая соединительная линия 5"/>
          <p:cNvCxnSpPr/>
          <p:nvPr/>
        </p:nvCxnSpPr>
        <p:spPr bwMode="auto">
          <a:xfrm flipV="1">
            <a:off x="5564290" y="2971020"/>
            <a:ext cx="305320" cy="15266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Прямая соединительная линия 10"/>
          <p:cNvCxnSpPr/>
          <p:nvPr/>
        </p:nvCxnSpPr>
        <p:spPr bwMode="auto">
          <a:xfrm flipV="1">
            <a:off x="4266680" y="2971020"/>
            <a:ext cx="378140" cy="7633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Прямая соединительная линия 18"/>
          <p:cNvCxnSpPr/>
          <p:nvPr/>
        </p:nvCxnSpPr>
        <p:spPr bwMode="auto">
          <a:xfrm>
            <a:off x="4454878" y="3200010"/>
            <a:ext cx="266272"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 name="Прямая соединительная линия 25"/>
          <p:cNvCxnSpPr/>
          <p:nvPr/>
        </p:nvCxnSpPr>
        <p:spPr bwMode="auto">
          <a:xfrm>
            <a:off x="3198060" y="3429000"/>
            <a:ext cx="22899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spd="slow">
    <p:blind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831830" y="2064696"/>
            <a:ext cx="8153270" cy="330152"/>
          </a:xfrm>
        </p:spPr>
        <p:txBody>
          <a:bodyPr/>
          <a:lstStyle/>
          <a:p>
            <a:pPr lvl="0"/>
            <a:r>
              <a:rPr lang="ru-RU" sz="1600" b="1" kern="1200" dirty="0">
                <a:solidFill>
                  <a:srgbClr val="000000"/>
                </a:solidFill>
                <a:effectLst>
                  <a:outerShdw blurRad="38100" dist="38100" dir="2700000" algn="tl">
                    <a:srgbClr val="000000">
                      <a:alpha val="43137"/>
                    </a:srgbClr>
                  </a:outerShdw>
                </a:effectLst>
                <a:ea typeface="Times New Roman" panose="02020603050405020304" pitchFamily="18" charset="0"/>
                <a:cs typeface="Arial" charset="0"/>
              </a:rPr>
              <a:t>Средняя заработная плата работников учреждений социальной сферы</a:t>
            </a:r>
            <a:r>
              <a:rPr lang="ru-RU" sz="1600" b="1" kern="1200" dirty="0" smtClean="0">
                <a:solidFill>
                  <a:srgbClr val="000000"/>
                </a:solidFill>
                <a:effectLst>
                  <a:outerShdw blurRad="38100" dist="38100" dir="2700000" algn="tl">
                    <a:srgbClr val="000000">
                      <a:alpha val="43137"/>
                    </a:srgbClr>
                  </a:outerShdw>
                </a:effectLst>
                <a:ea typeface="Times New Roman" panose="02020603050405020304" pitchFamily="18" charset="0"/>
                <a:cs typeface="Arial" charset="0"/>
              </a:rPr>
              <a:t>*</a:t>
            </a:r>
            <a:endParaRPr lang="ru-RU" sz="1600" dirty="0" smtClean="0">
              <a:effectLst>
                <a:outerShdw blurRad="38100" dist="38100" dir="2700000" algn="tl">
                  <a:srgbClr val="000000">
                    <a:alpha val="43137"/>
                  </a:srgbClr>
                </a:outerShdw>
              </a:effectLst>
            </a:endParaRPr>
          </a:p>
        </p:txBody>
      </p:sp>
      <p:graphicFrame>
        <p:nvGraphicFramePr>
          <p:cNvPr id="3" name="Объект 2"/>
          <p:cNvGraphicFramePr>
            <a:graphicFrameLocks noGrp="1"/>
          </p:cNvGraphicFramePr>
          <p:nvPr>
            <p:ph idx="1"/>
            <p:extLst>
              <p:ext uri="{D42A27DB-BD31-4B8C-83A1-F6EECF244321}">
                <p14:modId xmlns:p14="http://schemas.microsoft.com/office/powerpoint/2010/main" val="610720097"/>
              </p:ext>
            </p:extLst>
          </p:nvPr>
        </p:nvGraphicFramePr>
        <p:xfrm>
          <a:off x="679170" y="2818360"/>
          <a:ext cx="8090979" cy="3679698"/>
        </p:xfrm>
        <a:graphic>
          <a:graphicData uri="http://schemas.openxmlformats.org/drawingml/2006/table">
            <a:tbl>
              <a:tblPr firstRow="1" firstCol="1" bandRow="1"/>
              <a:tblGrid>
                <a:gridCol w="4203147"/>
                <a:gridCol w="1309968"/>
                <a:gridCol w="1309968"/>
                <a:gridCol w="1267896"/>
              </a:tblGrid>
              <a:tr h="423848">
                <a:tc>
                  <a:txBody>
                    <a:bodyPr/>
                    <a:lstStyle/>
                    <a:p>
                      <a:pPr algn="ctr">
                        <a:spcAft>
                          <a:spcPts val="0"/>
                        </a:spcAft>
                      </a:pPr>
                      <a:r>
                        <a:rPr lang="ru-RU" sz="1300" b="1" dirty="0">
                          <a:effectLst/>
                          <a:latin typeface="Times New Roman" panose="02020603050405020304" pitchFamily="18" charset="0"/>
                          <a:ea typeface="Times New Roman" panose="02020603050405020304" pitchFamily="18" charset="0"/>
                        </a:rPr>
                        <a:t>Категория работников</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3500000" scaled="1"/>
                      <a:tileRect/>
                    </a:gradFill>
                  </a:tcPr>
                </a:tc>
                <a:tc>
                  <a:txBody>
                    <a:bodyPr/>
                    <a:lstStyle/>
                    <a:p>
                      <a:pPr algn="ctr">
                        <a:spcAft>
                          <a:spcPts val="0"/>
                        </a:spcAft>
                      </a:pPr>
                      <a:r>
                        <a:rPr lang="ru-RU" sz="1300" b="1" dirty="0">
                          <a:effectLst/>
                          <a:latin typeface="Times New Roman" panose="02020603050405020304" pitchFamily="18" charset="0"/>
                          <a:ea typeface="Times New Roman" panose="02020603050405020304" pitchFamily="18" charset="0"/>
                        </a:rPr>
                        <a:t>2014 год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3500000" scaled="1"/>
                      <a:tileRect/>
                    </a:gradFill>
                  </a:tcPr>
                </a:tc>
                <a:tc>
                  <a:txBody>
                    <a:bodyPr/>
                    <a:lstStyle/>
                    <a:p>
                      <a:pPr algn="ctr">
                        <a:spcAft>
                          <a:spcPts val="0"/>
                        </a:spcAft>
                      </a:pPr>
                      <a:r>
                        <a:rPr lang="ru-RU" sz="1300" b="1" dirty="0">
                          <a:effectLst/>
                          <a:latin typeface="Times New Roman" panose="02020603050405020304" pitchFamily="18" charset="0"/>
                          <a:ea typeface="Times New Roman" panose="02020603050405020304" pitchFamily="18" charset="0"/>
                        </a:rPr>
                        <a:t>2015 год</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3500000" scaled="1"/>
                      <a:tileRect/>
                    </a:gradFill>
                  </a:tcPr>
                </a:tc>
                <a:tc>
                  <a:txBody>
                    <a:bodyPr/>
                    <a:lstStyle/>
                    <a:p>
                      <a:pPr algn="ctr">
                        <a:spcAft>
                          <a:spcPts val="0"/>
                        </a:spcAft>
                      </a:pPr>
                      <a:r>
                        <a:rPr lang="ru-RU" sz="1300" b="1" dirty="0">
                          <a:effectLst/>
                          <a:latin typeface="Times New Roman" panose="02020603050405020304" pitchFamily="18" charset="0"/>
                          <a:ea typeface="Times New Roman" panose="02020603050405020304" pitchFamily="18" charset="0"/>
                        </a:rPr>
                        <a:t>% к 2014 году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3500000" scaled="1"/>
                      <a:tileRect/>
                    </a:gradFill>
                  </a:tcPr>
                </a:tc>
              </a:tr>
              <a:tr h="218788">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Средняя заработная плата в Краснодарском крае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25 951,0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26 700,0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r>
              <a:tr h="502167">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Средняя заработная плата работников муниципальных учреждений социальной сферы </a:t>
                      </a:r>
                      <a:r>
                        <a:rPr lang="ru-RU" sz="1300" dirty="0" smtClean="0">
                          <a:effectLst/>
                          <a:latin typeface="Times New Roman" panose="02020603050405020304" pitchFamily="18" charset="0"/>
                          <a:ea typeface="Times New Roman" panose="02020603050405020304" pitchFamily="18" charset="0"/>
                        </a:rPr>
                        <a:t>муниципального образования город Краснодар</a:t>
                      </a:r>
                      <a:endParaRPr lang="ru-RU" sz="1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24 095,7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24 830,3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37576">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Педагогические работники дошкольных образовательных организаций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smtClean="0">
                          <a:effectLst/>
                          <a:latin typeface="Times New Roman" panose="02020603050405020304" pitchFamily="18" charset="0"/>
                          <a:ea typeface="Times New Roman" panose="02020603050405020304" pitchFamily="18" charset="0"/>
                        </a:rPr>
                        <a:t>23</a:t>
                      </a:r>
                      <a:r>
                        <a:rPr lang="ru-RU" sz="1300" dirty="0">
                          <a:effectLst/>
                          <a:latin typeface="Times New Roman" panose="02020603050405020304" pitchFamily="18" charset="0"/>
                          <a:ea typeface="Times New Roman" panose="02020603050405020304" pitchFamily="18" charset="0"/>
                        </a:rPr>
                        <a:t> 328,7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25 110,7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r>
              <a:tr h="437576">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Педагогические работники образовательных организаций общего образования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29 301,1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28 844,1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98,4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37576">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Педагогические работники организаций дополнительного образования детей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24 335,5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24 715,2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r>
              <a:tr h="218788">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Работники учреждений культуры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20 702,5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22 570,4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444192">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Врачи и работники медицинских организаций, имеющие высшее медицинское (фармацевтическое) образование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30 267,0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31 732,0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104,8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r>
              <a:tr h="248206">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Средний медицинский (фармацевтическое) образование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21 360,0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21 433,0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100,3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18788">
                <a:tc>
                  <a:txBody>
                    <a:bodyPr/>
                    <a:lstStyle/>
                    <a:p>
                      <a:pPr algn="just">
                        <a:spcAft>
                          <a:spcPts val="0"/>
                        </a:spcAft>
                      </a:pPr>
                      <a:r>
                        <a:rPr lang="ru-RU" sz="1300" dirty="0">
                          <a:effectLst/>
                          <a:latin typeface="Times New Roman" panose="02020603050405020304" pitchFamily="18" charset="0"/>
                          <a:ea typeface="Times New Roman" panose="02020603050405020304" pitchFamily="18" charset="0"/>
                        </a:rPr>
                        <a:t>Младший медицинский персонал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14 301,0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15 039,0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c>
                  <a:txBody>
                    <a:bodyPr/>
                    <a:lstStyle/>
                    <a:p>
                      <a:pPr algn="ctr">
                        <a:spcAft>
                          <a:spcPts val="0"/>
                        </a:spcAft>
                      </a:pPr>
                      <a:r>
                        <a:rPr lang="ru-RU" sz="1300" dirty="0">
                          <a:effectLst/>
                          <a:latin typeface="Times New Roman" panose="02020603050405020304" pitchFamily="18" charset="0"/>
                          <a:ea typeface="Times New Roman" panose="02020603050405020304" pitchFamily="18" charset="0"/>
                        </a:rPr>
                        <a:t>105,2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F2C4"/>
                    </a:solidFill>
                  </a:tcPr>
                </a:tc>
              </a:tr>
            </a:tbl>
          </a:graphicData>
        </a:graphic>
      </p:graphicFrame>
      <p:sp>
        <p:nvSpPr>
          <p:cNvPr id="4" name="Rectangle 5"/>
          <p:cNvSpPr>
            <a:spLocks noChangeArrowheads="1"/>
          </p:cNvSpPr>
          <p:nvPr/>
        </p:nvSpPr>
        <p:spPr bwMode="auto">
          <a:xfrm flipH="1">
            <a:off x="7777860" y="2513040"/>
            <a:ext cx="83963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j-lt"/>
                <a:ea typeface="Times New Roman" panose="02020603050405020304" pitchFamily="18" charset="0"/>
              </a:rPr>
              <a:t>     рублей</a:t>
            </a:r>
            <a:endParaRPr kumimoji="0" lang="ru-RU" sz="600" b="0" i="0" u="none" strike="noStrike" cap="none" normalizeH="0" baseline="0" dirty="0" smtClean="0">
              <a:ln>
                <a:noFill/>
              </a:ln>
              <a:solidFill>
                <a:schemeClr val="tx1"/>
              </a:solidFill>
              <a:effectLst/>
              <a:latin typeface="+mj-lt"/>
            </a:endParaRPr>
          </a:p>
        </p:txBody>
      </p:sp>
      <p:sp>
        <p:nvSpPr>
          <p:cNvPr id="5" name="Прямоугольник 4"/>
          <p:cNvSpPr/>
          <p:nvPr/>
        </p:nvSpPr>
        <p:spPr>
          <a:xfrm>
            <a:off x="1137150" y="6482200"/>
            <a:ext cx="4579800" cy="292388"/>
          </a:xfrm>
          <a:prstGeom prst="rect">
            <a:avLst/>
          </a:prstGeom>
        </p:spPr>
        <p:txBody>
          <a:bodyPr wrap="square">
            <a:spAutoFit/>
          </a:bodyPr>
          <a:lstStyle/>
          <a:p>
            <a:pPr lvl="0" algn="just" eaLnBrk="0" hangingPunct="0"/>
            <a:r>
              <a:rPr lang="ru-RU" sz="1300" b="0" dirty="0" smtClean="0">
                <a:solidFill>
                  <a:srgbClr val="000000"/>
                </a:solidFill>
                <a:latin typeface="+mj-lt"/>
                <a:ea typeface="Times New Roman" panose="02020603050405020304" pitchFamily="18" charset="0"/>
              </a:rPr>
              <a:t>*</a:t>
            </a:r>
            <a:r>
              <a:rPr lang="ru-RU" sz="1300" b="0" dirty="0">
                <a:solidFill>
                  <a:srgbClr val="000000"/>
                </a:solidFill>
                <a:latin typeface="+mj-lt"/>
                <a:ea typeface="Times New Roman" panose="02020603050405020304" pitchFamily="18" charset="0"/>
              </a:rPr>
              <a:t>по данным статистического наблюдения</a:t>
            </a:r>
            <a:endParaRPr lang="ru-RU" sz="1300" b="0" dirty="0">
              <a:solidFill>
                <a:srgbClr val="000000"/>
              </a:solidFill>
              <a:latin typeface="+mj-lt"/>
            </a:endParaRPr>
          </a:p>
        </p:txBody>
      </p:sp>
      <p:sp>
        <p:nvSpPr>
          <p:cNvPr id="9" name="Прямоугольник 8"/>
          <p:cNvSpPr/>
          <p:nvPr/>
        </p:nvSpPr>
        <p:spPr>
          <a:xfrm>
            <a:off x="679170" y="299470"/>
            <a:ext cx="8160290" cy="160043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0215" algn="just"/>
            <a:r>
              <a:rPr lang="ru-RU" sz="1400" kern="0" dirty="0" smtClean="0">
                <a:solidFill>
                  <a:schemeClr val="tx1"/>
                </a:solidFill>
                <a:latin typeface="Times New Roman"/>
              </a:rPr>
              <a:t>В </a:t>
            </a:r>
            <a:r>
              <a:rPr lang="ru-RU" sz="1400" kern="0" dirty="0">
                <a:solidFill>
                  <a:schemeClr val="tx1"/>
                </a:solidFill>
                <a:latin typeface="Times New Roman"/>
              </a:rPr>
              <a:t>2015 году </a:t>
            </a:r>
            <a:r>
              <a:rPr lang="ru-RU" sz="1400" b="0" kern="0" dirty="0">
                <a:solidFill>
                  <a:schemeClr val="tx1">
                    <a:lumMod val="50000"/>
                    <a:lumOff val="50000"/>
                  </a:schemeClr>
                </a:solidFill>
                <a:latin typeface="Times New Roman"/>
              </a:rPr>
              <a:t>выполнены все намеченные социальные обязательства перед населением, </a:t>
            </a:r>
            <a:r>
              <a:rPr lang="ru-RU" sz="1400" b="0" kern="0" dirty="0" smtClean="0">
                <a:solidFill>
                  <a:schemeClr val="tx1">
                    <a:lumMod val="50000"/>
                    <a:lumOff val="50000"/>
                  </a:schemeClr>
                </a:solidFill>
                <a:latin typeface="Times New Roman"/>
              </a:rPr>
              <a:t>обеспечено </a:t>
            </a:r>
            <a:r>
              <a:rPr lang="ru-RU" sz="1400" b="0" kern="0" dirty="0">
                <a:solidFill>
                  <a:schemeClr val="tx1">
                    <a:lumMod val="50000"/>
                    <a:lumOff val="50000"/>
                  </a:schemeClr>
                </a:solidFill>
                <a:latin typeface="Times New Roman"/>
              </a:rPr>
              <a:t>своевременное, полное и адресное обеспечение населения мерами социальной поддержки, продолжено финансирование мероприятий по повышению доступности дошкольного </a:t>
            </a:r>
            <a:r>
              <a:rPr lang="ru-RU" sz="1400" b="0" kern="0" dirty="0" smtClean="0">
                <a:solidFill>
                  <a:schemeClr val="tx1">
                    <a:lumMod val="50000"/>
                    <a:lumOff val="50000"/>
                  </a:schemeClr>
                </a:solidFill>
                <a:latin typeface="Times New Roman"/>
              </a:rPr>
              <a:t>образования. </a:t>
            </a:r>
          </a:p>
          <a:p>
            <a:pPr indent="450215" algn="just"/>
            <a:r>
              <a:rPr lang="ru-RU" sz="1400" kern="0" dirty="0" smtClean="0">
                <a:solidFill>
                  <a:schemeClr val="tx1"/>
                </a:solidFill>
                <a:latin typeface="Times New Roman"/>
              </a:rPr>
              <a:t>Большое внимание уделено реализации «майских» указов Президента Российской Федерации</a:t>
            </a:r>
            <a:r>
              <a:rPr lang="ru-RU" sz="1400" b="0" kern="0" dirty="0" smtClean="0">
                <a:solidFill>
                  <a:schemeClr val="tx1"/>
                </a:solidFill>
                <a:latin typeface="Times New Roman"/>
              </a:rPr>
              <a:t>, </a:t>
            </a:r>
            <a:r>
              <a:rPr lang="ru-RU" sz="1400" kern="0" dirty="0" smtClean="0">
                <a:solidFill>
                  <a:schemeClr val="tx1"/>
                </a:solidFill>
                <a:latin typeface="Times New Roman"/>
              </a:rPr>
              <a:t>предусматривающих повышение оплаты труда отдельным категориям работников</a:t>
            </a:r>
            <a:r>
              <a:rPr lang="ru-RU" sz="1400" b="0" kern="0" dirty="0" smtClean="0">
                <a:solidFill>
                  <a:schemeClr val="tx1"/>
                </a:solidFill>
                <a:latin typeface="Times New Roman"/>
              </a:rPr>
              <a:t> </a:t>
            </a:r>
            <a:r>
              <a:rPr lang="ru-RU" sz="1400" b="0" kern="0" dirty="0" smtClean="0">
                <a:solidFill>
                  <a:schemeClr val="tx1">
                    <a:lumMod val="50000"/>
                    <a:lumOff val="50000"/>
                  </a:schemeClr>
                </a:solidFill>
                <a:latin typeface="Times New Roman"/>
              </a:rPr>
              <a:t>муниципальных учреждений муниципального образования город Краснодар. </a:t>
            </a:r>
            <a:r>
              <a:rPr lang="ru-RU" sz="1400" b="0" dirty="0" smtClean="0">
                <a:solidFill>
                  <a:schemeClr val="tx1">
                    <a:lumMod val="50000"/>
                    <a:lumOff val="50000"/>
                  </a:schemeClr>
                </a:solidFill>
              </a:rPr>
              <a:t>На повышение оплаты труда работников бюджетной сферы направлено </a:t>
            </a:r>
            <a:r>
              <a:rPr lang="ru-RU" sz="1400" dirty="0" smtClean="0">
                <a:solidFill>
                  <a:schemeClr val="tx1"/>
                </a:solidFill>
              </a:rPr>
              <a:t>293 млн. рублей.</a:t>
            </a:r>
          </a:p>
        </p:txBody>
      </p:sp>
    </p:spTree>
  </p:cSld>
  <p:clrMapOvr>
    <a:masterClrMapping/>
  </p:clrMapOvr>
  <p:transition spd="slow">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9752" y="169928"/>
            <a:ext cx="5620826" cy="482898"/>
          </a:xfrm>
          <a:solidFill>
            <a:srgbClr val="E8F2C4"/>
          </a:solidFill>
        </p:spPr>
        <p:txBody>
          <a:bodyPr/>
          <a:lstStyle/>
          <a:p>
            <a:pPr>
              <a:spcAft>
                <a:spcPts val="0"/>
              </a:spcAft>
            </a:pPr>
            <a:r>
              <a:rPr lang="ru-RU" sz="1800" b="1" dirty="0">
                <a:latin typeface="Times New Roman" panose="02020603050405020304" pitchFamily="18" charset="0"/>
                <a:ea typeface="Times New Roman" panose="02020603050405020304" pitchFamily="18" charset="0"/>
              </a:rPr>
              <a:t>///   Образование   /// </a:t>
            </a:r>
            <a:r>
              <a:rPr lang="ru-RU" sz="1800" b="1" dirty="0" smtClean="0">
                <a:latin typeface="Times New Roman" panose="02020603050405020304" pitchFamily="18" charset="0"/>
                <a:ea typeface="Times New Roman" panose="02020603050405020304" pitchFamily="18" charset="0"/>
              </a:rPr>
              <a:t>  Расходы </a:t>
            </a:r>
            <a:r>
              <a:rPr lang="ru-RU" sz="1800" b="1" dirty="0">
                <a:latin typeface="Times New Roman" panose="02020603050405020304" pitchFamily="18" charset="0"/>
                <a:ea typeface="Times New Roman" panose="02020603050405020304" pitchFamily="18" charset="0"/>
              </a:rPr>
              <a:t>– </a:t>
            </a:r>
            <a:r>
              <a:rPr lang="ru-RU" sz="1800" b="1" dirty="0" smtClean="0">
                <a:latin typeface="Times New Roman" panose="02020603050405020304" pitchFamily="18" charset="0"/>
                <a:ea typeface="Times New Roman" panose="02020603050405020304" pitchFamily="18" charset="0"/>
              </a:rPr>
              <a:t>10 931 </a:t>
            </a:r>
            <a:r>
              <a:rPr lang="ru-RU" sz="1800" b="1" dirty="0">
                <a:latin typeface="Times New Roman" panose="02020603050405020304" pitchFamily="18" charset="0"/>
                <a:ea typeface="Times New Roman" panose="02020603050405020304" pitchFamily="18" charset="0"/>
              </a:rPr>
              <a:t>млн. рулей</a:t>
            </a:r>
            <a:r>
              <a:rPr lang="ru-RU" sz="1800" b="1" dirty="0" smtClean="0">
                <a:latin typeface="Times New Roman" panose="02020603050405020304" pitchFamily="18" charset="0"/>
                <a:ea typeface="Times New Roman" panose="02020603050405020304" pitchFamily="18" charset="0"/>
              </a:rPr>
              <a:t>.</a:t>
            </a:r>
            <a:endParaRPr lang="ru-RU" sz="18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948839405"/>
              </p:ext>
            </p:extLst>
          </p:nvPr>
        </p:nvGraphicFramePr>
        <p:xfrm>
          <a:off x="4513263" y="2090738"/>
          <a:ext cx="1836737" cy="304800"/>
        </p:xfrm>
        <a:graphic>
          <a:graphicData uri="http://schemas.openxmlformats.org/presentationml/2006/ole">
            <mc:AlternateContent xmlns:mc="http://schemas.openxmlformats.org/markup-compatibility/2006">
              <mc:Choice xmlns:v="urn:schemas-microsoft-com:vml" Requires="v">
                <p:oleObj spid="_x0000_s216976" name="Документ" r:id="rId4" imgW="2048066" imgH="338535" progId="Word.Document.12">
                  <p:embed/>
                </p:oleObj>
              </mc:Choice>
              <mc:Fallback>
                <p:oleObj name="Документ" r:id="rId4" imgW="2048066" imgH="338535" progId="Word.Document.12">
                  <p:embed/>
                  <p:pic>
                    <p:nvPicPr>
                      <p:cNvPr id="0" name=""/>
                      <p:cNvPicPr/>
                      <p:nvPr/>
                    </p:nvPicPr>
                    <p:blipFill>
                      <a:blip r:embed="rId5"/>
                      <a:stretch>
                        <a:fillRect/>
                      </a:stretch>
                    </p:blipFill>
                    <p:spPr>
                      <a:xfrm>
                        <a:off x="4513263" y="2090738"/>
                        <a:ext cx="1836737" cy="304800"/>
                      </a:xfrm>
                      <a:prstGeom prst="rect">
                        <a:avLst/>
                      </a:prstGeom>
                    </p:spPr>
                  </p:pic>
                </p:oleObj>
              </mc:Fallback>
            </mc:AlternateContent>
          </a:graphicData>
        </a:graphic>
      </p:graphicFrame>
      <p:sp>
        <p:nvSpPr>
          <p:cNvPr id="7" name="Прямоугольник 6"/>
          <p:cNvSpPr/>
          <p:nvPr/>
        </p:nvSpPr>
        <p:spPr>
          <a:xfrm>
            <a:off x="831831" y="910112"/>
            <a:ext cx="3129530" cy="754053"/>
          </a:xfrm>
          <a:prstGeom prst="rect">
            <a:avLst/>
          </a:prstGeom>
        </p:spPr>
        <p:txBody>
          <a:bodyPr wrap="square">
            <a:spAutoFit/>
          </a:bodyPr>
          <a:lstStyle/>
          <a:p>
            <a:pPr algn="ctr">
              <a:spcAft>
                <a:spcPts val="0"/>
              </a:spcAft>
            </a:pPr>
            <a:r>
              <a:rPr lang="ru-RU" sz="1400" dirty="0">
                <a:ea typeface="Times New Roman" panose="02020603050405020304" pitchFamily="18" charset="0"/>
              </a:rPr>
              <a:t>Динамика расходов</a:t>
            </a:r>
          </a:p>
          <a:p>
            <a:pPr algn="just">
              <a:spcAft>
                <a:spcPts val="0"/>
              </a:spcAft>
            </a:pPr>
            <a:r>
              <a:rPr lang="ru-RU" sz="1000" dirty="0">
                <a:ea typeface="Times New Roman" panose="02020603050405020304" pitchFamily="18" charset="0"/>
              </a:rPr>
              <a:t> </a:t>
            </a:r>
            <a:endParaRPr lang="ru-RU" sz="1000" dirty="0" smtClean="0">
              <a:ea typeface="Times New Roman" panose="02020603050405020304" pitchFamily="18" charset="0"/>
            </a:endParaRPr>
          </a:p>
          <a:p>
            <a:pPr algn="just">
              <a:spcAft>
                <a:spcPts val="0"/>
              </a:spcAft>
            </a:pPr>
            <a:endParaRPr lang="ru-RU" sz="800" dirty="0">
              <a:ea typeface="Times New Roman" panose="02020603050405020304" pitchFamily="18" charset="0"/>
            </a:endParaRPr>
          </a:p>
          <a:p>
            <a:r>
              <a:rPr lang="ru-RU" sz="1000" dirty="0" smtClean="0">
                <a:ea typeface="Times New Roman" panose="02020603050405020304" pitchFamily="18" charset="0"/>
              </a:rPr>
              <a:t>                     </a:t>
            </a:r>
            <a:r>
              <a:rPr lang="ru-RU" sz="1100" b="0" dirty="0" smtClean="0">
                <a:ea typeface="Times New Roman" panose="02020603050405020304" pitchFamily="18" charset="0"/>
              </a:rPr>
              <a:t>млн. рублей.</a:t>
            </a:r>
            <a:endParaRPr lang="ru-RU" sz="1100" b="0" dirty="0"/>
          </a:p>
        </p:txBody>
      </p:sp>
      <p:sp>
        <p:nvSpPr>
          <p:cNvPr id="10" name="Rectangle 25"/>
          <p:cNvSpPr>
            <a:spLocks noChangeArrowheads="1"/>
          </p:cNvSpPr>
          <p:nvPr/>
        </p:nvSpPr>
        <p:spPr bwMode="auto">
          <a:xfrm flipV="1">
            <a:off x="1753716" y="86878"/>
            <a:ext cx="10214342" cy="92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4339447" y="875047"/>
            <a:ext cx="4434160" cy="784830"/>
          </a:xfrm>
          <a:prstGeom prst="rect">
            <a:avLst/>
          </a:prstGeom>
        </p:spPr>
        <p:txBody>
          <a:bodyPr wrap="square">
            <a:spAutoFit/>
          </a:bodyPr>
          <a:lstStyle/>
          <a:p>
            <a:pPr algn="ctr">
              <a:spcAft>
                <a:spcPts val="0"/>
              </a:spcAft>
            </a:pPr>
            <a:r>
              <a:rPr lang="ru-RU" sz="1350" dirty="0">
                <a:ea typeface="Times New Roman" panose="02020603050405020304" pitchFamily="18" charset="0"/>
              </a:rPr>
              <a:t>Средства, направленные на </a:t>
            </a:r>
            <a:r>
              <a:rPr lang="ru-RU" sz="1350" dirty="0" smtClean="0">
                <a:ea typeface="Times New Roman" panose="02020603050405020304" pitchFamily="18" charset="0"/>
              </a:rPr>
              <a:t>функционирование</a:t>
            </a:r>
          </a:p>
          <a:p>
            <a:pPr algn="ctr">
              <a:spcAft>
                <a:spcPts val="0"/>
              </a:spcAft>
            </a:pPr>
            <a:r>
              <a:rPr lang="ru-RU" sz="1350" dirty="0" smtClean="0">
                <a:ea typeface="Times New Roman" panose="02020603050405020304" pitchFamily="18" charset="0"/>
              </a:rPr>
              <a:t> </a:t>
            </a:r>
            <a:r>
              <a:rPr lang="ru-RU" sz="1350" dirty="0">
                <a:ea typeface="Times New Roman" panose="02020603050405020304" pitchFamily="18" charset="0"/>
              </a:rPr>
              <a:t>и </a:t>
            </a:r>
            <a:r>
              <a:rPr lang="ru-RU" sz="1350" dirty="0" smtClean="0">
                <a:ea typeface="Times New Roman" panose="02020603050405020304" pitchFamily="18" charset="0"/>
              </a:rPr>
              <a:t>развитие</a:t>
            </a:r>
          </a:p>
          <a:p>
            <a:pPr algn="ctr">
              <a:spcAft>
                <a:spcPts val="0"/>
              </a:spcAft>
            </a:pPr>
            <a:endParaRPr lang="ru-RU" sz="600" b="0" dirty="0" smtClean="0">
              <a:ea typeface="Times New Roman" panose="02020603050405020304" pitchFamily="18" charset="0"/>
            </a:endParaRPr>
          </a:p>
          <a:p>
            <a:pPr>
              <a:spcAft>
                <a:spcPts val="0"/>
              </a:spcAft>
            </a:pPr>
            <a:r>
              <a:rPr lang="ru-RU" sz="1200" dirty="0">
                <a:ea typeface="Times New Roman" panose="02020603050405020304" pitchFamily="18" charset="0"/>
              </a:rPr>
              <a:t> </a:t>
            </a:r>
            <a:r>
              <a:rPr lang="ru-RU" sz="1200" dirty="0" smtClean="0">
                <a:ea typeface="Times New Roman" panose="02020603050405020304" pitchFamily="18" charset="0"/>
              </a:rPr>
              <a:t>        </a:t>
            </a:r>
            <a:r>
              <a:rPr lang="ru-RU" sz="1000" dirty="0" smtClean="0">
                <a:ea typeface="Times New Roman" panose="02020603050405020304" pitchFamily="18" charset="0"/>
              </a:rPr>
              <a:t>               </a:t>
            </a:r>
            <a:r>
              <a:rPr lang="ru-RU" sz="1100" b="0" dirty="0" smtClean="0">
                <a:ea typeface="Times New Roman" panose="02020603050405020304" pitchFamily="18" charset="0"/>
              </a:rPr>
              <a:t>млн. рублей.</a:t>
            </a:r>
            <a:endParaRPr lang="ru-RU" sz="1100" b="0" dirty="0">
              <a:ea typeface="Times New Roman" panose="02020603050405020304" pitchFamily="18" charset="0"/>
            </a:endParaRPr>
          </a:p>
        </p:txBody>
      </p:sp>
      <p:sp>
        <p:nvSpPr>
          <p:cNvPr id="21" name="Прямоугольник 20"/>
          <p:cNvSpPr/>
          <p:nvPr/>
        </p:nvSpPr>
        <p:spPr>
          <a:xfrm>
            <a:off x="297520" y="4481436"/>
            <a:ext cx="8625290" cy="21698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ru-RU" sz="1300" b="0" i="1" dirty="0" smtClean="0"/>
              <a:t>         </a:t>
            </a:r>
            <a:r>
              <a:rPr lang="ru-RU" sz="1350" dirty="0" smtClean="0"/>
              <a:t>В </a:t>
            </a:r>
            <a:r>
              <a:rPr lang="ru-RU" sz="1350" dirty="0"/>
              <a:t>системе образования </a:t>
            </a:r>
            <a:r>
              <a:rPr lang="ru-RU" sz="1350" dirty="0" smtClean="0"/>
              <a:t>муниципального образования город Краснодар </a:t>
            </a:r>
            <a:r>
              <a:rPr lang="ru-RU" sz="1350" dirty="0"/>
              <a:t>в настоящее время функционируют</a:t>
            </a:r>
            <a:r>
              <a:rPr lang="ru-RU" sz="1350" b="0" dirty="0"/>
              <a:t> 165 дошкольных образовательных организаций, 92 общеобразовательные организации, </a:t>
            </a:r>
            <a:r>
              <a:rPr lang="ru-RU" sz="1350" b="0" dirty="0" smtClean="0"/>
              <a:t>              49 </a:t>
            </a:r>
            <a:r>
              <a:rPr lang="ru-RU" sz="1350" b="0" dirty="0"/>
              <a:t>организаций дополнительного образования детей, «Центр диагностики и консультирования «Детство», реализующий программу коррекционной работы с детьми, выявление детей с ограниченными возможностями здоровья</a:t>
            </a:r>
            <a:r>
              <a:rPr lang="ru-RU" sz="1350" b="0" dirty="0" smtClean="0"/>
              <a:t>, 3 </a:t>
            </a:r>
            <a:r>
              <a:rPr lang="ru-RU" sz="1350" b="0" dirty="0"/>
              <a:t>оздоровительных учреждения по организации отдыха и оздоровления детей, 6 казённых учреждений обеспечивающих эффективное управление сферой образования и организацию работы с молодёжью, организация по предоставлению высшего сестринского образования, обеспечивающая подготовку медицинских сестёр с высшим профессиональным образованием для учреждений здравоохранения, 2 органа местного самоуправления.</a:t>
            </a:r>
          </a:p>
          <a:p>
            <a:pPr algn="just"/>
            <a:r>
              <a:rPr lang="ru-RU" sz="1350" b="0" dirty="0" smtClean="0"/>
              <a:t>        Кроме того, </a:t>
            </a:r>
            <a:r>
              <a:rPr lang="ru-RU" sz="1350" b="0" dirty="0"/>
              <a:t>осуществляют образовательную деятельность 22 </a:t>
            </a:r>
            <a:r>
              <a:rPr lang="ru-RU" sz="1350" b="0" dirty="0" smtClean="0"/>
              <a:t>негосударственные образовательные </a:t>
            </a:r>
            <a:r>
              <a:rPr lang="ru-RU" sz="1350" b="0" dirty="0"/>
              <a:t>организации, из них 15 дошкольных и 7 общеобразовательных.</a:t>
            </a:r>
          </a:p>
        </p:txBody>
      </p:sp>
      <p:graphicFrame>
        <p:nvGraphicFramePr>
          <p:cNvPr id="12" name="Диаграмма 11"/>
          <p:cNvGraphicFramePr/>
          <p:nvPr>
            <p:extLst>
              <p:ext uri="{D42A27DB-BD31-4B8C-83A1-F6EECF244321}">
                <p14:modId xmlns:p14="http://schemas.microsoft.com/office/powerpoint/2010/main" val="3459008498"/>
              </p:ext>
            </p:extLst>
          </p:nvPr>
        </p:nvGraphicFramePr>
        <p:xfrm>
          <a:off x="4421357" y="1608928"/>
          <a:ext cx="4211832" cy="264576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Диаграмма 13"/>
          <p:cNvGraphicFramePr/>
          <p:nvPr>
            <p:extLst>
              <p:ext uri="{D42A27DB-BD31-4B8C-83A1-F6EECF244321}">
                <p14:modId xmlns:p14="http://schemas.microsoft.com/office/powerpoint/2010/main" val="188347"/>
              </p:ext>
            </p:extLst>
          </p:nvPr>
        </p:nvGraphicFramePr>
        <p:xfrm>
          <a:off x="699742" y="1570460"/>
          <a:ext cx="3910423" cy="245761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3604755"/>
      </p:ext>
    </p:extLst>
  </p:cSld>
  <p:clrMapOvr>
    <a:masterClrMapping/>
  </p:clrMapOvr>
  <p:transition spd="slow">
    <p:blind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Объект 12"/>
          <p:cNvGraphicFramePr>
            <a:graphicFrameLocks noChangeAspect="1"/>
          </p:cNvGraphicFramePr>
          <p:nvPr>
            <p:extLst>
              <p:ext uri="{D42A27DB-BD31-4B8C-83A1-F6EECF244321}">
                <p14:modId xmlns:p14="http://schemas.microsoft.com/office/powerpoint/2010/main" val="24740686"/>
              </p:ext>
            </p:extLst>
          </p:nvPr>
        </p:nvGraphicFramePr>
        <p:xfrm>
          <a:off x="908160" y="998122"/>
          <a:ext cx="7861990" cy="2965188"/>
        </p:xfrm>
        <a:graphic>
          <a:graphicData uri="http://schemas.openxmlformats.org/presentationml/2006/ole">
            <mc:AlternateContent xmlns:mc="http://schemas.openxmlformats.org/markup-compatibility/2006">
              <mc:Choice xmlns:v="urn:schemas-microsoft-com:vml" Requires="v">
                <p:oleObj spid="_x0000_s219987" name="Документ" r:id="rId4" imgW="6235589" imgH="2647966" progId="Word.Document.12">
                  <p:embed/>
                </p:oleObj>
              </mc:Choice>
              <mc:Fallback>
                <p:oleObj name="Документ" r:id="rId4" imgW="6235589" imgH="2647966" progId="Word.Document.12">
                  <p:embed/>
                  <p:pic>
                    <p:nvPicPr>
                      <p:cNvPr id="0" name=""/>
                      <p:cNvPicPr/>
                      <p:nvPr/>
                    </p:nvPicPr>
                    <p:blipFill>
                      <a:blip r:embed="rId5"/>
                      <a:stretch>
                        <a:fillRect/>
                      </a:stretch>
                    </p:blipFill>
                    <p:spPr>
                      <a:xfrm>
                        <a:off x="908160" y="998122"/>
                        <a:ext cx="7861990" cy="2965188"/>
                      </a:xfrm>
                      <a:prstGeom prst="rect">
                        <a:avLst/>
                      </a:prstGeom>
                    </p:spPr>
                  </p:pic>
                </p:oleObj>
              </mc:Fallback>
            </mc:AlternateContent>
          </a:graphicData>
        </a:graphic>
      </p:graphicFrame>
      <p:sp>
        <p:nvSpPr>
          <p:cNvPr id="14" name="Прямоугольник 13"/>
          <p:cNvSpPr/>
          <p:nvPr/>
        </p:nvSpPr>
        <p:spPr>
          <a:xfrm>
            <a:off x="755500" y="105570"/>
            <a:ext cx="7823825" cy="892552"/>
          </a:xfrm>
          <a:prstGeom prst="rect">
            <a:avLst/>
          </a:prstGeom>
        </p:spPr>
        <p:txBody>
          <a:bodyPr wrap="square">
            <a:spAutoFit/>
          </a:bodyPr>
          <a:lstStyle/>
          <a:p>
            <a:pPr algn="ctr"/>
            <a:r>
              <a:rPr lang="ru-RU" sz="1600" dirty="0" smtClean="0">
                <a:effectLst>
                  <a:outerShdw blurRad="38100" dist="38100" dir="2700000" algn="tl">
                    <a:srgbClr val="000000">
                      <a:alpha val="43137"/>
                    </a:srgbClr>
                  </a:outerShdw>
                </a:effectLst>
              </a:rPr>
              <a:t>Расходы местного бюджета (бюджета муниципального образования город Краснодар) на образование</a:t>
            </a:r>
            <a:endParaRPr lang="ru-RU" sz="1600" b="0" dirty="0" smtClean="0">
              <a:effectLst>
                <a:outerShdw blurRad="38100" dist="38100" dir="2700000" algn="tl">
                  <a:srgbClr val="000000">
                    <a:alpha val="43137"/>
                  </a:srgbClr>
                </a:outerShdw>
              </a:effectLst>
            </a:endParaRPr>
          </a:p>
          <a:p>
            <a:r>
              <a:rPr lang="ru-RU" sz="800" b="0" dirty="0" smtClean="0"/>
              <a:t>                        </a:t>
            </a:r>
          </a:p>
          <a:p>
            <a:r>
              <a:rPr lang="ru-RU" sz="1200" dirty="0" smtClean="0"/>
              <a:t>                                                                                                                                                                   млн</a:t>
            </a:r>
            <a:r>
              <a:rPr lang="ru-RU" sz="1200" dirty="0"/>
              <a:t>. рублей</a:t>
            </a:r>
            <a:endParaRPr lang="ru-RU" sz="1200" dirty="0">
              <a:effectLst/>
            </a:endParaRPr>
          </a:p>
        </p:txBody>
      </p:sp>
      <p:sp>
        <p:nvSpPr>
          <p:cNvPr id="20" name="Прямоугольник 19"/>
          <p:cNvSpPr/>
          <p:nvPr/>
        </p:nvSpPr>
        <p:spPr>
          <a:xfrm>
            <a:off x="5487960" y="3810858"/>
            <a:ext cx="1903663" cy="292388"/>
          </a:xfrm>
          <a:prstGeom prst="rect">
            <a:avLst/>
          </a:prstGeom>
        </p:spPr>
        <p:txBody>
          <a:bodyPr wrap="none">
            <a:spAutoFit/>
          </a:bodyPr>
          <a:lstStyle/>
          <a:p>
            <a:r>
              <a:rPr lang="ru-RU" sz="1300" dirty="0"/>
              <a:t>Направления расходов</a:t>
            </a:r>
          </a:p>
        </p:txBody>
      </p:sp>
      <p:sp>
        <p:nvSpPr>
          <p:cNvPr id="9" name="Прямоугольник 8"/>
          <p:cNvSpPr/>
          <p:nvPr/>
        </p:nvSpPr>
        <p:spPr>
          <a:xfrm>
            <a:off x="1671460" y="3827156"/>
            <a:ext cx="1695144" cy="292388"/>
          </a:xfrm>
          <a:prstGeom prst="rect">
            <a:avLst/>
          </a:prstGeom>
        </p:spPr>
        <p:txBody>
          <a:bodyPr wrap="none">
            <a:spAutoFit/>
          </a:bodyPr>
          <a:lstStyle/>
          <a:p>
            <a:r>
              <a:rPr lang="ru-RU" sz="1300" dirty="0" smtClean="0"/>
              <a:t>Структура </a:t>
            </a:r>
            <a:r>
              <a:rPr lang="ru-RU" sz="1300" dirty="0"/>
              <a:t>расходов</a:t>
            </a:r>
          </a:p>
        </p:txBody>
      </p:sp>
      <p:graphicFrame>
        <p:nvGraphicFramePr>
          <p:cNvPr id="8" name="Диаграмма 7"/>
          <p:cNvGraphicFramePr/>
          <p:nvPr>
            <p:extLst>
              <p:ext uri="{D42A27DB-BD31-4B8C-83A1-F6EECF244321}">
                <p14:modId xmlns:p14="http://schemas.microsoft.com/office/powerpoint/2010/main" val="1747618387"/>
              </p:ext>
            </p:extLst>
          </p:nvPr>
        </p:nvGraphicFramePr>
        <p:xfrm>
          <a:off x="5258970" y="4054276"/>
          <a:ext cx="2900540" cy="278901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Диаграмма 11"/>
          <p:cNvGraphicFramePr/>
          <p:nvPr>
            <p:extLst>
              <p:ext uri="{D42A27DB-BD31-4B8C-83A1-F6EECF244321}">
                <p14:modId xmlns:p14="http://schemas.microsoft.com/office/powerpoint/2010/main" val="569469135"/>
              </p:ext>
            </p:extLst>
          </p:nvPr>
        </p:nvGraphicFramePr>
        <p:xfrm>
          <a:off x="1366140" y="4119544"/>
          <a:ext cx="2675022" cy="269181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134235370"/>
      </p:ext>
    </p:extLst>
  </p:cSld>
  <p:clrMapOvr>
    <a:masterClrMapping/>
  </p:clrMapOvr>
  <p:transition spd="slow">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0" y="-463550"/>
            <a:ext cx="9144000" cy="3205163"/>
          </a:xfrm>
          <a:gradFill rotWithShape="1">
            <a:gsLst>
              <a:gs pos="0">
                <a:srgbClr val="99CCFF"/>
              </a:gs>
              <a:gs pos="50000">
                <a:srgbClr val="F1F8F9"/>
              </a:gs>
              <a:gs pos="100000">
                <a:srgbClr val="99CCFF"/>
              </a:gs>
            </a:gsLst>
            <a:lin ang="5400000" scaled="1"/>
          </a:gradFill>
          <a:ln>
            <a:solidFill>
              <a:schemeClr val="tx1"/>
            </a:solidFill>
            <a:miter lim="800000"/>
            <a:headEnd/>
            <a:tailEnd/>
          </a:ln>
        </p:spPr>
        <p:txBody>
          <a:bodyPr/>
          <a:lstStyle/>
          <a:p>
            <a:r>
              <a:rPr lang="ru-RU" altLang="ru-RU" sz="1800" b="1" dirty="0">
                <a:solidFill>
                  <a:srgbClr val="003399"/>
                </a:solidFill>
              </a:rPr>
              <a:t>Бюджет муниципального образования город Краснодар на </a:t>
            </a:r>
            <a:r>
              <a:rPr lang="ru-RU" altLang="ru-RU" sz="1800" b="1" dirty="0" smtClean="0">
                <a:solidFill>
                  <a:srgbClr val="003399"/>
                </a:solidFill>
              </a:rPr>
              <a:t>2015 </a:t>
            </a:r>
            <a:r>
              <a:rPr lang="ru-RU" altLang="ru-RU" sz="1800" b="1" dirty="0">
                <a:solidFill>
                  <a:srgbClr val="003399"/>
                </a:solidFill>
              </a:rPr>
              <a:t>год</a:t>
            </a:r>
            <a:br>
              <a:rPr lang="ru-RU" altLang="ru-RU" sz="1800" b="1" dirty="0">
                <a:solidFill>
                  <a:srgbClr val="003399"/>
                </a:solidFill>
              </a:rPr>
            </a:br>
            <a:r>
              <a:rPr lang="ru-RU" altLang="ru-RU" sz="1800" b="1" dirty="0" smtClean="0">
                <a:solidFill>
                  <a:srgbClr val="003399"/>
                </a:solidFill>
              </a:rPr>
              <a:t>утверждён </a:t>
            </a:r>
            <a:r>
              <a:rPr lang="ru-RU" altLang="ru-RU" sz="1800" b="1" dirty="0">
                <a:solidFill>
                  <a:srgbClr val="003399"/>
                </a:solidFill>
              </a:rPr>
              <a:t>решением городской Думы Краснодара от </a:t>
            </a:r>
            <a:r>
              <a:rPr lang="ru-RU" altLang="ru-RU" sz="1800" b="1" dirty="0" smtClean="0">
                <a:solidFill>
                  <a:srgbClr val="003399"/>
                </a:solidFill>
              </a:rPr>
              <a:t>18.12.2014 </a:t>
            </a:r>
            <a:r>
              <a:rPr lang="ru-RU" altLang="ru-RU" sz="1800" b="1" dirty="0">
                <a:solidFill>
                  <a:srgbClr val="003399"/>
                </a:solidFill>
              </a:rPr>
              <a:t>№ </a:t>
            </a:r>
            <a:r>
              <a:rPr lang="ru-RU" altLang="ru-RU" sz="1800" b="1" dirty="0" smtClean="0">
                <a:solidFill>
                  <a:srgbClr val="003399"/>
                </a:solidFill>
              </a:rPr>
              <a:t>72 </a:t>
            </a:r>
            <a:r>
              <a:rPr lang="ru-RU" altLang="ru-RU" sz="1800" b="1" dirty="0">
                <a:solidFill>
                  <a:srgbClr val="003399"/>
                </a:solidFill>
              </a:rPr>
              <a:t>п. 1 «О местном бюджете (бюджете муниципального образования город Краснодар) на </a:t>
            </a:r>
            <a:r>
              <a:rPr lang="ru-RU" altLang="ru-RU" sz="1800" b="1" dirty="0" smtClean="0">
                <a:solidFill>
                  <a:srgbClr val="003399"/>
                </a:solidFill>
              </a:rPr>
              <a:t>2015 </a:t>
            </a:r>
            <a:r>
              <a:rPr lang="ru-RU" altLang="ru-RU" sz="1800" b="1" dirty="0">
                <a:solidFill>
                  <a:srgbClr val="003399"/>
                </a:solidFill>
              </a:rPr>
              <a:t>год и на плановый период </a:t>
            </a:r>
            <a:r>
              <a:rPr lang="ru-RU" altLang="ru-RU" sz="1800" b="1" dirty="0" smtClean="0">
                <a:solidFill>
                  <a:srgbClr val="003399"/>
                </a:solidFill>
              </a:rPr>
              <a:t>2016 </a:t>
            </a:r>
            <a:r>
              <a:rPr lang="ru-RU" altLang="ru-RU" sz="1800" b="1" dirty="0">
                <a:solidFill>
                  <a:srgbClr val="003399"/>
                </a:solidFill>
              </a:rPr>
              <a:t>и </a:t>
            </a:r>
            <a:r>
              <a:rPr lang="ru-RU" altLang="ru-RU" sz="1800" b="1" dirty="0" smtClean="0">
                <a:solidFill>
                  <a:srgbClr val="003399"/>
                </a:solidFill>
              </a:rPr>
              <a:t>2017 </a:t>
            </a:r>
            <a:r>
              <a:rPr lang="ru-RU" altLang="ru-RU" sz="1800" b="1" dirty="0">
                <a:solidFill>
                  <a:srgbClr val="003399"/>
                </a:solidFill>
              </a:rPr>
              <a:t>годов»</a:t>
            </a:r>
            <a:r>
              <a:rPr lang="ru-RU" altLang="ru-RU" sz="1800" b="1" dirty="0">
                <a:solidFill>
                  <a:srgbClr val="003399"/>
                </a:solidFill>
                <a:effectLst>
                  <a:outerShdw blurRad="38100" dist="38100" dir="2700000" algn="tl">
                    <a:srgbClr val="000000"/>
                  </a:outerShdw>
                </a:effectLst>
              </a:rPr>
              <a:t/>
            </a:r>
            <a:br>
              <a:rPr lang="ru-RU" altLang="ru-RU" sz="1800" b="1" dirty="0">
                <a:solidFill>
                  <a:srgbClr val="003399"/>
                </a:solidFill>
                <a:effectLst>
                  <a:outerShdw blurRad="38100" dist="38100" dir="2700000" algn="tl">
                    <a:srgbClr val="000000"/>
                  </a:outerShdw>
                </a:effectLst>
              </a:rPr>
            </a:br>
            <a:endParaRPr lang="ru-RU" altLang="ru-RU" sz="1800" b="1" dirty="0">
              <a:solidFill>
                <a:srgbClr val="003399"/>
              </a:solidFill>
              <a:effectLst>
                <a:outerShdw blurRad="38100" dist="38100" dir="2700000" algn="tl">
                  <a:srgbClr val="000000"/>
                </a:outerShdw>
              </a:effectLst>
            </a:endParaRPr>
          </a:p>
        </p:txBody>
      </p:sp>
      <p:graphicFrame>
        <p:nvGraphicFramePr>
          <p:cNvPr id="317790" name="Group 350"/>
          <p:cNvGraphicFramePr>
            <a:graphicFrameLocks noGrp="1"/>
          </p:cNvGraphicFramePr>
          <p:nvPr>
            <p:ph idx="1"/>
            <p:extLst>
              <p:ext uri="{D42A27DB-BD31-4B8C-83A1-F6EECF244321}">
                <p14:modId xmlns:p14="http://schemas.microsoft.com/office/powerpoint/2010/main" val="2853198950"/>
              </p:ext>
            </p:extLst>
          </p:nvPr>
        </p:nvGraphicFramePr>
        <p:xfrm>
          <a:off x="0" y="4040188"/>
          <a:ext cx="9158074" cy="2837240"/>
        </p:xfrm>
        <a:graphic>
          <a:graphicData uri="http://schemas.openxmlformats.org/drawingml/2006/table">
            <a:tbl>
              <a:tblPr/>
              <a:tblGrid>
                <a:gridCol w="446226"/>
                <a:gridCol w="2675504"/>
                <a:gridCol w="1068620"/>
                <a:gridCol w="1221280"/>
                <a:gridCol w="116840"/>
                <a:gridCol w="951780"/>
                <a:gridCol w="1433823"/>
                <a:gridCol w="116840"/>
                <a:gridCol w="1127161"/>
              </a:tblGrid>
              <a:tr h="3048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1" i="0" u="none" strike="noStrike" cap="none" normalizeH="0" baseline="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Times New Roman" pitchFamily="18" charset="0"/>
                        </a:rPr>
                        <a:t>млн. рублей</a:t>
                      </a:r>
                    </a:p>
                  </a:txBody>
                  <a:tcPr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397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Исполнено</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400" b="1" i="0" u="none" strike="noStrike" kern="1200" cap="none" spc="0" normalizeH="0" baseline="0" noProof="0" dirty="0" smtClean="0">
                          <a:ln>
                            <a:noFill/>
                          </a:ln>
                          <a:solidFill>
                            <a:srgbClr val="000000"/>
                          </a:solidFill>
                          <a:effectLst/>
                          <a:uLnTx/>
                          <a:uFillTx/>
                          <a:latin typeface="Times New Roman" pitchFamily="18" charset="0"/>
                          <a:ea typeface="+mn-ea"/>
                          <a:cs typeface="+mn-cs"/>
                        </a:rPr>
                        <a:t>2015 год</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p>
                      <a:endParaRPr lang="ru-RU"/>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400" b="1" i="0" u="none" strike="noStrike" kern="1200" cap="none" spc="0" normalizeH="0" baseline="0" noProof="0" dirty="0" smtClean="0">
                          <a:ln>
                            <a:noFill/>
                          </a:ln>
                          <a:solidFill>
                            <a:srgbClr val="000000"/>
                          </a:solidFill>
                          <a:effectLst/>
                          <a:uLnTx/>
                          <a:uFillTx/>
                          <a:latin typeface="Times New Roman" pitchFamily="18" charset="0"/>
                          <a:ea typeface="+mn-ea"/>
                          <a:cs typeface="+mn-cs"/>
                        </a:rPr>
                        <a:t>Процент исполнения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p>
                      <a:endParaRPr lang="ru-RU"/>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r>
              <a:tr h="12207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 п/п</a:t>
                      </a:r>
                      <a:r>
                        <a:rPr kumimoji="0" lang="ru-RU" altLang="ru-RU" sz="1400" b="0" i="0" u="none" strike="noStrike" cap="none" normalizeH="0" baseline="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Показатели</a:t>
                      </a:r>
                      <a:endParaRPr kumimoji="0" lang="ru-RU" altLang="ru-RU" sz="14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Утверждено</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Исполнено</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2015 год к утверждённому бюджету, %</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2015 год к исполнению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за 2014 год, %</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r>
              <a:tr h="12816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Times New Roman" pitchFamily="18" charset="0"/>
                        </a:rPr>
                        <a:t>ДОХОДЫ</a:t>
                      </a:r>
                      <a:endParaRPr kumimoji="0" lang="ru-RU" altLang="ru-RU" sz="1300" b="0"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itchFamily="18" charset="0"/>
                        </a:rPr>
                        <a:t>24 667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algn="ctr"/>
                      <a:r>
                        <a:rPr lang="ru-RU" sz="1400" b="1" dirty="0" smtClean="0"/>
                        <a:t>24 688</a:t>
                      </a:r>
                      <a:endParaRPr lang="ru-RU" sz="1400" b="1"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itchFamily="18" charset="0"/>
                        </a:rPr>
                        <a:t>22 059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kern="1200" cap="none" normalizeH="0" baseline="0" dirty="0" smtClean="0">
                          <a:ln>
                            <a:noFill/>
                          </a:ln>
                          <a:solidFill>
                            <a:schemeClr val="tx1"/>
                          </a:solidFill>
                          <a:effectLst/>
                          <a:latin typeface="Times New Roman" pitchFamily="18" charset="0"/>
                          <a:ea typeface="+mn-ea"/>
                          <a:cs typeface="+mn-cs"/>
                        </a:rPr>
                        <a:t>89,3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kern="1200" cap="none" normalizeH="0" baseline="0" dirty="0" smtClean="0">
                          <a:ln>
                            <a:noFill/>
                          </a:ln>
                          <a:solidFill>
                            <a:schemeClr val="tx1"/>
                          </a:solidFill>
                          <a:effectLst/>
                          <a:latin typeface="Times New Roman" pitchFamily="18" charset="0"/>
                          <a:ea typeface="+mn-ea"/>
                          <a:cs typeface="+mn-cs"/>
                        </a:rPr>
                        <a:t>89,4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kern="1200" cap="none" normalizeH="0" baseline="0" dirty="0" smtClean="0">
                        <a:ln>
                          <a:noFill/>
                        </a:ln>
                        <a:solidFill>
                          <a:schemeClr val="tx1"/>
                        </a:solidFill>
                        <a:effectLst/>
                        <a:latin typeface="Times New Roman" pitchFamily="18"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r>
              <a:tr h="14405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1" i="0" u="none" strike="noStrike" cap="none" normalizeH="0" baseline="0" dirty="0" smtClean="0">
                          <a:ln>
                            <a:noFill/>
                          </a:ln>
                          <a:solidFill>
                            <a:srgbClr val="000000"/>
                          </a:solidFill>
                          <a:effectLst/>
                          <a:latin typeface="Times New Roman" pitchFamily="18" charset="0"/>
                          <a:cs typeface="Times New Roman" pitchFamily="18" charset="0"/>
                        </a:rPr>
                        <a:t>РАСХОДЫ</a:t>
                      </a:r>
                      <a:endParaRPr kumimoji="0" lang="ru-RU" altLang="ru-RU" sz="13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itchFamily="18" charset="0"/>
                        </a:rPr>
                        <a:t>26 635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algn="ctr"/>
                      <a:r>
                        <a:rPr lang="ru-RU" sz="1400" b="1" dirty="0" smtClean="0"/>
                        <a:t>28 745</a:t>
                      </a:r>
                      <a:endParaRPr lang="ru-RU" sz="1400" b="1"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24 325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84,6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91,3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r>
              <a:tr h="3048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rgbClr val="000000"/>
                          </a:solidFill>
                          <a:effectLst/>
                          <a:latin typeface="Times New Roman" pitchFamily="18" charset="0"/>
                        </a:rPr>
                        <a:t>3.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300" b="1" i="0" u="none" strike="noStrike" cap="none" normalizeH="0" baseline="0" smtClean="0">
                          <a:ln>
                            <a:noFill/>
                          </a:ln>
                          <a:solidFill>
                            <a:srgbClr val="000000"/>
                          </a:solidFill>
                          <a:effectLst/>
                          <a:latin typeface="Times New Roman" pitchFamily="18" charset="0"/>
                        </a:rPr>
                        <a:t>ДЕФИЦИТ (-); ПРОФИЦИТ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itchFamily="18" charset="0"/>
                        </a:rPr>
                        <a:t>-1 968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p>
                      <a:pPr algn="ctr"/>
                      <a:r>
                        <a:rPr lang="ru-RU" sz="1400" b="1" dirty="0" smtClean="0"/>
                        <a:t>-4 057</a:t>
                      </a:r>
                      <a:endParaRPr lang="ru-RU" sz="1400" b="1"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rgbClr val="000000"/>
                          </a:solidFill>
                          <a:effectLst/>
                          <a:latin typeface="Times New Roman" pitchFamily="18" charset="0"/>
                        </a:rPr>
                        <a:t>-2 266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itchFamily="18" charset="0"/>
                        </a:rPr>
                        <a:t>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000" b="1" i="0" u="none" strike="noStrike" cap="none" normalizeH="0" baseline="0" dirty="0" smtClean="0">
                          <a:ln>
                            <a:noFill/>
                          </a:ln>
                          <a:solidFill>
                            <a:srgbClr val="000000"/>
                          </a:solidFill>
                          <a:effectLst/>
                          <a:latin typeface="Times New Roman" pitchFamily="18" charset="0"/>
                        </a:rPr>
                        <a:t>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c hMerge="1">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000" b="1" i="0" u="none" strike="noStrike" cap="none" normalizeH="0" baseline="0" dirty="0" smtClean="0">
                        <a:ln>
                          <a:noFill/>
                        </a:ln>
                        <a:solidFill>
                          <a:srgbClr val="00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CCFF"/>
                        </a:gs>
                        <a:gs pos="50000">
                          <a:srgbClr val="F1F8F9"/>
                        </a:gs>
                        <a:gs pos="100000">
                          <a:srgbClr val="99CCFF"/>
                        </a:gs>
                      </a:gsLst>
                      <a:lin ang="5400000" scaled="1"/>
                    </a:gradFill>
                  </a:tcPr>
                </a:tc>
              </a:tr>
            </a:tbl>
          </a:graphicData>
        </a:graphic>
      </p:graphicFrame>
      <p:sp>
        <p:nvSpPr>
          <p:cNvPr id="317496" name="AutoShape 56"/>
          <p:cNvSpPr>
            <a:spLocks noChangeArrowheads="1"/>
          </p:cNvSpPr>
          <p:nvPr/>
        </p:nvSpPr>
        <p:spPr bwMode="auto">
          <a:xfrm>
            <a:off x="0" y="3048000"/>
            <a:ext cx="9144000" cy="1220630"/>
          </a:xfrm>
          <a:prstGeom prst="downArrowCallout">
            <a:avLst>
              <a:gd name="adj1" fmla="val 49469"/>
              <a:gd name="adj2" fmla="val 55755"/>
              <a:gd name="adj3" fmla="val 16667"/>
              <a:gd name="adj4" fmla="val 66667"/>
            </a:avLst>
          </a:prstGeom>
          <a:gradFill rotWithShape="1">
            <a:gsLst>
              <a:gs pos="0">
                <a:srgbClr val="99CCFF"/>
              </a:gs>
              <a:gs pos="50000">
                <a:srgbClr val="F1F8F9"/>
              </a:gs>
              <a:gs pos="100000">
                <a:srgbClr val="99CCFF"/>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1600" dirty="0">
              <a:solidFill>
                <a:srgbClr val="000000"/>
              </a:solidFill>
              <a:effectLst>
                <a:outerShdw blurRad="38100" dist="38100" dir="2700000" algn="tl">
                  <a:srgbClr val="FFFFFF"/>
                </a:outerShdw>
              </a:effectLst>
              <a:cs typeface="Times New Roman" pitchFamily="18" charset="0"/>
            </a:endParaRPr>
          </a:p>
          <a:p>
            <a:pPr algn="ctr"/>
            <a:r>
              <a:rPr lang="ru-RU" altLang="ru-RU" sz="1600" dirty="0">
                <a:solidFill>
                  <a:srgbClr val="000000"/>
                </a:solidFill>
                <a:effectLst>
                  <a:outerShdw blurRad="38100" dist="38100" dir="2700000" algn="tl">
                    <a:srgbClr val="FFFFFF"/>
                  </a:outerShdw>
                </a:effectLst>
                <a:cs typeface="Times New Roman" pitchFamily="18" charset="0"/>
              </a:rPr>
              <a:t>Основные показатели бюджета муниципального образования город Краснодар</a:t>
            </a:r>
          </a:p>
          <a:p>
            <a:pPr algn="ctr"/>
            <a:r>
              <a:rPr lang="ru-RU" altLang="ru-RU" sz="1600" dirty="0">
                <a:solidFill>
                  <a:srgbClr val="000000"/>
                </a:solidFill>
                <a:effectLst>
                  <a:outerShdw blurRad="38100" dist="38100" dir="2700000" algn="tl">
                    <a:srgbClr val="FFFFFF"/>
                  </a:outerShdw>
                </a:effectLst>
                <a:cs typeface="Times New Roman" pitchFamily="18" charset="0"/>
              </a:rPr>
              <a:t> за </a:t>
            </a:r>
            <a:r>
              <a:rPr lang="ru-RU" altLang="ru-RU" sz="1600" dirty="0" smtClean="0">
                <a:solidFill>
                  <a:srgbClr val="000000"/>
                </a:solidFill>
                <a:effectLst>
                  <a:outerShdw blurRad="38100" dist="38100" dir="2700000" algn="tl">
                    <a:srgbClr val="FFFFFF"/>
                  </a:outerShdw>
                </a:effectLst>
                <a:cs typeface="Times New Roman" pitchFamily="18" charset="0"/>
              </a:rPr>
              <a:t>2015 </a:t>
            </a:r>
            <a:r>
              <a:rPr lang="ru-RU" altLang="ru-RU" sz="1600" dirty="0">
                <a:solidFill>
                  <a:srgbClr val="000000"/>
                </a:solidFill>
                <a:effectLst>
                  <a:outerShdw blurRad="38100" dist="38100" dir="2700000" algn="tl">
                    <a:srgbClr val="FFFFFF"/>
                  </a:outerShdw>
                </a:effectLst>
                <a:cs typeface="Times New Roman" pitchFamily="18" charset="0"/>
              </a:rPr>
              <a:t>год</a:t>
            </a:r>
          </a:p>
          <a:p>
            <a:pPr algn="ctr"/>
            <a:endParaRPr lang="ru-RU" altLang="ru-RU" sz="1600" dirty="0">
              <a:solidFill>
                <a:srgbClr val="000000"/>
              </a:solidFill>
              <a:effectLst>
                <a:outerShdw blurRad="38100" dist="38100" dir="2700000" algn="tl">
                  <a:srgbClr val="FFFFFF"/>
                </a:outerShdw>
              </a:effectLst>
              <a:cs typeface="Times New Roman" pitchFamily="18" charset="0"/>
            </a:endParaRPr>
          </a:p>
        </p:txBody>
      </p:sp>
      <p:sp>
        <p:nvSpPr>
          <p:cNvPr id="317641" name="Rectangle 201"/>
          <p:cNvSpPr>
            <a:spLocks noChangeArrowheads="1"/>
          </p:cNvSpPr>
          <p:nvPr/>
        </p:nvSpPr>
        <p:spPr bwMode="auto">
          <a:xfrm>
            <a:off x="5335588" y="1749425"/>
            <a:ext cx="3587750" cy="1069975"/>
          </a:xfrm>
          <a:prstGeom prst="rect">
            <a:avLst/>
          </a:prstGeom>
          <a:noFill/>
          <a:ln>
            <a:noFill/>
          </a:ln>
          <a:effectLst/>
          <a:extLst>
            <a:ext uri="{909E8E84-426E-40DD-AFC4-6F175D3DCCD1}">
              <a14:hiddenFill xmlns:a14="http://schemas.microsoft.com/office/drawing/2010/main">
                <a:gradFill rotWithShape="1">
                  <a:gsLst>
                    <a:gs pos="0">
                      <a:srgbClr val="99CCFF"/>
                    </a:gs>
                    <a:gs pos="50000">
                      <a:srgbClr val="BFDDE3"/>
                    </a:gs>
                    <a:gs pos="100000">
                      <a:srgbClr val="99CCF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1600" dirty="0">
                <a:solidFill>
                  <a:srgbClr val="000000"/>
                </a:solidFill>
                <a:effectLst>
                  <a:outerShdw blurRad="38100" dist="38100" dir="2700000" algn="tl">
                    <a:srgbClr val="C0C0C0"/>
                  </a:outerShdw>
                </a:effectLst>
                <a:cs typeface="+mn-cs"/>
              </a:rPr>
              <a:t>Публичные слушания </a:t>
            </a:r>
          </a:p>
          <a:p>
            <a:pPr algn="ctr"/>
            <a:r>
              <a:rPr lang="ru-RU" altLang="ru-RU" sz="1600" dirty="0">
                <a:solidFill>
                  <a:srgbClr val="000000"/>
                </a:solidFill>
                <a:effectLst>
                  <a:outerShdw blurRad="38100" dist="38100" dir="2700000" algn="tl">
                    <a:srgbClr val="C0C0C0"/>
                  </a:outerShdw>
                </a:effectLst>
                <a:cs typeface="+mn-cs"/>
              </a:rPr>
              <a:t>об исполнении местного бюджета </a:t>
            </a:r>
            <a:endParaRPr lang="ru-RU" altLang="ru-RU" sz="1600" dirty="0" smtClean="0">
              <a:solidFill>
                <a:srgbClr val="000000"/>
              </a:solidFill>
              <a:effectLst>
                <a:outerShdw blurRad="38100" dist="38100" dir="2700000" algn="tl">
                  <a:srgbClr val="C0C0C0"/>
                </a:outerShdw>
              </a:effectLst>
              <a:cs typeface="+mn-cs"/>
            </a:endParaRPr>
          </a:p>
          <a:p>
            <a:pPr algn="ctr"/>
            <a:r>
              <a:rPr lang="ru-RU" altLang="ru-RU" sz="1600" dirty="0" smtClean="0">
                <a:solidFill>
                  <a:srgbClr val="000000"/>
                </a:solidFill>
                <a:effectLst>
                  <a:outerShdw blurRad="38100" dist="38100" dir="2700000" algn="tl">
                    <a:srgbClr val="C0C0C0"/>
                  </a:outerShdw>
                </a:effectLst>
                <a:cs typeface="+mn-cs"/>
              </a:rPr>
              <a:t>за 2015 </a:t>
            </a:r>
            <a:r>
              <a:rPr lang="ru-RU" altLang="ru-RU" sz="1600" dirty="0">
                <a:solidFill>
                  <a:srgbClr val="000000"/>
                </a:solidFill>
                <a:effectLst>
                  <a:outerShdw blurRad="38100" dist="38100" dir="2700000" algn="tl">
                    <a:srgbClr val="C0C0C0"/>
                  </a:outerShdw>
                </a:effectLst>
                <a:cs typeface="+mn-cs"/>
              </a:rPr>
              <a:t>год </a:t>
            </a:r>
          </a:p>
          <a:p>
            <a:pPr algn="ctr"/>
            <a:r>
              <a:rPr lang="ru-RU" altLang="ru-RU" sz="1600" dirty="0">
                <a:solidFill>
                  <a:srgbClr val="000000"/>
                </a:solidFill>
                <a:effectLst>
                  <a:outerShdw blurRad="38100" dist="38100" dir="2700000" algn="tl">
                    <a:srgbClr val="C0C0C0"/>
                  </a:outerShdw>
                </a:effectLst>
                <a:cs typeface="+mn-cs"/>
              </a:rPr>
              <a:t>состоялись </a:t>
            </a:r>
            <a:r>
              <a:rPr lang="ru-RU" altLang="ru-RU" sz="1600" dirty="0" smtClean="0">
                <a:solidFill>
                  <a:srgbClr val="000000"/>
                </a:solidFill>
                <a:effectLst>
                  <a:outerShdw blurRad="38100" dist="38100" dir="2700000" algn="tl">
                    <a:srgbClr val="C0C0C0"/>
                  </a:outerShdw>
                </a:effectLst>
                <a:cs typeface="+mn-cs"/>
              </a:rPr>
              <a:t>25.04.2016</a:t>
            </a:r>
            <a:endParaRPr lang="ru-RU" altLang="ru-RU" sz="1600" dirty="0">
              <a:solidFill>
                <a:srgbClr val="000000"/>
              </a:solidFill>
              <a:effectLst>
                <a:outerShdw blurRad="38100" dist="38100" dir="2700000" algn="tl">
                  <a:srgbClr val="C0C0C0"/>
                </a:outerShdw>
              </a:effectLst>
              <a:cs typeface="+mn-cs"/>
            </a:endParaRPr>
          </a:p>
        </p:txBody>
      </p:sp>
      <p:sp>
        <p:nvSpPr>
          <p:cNvPr id="317642" name="Rectangle 202"/>
          <p:cNvSpPr>
            <a:spLocks noChangeArrowheads="1"/>
          </p:cNvSpPr>
          <p:nvPr/>
        </p:nvSpPr>
        <p:spPr bwMode="auto">
          <a:xfrm>
            <a:off x="296863" y="1749425"/>
            <a:ext cx="4275137" cy="1314450"/>
          </a:xfrm>
          <a:prstGeom prst="rect">
            <a:avLst/>
          </a:prstGeom>
          <a:noFill/>
          <a:ln>
            <a:noFill/>
          </a:ln>
          <a:effectLst/>
          <a:extLst>
            <a:ext uri="{909E8E84-426E-40DD-AFC4-6F175D3DCCD1}">
              <a14:hiddenFill xmlns:a14="http://schemas.microsoft.com/office/drawing/2010/main">
                <a:gradFill rotWithShape="1">
                  <a:gsLst>
                    <a:gs pos="0">
                      <a:srgbClr val="99CCFF"/>
                    </a:gs>
                    <a:gs pos="50000">
                      <a:srgbClr val="BFDDE3"/>
                    </a:gs>
                    <a:gs pos="100000">
                      <a:srgbClr val="99CCFF"/>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1600" dirty="0">
                <a:solidFill>
                  <a:srgbClr val="000000"/>
                </a:solidFill>
                <a:effectLst>
                  <a:outerShdw blurRad="38100" dist="38100" dir="2700000" algn="tl">
                    <a:srgbClr val="C0C0C0"/>
                  </a:outerShdw>
                </a:effectLst>
                <a:cs typeface="+mn-cs"/>
              </a:rPr>
              <a:t>Публичные слушания </a:t>
            </a:r>
          </a:p>
          <a:p>
            <a:pPr algn="ctr"/>
            <a:r>
              <a:rPr lang="ru-RU" altLang="ru-RU" sz="1600" dirty="0">
                <a:solidFill>
                  <a:srgbClr val="000000"/>
                </a:solidFill>
                <a:effectLst>
                  <a:outerShdw blurRad="38100" dist="38100" dir="2700000" algn="tl">
                    <a:srgbClr val="C0C0C0"/>
                  </a:outerShdw>
                </a:effectLst>
                <a:cs typeface="+mn-cs"/>
              </a:rPr>
              <a:t>по проекту местного бюджета на </a:t>
            </a:r>
            <a:r>
              <a:rPr lang="ru-RU" altLang="ru-RU" sz="1600" dirty="0" smtClean="0">
                <a:solidFill>
                  <a:srgbClr val="000000"/>
                </a:solidFill>
                <a:effectLst>
                  <a:outerShdw blurRad="38100" dist="38100" dir="2700000" algn="tl">
                    <a:srgbClr val="C0C0C0"/>
                  </a:outerShdw>
                </a:effectLst>
                <a:cs typeface="+mn-cs"/>
              </a:rPr>
              <a:t>2015 </a:t>
            </a:r>
            <a:r>
              <a:rPr lang="ru-RU" altLang="ru-RU" sz="1600" dirty="0">
                <a:solidFill>
                  <a:srgbClr val="000000"/>
                </a:solidFill>
                <a:effectLst>
                  <a:outerShdw blurRad="38100" dist="38100" dir="2700000" algn="tl">
                    <a:srgbClr val="C0C0C0"/>
                  </a:outerShdw>
                </a:effectLst>
                <a:cs typeface="+mn-cs"/>
              </a:rPr>
              <a:t>год и на плановый период  </a:t>
            </a:r>
            <a:r>
              <a:rPr lang="ru-RU" altLang="ru-RU" sz="1600" dirty="0" smtClean="0">
                <a:solidFill>
                  <a:srgbClr val="000000"/>
                </a:solidFill>
                <a:effectLst>
                  <a:outerShdw blurRad="38100" dist="38100" dir="2700000" algn="tl">
                    <a:srgbClr val="C0C0C0"/>
                  </a:outerShdw>
                </a:effectLst>
                <a:cs typeface="+mn-cs"/>
              </a:rPr>
              <a:t>2016 </a:t>
            </a:r>
            <a:r>
              <a:rPr lang="ru-RU" altLang="ru-RU" sz="1600" dirty="0">
                <a:solidFill>
                  <a:srgbClr val="000000"/>
                </a:solidFill>
                <a:effectLst>
                  <a:outerShdw blurRad="38100" dist="38100" dir="2700000" algn="tl">
                    <a:srgbClr val="C0C0C0"/>
                  </a:outerShdw>
                </a:effectLst>
                <a:cs typeface="+mn-cs"/>
              </a:rPr>
              <a:t>и </a:t>
            </a:r>
            <a:r>
              <a:rPr lang="ru-RU" altLang="ru-RU" sz="1600" dirty="0" smtClean="0">
                <a:solidFill>
                  <a:srgbClr val="000000"/>
                </a:solidFill>
                <a:effectLst>
                  <a:outerShdw blurRad="38100" dist="38100" dir="2700000" algn="tl">
                    <a:srgbClr val="C0C0C0"/>
                  </a:outerShdw>
                </a:effectLst>
                <a:cs typeface="+mn-cs"/>
              </a:rPr>
              <a:t>2017 </a:t>
            </a:r>
            <a:r>
              <a:rPr lang="ru-RU" altLang="ru-RU" sz="1600" dirty="0">
                <a:solidFill>
                  <a:srgbClr val="000000"/>
                </a:solidFill>
                <a:effectLst>
                  <a:outerShdw blurRad="38100" dist="38100" dir="2700000" algn="tl">
                    <a:srgbClr val="C0C0C0"/>
                  </a:outerShdw>
                </a:effectLst>
                <a:cs typeface="+mn-cs"/>
              </a:rPr>
              <a:t>годов состоялись </a:t>
            </a:r>
            <a:r>
              <a:rPr lang="ru-RU" altLang="ru-RU" sz="1600" dirty="0" smtClean="0">
                <a:solidFill>
                  <a:srgbClr val="000000"/>
                </a:solidFill>
                <a:effectLst>
                  <a:outerShdw blurRad="38100" dist="38100" dir="2700000" algn="tl">
                    <a:srgbClr val="C0C0C0"/>
                  </a:outerShdw>
                </a:effectLst>
                <a:cs typeface="+mn-cs"/>
              </a:rPr>
              <a:t>10.11.2014</a:t>
            </a:r>
            <a:r>
              <a:rPr lang="ru-RU" altLang="ru-RU" sz="1600" dirty="0">
                <a:solidFill>
                  <a:srgbClr val="000000"/>
                </a:solidFill>
                <a:effectLst>
                  <a:outerShdw blurRad="38100" dist="38100" dir="2700000" algn="tl">
                    <a:srgbClr val="C0C0C0"/>
                  </a:outerShdw>
                </a:effectLst>
                <a:cs typeface="+mn-cs"/>
              </a:rPr>
              <a:t/>
            </a:r>
            <a:br>
              <a:rPr lang="ru-RU" altLang="ru-RU" sz="1600" dirty="0">
                <a:solidFill>
                  <a:srgbClr val="000000"/>
                </a:solidFill>
                <a:effectLst>
                  <a:outerShdw blurRad="38100" dist="38100" dir="2700000" algn="tl">
                    <a:srgbClr val="C0C0C0"/>
                  </a:outerShdw>
                </a:effectLst>
                <a:cs typeface="+mn-cs"/>
              </a:rPr>
            </a:br>
            <a:endParaRPr lang="ru-RU" altLang="ru-RU" sz="1600" dirty="0">
              <a:solidFill>
                <a:srgbClr val="000000"/>
              </a:solidFill>
              <a:effectLst>
                <a:outerShdw blurRad="38100" dist="38100" dir="2700000" algn="tl">
                  <a:srgbClr val="C0C0C0"/>
                </a:outerShdw>
              </a:effectLst>
              <a:cs typeface="+mn-cs"/>
            </a:endParaRPr>
          </a:p>
        </p:txBody>
      </p:sp>
    </p:spTree>
    <p:extLst>
      <p:ext uri="{BB962C8B-B14F-4D97-AF65-F5344CB8AC3E}">
        <p14:creationId xmlns:p14="http://schemas.microsoft.com/office/powerpoint/2010/main" val="1414136052"/>
      </p:ext>
    </p:extLst>
  </p:cSld>
  <p:clrMapOvr>
    <a:masterClrMapping/>
  </p:clrMapOvr>
  <p:transition spd="slow">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694479" y="228898"/>
            <a:ext cx="4365682" cy="369332"/>
          </a:xfrm>
          <a:prstGeom prst="rect">
            <a:avLst/>
          </a:prstGeom>
        </p:spPr>
        <p:txBody>
          <a:bodyPr wrap="none">
            <a:spAutoFit/>
          </a:bodyPr>
          <a:lstStyle/>
          <a:p>
            <a:r>
              <a:rPr lang="ru-RU" dirty="0">
                <a:effectLst>
                  <a:outerShdw blurRad="38100" dist="38100" dir="2700000" algn="tl">
                    <a:srgbClr val="000000">
                      <a:alpha val="43137"/>
                    </a:srgbClr>
                  </a:outerShdw>
                </a:effectLst>
              </a:rPr>
              <a:t>Реализация образовательных программ</a:t>
            </a:r>
          </a:p>
        </p:txBody>
      </p:sp>
      <p:sp>
        <p:nvSpPr>
          <p:cNvPr id="7" name="Прямоугольник 6"/>
          <p:cNvSpPr/>
          <p:nvPr/>
        </p:nvSpPr>
        <p:spPr>
          <a:xfrm>
            <a:off x="1188879" y="947961"/>
            <a:ext cx="3148950"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ru-RU" sz="1400" dirty="0"/>
              <a:t>Численность обучающихся и воспитанников</a:t>
            </a:r>
          </a:p>
        </p:txBody>
      </p:sp>
      <p:sp>
        <p:nvSpPr>
          <p:cNvPr id="8" name="Прямоугольник 7"/>
          <p:cNvSpPr/>
          <p:nvPr/>
        </p:nvSpPr>
        <p:spPr>
          <a:xfrm>
            <a:off x="1442470" y="1763900"/>
            <a:ext cx="1017330" cy="276999"/>
          </a:xfrm>
          <a:prstGeom prst="rect">
            <a:avLst/>
          </a:prstGeom>
        </p:spPr>
        <p:txBody>
          <a:bodyPr wrap="none">
            <a:spAutoFit/>
          </a:bodyPr>
          <a:lstStyle/>
          <a:p>
            <a:r>
              <a:rPr lang="ru-RU" sz="1200" b="0" dirty="0"/>
              <a:t>тыс. человек</a:t>
            </a:r>
          </a:p>
        </p:txBody>
      </p:sp>
      <p:sp>
        <p:nvSpPr>
          <p:cNvPr id="9" name="Прямоугольник 8"/>
          <p:cNvSpPr/>
          <p:nvPr/>
        </p:nvSpPr>
        <p:spPr>
          <a:xfrm>
            <a:off x="5457231" y="941593"/>
            <a:ext cx="3205860"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u-RU" sz="1400" dirty="0"/>
              <a:t>Расходы на выполнение </a:t>
            </a:r>
            <a:endParaRPr lang="ru-RU" sz="1400" dirty="0" smtClean="0"/>
          </a:p>
          <a:p>
            <a:pPr algn="ctr"/>
            <a:r>
              <a:rPr lang="ru-RU" sz="1400" dirty="0" smtClean="0"/>
              <a:t>муниципального </a:t>
            </a:r>
            <a:r>
              <a:rPr lang="ru-RU" sz="1400" dirty="0"/>
              <a:t>задания</a:t>
            </a:r>
          </a:p>
        </p:txBody>
      </p:sp>
      <p:sp>
        <p:nvSpPr>
          <p:cNvPr id="10" name="Прямоугольник 9"/>
          <p:cNvSpPr/>
          <p:nvPr/>
        </p:nvSpPr>
        <p:spPr>
          <a:xfrm>
            <a:off x="5716950" y="1741390"/>
            <a:ext cx="970202" cy="276999"/>
          </a:xfrm>
          <a:prstGeom prst="rect">
            <a:avLst/>
          </a:prstGeom>
        </p:spPr>
        <p:txBody>
          <a:bodyPr wrap="none">
            <a:spAutoFit/>
          </a:bodyPr>
          <a:lstStyle/>
          <a:p>
            <a:r>
              <a:rPr lang="ru-RU" sz="1200" b="0" dirty="0"/>
              <a:t>млн. рублей</a:t>
            </a:r>
          </a:p>
        </p:txBody>
      </p:sp>
      <p:graphicFrame>
        <p:nvGraphicFramePr>
          <p:cNvPr id="11" name="Диаграмма 10"/>
          <p:cNvGraphicFramePr/>
          <p:nvPr>
            <p:extLst>
              <p:ext uri="{D42A27DB-BD31-4B8C-83A1-F6EECF244321}">
                <p14:modId xmlns:p14="http://schemas.microsoft.com/office/powerpoint/2010/main" val="3918234404"/>
              </p:ext>
            </p:extLst>
          </p:nvPr>
        </p:nvGraphicFramePr>
        <p:xfrm>
          <a:off x="5106310" y="1997922"/>
          <a:ext cx="3740170" cy="3816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Диаграмма 11"/>
          <p:cNvGraphicFramePr/>
          <p:nvPr>
            <p:extLst>
              <p:ext uri="{D42A27DB-BD31-4B8C-83A1-F6EECF244321}">
                <p14:modId xmlns:p14="http://schemas.microsoft.com/office/powerpoint/2010/main" val="2214382673"/>
              </p:ext>
            </p:extLst>
          </p:nvPr>
        </p:nvGraphicFramePr>
        <p:xfrm>
          <a:off x="602840" y="1992595"/>
          <a:ext cx="3892829" cy="40782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9962389"/>
      </p:ext>
    </p:extLst>
  </p:cSld>
  <p:clrMapOvr>
    <a:masterClrMapping/>
  </p:clrMapOvr>
  <p:transition spd="slow">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18800" y="223140"/>
            <a:ext cx="6869700" cy="369332"/>
          </a:xfrm>
          <a:prstGeom prst="rect">
            <a:avLst/>
          </a:prstGeom>
        </p:spPr>
        <p:txBody>
          <a:bodyPr wrap="square">
            <a:spAutoFit/>
          </a:bodyPr>
          <a:lstStyle/>
          <a:p>
            <a:r>
              <a:rPr lang="ru-RU" dirty="0">
                <a:effectLst>
                  <a:outerShdw blurRad="38100" dist="38100" dir="2700000" algn="tl">
                    <a:srgbClr val="000000">
                      <a:alpha val="43137"/>
                    </a:srgbClr>
                  </a:outerShdw>
                </a:effectLst>
              </a:rPr>
              <a:t>Ликвидация очерёдности в детские дошкольные учреждения</a:t>
            </a:r>
          </a:p>
        </p:txBody>
      </p:sp>
      <p:sp>
        <p:nvSpPr>
          <p:cNvPr id="5" name="Прямоугольник 4"/>
          <p:cNvSpPr/>
          <p:nvPr/>
        </p:nvSpPr>
        <p:spPr>
          <a:xfrm>
            <a:off x="450180" y="757450"/>
            <a:ext cx="8472630" cy="738664"/>
          </a:xfrm>
          <a:prstGeom prst="rect">
            <a:avLst/>
          </a:prstGeom>
        </p:spPr>
        <p:txBody>
          <a:bodyPr wrap="square">
            <a:spAutoFit/>
          </a:bodyPr>
          <a:lstStyle/>
          <a:p>
            <a:pPr algn="just"/>
            <a:r>
              <a:rPr lang="ru-RU" sz="1400" b="0" i="1" dirty="0" smtClean="0"/>
              <a:t>    Муниципальным </a:t>
            </a:r>
            <a:r>
              <a:rPr lang="ru-RU" sz="1400" b="0" i="1" dirty="0"/>
              <a:t>образованием город Краснодар реализуется план мероприятий («дорожная карта»), направленный на ликвидацию очереди на зачисление детей в дошкольные образовательные учреждения. В 2015 году введено 10072 места. </a:t>
            </a:r>
          </a:p>
        </p:txBody>
      </p:sp>
      <p:graphicFrame>
        <p:nvGraphicFramePr>
          <p:cNvPr id="7" name="Объект 6"/>
          <p:cNvGraphicFramePr>
            <a:graphicFrameLocks noChangeAspect="1"/>
          </p:cNvGraphicFramePr>
          <p:nvPr>
            <p:extLst>
              <p:ext uri="{D42A27DB-BD31-4B8C-83A1-F6EECF244321}">
                <p14:modId xmlns:p14="http://schemas.microsoft.com/office/powerpoint/2010/main" val="3077797652"/>
              </p:ext>
            </p:extLst>
          </p:nvPr>
        </p:nvGraphicFramePr>
        <p:xfrm>
          <a:off x="1182335" y="1661092"/>
          <a:ext cx="7632700" cy="785813"/>
        </p:xfrm>
        <a:graphic>
          <a:graphicData uri="http://schemas.openxmlformats.org/presentationml/2006/ole">
            <mc:AlternateContent xmlns:mc="http://schemas.openxmlformats.org/markup-compatibility/2006">
              <mc:Choice xmlns:v="urn:schemas-microsoft-com:vml" Requires="v">
                <p:oleObj spid="_x0000_s224604" name="Документ" r:id="rId4" imgW="7081209" imgH="732110" progId="Word.Document.12">
                  <p:embed/>
                </p:oleObj>
              </mc:Choice>
              <mc:Fallback>
                <p:oleObj name="Документ" r:id="rId4" imgW="7081209" imgH="732110" progId="Word.Document.12">
                  <p:embed/>
                  <p:pic>
                    <p:nvPicPr>
                      <p:cNvPr id="0" name=""/>
                      <p:cNvPicPr/>
                      <p:nvPr/>
                    </p:nvPicPr>
                    <p:blipFill>
                      <a:blip r:embed="rId5"/>
                      <a:stretch>
                        <a:fillRect/>
                      </a:stretch>
                    </p:blipFill>
                    <p:spPr>
                      <a:xfrm>
                        <a:off x="1182335" y="1661092"/>
                        <a:ext cx="7632700" cy="785813"/>
                      </a:xfrm>
                      <a:prstGeom prst="rect">
                        <a:avLst/>
                      </a:prstGeom>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873672704"/>
              </p:ext>
            </p:extLst>
          </p:nvPr>
        </p:nvGraphicFramePr>
        <p:xfrm>
          <a:off x="998533" y="2436710"/>
          <a:ext cx="7695283" cy="4260532"/>
        </p:xfrm>
        <a:graphic>
          <a:graphicData uri="http://schemas.openxmlformats.org/presentationml/2006/ole">
            <mc:AlternateContent xmlns:mc="http://schemas.openxmlformats.org/markup-compatibility/2006">
              <mc:Choice xmlns:v="urn:schemas-microsoft-com:vml" Requires="v">
                <p:oleObj spid="_x0000_s224605" name="Документ" r:id="rId7" imgW="6217458" imgH="3580495" progId="Word.Document.12">
                  <p:embed/>
                </p:oleObj>
              </mc:Choice>
              <mc:Fallback>
                <p:oleObj name="Документ" r:id="rId7" imgW="6217458" imgH="3580495" progId="Word.Document.12">
                  <p:embed/>
                  <p:pic>
                    <p:nvPicPr>
                      <p:cNvPr id="0" name=""/>
                      <p:cNvPicPr/>
                      <p:nvPr/>
                    </p:nvPicPr>
                    <p:blipFill>
                      <a:blip r:embed="rId8"/>
                      <a:stretch>
                        <a:fillRect/>
                      </a:stretch>
                    </p:blipFill>
                    <p:spPr>
                      <a:xfrm>
                        <a:off x="998533" y="2436710"/>
                        <a:ext cx="7695283" cy="4260532"/>
                      </a:xfrm>
                      <a:prstGeom prst="rect">
                        <a:avLst/>
                      </a:prstGeom>
                    </p:spPr>
                  </p:pic>
                </p:oleObj>
              </mc:Fallback>
            </mc:AlternateContent>
          </a:graphicData>
        </a:graphic>
      </p:graphicFrame>
      <p:sp>
        <p:nvSpPr>
          <p:cNvPr id="9" name="Прямоугольник 8"/>
          <p:cNvSpPr/>
          <p:nvPr/>
        </p:nvSpPr>
        <p:spPr>
          <a:xfrm>
            <a:off x="1182335" y="6316257"/>
            <a:ext cx="7327680" cy="276999"/>
          </a:xfrm>
          <a:prstGeom prst="rect">
            <a:avLst/>
          </a:prstGeom>
        </p:spPr>
        <p:txBody>
          <a:bodyPr wrap="square">
            <a:spAutoFit/>
          </a:bodyPr>
          <a:lstStyle/>
          <a:p>
            <a:r>
              <a:rPr lang="ru-RU" sz="1200" b="0" dirty="0"/>
              <a:t>*группы кратковременного пребывания, семейного воспитания, негосударственный сектор</a:t>
            </a:r>
          </a:p>
        </p:txBody>
      </p:sp>
    </p:spTree>
    <p:extLst>
      <p:ext uri="{BB962C8B-B14F-4D97-AF65-F5344CB8AC3E}">
        <p14:creationId xmlns:p14="http://schemas.microsoft.com/office/powerpoint/2010/main" val="3646231794"/>
      </p:ext>
    </p:extLst>
  </p:cSld>
  <p:clrMapOvr>
    <a:masterClrMapping/>
  </p:clrMapOvr>
  <p:transition spd="slow">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18800" y="452130"/>
            <a:ext cx="6564380" cy="369332"/>
          </a:xfrm>
          <a:prstGeom prst="rect">
            <a:avLst/>
          </a:prstGeom>
        </p:spPr>
        <p:txBody>
          <a:bodyPr wrap="square">
            <a:spAutoFit/>
          </a:bodyPr>
          <a:lstStyle/>
          <a:p>
            <a:r>
              <a:rPr lang="ru-RU" dirty="0">
                <a:effectLst>
                  <a:outerShdw blurRad="38100" dist="38100" dir="2700000" algn="tl">
                    <a:srgbClr val="000000">
                      <a:alpha val="43137"/>
                    </a:srgbClr>
                  </a:outerShdw>
                </a:effectLst>
              </a:rPr>
              <a:t>Отдельные направления </a:t>
            </a:r>
            <a:r>
              <a:rPr lang="ru-RU" dirty="0" smtClean="0">
                <a:effectLst>
                  <a:outerShdw blurRad="38100" dist="38100" dir="2700000" algn="tl">
                    <a:srgbClr val="000000">
                      <a:alpha val="43137"/>
                    </a:srgbClr>
                  </a:outerShdw>
                </a:effectLst>
              </a:rPr>
              <a:t>расходов по отрасли «Образование»</a:t>
            </a:r>
            <a:endParaRPr lang="ru-RU" dirty="0">
              <a:effectLst>
                <a:outerShdw blurRad="38100" dist="38100" dir="2700000" algn="tl">
                  <a:srgbClr val="000000">
                    <a:alpha val="43137"/>
                  </a:srgbClr>
                </a:outerShdw>
              </a:effectLst>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3325066279"/>
              </p:ext>
            </p:extLst>
          </p:nvPr>
        </p:nvGraphicFramePr>
        <p:xfrm>
          <a:off x="221190" y="1215430"/>
          <a:ext cx="8540750" cy="5534025"/>
        </p:xfrm>
        <a:graphic>
          <a:graphicData uri="http://schemas.openxmlformats.org/presentationml/2006/ole">
            <mc:AlternateContent xmlns:mc="http://schemas.openxmlformats.org/markup-compatibility/2006">
              <mc:Choice xmlns:v="urn:schemas-microsoft-com:vml" Requires="v">
                <p:oleObj spid="_x0000_s207524" name="Документ" r:id="rId4" imgW="7454604" imgH="4834588" progId="Word.Document.12">
                  <p:embed/>
                </p:oleObj>
              </mc:Choice>
              <mc:Fallback>
                <p:oleObj name="Документ" r:id="rId4" imgW="7454604" imgH="4834588" progId="Word.Document.12">
                  <p:embed/>
                  <p:pic>
                    <p:nvPicPr>
                      <p:cNvPr id="0" name=""/>
                      <p:cNvPicPr/>
                      <p:nvPr/>
                    </p:nvPicPr>
                    <p:blipFill>
                      <a:blip r:embed="rId5"/>
                      <a:stretch>
                        <a:fillRect/>
                      </a:stretch>
                    </p:blipFill>
                    <p:spPr>
                      <a:xfrm>
                        <a:off x="221190" y="1215430"/>
                        <a:ext cx="8540750" cy="5534025"/>
                      </a:xfrm>
                      <a:prstGeom prst="rect">
                        <a:avLst/>
                      </a:prstGeom>
                    </p:spPr>
                  </p:pic>
                </p:oleObj>
              </mc:Fallback>
            </mc:AlternateContent>
          </a:graphicData>
        </a:graphic>
      </p:graphicFrame>
    </p:spTree>
    <p:extLst>
      <p:ext uri="{BB962C8B-B14F-4D97-AF65-F5344CB8AC3E}">
        <p14:creationId xmlns:p14="http://schemas.microsoft.com/office/powerpoint/2010/main" val="3766253011"/>
      </p:ext>
    </p:extLst>
  </p:cSld>
  <p:clrMapOvr>
    <a:masterClrMapping/>
  </p:clrMapOvr>
  <p:transition spd="slow">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0180" y="0"/>
            <a:ext cx="8396300" cy="923330"/>
          </a:xfrm>
          <a:prstGeom prst="rect">
            <a:avLst/>
          </a:prstGeom>
        </p:spPr>
        <p:txBody>
          <a:bodyPr wrap="square">
            <a:spAutoFit/>
          </a:bodyPr>
          <a:lstStyle/>
          <a:p>
            <a:pPr algn="ctr"/>
            <a:r>
              <a:rPr lang="ru-RU"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rPr>
              <a:t>муниципального образования город Краснодар «Развитие образования в муниципальном образовании город Краснодар» -  9374,0 млн. рублей</a:t>
            </a:r>
          </a:p>
        </p:txBody>
      </p:sp>
      <p:pic>
        <p:nvPicPr>
          <p:cNvPr id="207891" name="Picture 19" descr="http://blizko.by/system/notes/images/000/003/743/original/Detskie-kluby-den-oto-dnya-sploshnoe-vesele.jpg?14399664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82" y="1291760"/>
            <a:ext cx="3710465" cy="251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Прямоугольник 4"/>
          <p:cNvSpPr/>
          <p:nvPr/>
        </p:nvSpPr>
        <p:spPr>
          <a:xfrm>
            <a:off x="3827777" y="914322"/>
            <a:ext cx="5313193" cy="4201150"/>
          </a:xfrm>
          <a:prstGeom prst="rect">
            <a:avLst/>
          </a:prstGeom>
        </p:spPr>
        <p:txBody>
          <a:bodyPr wrap="square">
            <a:spAutoFit/>
          </a:bodyPr>
          <a:lstStyle/>
          <a:p>
            <a:pPr marL="228600" algn="ctr">
              <a:spcAft>
                <a:spcPts val="0"/>
              </a:spcAft>
              <a:tabLst>
                <a:tab pos="270510" algn="l"/>
              </a:tabLst>
            </a:pPr>
            <a:r>
              <a:rPr lang="ru-RU" sz="1300" dirty="0">
                <a:solidFill>
                  <a:srgbClr val="00B0F0"/>
                </a:solidFill>
                <a:ea typeface="Times New Roman" panose="02020603050405020304" pitchFamily="18" charset="0"/>
              </a:rPr>
              <a:t>Подпрограмма</a:t>
            </a:r>
          </a:p>
          <a:p>
            <a:pPr marL="228600" algn="ctr">
              <a:spcAft>
                <a:spcPts val="0"/>
              </a:spcAft>
              <a:tabLst>
                <a:tab pos="270510" algn="l"/>
              </a:tabLst>
            </a:pPr>
            <a:r>
              <a:rPr lang="ru-RU" sz="1300" dirty="0" smtClean="0">
                <a:solidFill>
                  <a:srgbClr val="00B0F0"/>
                </a:solidFill>
                <a:ea typeface="Times New Roman" panose="02020603050405020304" pitchFamily="18" charset="0"/>
              </a:rPr>
              <a:t>«Развитие </a:t>
            </a:r>
            <a:r>
              <a:rPr lang="ru-RU" sz="1300" dirty="0">
                <a:solidFill>
                  <a:srgbClr val="00B0F0"/>
                </a:solidFill>
                <a:ea typeface="Times New Roman" panose="02020603050405020304" pitchFamily="18" charset="0"/>
              </a:rPr>
              <a:t>общего, дополнительного образования и отдельных муниципальных учреждений муниципального образования город </a:t>
            </a:r>
            <a:r>
              <a:rPr lang="ru-RU" sz="1300" dirty="0" smtClean="0">
                <a:solidFill>
                  <a:srgbClr val="00B0F0"/>
                </a:solidFill>
                <a:ea typeface="Times New Roman" panose="02020603050405020304" pitchFamily="18" charset="0"/>
              </a:rPr>
              <a:t>Краснодар» </a:t>
            </a:r>
            <a:r>
              <a:rPr lang="ru-RU" sz="800" dirty="0" smtClean="0">
                <a:solidFill>
                  <a:srgbClr val="00B0F0"/>
                </a:solidFill>
                <a:ea typeface="Times New Roman" panose="02020603050405020304" pitchFamily="18" charset="0"/>
              </a:rPr>
              <a:t> </a:t>
            </a:r>
            <a:r>
              <a:rPr lang="ru-RU" sz="1400" dirty="0" smtClean="0">
                <a:solidFill>
                  <a:srgbClr val="00B0F0"/>
                </a:solidFill>
                <a:ea typeface="Times New Roman" panose="02020603050405020304" pitchFamily="18" charset="0"/>
              </a:rPr>
              <a:t>8741,9 </a:t>
            </a:r>
            <a:r>
              <a:rPr lang="ru-RU" sz="1300" dirty="0">
                <a:solidFill>
                  <a:srgbClr val="00B0F0"/>
                </a:solidFill>
                <a:ea typeface="Times New Roman" panose="02020603050405020304" pitchFamily="18" charset="0"/>
              </a:rPr>
              <a:t>млн. </a:t>
            </a:r>
            <a:r>
              <a:rPr lang="ru-RU" sz="1300" dirty="0" smtClean="0">
                <a:solidFill>
                  <a:srgbClr val="00B0F0"/>
                </a:solidFill>
                <a:ea typeface="Times New Roman" panose="02020603050405020304" pitchFamily="18" charset="0"/>
              </a:rPr>
              <a:t>рублей, </a:t>
            </a:r>
            <a:r>
              <a:rPr lang="ru-RU" sz="1300" b="0" dirty="0" smtClean="0">
                <a:solidFill>
                  <a:srgbClr val="00B0F0"/>
                </a:solidFill>
                <a:ea typeface="Times New Roman" panose="02020603050405020304" pitchFamily="18" charset="0"/>
              </a:rPr>
              <a:t>из них:</a:t>
            </a:r>
          </a:p>
          <a:p>
            <a:pPr marL="228600" algn="ctr">
              <a:spcAft>
                <a:spcPts val="0"/>
              </a:spcAft>
              <a:tabLst>
                <a:tab pos="270510" algn="l"/>
              </a:tabLst>
            </a:pPr>
            <a:endParaRPr lang="ru-RU" sz="1300" dirty="0">
              <a:ea typeface="Times New Roman" panose="02020603050405020304" pitchFamily="18" charset="0"/>
            </a:endParaRPr>
          </a:p>
          <a:p>
            <a:pPr marL="342900" lvl="0" indent="-342900" algn="just">
              <a:spcAft>
                <a:spcPts val="0"/>
              </a:spcAft>
              <a:buFont typeface="Symbol" panose="05050102010706020507" pitchFamily="18" charset="2"/>
              <a:buChar char=""/>
              <a:tabLst>
                <a:tab pos="270510" algn="l"/>
              </a:tabLst>
            </a:pPr>
            <a:r>
              <a:rPr lang="ru-RU" sz="1250" b="0" dirty="0">
                <a:ea typeface="Times New Roman" panose="02020603050405020304" pitchFamily="18" charset="0"/>
              </a:rPr>
              <a:t>финансовое обеспечение выполнения муниципального задания муниципальными организациями. Финансовое обеспечение деятельности образовательных организаций </a:t>
            </a:r>
          </a:p>
          <a:p>
            <a:pPr marL="228600" algn="ctr">
              <a:spcAft>
                <a:spcPts val="0"/>
              </a:spcAft>
              <a:tabLst>
                <a:tab pos="270510" algn="l"/>
              </a:tabLst>
            </a:pPr>
            <a:r>
              <a:rPr lang="ru-RU" sz="1250" dirty="0">
                <a:ea typeface="Times New Roman" panose="02020603050405020304" pitchFamily="18" charset="0"/>
              </a:rPr>
              <a:t>7312,4 млн. </a:t>
            </a:r>
            <a:r>
              <a:rPr lang="ru-RU" sz="1250" dirty="0" smtClean="0">
                <a:ea typeface="Times New Roman" panose="02020603050405020304" pitchFamily="18" charset="0"/>
              </a:rPr>
              <a:t>рублей</a:t>
            </a:r>
            <a:endParaRPr lang="ru-RU" sz="1250" b="0" dirty="0">
              <a:ea typeface="Times New Roman" panose="02020603050405020304" pitchFamily="18" charset="0"/>
            </a:endParaRPr>
          </a:p>
          <a:p>
            <a:pPr marL="342900" lvl="0" indent="-342900" algn="just">
              <a:spcAft>
                <a:spcPts val="0"/>
              </a:spcAft>
              <a:buFont typeface="Symbol" panose="05050102010706020507" pitchFamily="18" charset="2"/>
              <a:buChar char=""/>
              <a:tabLst>
                <a:tab pos="270510" algn="l"/>
              </a:tabLst>
            </a:pPr>
            <a:r>
              <a:rPr lang="ru-RU" sz="1250" b="0" dirty="0" smtClean="0">
                <a:ea typeface="Times New Roman" panose="02020603050405020304" pitchFamily="18" charset="0"/>
              </a:rPr>
              <a:t>дополнительное </a:t>
            </a:r>
            <a:r>
              <a:rPr lang="ru-RU" sz="1250" b="0" dirty="0">
                <a:ea typeface="Times New Roman" panose="02020603050405020304" pitchFamily="18" charset="0"/>
              </a:rPr>
              <a:t>стимулирование отдельных категорий работников муниципальных образовательных организаций</a:t>
            </a:r>
          </a:p>
          <a:p>
            <a:pPr marL="228600" algn="ctr">
              <a:spcAft>
                <a:spcPts val="0"/>
              </a:spcAft>
              <a:tabLst>
                <a:tab pos="270510" algn="l"/>
              </a:tabLst>
            </a:pPr>
            <a:r>
              <a:rPr lang="ru-RU" sz="1250" dirty="0">
                <a:ea typeface="Times New Roman" panose="02020603050405020304" pitchFamily="18" charset="0"/>
              </a:rPr>
              <a:t>890,6 млн. рублей</a:t>
            </a:r>
          </a:p>
          <a:p>
            <a:pPr marL="342900" lvl="0" indent="-342900" algn="just">
              <a:spcAft>
                <a:spcPts val="0"/>
              </a:spcAft>
              <a:buFont typeface="Symbol" panose="05050102010706020507" pitchFamily="18" charset="2"/>
              <a:buChar char=""/>
              <a:tabLst>
                <a:tab pos="270510" algn="l"/>
              </a:tabLst>
            </a:pPr>
            <a:r>
              <a:rPr lang="ru-RU" sz="1250" b="0" dirty="0" smtClean="0">
                <a:solidFill>
                  <a:srgbClr val="000000"/>
                </a:solidFill>
                <a:ea typeface="Times New Roman" panose="02020603050405020304" pitchFamily="18" charset="0"/>
              </a:rPr>
              <a:t>предоставление </a:t>
            </a:r>
            <a:r>
              <a:rPr lang="ru-RU" sz="1250" b="0" dirty="0">
                <a:solidFill>
                  <a:srgbClr val="000000"/>
                </a:solidFill>
                <a:ea typeface="Times New Roman" panose="02020603050405020304" pitchFamily="18" charset="0"/>
              </a:rPr>
              <a:t>субсидий частным дошкольным образовательным организациям, частным общеобразовательным организациям, им образовательную деятельность по имеющим государственную аккредитацию основным общеобразовательным программам</a:t>
            </a:r>
          </a:p>
          <a:p>
            <a:pPr marL="228600" lvl="0" algn="ctr">
              <a:spcAft>
                <a:spcPts val="0"/>
              </a:spcAft>
              <a:tabLst>
                <a:tab pos="270510" algn="l"/>
              </a:tabLst>
            </a:pPr>
            <a:r>
              <a:rPr lang="ru-RU" sz="1250" dirty="0">
                <a:solidFill>
                  <a:srgbClr val="000000"/>
                </a:solidFill>
                <a:ea typeface="Times New Roman" panose="02020603050405020304" pitchFamily="18" charset="0"/>
              </a:rPr>
              <a:t>94,8 млн. рублей</a:t>
            </a:r>
            <a:endParaRPr lang="ru-RU" sz="1250" b="0" dirty="0">
              <a:solidFill>
                <a:srgbClr val="000000"/>
              </a:solidFill>
              <a:ea typeface="Times New Roman" panose="02020603050405020304" pitchFamily="18" charset="0"/>
            </a:endParaRPr>
          </a:p>
          <a:p>
            <a:pPr marL="342900" lvl="0" indent="-342900" algn="just">
              <a:spcAft>
                <a:spcPts val="0"/>
              </a:spcAft>
              <a:buFont typeface="Symbol" panose="05050102010706020507" pitchFamily="18" charset="2"/>
              <a:buChar char=""/>
              <a:tabLst>
                <a:tab pos="270510" algn="l"/>
              </a:tabLst>
            </a:pPr>
            <a:r>
              <a:rPr lang="ru-RU" sz="1250" b="0" dirty="0">
                <a:solidFill>
                  <a:srgbClr val="000000"/>
                </a:solidFill>
                <a:ea typeface="Times New Roman" panose="02020603050405020304" pitchFamily="18" charset="0"/>
              </a:rPr>
              <a:t>проведение капитального ремонта зданий и сооружений, изготовление проектно-сметной документации, приобретение оборудования свыше 100 тыс. рублей за единицу</a:t>
            </a:r>
          </a:p>
          <a:p>
            <a:pPr marL="228600" lvl="0" algn="ctr">
              <a:spcAft>
                <a:spcPts val="0"/>
              </a:spcAft>
              <a:tabLst>
                <a:tab pos="270510" algn="l"/>
              </a:tabLst>
            </a:pPr>
            <a:r>
              <a:rPr lang="ru-RU" sz="1250" dirty="0">
                <a:solidFill>
                  <a:srgbClr val="000000"/>
                </a:solidFill>
                <a:ea typeface="Times New Roman" panose="02020603050405020304" pitchFamily="18" charset="0"/>
              </a:rPr>
              <a:t>100,6 млн. </a:t>
            </a:r>
            <a:r>
              <a:rPr lang="ru-RU" sz="1250" dirty="0" smtClean="0">
                <a:solidFill>
                  <a:srgbClr val="000000"/>
                </a:solidFill>
                <a:ea typeface="Times New Roman" panose="02020603050405020304" pitchFamily="18" charset="0"/>
              </a:rPr>
              <a:t>рублей</a:t>
            </a:r>
            <a:endParaRPr lang="ru-RU" sz="1250" dirty="0">
              <a:solidFill>
                <a:srgbClr val="000000"/>
              </a:solidFill>
              <a:ea typeface="Times New Roman" panose="02020603050405020304" pitchFamily="18" charset="0"/>
            </a:endParaRPr>
          </a:p>
        </p:txBody>
      </p:sp>
      <p:sp>
        <p:nvSpPr>
          <p:cNvPr id="9" name="Прямоугольник 8"/>
          <p:cNvSpPr/>
          <p:nvPr/>
        </p:nvSpPr>
        <p:spPr>
          <a:xfrm>
            <a:off x="3827778" y="4931944"/>
            <a:ext cx="5316222" cy="1246495"/>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270510" algn="l"/>
              </a:tabLst>
            </a:pPr>
            <a:r>
              <a:rPr lang="ru-RU" sz="1250" b="0" dirty="0">
                <a:ea typeface="Times New Roman" panose="02020603050405020304" pitchFamily="18" charset="0"/>
              </a:rPr>
              <a:t>субсидии на иные цели (</a:t>
            </a:r>
            <a:r>
              <a:rPr lang="ru-RU" sz="1250" b="0" dirty="0" smtClean="0">
                <a:ea typeface="Times New Roman" panose="02020603050405020304" pitchFamily="18" charset="0"/>
              </a:rPr>
              <a:t>обеспечение </a:t>
            </a:r>
            <a:r>
              <a:rPr lang="ru-RU" sz="1250" b="0" dirty="0">
                <a:ea typeface="Times New Roman" panose="02020603050405020304" pitchFamily="18" charset="0"/>
              </a:rPr>
              <a:t>комплексной безопасности образовательных организаций, реализация мероприятий в сфере развития образования, развития системы дополнительного образования, осуществление комплекса мер по развитию системы организации школьного </a:t>
            </a:r>
            <a:r>
              <a:rPr lang="ru-RU" sz="1250" b="0" dirty="0" smtClean="0">
                <a:ea typeface="Times New Roman" panose="02020603050405020304" pitchFamily="18" charset="0"/>
              </a:rPr>
              <a:t>питания)</a:t>
            </a:r>
          </a:p>
          <a:p>
            <a:pPr marL="228600" algn="ctr">
              <a:spcAft>
                <a:spcPts val="0"/>
              </a:spcAft>
              <a:tabLst>
                <a:tab pos="270510" algn="l"/>
              </a:tabLst>
            </a:pPr>
            <a:r>
              <a:rPr lang="ru-RU" sz="1250" dirty="0" smtClean="0">
                <a:ea typeface="Times New Roman" panose="02020603050405020304" pitchFamily="18" charset="0"/>
              </a:rPr>
              <a:t>108,4 млн. рублей</a:t>
            </a:r>
            <a:endParaRPr lang="ru-RU" sz="1250" b="0" dirty="0">
              <a:ea typeface="Times New Roman" panose="02020603050405020304" pitchFamily="18" charset="0"/>
            </a:endParaRPr>
          </a:p>
        </p:txBody>
      </p:sp>
      <p:sp>
        <p:nvSpPr>
          <p:cNvPr id="10" name="Прямоугольник 9"/>
          <p:cNvSpPr/>
          <p:nvPr/>
        </p:nvSpPr>
        <p:spPr>
          <a:xfrm>
            <a:off x="3827778" y="6045415"/>
            <a:ext cx="5316222" cy="861774"/>
          </a:xfrm>
          <a:prstGeom prst="rect">
            <a:avLst/>
          </a:prstGeom>
        </p:spPr>
        <p:txBody>
          <a:bodyPr wrap="square">
            <a:spAutoFit/>
          </a:bodyPr>
          <a:lstStyle/>
          <a:p>
            <a:pPr marL="342900" lvl="0" indent="-342900" algn="just">
              <a:spcAft>
                <a:spcPts val="0"/>
              </a:spcAft>
              <a:buFont typeface="Symbol" panose="05050102010706020507" pitchFamily="18" charset="2"/>
              <a:buChar char=""/>
              <a:tabLst>
                <a:tab pos="270510" algn="l"/>
              </a:tabLst>
            </a:pPr>
            <a:r>
              <a:rPr lang="ru-RU" sz="1250" b="0" dirty="0" smtClean="0">
                <a:ea typeface="Times New Roman" panose="02020603050405020304" pitchFamily="18" charset="0"/>
              </a:rPr>
              <a:t>предоставление </a:t>
            </a:r>
            <a:r>
              <a:rPr lang="ru-RU" sz="1250" b="0" dirty="0">
                <a:ea typeface="Times New Roman" panose="02020603050405020304" pitchFamily="18" charset="0"/>
              </a:rPr>
              <a:t>дополнительной меры социальной поддержки (частичная компенсация оплаты питания учащихся и педагогических работников)</a:t>
            </a:r>
          </a:p>
          <a:p>
            <a:pPr marL="228600" algn="ctr">
              <a:spcAft>
                <a:spcPts val="0"/>
              </a:spcAft>
              <a:tabLst>
                <a:tab pos="270510" algn="l"/>
              </a:tabLst>
            </a:pPr>
            <a:r>
              <a:rPr lang="ru-RU" sz="1250" dirty="0">
                <a:ea typeface="Times New Roman" panose="02020603050405020304" pitchFamily="18" charset="0"/>
              </a:rPr>
              <a:t>222,9 млн. </a:t>
            </a:r>
            <a:r>
              <a:rPr lang="ru-RU" sz="1250" dirty="0" smtClean="0">
                <a:ea typeface="Times New Roman" panose="02020603050405020304" pitchFamily="18" charset="0"/>
              </a:rPr>
              <a:t>рублей</a:t>
            </a:r>
            <a:endParaRPr lang="ru-RU" sz="1250" b="0" dirty="0">
              <a:ea typeface="Times New Roman" panose="02020603050405020304" pitchFamily="18" charset="0"/>
            </a:endParaRPr>
          </a:p>
        </p:txBody>
      </p:sp>
      <p:pic>
        <p:nvPicPr>
          <p:cNvPr id="207907" name="Picture 35" descr="http://bykvu.com/media/k2/items/cache/498c14f1a149e52705d52e204b1913d8_L.jpg?t=145382889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82" y="4115970"/>
            <a:ext cx="3713495" cy="2442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84464884"/>
      </p:ext>
    </p:extLst>
  </p:cSld>
  <p:clrMapOvr>
    <a:masterClrMapping/>
  </p:clrMapOvr>
  <p:transition spd="slow">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114020" y="801458"/>
            <a:ext cx="4939008" cy="5747727"/>
          </a:xfrm>
          <a:prstGeom prst="rect">
            <a:avLst/>
          </a:prstGeom>
        </p:spPr>
        <p:txBody>
          <a:bodyPr wrap="square">
            <a:spAutoFit/>
          </a:bodyPr>
          <a:lstStyle/>
          <a:p>
            <a:pPr algn="ctr">
              <a:spcAft>
                <a:spcPts val="0"/>
              </a:spcAft>
            </a:pPr>
            <a:r>
              <a:rPr lang="ru-RU" sz="1300" dirty="0">
                <a:solidFill>
                  <a:srgbClr val="00B0F0"/>
                </a:solidFill>
                <a:ea typeface="Times New Roman" panose="02020603050405020304" pitchFamily="18" charset="0"/>
              </a:rPr>
              <a:t>Подпрограмма</a:t>
            </a:r>
          </a:p>
          <a:p>
            <a:pPr marL="85725" indent="-85725" algn="ctr">
              <a:spcAft>
                <a:spcPts val="0"/>
              </a:spcAft>
            </a:pPr>
            <a:r>
              <a:rPr lang="ru-RU" sz="1300" dirty="0" smtClean="0">
                <a:solidFill>
                  <a:srgbClr val="00B0F0"/>
                </a:solidFill>
                <a:ea typeface="Times New Roman" panose="02020603050405020304" pitchFamily="18" charset="0"/>
              </a:rPr>
              <a:t>«Обеспечение </a:t>
            </a:r>
            <a:r>
              <a:rPr lang="ru-RU" sz="1300" dirty="0">
                <a:solidFill>
                  <a:srgbClr val="00B0F0"/>
                </a:solidFill>
                <a:ea typeface="Times New Roman" panose="02020603050405020304" pitchFamily="18" charset="0"/>
              </a:rPr>
              <a:t>реализации муниципальной  программы муниципального образования город Краснодар «Развитие образования </a:t>
            </a:r>
            <a:r>
              <a:rPr lang="ru-RU" sz="1300" dirty="0" smtClean="0">
                <a:solidFill>
                  <a:srgbClr val="00B0F0"/>
                </a:solidFill>
                <a:ea typeface="Times New Roman" panose="02020603050405020304" pitchFamily="18" charset="0"/>
              </a:rPr>
              <a:t>в </a:t>
            </a:r>
            <a:r>
              <a:rPr lang="ru-RU" sz="1300" dirty="0">
                <a:solidFill>
                  <a:srgbClr val="00B0F0"/>
                </a:solidFill>
                <a:ea typeface="Times New Roman" panose="02020603050405020304" pitchFamily="18" charset="0"/>
              </a:rPr>
              <a:t>муниципальном образовании город Краснодар» и иные мероприятия в области </a:t>
            </a:r>
            <a:r>
              <a:rPr lang="ru-RU" sz="1300" dirty="0" smtClean="0">
                <a:solidFill>
                  <a:srgbClr val="00B0F0"/>
                </a:solidFill>
                <a:ea typeface="Times New Roman" panose="02020603050405020304" pitchFamily="18" charset="0"/>
              </a:rPr>
              <a:t>образования»</a:t>
            </a:r>
          </a:p>
          <a:p>
            <a:pPr marL="228600" algn="ctr">
              <a:spcAft>
                <a:spcPts val="0"/>
              </a:spcAft>
            </a:pPr>
            <a:r>
              <a:rPr lang="ru-RU" sz="1400" dirty="0" smtClean="0">
                <a:solidFill>
                  <a:srgbClr val="00B0F0"/>
                </a:solidFill>
                <a:ea typeface="Times New Roman" panose="02020603050405020304" pitchFamily="18" charset="0"/>
              </a:rPr>
              <a:t>632,1</a:t>
            </a:r>
            <a:r>
              <a:rPr lang="ru-RU" sz="1300" dirty="0" smtClean="0">
                <a:solidFill>
                  <a:srgbClr val="00B0F0"/>
                </a:solidFill>
                <a:ea typeface="Times New Roman" panose="02020603050405020304" pitchFamily="18" charset="0"/>
              </a:rPr>
              <a:t> млн. рублей</a:t>
            </a:r>
          </a:p>
          <a:p>
            <a:pPr marL="228600" algn="ctr">
              <a:spcAft>
                <a:spcPts val="0"/>
              </a:spcAft>
            </a:pPr>
            <a:r>
              <a:rPr lang="ru-RU" sz="1400" dirty="0">
                <a:solidFill>
                  <a:srgbClr val="00B0F0"/>
                </a:solidFill>
                <a:ea typeface="Times New Roman" panose="02020603050405020304" pitchFamily="18" charset="0"/>
              </a:rPr>
              <a:t> </a:t>
            </a:r>
            <a:endParaRPr lang="ru-RU" sz="1000" dirty="0">
              <a:solidFill>
                <a:srgbClr val="00B0F0"/>
              </a:solidFill>
              <a:ea typeface="Times New Roman" panose="02020603050405020304" pitchFamily="18" charset="0"/>
            </a:endParaRPr>
          </a:p>
          <a:p>
            <a:pPr marL="342900" lvl="0" indent="-342900" algn="just">
              <a:spcAft>
                <a:spcPts val="0"/>
              </a:spcAft>
              <a:buFont typeface="Symbol" panose="05050102010706020507" pitchFamily="18" charset="2"/>
              <a:buChar char=""/>
              <a:tabLst>
                <a:tab pos="160020" algn="l"/>
                <a:tab pos="318770" algn="l"/>
              </a:tabLst>
            </a:pPr>
            <a:r>
              <a:rPr lang="ru-RU" sz="1250" b="0" dirty="0">
                <a:ea typeface="Times New Roman" panose="02020603050405020304" pitchFamily="18" charset="0"/>
              </a:rPr>
              <a:t>обеспечение деятельности муниципальных казенных учреждений, находящихся в ведении департамента образования</a:t>
            </a:r>
          </a:p>
          <a:p>
            <a:pPr marL="160020" indent="-114300" algn="ctr">
              <a:spcAft>
                <a:spcPts val="0"/>
              </a:spcAft>
              <a:tabLst>
                <a:tab pos="160020" algn="l"/>
              </a:tabLst>
            </a:pPr>
            <a:r>
              <a:rPr lang="ru-RU" sz="1250" dirty="0">
                <a:ea typeface="Times New Roman" panose="02020603050405020304" pitchFamily="18" charset="0"/>
              </a:rPr>
              <a:t>424,8 млн. </a:t>
            </a:r>
            <a:r>
              <a:rPr lang="ru-RU" sz="1250" dirty="0" smtClean="0">
                <a:ea typeface="Times New Roman" panose="02020603050405020304" pitchFamily="18" charset="0"/>
              </a:rPr>
              <a:t>рублей</a:t>
            </a:r>
            <a:r>
              <a:rPr lang="ru-RU" sz="1250" b="0" dirty="0">
                <a:ea typeface="Times New Roman" panose="02020603050405020304" pitchFamily="18" charset="0"/>
              </a:rPr>
              <a:t> </a:t>
            </a:r>
            <a:endParaRPr lang="ru-RU" sz="1250" b="0" dirty="0" smtClean="0">
              <a:ea typeface="Times New Roman" panose="02020603050405020304" pitchFamily="18" charset="0"/>
            </a:endParaRPr>
          </a:p>
          <a:p>
            <a:pPr marL="342900" lvl="0" indent="-342900" algn="just">
              <a:spcAft>
                <a:spcPts val="0"/>
              </a:spcAft>
              <a:buFont typeface="Symbol" panose="05050102010706020507" pitchFamily="18" charset="2"/>
              <a:buChar char=""/>
              <a:tabLst>
                <a:tab pos="160020" algn="l"/>
                <a:tab pos="318770" algn="l"/>
              </a:tabLst>
            </a:pPr>
            <a:r>
              <a:rPr lang="ru-RU" sz="1250" b="0" dirty="0" smtClean="0">
                <a:ea typeface="Times New Roman" panose="02020603050405020304" pitchFamily="18" charset="0"/>
              </a:rPr>
              <a:t>выплата </a:t>
            </a:r>
            <a:r>
              <a:rPr lang="ru-RU" sz="1250" b="0" dirty="0">
                <a:ea typeface="Times New Roman" panose="02020603050405020304" pitchFamily="18" charset="0"/>
              </a:rPr>
              <a:t>компенсации части родительской платы за присмотр и уход за детьми, посещающими образовательные организации, реализующие образовательную программу дошкольного образования, находящиеся на территории муниципального образования город Краснодар</a:t>
            </a:r>
          </a:p>
          <a:p>
            <a:pPr marL="160020" indent="-114300" algn="ctr">
              <a:spcAft>
                <a:spcPts val="0"/>
              </a:spcAft>
              <a:tabLst>
                <a:tab pos="160020" algn="l"/>
              </a:tabLst>
            </a:pPr>
            <a:r>
              <a:rPr lang="ru-RU" sz="1250" dirty="0">
                <a:ea typeface="Times New Roman" panose="02020603050405020304" pitchFamily="18" charset="0"/>
              </a:rPr>
              <a:t>90,7 млн. </a:t>
            </a:r>
            <a:r>
              <a:rPr lang="ru-RU" sz="1250" dirty="0" smtClean="0">
                <a:ea typeface="Times New Roman" panose="02020603050405020304" pitchFamily="18" charset="0"/>
              </a:rPr>
              <a:t>рублей</a:t>
            </a:r>
          </a:p>
          <a:p>
            <a:pPr marL="342900" lvl="0" indent="-342900" algn="just">
              <a:spcAft>
                <a:spcPts val="0"/>
              </a:spcAft>
              <a:buFont typeface="Symbol" panose="05050102010706020507" pitchFamily="18" charset="2"/>
              <a:buChar char=""/>
              <a:tabLst>
                <a:tab pos="160020" algn="l"/>
                <a:tab pos="318770" algn="l"/>
              </a:tabLst>
            </a:pPr>
            <a:r>
              <a:rPr lang="ru-RU" sz="1250" b="0" dirty="0" smtClean="0">
                <a:solidFill>
                  <a:srgbClr val="000000"/>
                </a:solidFill>
                <a:ea typeface="Times New Roman" panose="02020603050405020304" pitchFamily="18" charset="0"/>
              </a:rPr>
              <a:t>финансовое </a:t>
            </a:r>
            <a:r>
              <a:rPr lang="ru-RU" sz="1250" b="0" dirty="0">
                <a:solidFill>
                  <a:srgbClr val="000000"/>
                </a:solidFill>
                <a:ea typeface="Times New Roman" panose="02020603050405020304" pitchFamily="18" charset="0"/>
              </a:rPr>
              <a:t>обеспечение мероприятий, возникающих в связи с участием в организации и проведении государственной (итоговой) аттестации выпускников</a:t>
            </a:r>
          </a:p>
          <a:p>
            <a:pPr marL="160020" lvl="0" indent="-114300" algn="ctr">
              <a:spcAft>
                <a:spcPts val="0"/>
              </a:spcAft>
              <a:tabLst>
                <a:tab pos="160020" algn="l"/>
              </a:tabLst>
            </a:pPr>
            <a:r>
              <a:rPr lang="ru-RU" sz="1250" dirty="0">
                <a:solidFill>
                  <a:srgbClr val="000000"/>
                </a:solidFill>
                <a:ea typeface="Times New Roman" panose="02020603050405020304" pitchFamily="18" charset="0"/>
              </a:rPr>
              <a:t>10,8 млн. рублей</a:t>
            </a:r>
            <a:r>
              <a:rPr lang="ru-RU" sz="1250" b="0" dirty="0">
                <a:solidFill>
                  <a:srgbClr val="000000"/>
                </a:solidFill>
                <a:ea typeface="Times New Roman" panose="02020603050405020304" pitchFamily="18" charset="0"/>
              </a:rPr>
              <a:t> </a:t>
            </a:r>
            <a:endParaRPr lang="ru-RU" sz="1250" b="0" dirty="0" smtClean="0">
              <a:solidFill>
                <a:srgbClr val="000000"/>
              </a:solidFill>
              <a:ea typeface="Times New Roman" panose="02020603050405020304" pitchFamily="18" charset="0"/>
            </a:endParaRPr>
          </a:p>
          <a:p>
            <a:pPr marL="342900" lvl="0" indent="-342900" algn="just">
              <a:spcAft>
                <a:spcPts val="0"/>
              </a:spcAft>
              <a:buFont typeface="Symbol" panose="05050102010706020507" pitchFamily="18" charset="2"/>
              <a:buChar char=""/>
              <a:tabLst>
                <a:tab pos="160020" algn="l"/>
                <a:tab pos="318770" algn="l"/>
              </a:tabLst>
            </a:pPr>
            <a:r>
              <a:rPr lang="ru-RU" sz="1250" b="0" dirty="0" smtClean="0">
                <a:solidFill>
                  <a:srgbClr val="000000"/>
                </a:solidFill>
                <a:ea typeface="Times New Roman" panose="02020603050405020304" pitchFamily="18" charset="0"/>
              </a:rPr>
              <a:t>обеспечение </a:t>
            </a:r>
            <a:r>
              <a:rPr lang="ru-RU" sz="1250" b="0" dirty="0">
                <a:solidFill>
                  <a:srgbClr val="000000"/>
                </a:solidFill>
                <a:ea typeface="Times New Roman" panose="02020603050405020304" pitchFamily="18" charset="0"/>
              </a:rPr>
              <a:t>деятельности департамента образования администрации муниципального образования город Краснодар</a:t>
            </a:r>
          </a:p>
          <a:p>
            <a:pPr marL="160020" lvl="0" indent="-114300" algn="ctr">
              <a:spcAft>
                <a:spcPts val="0"/>
              </a:spcAft>
              <a:tabLst>
                <a:tab pos="160020" algn="l"/>
              </a:tabLst>
            </a:pPr>
            <a:r>
              <a:rPr lang="ru-RU" sz="1250" dirty="0">
                <a:solidFill>
                  <a:srgbClr val="000000"/>
                </a:solidFill>
                <a:ea typeface="Times New Roman" panose="02020603050405020304" pitchFamily="18" charset="0"/>
              </a:rPr>
              <a:t>52,2 млн. </a:t>
            </a:r>
            <a:r>
              <a:rPr lang="ru-RU" sz="1250" dirty="0" smtClean="0">
                <a:solidFill>
                  <a:srgbClr val="000000"/>
                </a:solidFill>
                <a:ea typeface="Times New Roman" panose="02020603050405020304" pitchFamily="18" charset="0"/>
              </a:rPr>
              <a:t>рублей</a:t>
            </a:r>
            <a:r>
              <a:rPr lang="ru-RU" sz="1250" b="0" dirty="0" smtClean="0">
                <a:solidFill>
                  <a:srgbClr val="000000"/>
                </a:solidFill>
                <a:ea typeface="Times New Roman" panose="02020603050405020304" pitchFamily="18" charset="0"/>
              </a:rPr>
              <a:t> </a:t>
            </a:r>
          </a:p>
          <a:p>
            <a:pPr marL="342900" lvl="0" indent="-342900" algn="just">
              <a:spcAft>
                <a:spcPts val="0"/>
              </a:spcAft>
              <a:buFont typeface="Symbol" panose="05050102010706020507" pitchFamily="18" charset="2"/>
              <a:buChar char=""/>
              <a:tabLst>
                <a:tab pos="160020" algn="l"/>
                <a:tab pos="318770" algn="l"/>
              </a:tabLst>
            </a:pPr>
            <a:r>
              <a:rPr lang="ru-RU" sz="1250" b="0" dirty="0" smtClean="0">
                <a:solidFill>
                  <a:srgbClr val="000000"/>
                </a:solidFill>
                <a:ea typeface="Times New Roman" panose="02020603050405020304" pitchFamily="18" charset="0"/>
              </a:rPr>
              <a:t>дополнительная </a:t>
            </a:r>
            <a:r>
              <a:rPr lang="ru-RU" sz="1250" b="0" dirty="0">
                <a:solidFill>
                  <a:srgbClr val="000000"/>
                </a:solidFill>
                <a:ea typeface="Times New Roman" panose="02020603050405020304" pitchFamily="18" charset="0"/>
              </a:rPr>
              <a:t>мера социальной поддержки в виде предоставления грантов</a:t>
            </a:r>
          </a:p>
          <a:p>
            <a:pPr marL="160020" lvl="0" indent="-114300" algn="ctr">
              <a:spcAft>
                <a:spcPts val="0"/>
              </a:spcAft>
              <a:tabLst>
                <a:tab pos="160020" algn="l"/>
              </a:tabLst>
            </a:pPr>
            <a:r>
              <a:rPr lang="ru-RU" sz="1250" dirty="0">
                <a:solidFill>
                  <a:srgbClr val="000000"/>
                </a:solidFill>
                <a:ea typeface="Times New Roman" panose="02020603050405020304" pitchFamily="18" charset="0"/>
              </a:rPr>
              <a:t>8,0 млн. </a:t>
            </a:r>
            <a:r>
              <a:rPr lang="ru-RU" sz="1250" dirty="0" smtClean="0">
                <a:solidFill>
                  <a:srgbClr val="000000"/>
                </a:solidFill>
                <a:ea typeface="Times New Roman" panose="02020603050405020304" pitchFamily="18" charset="0"/>
              </a:rPr>
              <a:t>рублей</a:t>
            </a:r>
            <a:endParaRPr lang="ru-RU" sz="1250" b="0" dirty="0" smtClean="0">
              <a:solidFill>
                <a:srgbClr val="000000"/>
              </a:solidFill>
              <a:ea typeface="Times New Roman" panose="02020603050405020304" pitchFamily="18" charset="0"/>
            </a:endParaRPr>
          </a:p>
          <a:p>
            <a:pPr marL="342900" lvl="0" indent="-342900">
              <a:spcAft>
                <a:spcPts val="0"/>
              </a:spcAft>
              <a:buFont typeface="Symbol" panose="05050102010706020507" pitchFamily="18" charset="2"/>
              <a:buChar char=""/>
              <a:tabLst>
                <a:tab pos="535940" algn="l"/>
              </a:tabLst>
            </a:pPr>
            <a:r>
              <a:rPr lang="ru-RU" sz="1250" b="0" dirty="0" smtClean="0">
                <a:solidFill>
                  <a:srgbClr val="000000"/>
                </a:solidFill>
                <a:ea typeface="Times New Roman" panose="02020603050405020304" pitchFamily="18" charset="0"/>
              </a:rPr>
              <a:t>реализация </a:t>
            </a:r>
            <a:r>
              <a:rPr lang="ru-RU" sz="1250" b="0" dirty="0">
                <a:solidFill>
                  <a:srgbClr val="000000"/>
                </a:solidFill>
                <a:ea typeface="Times New Roman" panose="02020603050405020304" pitchFamily="18" charset="0"/>
              </a:rPr>
              <a:t>мероприятий в сфере развития образования</a:t>
            </a:r>
          </a:p>
          <a:p>
            <a:pPr marL="160020" lvl="0" indent="-114300" algn="ctr">
              <a:spcAft>
                <a:spcPts val="0"/>
              </a:spcAft>
              <a:tabLst>
                <a:tab pos="160020" algn="l"/>
              </a:tabLst>
            </a:pPr>
            <a:r>
              <a:rPr lang="ru-RU" sz="1250" b="0" dirty="0">
                <a:solidFill>
                  <a:srgbClr val="000000"/>
                </a:solidFill>
                <a:ea typeface="Times New Roman" panose="02020603050405020304" pitchFamily="18" charset="0"/>
              </a:rPr>
              <a:t>    </a:t>
            </a:r>
            <a:r>
              <a:rPr lang="ru-RU" sz="1250" dirty="0">
                <a:solidFill>
                  <a:srgbClr val="000000"/>
                </a:solidFill>
                <a:ea typeface="Times New Roman" panose="02020603050405020304" pitchFamily="18" charset="0"/>
              </a:rPr>
              <a:t>45,6 млн. рублей</a:t>
            </a:r>
          </a:p>
          <a:p>
            <a:pPr marL="160020" indent="-114300" algn="ctr">
              <a:spcAft>
                <a:spcPts val="0"/>
              </a:spcAft>
              <a:tabLst>
                <a:tab pos="160020" algn="l"/>
              </a:tabLst>
            </a:pPr>
            <a:endParaRPr lang="ru-RU" sz="1200" dirty="0">
              <a:ea typeface="Times New Roman" panose="02020603050405020304" pitchFamily="18" charset="0"/>
            </a:endParaRPr>
          </a:p>
        </p:txBody>
      </p:sp>
      <p:pic>
        <p:nvPicPr>
          <p:cNvPr id="209930" name="Picture 10" descr="http://edu53.ru/np-includes/upload/2014/07/07/55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90" y="833780"/>
            <a:ext cx="3741135" cy="2747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9932" name="Picture 12" descr="http://today.kz/static/uploads/media/pages/bj/1438944365hfl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90" y="3886980"/>
            <a:ext cx="3741135" cy="266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789062"/>
      </p:ext>
    </p:extLst>
  </p:cSld>
  <p:clrMapOvr>
    <a:masterClrMapping/>
  </p:clrMapOvr>
  <p:transition spd="slow">
    <p:blind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47790" y="340532"/>
            <a:ext cx="5743752" cy="369332"/>
          </a:xfrm>
          <a:prstGeom prst="rect">
            <a:avLst/>
          </a:prstGeom>
          <a:solidFill>
            <a:srgbClr val="E8F2C4"/>
          </a:solidFill>
        </p:spPr>
        <p:txBody>
          <a:bodyPr wrap="none">
            <a:spAutoFit/>
          </a:bodyPr>
          <a:lstStyle/>
          <a:p>
            <a:pPr>
              <a:spcAft>
                <a:spcPts val="0"/>
              </a:spcAft>
            </a:pPr>
            <a:r>
              <a:rPr lang="ru-RU" dirty="0">
                <a:solidFill>
                  <a:srgbClr val="000000"/>
                </a:solidFill>
                <a:ea typeface="Times New Roman" panose="02020603050405020304" pitchFamily="18" charset="0"/>
              </a:rPr>
              <a:t>///   Здравоохранение   ///  Расходы – </a:t>
            </a:r>
            <a:r>
              <a:rPr lang="ru-RU" dirty="0" smtClean="0">
                <a:solidFill>
                  <a:srgbClr val="000000"/>
                </a:solidFill>
                <a:ea typeface="Times New Roman" panose="02020603050405020304" pitchFamily="18" charset="0"/>
              </a:rPr>
              <a:t>1248 </a:t>
            </a:r>
            <a:r>
              <a:rPr lang="ru-RU" dirty="0">
                <a:solidFill>
                  <a:srgbClr val="000000"/>
                </a:solidFill>
                <a:ea typeface="Times New Roman" panose="02020603050405020304" pitchFamily="18" charset="0"/>
              </a:rPr>
              <a:t>млн. рублей</a:t>
            </a:r>
          </a:p>
        </p:txBody>
      </p:sp>
      <p:sp>
        <p:nvSpPr>
          <p:cNvPr id="6" name="Прямоугольник 5"/>
          <p:cNvSpPr/>
          <p:nvPr/>
        </p:nvSpPr>
        <p:spPr>
          <a:xfrm>
            <a:off x="984490" y="3123680"/>
            <a:ext cx="1005403" cy="261610"/>
          </a:xfrm>
          <a:prstGeom prst="rect">
            <a:avLst/>
          </a:prstGeom>
        </p:spPr>
        <p:txBody>
          <a:bodyPr wrap="none">
            <a:spAutoFit/>
          </a:bodyPr>
          <a:lstStyle/>
          <a:p>
            <a:r>
              <a:rPr lang="ru-RU" sz="1100" b="0" dirty="0">
                <a:solidFill>
                  <a:srgbClr val="000000"/>
                </a:solidFill>
                <a:ea typeface="Times New Roman" panose="02020603050405020304" pitchFamily="18" charset="0"/>
              </a:rPr>
              <a:t>(млн. рублей)</a:t>
            </a:r>
            <a:endParaRPr lang="ru-RU" sz="1100" b="0" dirty="0">
              <a:solidFill>
                <a:srgbClr val="000000"/>
              </a:solidFill>
            </a:endParaRPr>
          </a:p>
        </p:txBody>
      </p:sp>
      <p:pic>
        <p:nvPicPr>
          <p:cNvPr id="209922" name="Диаграмма 4"/>
          <p:cNvPicPr>
            <a:picLocks noChangeArrowheads="1"/>
          </p:cNvPicPr>
          <p:nvPr/>
        </p:nvPicPr>
        <p:blipFill>
          <a:blip r:embed="rId2">
            <a:extLst>
              <a:ext uri="{28A0092B-C50C-407E-A947-70E740481C1C}">
                <a14:useLocalDpi xmlns:a14="http://schemas.microsoft.com/office/drawing/2010/main" val="0"/>
              </a:ext>
            </a:extLst>
          </a:blip>
          <a:srcRect r="-76" b="-27"/>
          <a:stretch>
            <a:fillRect/>
          </a:stretch>
        </p:blipFill>
        <p:spPr bwMode="auto">
          <a:xfrm>
            <a:off x="382190" y="3429000"/>
            <a:ext cx="3740169" cy="28359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Прямоугольник 6"/>
          <p:cNvSpPr/>
          <p:nvPr/>
        </p:nvSpPr>
        <p:spPr>
          <a:xfrm>
            <a:off x="392927" y="2055060"/>
            <a:ext cx="3581197" cy="669414"/>
          </a:xfrm>
          <a:prstGeom prst="rect">
            <a:avLst/>
          </a:prstGeom>
        </p:spPr>
        <p:txBody>
          <a:bodyPr wrap="square">
            <a:spAutoFit/>
          </a:bodyPr>
          <a:lstStyle/>
          <a:p>
            <a:pPr algn="ctr"/>
            <a:r>
              <a:rPr lang="ru-RU" sz="1250" dirty="0" smtClean="0">
                <a:solidFill>
                  <a:srgbClr val="000000"/>
                </a:solidFill>
                <a:ea typeface="Times New Roman" panose="02020603050405020304" pitchFamily="18" charset="0"/>
              </a:rPr>
              <a:t>Динамика расходов местного бюджета (бюджета муниципального образования город Краснодар) на здравоохранение</a:t>
            </a:r>
            <a:endParaRPr lang="ru-RU" sz="1250" dirty="0">
              <a:solidFill>
                <a:srgbClr val="000000"/>
              </a:solidFill>
            </a:endParaRPr>
          </a:p>
        </p:txBody>
      </p:sp>
      <p:sp>
        <p:nvSpPr>
          <p:cNvPr id="9" name="Прямоугольник 8"/>
          <p:cNvSpPr/>
          <p:nvPr/>
        </p:nvSpPr>
        <p:spPr>
          <a:xfrm>
            <a:off x="4343010" y="1502393"/>
            <a:ext cx="4622415" cy="2893100"/>
          </a:xfrm>
          <a:prstGeom prst="rect">
            <a:avLst/>
          </a:prstGeom>
        </p:spPr>
        <p:txBody>
          <a:bodyPr wrap="square">
            <a:spAutoFit/>
          </a:bodyPr>
          <a:lstStyle/>
          <a:p>
            <a:pPr algn="just"/>
            <a:r>
              <a:rPr lang="ru-RU" sz="1150" b="0" dirty="0" smtClean="0">
                <a:solidFill>
                  <a:srgbClr val="000000"/>
                </a:solidFill>
              </a:rPr>
              <a:t>         </a:t>
            </a:r>
            <a:r>
              <a:rPr lang="ru-RU" sz="1300" dirty="0" smtClean="0">
                <a:solidFill>
                  <a:srgbClr val="000000"/>
                </a:solidFill>
              </a:rPr>
              <a:t>В </a:t>
            </a:r>
            <a:r>
              <a:rPr lang="ru-RU" sz="1300" dirty="0">
                <a:solidFill>
                  <a:srgbClr val="000000"/>
                </a:solidFill>
              </a:rPr>
              <a:t>систему муниципального здравоохранения входят </a:t>
            </a:r>
            <a:r>
              <a:rPr lang="ru-RU" sz="1300" dirty="0" smtClean="0">
                <a:solidFill>
                  <a:srgbClr val="000000"/>
                </a:solidFill>
              </a:rPr>
              <a:t>          43 </a:t>
            </a:r>
            <a:r>
              <a:rPr lang="ru-RU" sz="1300" dirty="0">
                <a:solidFill>
                  <a:srgbClr val="000000"/>
                </a:solidFill>
              </a:rPr>
              <a:t>лечебно-профилактические медицинские организации, из них:</a:t>
            </a:r>
          </a:p>
          <a:p>
            <a:pPr algn="just"/>
            <a:r>
              <a:rPr lang="ru-RU" sz="1300" b="0" dirty="0" smtClean="0">
                <a:solidFill>
                  <a:srgbClr val="000000"/>
                </a:solidFill>
              </a:rPr>
              <a:t>        35 </a:t>
            </a:r>
            <a:r>
              <a:rPr lang="ru-RU" sz="1300" b="0" dirty="0">
                <a:solidFill>
                  <a:srgbClr val="000000"/>
                </a:solidFill>
              </a:rPr>
              <a:t>организаций амбулаторно-поликлинического профиля на 11250 посещений в смену с</a:t>
            </a:r>
            <a:r>
              <a:rPr lang="ru-RU" sz="1300" b="0" dirty="0" smtClean="0">
                <a:solidFill>
                  <a:srgbClr val="000000"/>
                </a:solidFill>
              </a:rPr>
              <a:t> </a:t>
            </a:r>
            <a:r>
              <a:rPr lang="ru-RU" sz="1300" b="0" dirty="0">
                <a:solidFill>
                  <a:srgbClr val="000000"/>
                </a:solidFill>
              </a:rPr>
              <a:t>322 койками дневного стационара </a:t>
            </a:r>
            <a:r>
              <a:rPr lang="ru-RU" sz="1300" b="0" dirty="0" smtClean="0">
                <a:solidFill>
                  <a:srgbClr val="000000"/>
                </a:solidFill>
              </a:rPr>
              <a:t>(20 взрослых поликлиник, 9 детских,                      5 стоматологических, </a:t>
            </a:r>
            <a:r>
              <a:rPr lang="ru-RU" sz="1300" b="0" dirty="0">
                <a:solidFill>
                  <a:srgbClr val="000000"/>
                </a:solidFill>
              </a:rPr>
              <a:t>Центр восстановительной медицины и реабилитации);</a:t>
            </a:r>
          </a:p>
          <a:p>
            <a:pPr algn="just"/>
            <a:r>
              <a:rPr lang="ru-RU" sz="1300" b="0" dirty="0" smtClean="0">
                <a:solidFill>
                  <a:srgbClr val="000000"/>
                </a:solidFill>
              </a:rPr>
              <a:t>         8 </a:t>
            </a:r>
            <a:r>
              <a:rPr lang="ru-RU" sz="1300" b="0" dirty="0">
                <a:solidFill>
                  <a:srgbClr val="000000"/>
                </a:solidFill>
              </a:rPr>
              <a:t>больничных учреждений общей мощностью на </a:t>
            </a:r>
            <a:r>
              <a:rPr lang="ru-RU" sz="1300" b="0" dirty="0" smtClean="0">
                <a:solidFill>
                  <a:srgbClr val="000000"/>
                </a:solidFill>
              </a:rPr>
              <a:t>      2338 </a:t>
            </a:r>
            <a:r>
              <a:rPr lang="ru-RU" sz="1300" b="0" dirty="0">
                <a:solidFill>
                  <a:srgbClr val="000000"/>
                </a:solidFill>
              </a:rPr>
              <a:t>коек круглосуточного пребывания, 188 коек дневного пребывания</a:t>
            </a:r>
            <a:r>
              <a:rPr lang="ru-RU" sz="1300" b="0" dirty="0" smtClean="0">
                <a:solidFill>
                  <a:srgbClr val="000000"/>
                </a:solidFill>
              </a:rPr>
              <a:t>, 96 </a:t>
            </a:r>
            <a:r>
              <a:rPr lang="ru-RU" sz="1300" b="0" dirty="0">
                <a:solidFill>
                  <a:srgbClr val="000000"/>
                </a:solidFill>
              </a:rPr>
              <a:t>коек дневного стационара, </a:t>
            </a:r>
            <a:r>
              <a:rPr lang="ru-RU" sz="1300" b="0" dirty="0" smtClean="0">
                <a:solidFill>
                  <a:srgbClr val="000000"/>
                </a:solidFill>
              </a:rPr>
              <a:t>а также амбулаторные </a:t>
            </a:r>
            <a:r>
              <a:rPr lang="ru-RU" sz="1300" b="0" dirty="0">
                <a:solidFill>
                  <a:srgbClr val="000000"/>
                </a:solidFill>
              </a:rPr>
              <a:t>подразделения стационаров на 1313 посещений в </a:t>
            </a:r>
            <a:r>
              <a:rPr lang="ru-RU" sz="1300" b="0" dirty="0" smtClean="0">
                <a:solidFill>
                  <a:srgbClr val="000000"/>
                </a:solidFill>
              </a:rPr>
              <a:t>смену;</a:t>
            </a:r>
          </a:p>
          <a:p>
            <a:pPr algn="just"/>
            <a:r>
              <a:rPr lang="ru-RU" sz="1300" b="0" dirty="0" smtClean="0">
                <a:solidFill>
                  <a:srgbClr val="000000"/>
                </a:solidFill>
              </a:rPr>
              <a:t> </a:t>
            </a:r>
          </a:p>
        </p:txBody>
      </p:sp>
    </p:spTree>
    <p:extLst>
      <p:ext uri="{BB962C8B-B14F-4D97-AF65-F5344CB8AC3E}">
        <p14:creationId xmlns:p14="http://schemas.microsoft.com/office/powerpoint/2010/main" val="1551644566"/>
      </p:ext>
    </p:extLst>
  </p:cSld>
  <p:clrMapOvr>
    <a:masterClrMapping/>
  </p:clrMapOvr>
  <p:transition spd="slow">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6510" y="146810"/>
            <a:ext cx="8319970" cy="923330"/>
          </a:xfrm>
          <a:prstGeom prst="rect">
            <a:avLst/>
          </a:prstGeom>
        </p:spPr>
        <p:txBody>
          <a:bodyPr wrap="square">
            <a:spAutoFit/>
          </a:bodyPr>
          <a:lstStyle/>
          <a:p>
            <a:pPr indent="450215" algn="ctr">
              <a:spcAft>
                <a:spcPts val="0"/>
              </a:spcAft>
            </a:pP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муниципального образования город Краснодар «Развитие здравоохранения в муниципальном образовании город Краснодар»  -  </a:t>
            </a: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1294</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 млн. рублей</a:t>
            </a:r>
          </a:p>
        </p:txBody>
      </p:sp>
      <p:sp>
        <p:nvSpPr>
          <p:cNvPr id="5" name="Прямоугольник 4"/>
          <p:cNvSpPr/>
          <p:nvPr/>
        </p:nvSpPr>
        <p:spPr>
          <a:xfrm>
            <a:off x="3885030" y="1444420"/>
            <a:ext cx="5182640" cy="5332229"/>
          </a:xfrm>
          <a:prstGeom prst="rect">
            <a:avLst/>
          </a:prstGeom>
        </p:spPr>
        <p:txBody>
          <a:bodyPr wrap="square">
            <a:spAutoFit/>
          </a:bodyPr>
          <a:lstStyle/>
          <a:p>
            <a:pPr marL="228600" algn="ctr">
              <a:spcAft>
                <a:spcPts val="0"/>
              </a:spcAft>
            </a:pPr>
            <a:r>
              <a:rPr lang="ru-RU" sz="1300" dirty="0">
                <a:solidFill>
                  <a:srgbClr val="00B0F0"/>
                </a:solidFill>
                <a:ea typeface="Times New Roman" panose="02020603050405020304" pitchFamily="18" charset="0"/>
              </a:rPr>
              <a:t>Подпрограмма</a:t>
            </a:r>
          </a:p>
          <a:p>
            <a:pPr marL="228600" algn="ctr">
              <a:spcAft>
                <a:spcPts val="0"/>
              </a:spcAft>
            </a:pPr>
            <a:r>
              <a:rPr lang="ru-RU" sz="1300" dirty="0" smtClean="0">
                <a:solidFill>
                  <a:srgbClr val="00B0F0"/>
                </a:solidFill>
                <a:ea typeface="Times New Roman" panose="02020603050405020304" pitchFamily="18" charset="0"/>
              </a:rPr>
              <a:t>«Профилактика </a:t>
            </a:r>
            <a:r>
              <a:rPr lang="ru-RU" sz="1300" dirty="0">
                <a:solidFill>
                  <a:srgbClr val="00B0F0"/>
                </a:solidFill>
                <a:ea typeface="Times New Roman" panose="02020603050405020304" pitchFamily="18" charset="0"/>
              </a:rPr>
              <a:t>заболеваний и формирование здорового образа жизни. Развитие первичной медико-санитарной </a:t>
            </a:r>
            <a:r>
              <a:rPr lang="ru-RU" sz="1300" dirty="0" smtClean="0">
                <a:solidFill>
                  <a:srgbClr val="00B0F0"/>
                </a:solidFill>
                <a:ea typeface="Times New Roman" panose="02020603050405020304" pitchFamily="18" charset="0"/>
              </a:rPr>
              <a:t>помощи»</a:t>
            </a:r>
            <a:endParaRPr lang="ru-RU" sz="1300" dirty="0">
              <a:solidFill>
                <a:srgbClr val="00B0F0"/>
              </a:solidFill>
              <a:ea typeface="Times New Roman" panose="02020603050405020304" pitchFamily="18" charset="0"/>
            </a:endParaRPr>
          </a:p>
          <a:p>
            <a:pPr indent="450215" algn="ctr">
              <a:spcAft>
                <a:spcPts val="0"/>
              </a:spcAft>
            </a:pPr>
            <a:r>
              <a:rPr lang="ru-RU" sz="1300" dirty="0">
                <a:solidFill>
                  <a:srgbClr val="00B0F0"/>
                </a:solidFill>
                <a:ea typeface="Times New Roman" panose="02020603050405020304" pitchFamily="18" charset="0"/>
              </a:rPr>
              <a:t>585 млн. </a:t>
            </a:r>
            <a:r>
              <a:rPr lang="ru-RU" sz="1300" dirty="0" smtClean="0">
                <a:solidFill>
                  <a:srgbClr val="00B0F0"/>
                </a:solidFill>
                <a:ea typeface="Times New Roman" panose="02020603050405020304" pitchFamily="18" charset="0"/>
              </a:rPr>
              <a:t>рублей</a:t>
            </a:r>
          </a:p>
          <a:p>
            <a:pPr indent="450215" algn="ctr">
              <a:spcAft>
                <a:spcPts val="0"/>
              </a:spcAft>
            </a:pPr>
            <a:endParaRPr lang="ru-RU" sz="1300" dirty="0">
              <a:solidFill>
                <a:srgbClr val="000000"/>
              </a:solidFill>
              <a:ea typeface="Times New Roman" panose="02020603050405020304" pitchFamily="18" charset="0"/>
            </a:endParaRPr>
          </a:p>
          <a:p>
            <a:pPr marL="342900" marR="9525" indent="-342900" algn="just">
              <a:spcAft>
                <a:spcPts val="0"/>
              </a:spcAft>
              <a:buFont typeface="Symbol" panose="05050102010706020507" pitchFamily="18" charset="2"/>
              <a:buChar char=""/>
              <a:tabLst>
                <a:tab pos="114300" algn="l"/>
              </a:tabLst>
            </a:pPr>
            <a:r>
              <a:rPr lang="ru-RU" sz="1250" b="0" dirty="0">
                <a:solidFill>
                  <a:srgbClr val="000000"/>
                </a:solidFill>
                <a:ea typeface="Times New Roman" panose="02020603050405020304" pitchFamily="18" charset="0"/>
              </a:rPr>
              <a:t>выполнение муниципального задания по оказанию муниципальных услуг (выполнение работ) </a:t>
            </a:r>
            <a:r>
              <a:rPr lang="ru-RU" sz="1250" b="0" dirty="0" smtClean="0">
                <a:solidFill>
                  <a:srgbClr val="000000"/>
                </a:solidFill>
                <a:ea typeface="Times New Roman" panose="02020603050405020304" pitchFamily="18" charset="0"/>
              </a:rPr>
              <a:t>34 муниципальными бюджетными учреждениями </a:t>
            </a:r>
            <a:r>
              <a:rPr lang="ru-RU" sz="1250" b="0" dirty="0">
                <a:solidFill>
                  <a:srgbClr val="000000"/>
                </a:solidFill>
                <a:ea typeface="Times New Roman" panose="02020603050405020304" pitchFamily="18" charset="0"/>
              </a:rPr>
              <a:t>здравоохранения в части расходов и мероприятий, не вошедших в территориальную программу обязательного медицинского страхования</a:t>
            </a:r>
          </a:p>
          <a:p>
            <a:pPr indent="450215" algn="ctr">
              <a:spcAft>
                <a:spcPts val="0"/>
              </a:spcAft>
            </a:pPr>
            <a:r>
              <a:rPr lang="ru-RU" sz="1250" dirty="0">
                <a:solidFill>
                  <a:srgbClr val="000000"/>
                </a:solidFill>
                <a:ea typeface="Times New Roman" panose="02020603050405020304" pitchFamily="18" charset="0"/>
              </a:rPr>
              <a:t>369 млн. рублей</a:t>
            </a:r>
          </a:p>
          <a:p>
            <a:pPr marL="342900" indent="-342900" algn="just">
              <a:spcAft>
                <a:spcPts val="0"/>
              </a:spcAft>
              <a:buFont typeface="Symbol" panose="05050102010706020507" pitchFamily="18" charset="2"/>
              <a:buChar char=""/>
              <a:tabLst>
                <a:tab pos="270510" algn="l"/>
              </a:tabLst>
            </a:pPr>
            <a:r>
              <a:rPr lang="ru-RU" sz="1250" b="0" dirty="0">
                <a:solidFill>
                  <a:srgbClr val="000000"/>
                </a:solidFill>
                <a:ea typeface="Times New Roman" panose="02020603050405020304" pitchFamily="18" charset="0"/>
              </a:rPr>
              <a:t>приобретение движимого имущества стоимостью свыше 100 тыс. рублей за единицу для </a:t>
            </a:r>
            <a:r>
              <a:rPr lang="ru-RU" sz="1250" b="0" dirty="0" smtClean="0">
                <a:solidFill>
                  <a:srgbClr val="000000"/>
                </a:solidFill>
                <a:ea typeface="Times New Roman" panose="02020603050405020304" pitchFamily="18" charset="0"/>
              </a:rPr>
              <a:t>7 </a:t>
            </a:r>
            <a:r>
              <a:rPr lang="ru-RU" sz="1250" b="0" dirty="0">
                <a:solidFill>
                  <a:srgbClr val="000000"/>
                </a:solidFill>
                <a:ea typeface="Times New Roman" panose="02020603050405020304" pitchFamily="18" charset="0"/>
              </a:rPr>
              <a:t>муниципальных </a:t>
            </a:r>
            <a:r>
              <a:rPr lang="ru-RU" sz="1250" b="0" dirty="0" smtClean="0">
                <a:solidFill>
                  <a:srgbClr val="000000"/>
                </a:solidFill>
                <a:ea typeface="Times New Roman" panose="02020603050405020304" pitchFamily="18" charset="0"/>
              </a:rPr>
              <a:t>учреждений </a:t>
            </a:r>
            <a:r>
              <a:rPr lang="ru-RU" sz="1250" b="0" dirty="0">
                <a:solidFill>
                  <a:srgbClr val="000000"/>
                </a:solidFill>
                <a:ea typeface="Times New Roman" panose="02020603050405020304" pitchFamily="18" charset="0"/>
              </a:rPr>
              <a:t>здравоохранения и проведение капитального ремонта в 9-ти муниципальных учреждениях здравоохранения</a:t>
            </a:r>
          </a:p>
          <a:p>
            <a:pPr marL="228600" algn="ctr">
              <a:spcAft>
                <a:spcPts val="0"/>
              </a:spcAft>
              <a:tabLst>
                <a:tab pos="270510" algn="l"/>
              </a:tabLst>
            </a:pPr>
            <a:r>
              <a:rPr lang="ru-RU" sz="1250" dirty="0">
                <a:solidFill>
                  <a:srgbClr val="000000"/>
                </a:solidFill>
                <a:ea typeface="Times New Roman" panose="02020603050405020304" pitchFamily="18" charset="0"/>
              </a:rPr>
              <a:t>184 млн. рублей</a:t>
            </a:r>
          </a:p>
          <a:p>
            <a:pPr marL="342900" indent="-342900" algn="just">
              <a:spcAft>
                <a:spcPts val="0"/>
              </a:spcAft>
              <a:buFont typeface="Symbol" panose="05050102010706020507" pitchFamily="18" charset="2"/>
              <a:buChar char=""/>
              <a:tabLst>
                <a:tab pos="270510" algn="l"/>
              </a:tabLst>
            </a:pPr>
            <a:r>
              <a:rPr lang="ru-RU" sz="1250" b="0" dirty="0">
                <a:solidFill>
                  <a:srgbClr val="000000"/>
                </a:solidFill>
                <a:ea typeface="Times New Roman" panose="02020603050405020304" pitchFamily="18" charset="0"/>
              </a:rPr>
              <a:t>приобретение иммунобиологических препаратов для проведения профилактических прививок, проведение заключительной дезинфекции в выявленных очагах возбудителей инфекционных </a:t>
            </a:r>
            <a:r>
              <a:rPr lang="ru-RU" sz="1250" b="0" dirty="0" smtClean="0">
                <a:solidFill>
                  <a:srgbClr val="000000"/>
                </a:solidFill>
                <a:ea typeface="Times New Roman" panose="02020603050405020304" pitchFamily="18" charset="0"/>
              </a:rPr>
              <a:t>заболеваний и </a:t>
            </a:r>
            <a:r>
              <a:rPr lang="ru-RU" sz="1250" b="0" dirty="0">
                <a:solidFill>
                  <a:srgbClr val="000000"/>
                </a:solidFill>
                <a:ea typeface="Times New Roman" panose="02020603050405020304" pitchFamily="18" charset="0"/>
              </a:rPr>
              <a:t>мероприятия по гражданской </a:t>
            </a:r>
            <a:r>
              <a:rPr lang="ru-RU" sz="1250" b="0" dirty="0" smtClean="0">
                <a:solidFill>
                  <a:srgbClr val="000000"/>
                </a:solidFill>
                <a:ea typeface="Times New Roman" panose="02020603050405020304" pitchFamily="18" charset="0"/>
              </a:rPr>
              <a:t>обороне</a:t>
            </a:r>
            <a:endParaRPr lang="ru-RU" sz="1250" b="0" dirty="0">
              <a:solidFill>
                <a:srgbClr val="000000"/>
              </a:solidFill>
              <a:ea typeface="Times New Roman" panose="02020603050405020304" pitchFamily="18" charset="0"/>
            </a:endParaRPr>
          </a:p>
          <a:p>
            <a:pPr marL="228600" algn="ctr">
              <a:spcAft>
                <a:spcPts val="0"/>
              </a:spcAft>
              <a:tabLst>
                <a:tab pos="114300" algn="l"/>
                <a:tab pos="270510" algn="l"/>
              </a:tabLst>
            </a:pPr>
            <a:r>
              <a:rPr lang="ru-RU" sz="1250" dirty="0">
                <a:solidFill>
                  <a:srgbClr val="000000"/>
                </a:solidFill>
                <a:ea typeface="Times New Roman" panose="02020603050405020304" pitchFamily="18" charset="0"/>
              </a:rPr>
              <a:t>25 млн. рублей</a:t>
            </a:r>
          </a:p>
          <a:p>
            <a:pPr marL="342900" indent="-342900" algn="just">
              <a:spcAft>
                <a:spcPts val="0"/>
              </a:spcAft>
              <a:buFont typeface="Symbol" panose="05050102010706020507" pitchFamily="18" charset="2"/>
              <a:buChar char=""/>
              <a:tabLst>
                <a:tab pos="270510" algn="l"/>
              </a:tabLst>
            </a:pPr>
            <a:r>
              <a:rPr lang="ru-RU" sz="1250" b="0" dirty="0" smtClean="0">
                <a:solidFill>
                  <a:srgbClr val="000000"/>
                </a:solidFill>
                <a:ea typeface="Times New Roman" panose="02020603050405020304" pitchFamily="18" charset="0"/>
              </a:rPr>
              <a:t>финансовое </a:t>
            </a:r>
            <a:r>
              <a:rPr lang="ru-RU" sz="1250" b="0" dirty="0">
                <a:solidFill>
                  <a:srgbClr val="000000"/>
                </a:solidFill>
                <a:ea typeface="Times New Roman" panose="02020603050405020304" pitchFamily="18" charset="0"/>
              </a:rPr>
              <a:t>обеспечение деятельности </a:t>
            </a:r>
            <a:r>
              <a:rPr lang="ru-RU" sz="1250" b="0" dirty="0" smtClean="0">
                <a:solidFill>
                  <a:srgbClr val="000000"/>
                </a:solidFill>
                <a:ea typeface="Times New Roman" panose="02020603050405020304" pitchFamily="18" charset="0"/>
              </a:rPr>
              <a:t>муниципальных казённых учреждений </a:t>
            </a:r>
            <a:r>
              <a:rPr lang="ru-RU" sz="1250" b="0" dirty="0">
                <a:solidFill>
                  <a:srgbClr val="000000"/>
                </a:solidFill>
                <a:ea typeface="Times New Roman" panose="02020603050405020304" pitchFamily="18" charset="0"/>
              </a:rPr>
              <a:t>«Центр по обеспечению деятельности учреждений здравоохранения</a:t>
            </a:r>
            <a:r>
              <a:rPr lang="ru-RU" sz="1250" b="0" dirty="0" smtClean="0">
                <a:solidFill>
                  <a:srgbClr val="000000"/>
                </a:solidFill>
                <a:ea typeface="Times New Roman" panose="02020603050405020304" pitchFamily="18" charset="0"/>
              </a:rPr>
              <a:t>» и </a:t>
            </a:r>
            <a:r>
              <a:rPr lang="ru-RU" sz="1250" b="0" dirty="0">
                <a:solidFill>
                  <a:srgbClr val="000000"/>
                </a:solidFill>
                <a:ea typeface="Times New Roman" panose="02020603050405020304" pitchFamily="18" charset="0"/>
              </a:rPr>
              <a:t>«Хоспис детский</a:t>
            </a:r>
            <a:r>
              <a:rPr lang="ru-RU" sz="1250" b="0" dirty="0" smtClean="0">
                <a:solidFill>
                  <a:srgbClr val="000000"/>
                </a:solidFill>
                <a:ea typeface="Times New Roman" panose="02020603050405020304" pitchFamily="18" charset="0"/>
              </a:rPr>
              <a:t>»</a:t>
            </a:r>
            <a:endParaRPr lang="ru-RU" sz="1250" b="0" dirty="0">
              <a:solidFill>
                <a:srgbClr val="000000"/>
              </a:solidFill>
              <a:ea typeface="Times New Roman" panose="02020603050405020304" pitchFamily="18" charset="0"/>
            </a:endParaRPr>
          </a:p>
          <a:p>
            <a:pPr marL="228600" algn="ctr">
              <a:spcAft>
                <a:spcPts val="0"/>
              </a:spcAft>
              <a:tabLst>
                <a:tab pos="114300" algn="l"/>
                <a:tab pos="270510" algn="l"/>
              </a:tabLst>
            </a:pPr>
            <a:r>
              <a:rPr lang="ru-RU" sz="1250" dirty="0">
                <a:solidFill>
                  <a:srgbClr val="000000"/>
                </a:solidFill>
                <a:ea typeface="Times New Roman" panose="02020603050405020304" pitchFamily="18" charset="0"/>
              </a:rPr>
              <a:t>7</a:t>
            </a:r>
            <a:r>
              <a:rPr lang="ru-RU" sz="1250" dirty="0" smtClean="0">
                <a:solidFill>
                  <a:srgbClr val="000000"/>
                </a:solidFill>
                <a:ea typeface="Times New Roman" panose="02020603050405020304" pitchFamily="18" charset="0"/>
              </a:rPr>
              <a:t> </a:t>
            </a:r>
            <a:r>
              <a:rPr lang="ru-RU" sz="1250" dirty="0">
                <a:solidFill>
                  <a:srgbClr val="000000"/>
                </a:solidFill>
                <a:ea typeface="Times New Roman" panose="02020603050405020304" pitchFamily="18" charset="0"/>
              </a:rPr>
              <a:t>млн. рублей</a:t>
            </a:r>
          </a:p>
          <a:p>
            <a:pPr indent="450215" algn="ctr">
              <a:spcAft>
                <a:spcPts val="0"/>
              </a:spcAft>
            </a:pPr>
            <a:endParaRPr lang="ru-RU" sz="1300" dirty="0">
              <a:solidFill>
                <a:srgbClr val="000000"/>
              </a:solidFill>
              <a:ea typeface="Times New Roman" panose="02020603050405020304" pitchFamily="18" charset="0"/>
            </a:endParaRPr>
          </a:p>
        </p:txBody>
      </p:sp>
      <p:pic>
        <p:nvPicPr>
          <p:cNvPr id="209922" name="Picture 2" descr="http://krivtsovo.ru/upload/iblock/987/9878546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85" y="1261324"/>
            <a:ext cx="3894138" cy="2625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64" descr="54942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85" y="4110534"/>
            <a:ext cx="3894137" cy="25843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69433"/>
      </p:ext>
    </p:extLst>
  </p:cSld>
  <p:clrMapOvr>
    <a:masterClrMapping/>
  </p:clrMapOvr>
  <p:transition spd="slow">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42616" y="310821"/>
            <a:ext cx="5033880" cy="892552"/>
          </a:xfrm>
          <a:prstGeom prst="rect">
            <a:avLst/>
          </a:prstGeom>
        </p:spPr>
        <p:txBody>
          <a:bodyPr wrap="square">
            <a:spAutoFit/>
          </a:bodyPr>
          <a:lstStyle/>
          <a:p>
            <a:pPr marL="228600" algn="ctr">
              <a:spcAft>
                <a:spcPts val="0"/>
              </a:spcAft>
            </a:pPr>
            <a:r>
              <a:rPr lang="ru-RU" sz="1300" dirty="0">
                <a:solidFill>
                  <a:srgbClr val="00B0F0"/>
                </a:solidFill>
                <a:ea typeface="Times New Roman" panose="02020603050405020304" pitchFamily="18" charset="0"/>
              </a:rPr>
              <a:t>Подпрограмма</a:t>
            </a:r>
          </a:p>
          <a:p>
            <a:pPr marL="228600" algn="ctr">
              <a:spcAft>
                <a:spcPts val="0"/>
              </a:spcAft>
            </a:pPr>
            <a:r>
              <a:rPr lang="ru-RU" sz="1300" dirty="0" smtClean="0">
                <a:solidFill>
                  <a:srgbClr val="00B0F0"/>
                </a:solidFill>
                <a:ea typeface="Times New Roman" panose="02020603050405020304" pitchFamily="18" charset="0"/>
              </a:rPr>
              <a:t>«Совершенствование </a:t>
            </a:r>
            <a:r>
              <a:rPr lang="ru-RU" sz="1300" dirty="0">
                <a:solidFill>
                  <a:srgbClr val="00B0F0"/>
                </a:solidFill>
                <a:ea typeface="Times New Roman" panose="02020603050405020304" pitchFamily="18" charset="0"/>
              </a:rPr>
              <a:t>системы оказания специализированной и скорой медицинской </a:t>
            </a:r>
            <a:r>
              <a:rPr lang="ru-RU" sz="1300" dirty="0" smtClean="0">
                <a:solidFill>
                  <a:srgbClr val="00B0F0"/>
                </a:solidFill>
                <a:ea typeface="Times New Roman" panose="02020603050405020304" pitchFamily="18" charset="0"/>
              </a:rPr>
              <a:t>помощи»</a:t>
            </a:r>
            <a:endParaRPr lang="ru-RU" sz="1300" dirty="0">
              <a:solidFill>
                <a:srgbClr val="00B0F0"/>
              </a:solidFill>
              <a:ea typeface="Times New Roman" panose="02020603050405020304" pitchFamily="18" charset="0"/>
            </a:endParaRPr>
          </a:p>
          <a:p>
            <a:pPr marL="228600" algn="ctr">
              <a:spcAft>
                <a:spcPts val="0"/>
              </a:spcAft>
            </a:pPr>
            <a:r>
              <a:rPr lang="ru-RU" sz="1300" dirty="0">
                <a:solidFill>
                  <a:srgbClr val="00B0F0"/>
                </a:solidFill>
                <a:ea typeface="Times New Roman" panose="02020603050405020304" pitchFamily="18" charset="0"/>
              </a:rPr>
              <a:t>52 млн. рублей</a:t>
            </a:r>
          </a:p>
        </p:txBody>
      </p:sp>
      <p:sp>
        <p:nvSpPr>
          <p:cNvPr id="5" name="Прямоугольник 4"/>
          <p:cNvSpPr/>
          <p:nvPr/>
        </p:nvSpPr>
        <p:spPr>
          <a:xfrm>
            <a:off x="4037690" y="1339985"/>
            <a:ext cx="5033880" cy="3362459"/>
          </a:xfrm>
          <a:prstGeom prst="rect">
            <a:avLst/>
          </a:prstGeom>
        </p:spPr>
        <p:txBody>
          <a:bodyPr wrap="square">
            <a:spAutoFit/>
          </a:bodyPr>
          <a:lstStyle/>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предоставление мер социальной поддержки жертвам политических репрессий, труженикам тыла, ветеранам труда, ветеранам военной службы, достигшим возраста, дающего право на пенсию по старости, в бесплатном изготовлении и ремонте зубных протезов (кроме изготовленных из драгоценных металлов) в сложных клинических случаях зубопротезирования (1917 протезированных лиц)</a:t>
            </a:r>
          </a:p>
          <a:p>
            <a:pPr algn="ctr">
              <a:spcAft>
                <a:spcPts val="0"/>
              </a:spcAft>
              <a:tabLst>
                <a:tab pos="160020" algn="l"/>
              </a:tabLst>
            </a:pPr>
            <a:r>
              <a:rPr lang="ru-RU" sz="1100" dirty="0" smtClean="0">
                <a:solidFill>
                  <a:srgbClr val="000000"/>
                </a:solidFill>
                <a:ea typeface="Times New Roman" panose="02020603050405020304" pitchFamily="18" charset="0"/>
              </a:rPr>
              <a:t>        </a:t>
            </a:r>
            <a:r>
              <a:rPr lang="ru-RU" sz="1250" dirty="0" smtClean="0">
                <a:solidFill>
                  <a:srgbClr val="000000"/>
                </a:solidFill>
                <a:ea typeface="Times New Roman" panose="02020603050405020304" pitchFamily="18" charset="0"/>
              </a:rPr>
              <a:t>16 </a:t>
            </a:r>
            <a:r>
              <a:rPr lang="ru-RU" sz="1250" dirty="0">
                <a:solidFill>
                  <a:srgbClr val="000000"/>
                </a:solidFill>
                <a:ea typeface="Times New Roman" panose="02020603050405020304" pitchFamily="18" charset="0"/>
              </a:rPr>
              <a:t>млн. </a:t>
            </a:r>
            <a:r>
              <a:rPr lang="ru-RU" sz="1250" dirty="0" smtClean="0">
                <a:solidFill>
                  <a:srgbClr val="000000"/>
                </a:solidFill>
                <a:ea typeface="Times New Roman" panose="02020603050405020304" pitchFamily="18" charset="0"/>
              </a:rPr>
              <a:t>рублей</a:t>
            </a:r>
            <a:endParaRPr lang="ru-RU" sz="10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предоставление дополнительной денежной компенсации на усиленное питание доноров крови и (или) её компонентов (количество человек, получивших компенсацию - 2137)</a:t>
            </a:r>
          </a:p>
          <a:p>
            <a:pPr marL="228600" algn="ctr">
              <a:spcAft>
                <a:spcPts val="0"/>
              </a:spcAft>
            </a:pPr>
            <a:r>
              <a:rPr lang="ru-RU" sz="1250" dirty="0" smtClean="0">
                <a:solidFill>
                  <a:srgbClr val="000000"/>
                </a:solidFill>
                <a:ea typeface="Times New Roman" panose="02020603050405020304" pitchFamily="18" charset="0"/>
              </a:rPr>
              <a:t>1 млн. рублей</a:t>
            </a:r>
            <a:r>
              <a:rPr lang="ru-RU" sz="8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выполнение муниципального задания в части оказания услуг по льготному изготовлению и ремонту зубных протезов отдельным категориям граждан города Краснодара (количество протезированных лиц – 5834)</a:t>
            </a:r>
          </a:p>
          <a:p>
            <a:pPr marL="228600" algn="ctr">
              <a:spcAft>
                <a:spcPts val="0"/>
              </a:spcAft>
            </a:pPr>
            <a:r>
              <a:rPr lang="ru-RU" sz="1250" dirty="0">
                <a:solidFill>
                  <a:srgbClr val="000000"/>
                </a:solidFill>
                <a:ea typeface="Times New Roman" panose="02020603050405020304" pitchFamily="18" charset="0"/>
              </a:rPr>
              <a:t>35 млн. рублей</a:t>
            </a:r>
          </a:p>
        </p:txBody>
      </p:sp>
      <p:sp>
        <p:nvSpPr>
          <p:cNvPr id="6" name="Прямоугольник 5"/>
          <p:cNvSpPr/>
          <p:nvPr/>
        </p:nvSpPr>
        <p:spPr>
          <a:xfrm>
            <a:off x="4042616" y="4879270"/>
            <a:ext cx="5033880" cy="1631216"/>
          </a:xfrm>
          <a:prstGeom prst="rect">
            <a:avLst/>
          </a:prstGeom>
        </p:spPr>
        <p:txBody>
          <a:bodyPr wrap="square">
            <a:spAutoFit/>
          </a:bodyPr>
          <a:lstStyle/>
          <a:p>
            <a:pPr marL="228600" algn="ctr">
              <a:spcAft>
                <a:spcPts val="0"/>
              </a:spcAft>
            </a:pPr>
            <a:r>
              <a:rPr lang="ru-RU" sz="1300" dirty="0">
                <a:solidFill>
                  <a:srgbClr val="00B0F0"/>
                </a:solidFill>
                <a:ea typeface="Times New Roman" panose="02020603050405020304" pitchFamily="18" charset="0"/>
              </a:rPr>
              <a:t>Подпрограмма</a:t>
            </a:r>
          </a:p>
          <a:p>
            <a:pPr marL="228600" algn="ctr">
              <a:spcAft>
                <a:spcPts val="0"/>
              </a:spcAft>
            </a:pPr>
            <a:r>
              <a:rPr lang="ru-RU" sz="1300" dirty="0" smtClean="0">
                <a:solidFill>
                  <a:srgbClr val="00B0F0"/>
                </a:solidFill>
                <a:ea typeface="Times New Roman" panose="02020603050405020304" pitchFamily="18" charset="0"/>
              </a:rPr>
              <a:t>«Развитие </a:t>
            </a:r>
            <a:r>
              <a:rPr lang="ru-RU" sz="1300" dirty="0">
                <a:solidFill>
                  <a:srgbClr val="00B0F0"/>
                </a:solidFill>
                <a:ea typeface="Times New Roman" panose="02020603050405020304" pitchFamily="18" charset="0"/>
              </a:rPr>
              <a:t>медицинской </a:t>
            </a:r>
            <a:r>
              <a:rPr lang="ru-RU" sz="1300" dirty="0" smtClean="0">
                <a:solidFill>
                  <a:srgbClr val="00B0F0"/>
                </a:solidFill>
                <a:ea typeface="Times New Roman" panose="02020603050405020304" pitchFamily="18" charset="0"/>
              </a:rPr>
              <a:t>реабилитации»</a:t>
            </a:r>
            <a:endParaRPr lang="ru-RU" sz="1300" dirty="0">
              <a:solidFill>
                <a:srgbClr val="00B0F0"/>
              </a:solidFill>
              <a:ea typeface="Times New Roman" panose="02020603050405020304" pitchFamily="18" charset="0"/>
            </a:endParaRPr>
          </a:p>
          <a:p>
            <a:pPr marL="228600" algn="ctr">
              <a:spcAft>
                <a:spcPts val="0"/>
              </a:spcAft>
            </a:pPr>
            <a:r>
              <a:rPr lang="ru-RU" sz="1300" dirty="0">
                <a:solidFill>
                  <a:srgbClr val="00B0F0"/>
                </a:solidFill>
                <a:ea typeface="Times New Roman" panose="02020603050405020304" pitchFamily="18" charset="0"/>
              </a:rPr>
              <a:t>13 млн. рублей</a:t>
            </a:r>
          </a:p>
          <a:p>
            <a:pPr marL="228600" algn="ctr">
              <a:spcAft>
                <a:spcPts val="0"/>
              </a:spcAft>
            </a:pPr>
            <a:r>
              <a:rPr lang="ru-RU" sz="11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финансовое обеспечение выполнения муниципального задания муниципальным бюджетным учреждением здравоохранения Центр реабилитации «Источник» (количество лиц, получивших восстановительное лечение-630 человек</a:t>
            </a:r>
            <a:r>
              <a:rPr lang="ru-RU" sz="1250" b="0" dirty="0" smtClean="0">
                <a:solidFill>
                  <a:srgbClr val="000000"/>
                </a:solidFill>
                <a:ea typeface="Times New Roman" panose="02020603050405020304" pitchFamily="18" charset="0"/>
              </a:rPr>
              <a:t>)</a:t>
            </a:r>
            <a:r>
              <a:rPr lang="ru-RU" sz="1250" b="0" dirty="0">
                <a:solidFill>
                  <a:srgbClr val="000000"/>
                </a:solidFill>
                <a:ea typeface="Times New Roman" panose="02020603050405020304" pitchFamily="18" charset="0"/>
              </a:rPr>
              <a:t> </a:t>
            </a:r>
          </a:p>
        </p:txBody>
      </p:sp>
      <p:pic>
        <p:nvPicPr>
          <p:cNvPr id="208898" name="Picture 2" descr="http://ru.likar.info/pictures_ckfinder/images/%D0%A4%D0%BE%D1%82%D0%BE-%D0%B2%D0%B8%D0%B7%D0%B8%D1%82%D0%BA%D0%B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10" y="3762606"/>
            <a:ext cx="3964480" cy="2747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7" descr="C:\Users\IPavlova\Desktop\zub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0" y="720757"/>
            <a:ext cx="3964480" cy="26319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35839"/>
      </p:ext>
    </p:extLst>
  </p:cSld>
  <p:clrMapOvr>
    <a:masterClrMapping/>
  </p:clrMapOvr>
  <p:transition spd="slow">
    <p:blind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61360" y="91177"/>
            <a:ext cx="5110210" cy="4101123"/>
          </a:xfrm>
          <a:prstGeom prst="rect">
            <a:avLst/>
          </a:prstGeom>
        </p:spPr>
        <p:txBody>
          <a:bodyPr wrap="square">
            <a:spAutoFit/>
          </a:bodyPr>
          <a:lstStyle/>
          <a:p>
            <a:pPr marL="228600" algn="ctr">
              <a:spcAft>
                <a:spcPts val="0"/>
              </a:spcAft>
              <a:tabLst>
                <a:tab pos="270510" algn="l"/>
              </a:tabLst>
            </a:pPr>
            <a:r>
              <a:rPr lang="ru-RU" sz="1300" dirty="0">
                <a:solidFill>
                  <a:srgbClr val="00B0F0"/>
                </a:solidFill>
                <a:ea typeface="Times New Roman" panose="02020603050405020304" pitchFamily="18" charset="0"/>
              </a:rPr>
              <a:t>Подпрограмма </a:t>
            </a:r>
          </a:p>
          <a:p>
            <a:pPr marL="228600" algn="ctr">
              <a:spcAft>
                <a:spcPts val="0"/>
              </a:spcAft>
              <a:tabLst>
                <a:tab pos="270510" algn="l"/>
              </a:tabLst>
            </a:pPr>
            <a:r>
              <a:rPr lang="ru-RU" sz="1300" dirty="0" smtClean="0">
                <a:solidFill>
                  <a:srgbClr val="00B0F0"/>
                </a:solidFill>
                <a:ea typeface="Times New Roman" panose="02020603050405020304" pitchFamily="18" charset="0"/>
              </a:rPr>
              <a:t>«Кадровое </a:t>
            </a:r>
            <a:r>
              <a:rPr lang="ru-RU" sz="1300" dirty="0">
                <a:solidFill>
                  <a:srgbClr val="00B0F0"/>
                </a:solidFill>
                <a:ea typeface="Times New Roman" panose="02020603050405020304" pitchFamily="18" charset="0"/>
              </a:rPr>
              <a:t>обеспечение системы </a:t>
            </a:r>
            <a:r>
              <a:rPr lang="ru-RU" sz="1300" dirty="0" smtClean="0">
                <a:solidFill>
                  <a:srgbClr val="00B0F0"/>
                </a:solidFill>
                <a:ea typeface="Times New Roman" panose="02020603050405020304" pitchFamily="18" charset="0"/>
              </a:rPr>
              <a:t>здравоохранения» </a:t>
            </a:r>
            <a:endParaRPr lang="ru-RU" sz="1300" dirty="0">
              <a:solidFill>
                <a:srgbClr val="00B0F0"/>
              </a:solidFill>
              <a:ea typeface="Times New Roman" panose="02020603050405020304" pitchFamily="18" charset="0"/>
            </a:endParaRPr>
          </a:p>
          <a:p>
            <a:pPr marL="228600" algn="ctr">
              <a:spcAft>
                <a:spcPts val="0"/>
              </a:spcAft>
              <a:tabLst>
                <a:tab pos="270510" algn="l"/>
              </a:tabLst>
            </a:pPr>
            <a:r>
              <a:rPr lang="ru-RU" sz="1300" dirty="0">
                <a:solidFill>
                  <a:srgbClr val="00B0F0"/>
                </a:solidFill>
                <a:ea typeface="Times New Roman" panose="02020603050405020304" pitchFamily="18" charset="0"/>
              </a:rPr>
              <a:t>49 млн. рублей</a:t>
            </a:r>
          </a:p>
          <a:p>
            <a:pPr marL="228600" algn="ctr">
              <a:spcAft>
                <a:spcPts val="0"/>
              </a:spcAft>
              <a:tabLst>
                <a:tab pos="270510" algn="l"/>
              </a:tabLst>
            </a:pPr>
            <a:r>
              <a:rPr lang="ru-RU" sz="9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tabLst>
                <a:tab pos="270510" algn="l"/>
              </a:tabLst>
            </a:pPr>
            <a:r>
              <a:rPr lang="ru-RU" sz="1250" b="0" dirty="0">
                <a:solidFill>
                  <a:srgbClr val="000000"/>
                </a:solidFill>
                <a:ea typeface="Times New Roman" panose="02020603050405020304" pitchFamily="18" charset="0"/>
              </a:rPr>
              <a:t>компенсация расходов на оплату жилых помещений, отопления и освещения работникам учреждений, проживающим и работающим в сельской местности (284 человека)</a:t>
            </a:r>
          </a:p>
          <a:p>
            <a:pPr marL="228600" algn="ctr">
              <a:spcAft>
                <a:spcPts val="0"/>
              </a:spcAft>
              <a:tabLst>
                <a:tab pos="270510" algn="l"/>
              </a:tabLst>
            </a:pPr>
            <a:r>
              <a:rPr lang="ru-RU" sz="1250" dirty="0">
                <a:solidFill>
                  <a:srgbClr val="000000"/>
                </a:solidFill>
                <a:ea typeface="Times New Roman" panose="02020603050405020304" pitchFamily="18" charset="0"/>
              </a:rPr>
              <a:t>1 млн. </a:t>
            </a:r>
            <a:r>
              <a:rPr lang="ru-RU" sz="1250" dirty="0" smtClean="0">
                <a:solidFill>
                  <a:srgbClr val="000000"/>
                </a:solidFill>
                <a:ea typeface="Times New Roman" panose="02020603050405020304" pitchFamily="18" charset="0"/>
              </a:rPr>
              <a:t>рублей</a:t>
            </a:r>
            <a:r>
              <a:rPr lang="ru-RU" sz="1250" b="0" dirty="0">
                <a:solidFill>
                  <a:srgbClr val="000000"/>
                </a:solidFill>
                <a:ea typeface="Times New Roman" panose="02020603050405020304" pitchFamily="18" charset="0"/>
              </a:rPr>
              <a:t> </a:t>
            </a:r>
          </a:p>
          <a:p>
            <a:pPr marL="342900" indent="-342900" algn="just">
              <a:spcAft>
                <a:spcPts val="0"/>
              </a:spcAft>
              <a:buFont typeface="Symbol" panose="05050102010706020507" pitchFamily="18" charset="2"/>
              <a:buChar char=""/>
              <a:tabLst>
                <a:tab pos="270510" algn="l"/>
              </a:tabLst>
            </a:pPr>
            <a:r>
              <a:rPr lang="ru-RU" sz="1250" b="0" dirty="0" smtClean="0">
                <a:solidFill>
                  <a:srgbClr val="000000"/>
                </a:solidFill>
                <a:ea typeface="Times New Roman" panose="02020603050405020304" pitchFamily="18" charset="0"/>
              </a:rPr>
              <a:t>выполнение </a:t>
            </a:r>
            <a:r>
              <a:rPr lang="ru-RU" sz="1250" b="0" dirty="0">
                <a:solidFill>
                  <a:srgbClr val="000000"/>
                </a:solidFill>
                <a:ea typeface="Times New Roman" panose="02020603050405020304" pitchFamily="18" charset="0"/>
              </a:rPr>
              <a:t>муниципального задания по оказанию муниципальных услуг муниципальным автономным образовательным учреждением высшего профессионального образования «Краснодарский медицинский институт высшего сестринского образования» (далее - МАОУ ВПО КММИВСО)</a:t>
            </a:r>
          </a:p>
          <a:p>
            <a:pPr marL="228600" algn="ctr">
              <a:spcAft>
                <a:spcPts val="0"/>
              </a:spcAft>
              <a:tabLst>
                <a:tab pos="270510" algn="l"/>
              </a:tabLst>
            </a:pPr>
            <a:r>
              <a:rPr lang="ru-RU" sz="1250" dirty="0">
                <a:solidFill>
                  <a:srgbClr val="000000"/>
                </a:solidFill>
                <a:ea typeface="Times New Roman" panose="02020603050405020304" pitchFamily="18" charset="0"/>
              </a:rPr>
              <a:t>40 млн. </a:t>
            </a:r>
            <a:r>
              <a:rPr lang="ru-RU" sz="1250" dirty="0" smtClean="0">
                <a:solidFill>
                  <a:srgbClr val="000000"/>
                </a:solidFill>
                <a:ea typeface="Times New Roman" panose="02020603050405020304" pitchFamily="18" charset="0"/>
              </a:rPr>
              <a:t>рублей</a:t>
            </a:r>
            <a:r>
              <a:rPr lang="ru-RU" sz="1250" b="0" dirty="0">
                <a:solidFill>
                  <a:srgbClr val="000000"/>
                </a:solidFill>
                <a:ea typeface="Times New Roman" panose="02020603050405020304" pitchFamily="18" charset="0"/>
              </a:rPr>
              <a:t> </a:t>
            </a:r>
          </a:p>
          <a:p>
            <a:pPr marL="342900" indent="-342900" algn="just">
              <a:spcAft>
                <a:spcPts val="0"/>
              </a:spcAft>
              <a:buFont typeface="Symbol" panose="05050102010706020507" pitchFamily="18" charset="2"/>
              <a:buChar char=""/>
              <a:tabLst>
                <a:tab pos="270510" algn="l"/>
              </a:tabLst>
            </a:pPr>
            <a:r>
              <a:rPr lang="ru-RU" sz="1250" b="0" dirty="0" smtClean="0">
                <a:solidFill>
                  <a:srgbClr val="000000"/>
                </a:solidFill>
                <a:ea typeface="Times New Roman" panose="02020603050405020304" pitchFamily="18" charset="0"/>
              </a:rPr>
              <a:t>мероприятия </a:t>
            </a:r>
            <a:r>
              <a:rPr lang="ru-RU" sz="1250" b="0" dirty="0">
                <a:solidFill>
                  <a:srgbClr val="000000"/>
                </a:solidFill>
                <a:ea typeface="Times New Roman" panose="02020603050405020304" pitchFamily="18" charset="0"/>
              </a:rPr>
              <a:t>по переподготовке и повышению квалификации работников муниципальных учреждений здравоохранения (286 человек</a:t>
            </a:r>
            <a:r>
              <a:rPr lang="ru-RU" sz="1250" b="0" dirty="0" smtClean="0">
                <a:solidFill>
                  <a:srgbClr val="000000"/>
                </a:solidFill>
                <a:ea typeface="Times New Roman" panose="02020603050405020304" pitchFamily="18" charset="0"/>
              </a:rPr>
              <a:t>), обеспечение </a:t>
            </a:r>
            <a:r>
              <a:rPr lang="ru-RU" sz="1250" b="0" dirty="0">
                <a:solidFill>
                  <a:srgbClr val="000000"/>
                </a:solidFill>
                <a:ea typeface="Times New Roman" panose="02020603050405020304" pitchFamily="18" charset="0"/>
              </a:rPr>
              <a:t>дополнительного профессионального образования 75 работников муниципальных </a:t>
            </a:r>
            <a:r>
              <a:rPr lang="ru-RU" sz="1250" b="0" dirty="0" smtClean="0">
                <a:solidFill>
                  <a:srgbClr val="000000"/>
                </a:solidFill>
                <a:ea typeface="Times New Roman" panose="02020603050405020304" pitchFamily="18" charset="0"/>
              </a:rPr>
              <a:t>учреждений, </a:t>
            </a:r>
            <a:r>
              <a:rPr lang="ru-RU" sz="1250" b="0" dirty="0">
                <a:solidFill>
                  <a:srgbClr val="000000"/>
                </a:solidFill>
                <a:ea typeface="Times New Roman" panose="02020603050405020304" pitchFamily="18" charset="0"/>
              </a:rPr>
              <a:t>стипендии и другие выплаты обучающимся в МАОУ ВПО КММИВСО за счёт стипендиального </a:t>
            </a:r>
            <a:r>
              <a:rPr lang="ru-RU" sz="1250" b="0" dirty="0" smtClean="0">
                <a:solidFill>
                  <a:srgbClr val="000000"/>
                </a:solidFill>
                <a:ea typeface="Times New Roman" panose="02020603050405020304" pitchFamily="18" charset="0"/>
              </a:rPr>
              <a:t>фонда</a:t>
            </a:r>
            <a:endParaRPr lang="ru-RU" sz="1250" b="0" dirty="0">
              <a:solidFill>
                <a:srgbClr val="000000"/>
              </a:solidFill>
              <a:ea typeface="Times New Roman" panose="02020603050405020304" pitchFamily="18" charset="0"/>
            </a:endParaRPr>
          </a:p>
          <a:p>
            <a:pPr marL="228600" algn="ctr">
              <a:spcAft>
                <a:spcPts val="0"/>
              </a:spcAft>
              <a:tabLst>
                <a:tab pos="270510" algn="l"/>
              </a:tabLst>
            </a:pPr>
            <a:r>
              <a:rPr lang="ru-RU" sz="1250" dirty="0" smtClean="0">
                <a:solidFill>
                  <a:srgbClr val="000000"/>
                </a:solidFill>
                <a:ea typeface="Times New Roman" panose="02020603050405020304" pitchFamily="18" charset="0"/>
              </a:rPr>
              <a:t>8 </a:t>
            </a:r>
            <a:r>
              <a:rPr lang="ru-RU" sz="1250" dirty="0">
                <a:solidFill>
                  <a:srgbClr val="000000"/>
                </a:solidFill>
                <a:ea typeface="Times New Roman" panose="02020603050405020304" pitchFamily="18" charset="0"/>
              </a:rPr>
              <a:t>млн. </a:t>
            </a:r>
            <a:r>
              <a:rPr lang="ru-RU" sz="1250" dirty="0" smtClean="0">
                <a:solidFill>
                  <a:srgbClr val="000000"/>
                </a:solidFill>
                <a:ea typeface="Times New Roman" panose="02020603050405020304" pitchFamily="18" charset="0"/>
              </a:rPr>
              <a:t>рублей</a:t>
            </a:r>
          </a:p>
        </p:txBody>
      </p:sp>
      <p:sp>
        <p:nvSpPr>
          <p:cNvPr id="6" name="Прямоугольник 5"/>
          <p:cNvSpPr/>
          <p:nvPr/>
        </p:nvSpPr>
        <p:spPr>
          <a:xfrm>
            <a:off x="3961360" y="4283499"/>
            <a:ext cx="5182640" cy="2562240"/>
          </a:xfrm>
          <a:prstGeom prst="rect">
            <a:avLst/>
          </a:prstGeom>
        </p:spPr>
        <p:txBody>
          <a:bodyPr wrap="square">
            <a:spAutoFit/>
          </a:bodyPr>
          <a:lstStyle/>
          <a:p>
            <a:pPr marL="228600" algn="ctr">
              <a:spcAft>
                <a:spcPts val="0"/>
              </a:spcAft>
            </a:pPr>
            <a:r>
              <a:rPr lang="ru-RU" sz="1300" dirty="0">
                <a:solidFill>
                  <a:srgbClr val="00B0F0"/>
                </a:solidFill>
                <a:ea typeface="Times New Roman" panose="02020603050405020304" pitchFamily="18" charset="0"/>
              </a:rPr>
              <a:t>Подпрограмма</a:t>
            </a:r>
          </a:p>
          <a:p>
            <a:pPr marL="228600" algn="ctr">
              <a:spcAft>
                <a:spcPts val="0"/>
              </a:spcAft>
            </a:pPr>
            <a:r>
              <a:rPr lang="ru-RU" sz="1300" dirty="0" smtClean="0">
                <a:solidFill>
                  <a:srgbClr val="00B0F0"/>
                </a:solidFill>
                <a:ea typeface="Times New Roman" panose="02020603050405020304" pitchFamily="18" charset="0"/>
              </a:rPr>
              <a:t>«Совершенствование </a:t>
            </a:r>
            <a:r>
              <a:rPr lang="ru-RU" sz="1300" dirty="0">
                <a:solidFill>
                  <a:srgbClr val="00B0F0"/>
                </a:solidFill>
                <a:ea typeface="Times New Roman" panose="02020603050405020304" pitchFamily="18" charset="0"/>
              </a:rPr>
              <a:t>системы территориального планирования и информатизации здравоохранения муниципального </a:t>
            </a:r>
            <a:r>
              <a:rPr lang="ru-RU" sz="1300" dirty="0" smtClean="0">
                <a:solidFill>
                  <a:srgbClr val="00B0F0"/>
                </a:solidFill>
                <a:ea typeface="Times New Roman" panose="02020603050405020304" pitchFamily="18" charset="0"/>
              </a:rPr>
              <a:t>образования </a:t>
            </a:r>
            <a:r>
              <a:rPr lang="ru-RU" sz="1300" dirty="0">
                <a:solidFill>
                  <a:srgbClr val="00B0F0"/>
                </a:solidFill>
                <a:ea typeface="Times New Roman" panose="02020603050405020304" pitchFamily="18" charset="0"/>
              </a:rPr>
              <a:t>город </a:t>
            </a:r>
            <a:r>
              <a:rPr lang="ru-RU" sz="1300" dirty="0" smtClean="0">
                <a:solidFill>
                  <a:srgbClr val="00B0F0"/>
                </a:solidFill>
                <a:ea typeface="Times New Roman" panose="02020603050405020304" pitchFamily="18" charset="0"/>
              </a:rPr>
              <a:t>Краснодар» </a:t>
            </a:r>
            <a:r>
              <a:rPr lang="ru-RU" sz="1100" dirty="0" smtClean="0">
                <a:solidFill>
                  <a:srgbClr val="00B0F0"/>
                </a:solidFill>
                <a:ea typeface="Times New Roman" panose="02020603050405020304" pitchFamily="18" charset="0"/>
              </a:rPr>
              <a:t> </a:t>
            </a:r>
          </a:p>
          <a:p>
            <a:pPr marL="228600" algn="ctr">
              <a:spcAft>
                <a:spcPts val="0"/>
              </a:spcAft>
            </a:pPr>
            <a:r>
              <a:rPr lang="ru-RU" sz="1300" dirty="0" smtClean="0">
                <a:solidFill>
                  <a:srgbClr val="00B0F0"/>
                </a:solidFill>
                <a:ea typeface="Times New Roman" panose="02020603050405020304" pitchFamily="18" charset="0"/>
              </a:rPr>
              <a:t>151 </a:t>
            </a:r>
            <a:r>
              <a:rPr lang="ru-RU" sz="1300" dirty="0">
                <a:solidFill>
                  <a:srgbClr val="00B0F0"/>
                </a:solidFill>
                <a:ea typeface="Times New Roman" panose="02020603050405020304" pitchFamily="18" charset="0"/>
              </a:rPr>
              <a:t>млн. </a:t>
            </a:r>
            <a:r>
              <a:rPr lang="ru-RU" sz="1300" dirty="0" smtClean="0">
                <a:solidFill>
                  <a:srgbClr val="00B0F0"/>
                </a:solidFill>
                <a:ea typeface="Times New Roman" panose="02020603050405020304" pitchFamily="18" charset="0"/>
              </a:rPr>
              <a:t>рублей</a:t>
            </a:r>
          </a:p>
          <a:p>
            <a:pPr marL="228600" algn="ctr">
              <a:spcAft>
                <a:spcPts val="0"/>
              </a:spcAft>
            </a:pPr>
            <a:endParaRPr lang="ru-RU" sz="8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выполнение муниципального задания муниципальным бюджетным учреждением «Краснодарский медицинский информационно-вычислительный центр»</a:t>
            </a:r>
          </a:p>
          <a:p>
            <a:pPr marL="228600" algn="ctr">
              <a:spcAft>
                <a:spcPts val="0"/>
              </a:spcAft>
            </a:pPr>
            <a:r>
              <a:rPr lang="ru-RU" sz="1250" dirty="0">
                <a:solidFill>
                  <a:srgbClr val="000000"/>
                </a:solidFill>
                <a:ea typeface="Times New Roman" panose="02020603050405020304" pitchFamily="18" charset="0"/>
              </a:rPr>
              <a:t>35  млн. </a:t>
            </a:r>
            <a:r>
              <a:rPr lang="ru-RU" sz="1250" dirty="0" smtClean="0">
                <a:solidFill>
                  <a:srgbClr val="000000"/>
                </a:solidFill>
                <a:ea typeface="Times New Roman" panose="02020603050405020304" pitchFamily="18" charset="0"/>
              </a:rPr>
              <a:t>рублей</a:t>
            </a:r>
            <a:r>
              <a:rPr lang="ru-RU" sz="1250" b="0" dirty="0">
                <a:solidFill>
                  <a:srgbClr val="000000"/>
                </a:solidFill>
                <a:ea typeface="Times New Roman" panose="02020603050405020304" pitchFamily="18" charset="0"/>
              </a:rPr>
              <a:t> </a:t>
            </a:r>
          </a:p>
          <a:p>
            <a:pPr marL="34290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финансовое обеспечение деятельности двух муниципальных казённых учреждений </a:t>
            </a:r>
          </a:p>
          <a:p>
            <a:pPr marL="228600" algn="ctr">
              <a:spcAft>
                <a:spcPts val="0"/>
              </a:spcAft>
            </a:pPr>
            <a:r>
              <a:rPr lang="ru-RU" sz="1250" dirty="0">
                <a:solidFill>
                  <a:srgbClr val="000000"/>
                </a:solidFill>
                <a:ea typeface="Times New Roman" panose="02020603050405020304" pitchFamily="18" charset="0"/>
              </a:rPr>
              <a:t>116 млн. рублей</a:t>
            </a:r>
          </a:p>
        </p:txBody>
      </p:sp>
      <p:pic>
        <p:nvPicPr>
          <p:cNvPr id="209926" name="Picture 6" descr="http://www.medkirov.ru/www/main.nsf/ba13d1168a9e8c02c32574960045085d/4db2c22d9b0da964c32577bb0024dd15/doc_body/272.3A48%21OpenElement&amp;FieldElemForm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55" y="986440"/>
            <a:ext cx="3842105" cy="2780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20168" name="Picture 8" descr="http://static.fulledu.ru/news/imageFull/0/49/1365335562_predstaviteli_partii_ldpr_predlozhili_sdelat_med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1" y="4192300"/>
            <a:ext cx="3969160" cy="23662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858227"/>
      </p:ext>
    </p:extLst>
  </p:cSld>
  <p:clrMapOvr>
    <a:masterClrMapping/>
  </p:clrMapOvr>
  <p:transition spd="slow">
    <p:blind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61360" y="146810"/>
            <a:ext cx="5029979" cy="3331681"/>
          </a:xfrm>
          <a:prstGeom prst="rect">
            <a:avLst/>
          </a:prstGeom>
        </p:spPr>
        <p:txBody>
          <a:bodyPr wrap="square">
            <a:spAutoFit/>
          </a:bodyPr>
          <a:lstStyle/>
          <a:p>
            <a:pPr marL="228600" algn="ctr">
              <a:spcAft>
                <a:spcPts val="0"/>
              </a:spcAft>
              <a:tabLst>
                <a:tab pos="3150870" algn="l"/>
              </a:tabLst>
            </a:pPr>
            <a:r>
              <a:rPr lang="ru-RU" sz="1300" dirty="0">
                <a:solidFill>
                  <a:srgbClr val="00B0F0"/>
                </a:solidFill>
                <a:ea typeface="Times New Roman" panose="02020603050405020304" pitchFamily="18" charset="0"/>
              </a:rPr>
              <a:t>Подпрограмма </a:t>
            </a:r>
          </a:p>
          <a:p>
            <a:pPr marL="228600" algn="ctr">
              <a:spcAft>
                <a:spcPts val="0"/>
              </a:spcAft>
              <a:tabLst>
                <a:tab pos="3150870" algn="l"/>
              </a:tabLst>
            </a:pPr>
            <a:r>
              <a:rPr lang="ru-RU" sz="1300" dirty="0" smtClean="0">
                <a:solidFill>
                  <a:srgbClr val="00B0F0"/>
                </a:solidFill>
                <a:ea typeface="Times New Roman" panose="02020603050405020304" pitchFamily="18" charset="0"/>
              </a:rPr>
              <a:t>«Совершенствование </a:t>
            </a:r>
            <a:r>
              <a:rPr lang="ru-RU" sz="1300" dirty="0">
                <a:solidFill>
                  <a:srgbClr val="00B0F0"/>
                </a:solidFill>
                <a:ea typeface="Times New Roman" panose="02020603050405020304" pitchFamily="18" charset="0"/>
              </a:rPr>
              <a:t>системы льготного лекарственного обеспечения в амбулаторных </a:t>
            </a:r>
            <a:r>
              <a:rPr lang="ru-RU" sz="1300" dirty="0" smtClean="0">
                <a:solidFill>
                  <a:srgbClr val="00B0F0"/>
                </a:solidFill>
                <a:ea typeface="Times New Roman" panose="02020603050405020304" pitchFamily="18" charset="0"/>
              </a:rPr>
              <a:t>условиях» </a:t>
            </a:r>
            <a:endParaRPr lang="ru-RU" sz="1300" dirty="0">
              <a:solidFill>
                <a:srgbClr val="00B0F0"/>
              </a:solidFill>
              <a:ea typeface="Times New Roman" panose="02020603050405020304" pitchFamily="18" charset="0"/>
            </a:endParaRPr>
          </a:p>
          <a:p>
            <a:pPr marL="228600" algn="ctr">
              <a:spcAft>
                <a:spcPts val="0"/>
              </a:spcAft>
              <a:tabLst>
                <a:tab pos="3150870" algn="l"/>
              </a:tabLst>
            </a:pPr>
            <a:r>
              <a:rPr lang="ru-RU" sz="1300" dirty="0">
                <a:solidFill>
                  <a:srgbClr val="00B0F0"/>
                </a:solidFill>
                <a:ea typeface="Times New Roman" panose="02020603050405020304" pitchFamily="18" charset="0"/>
              </a:rPr>
              <a:t>430 млн. рублей</a:t>
            </a:r>
          </a:p>
          <a:p>
            <a:pPr marL="228600" algn="ctr">
              <a:spcAft>
                <a:spcPts val="0"/>
              </a:spcAft>
              <a:tabLst>
                <a:tab pos="3150870" algn="l"/>
              </a:tabLst>
            </a:pPr>
            <a:r>
              <a:rPr lang="ru-RU" sz="1000" dirty="0">
                <a:solidFill>
                  <a:srgbClr val="000000"/>
                </a:solidFill>
                <a:ea typeface="Times New Roman" panose="02020603050405020304" pitchFamily="18" charset="0"/>
              </a:rPr>
              <a:t> </a:t>
            </a:r>
          </a:p>
          <a:p>
            <a:pPr marL="342900" indent="-342900" algn="just">
              <a:spcAft>
                <a:spcPts val="0"/>
              </a:spcAft>
              <a:buFont typeface="Symbol" panose="05050102010706020507" pitchFamily="18" charset="2"/>
              <a:buChar char=""/>
              <a:tabLst>
                <a:tab pos="3150870" algn="l"/>
              </a:tabLst>
            </a:pPr>
            <a:r>
              <a:rPr lang="ru-RU" sz="1250" b="0" dirty="0">
                <a:solidFill>
                  <a:srgbClr val="000000"/>
                </a:solidFill>
                <a:ea typeface="Times New Roman" panose="02020603050405020304" pitchFamily="18" charset="0"/>
              </a:rPr>
              <a:t>предоставление мер социальной поддержки отдельным группам населения в обеспечении лекарственными средствами и изделиями медицинского назначения, кроме групп населения, получающих инсулины, </a:t>
            </a:r>
            <a:r>
              <a:rPr lang="ru-RU" sz="1250" b="0" dirty="0" err="1">
                <a:solidFill>
                  <a:srgbClr val="000000"/>
                </a:solidFill>
                <a:ea typeface="Times New Roman" panose="02020603050405020304" pitchFamily="18" charset="0"/>
              </a:rPr>
              <a:t>таблетированные</a:t>
            </a:r>
            <a:r>
              <a:rPr lang="ru-RU" sz="1250" b="0" dirty="0">
                <a:solidFill>
                  <a:srgbClr val="000000"/>
                </a:solidFill>
                <a:ea typeface="Times New Roman" panose="02020603050405020304" pitchFamily="18" charset="0"/>
              </a:rPr>
              <a:t> </a:t>
            </a:r>
            <a:r>
              <a:rPr lang="ru-RU" sz="1250" b="0" dirty="0" err="1">
                <a:solidFill>
                  <a:srgbClr val="000000"/>
                </a:solidFill>
                <a:ea typeface="Times New Roman" panose="02020603050405020304" pitchFamily="18" charset="0"/>
              </a:rPr>
              <a:t>сахароснижающие</a:t>
            </a:r>
            <a:r>
              <a:rPr lang="ru-RU" sz="1250" b="0" dirty="0">
                <a:solidFill>
                  <a:srgbClr val="000000"/>
                </a:solidFill>
                <a:ea typeface="Times New Roman" panose="02020603050405020304" pitchFamily="18" charset="0"/>
              </a:rPr>
              <a:t> препараты, средства самоконтроля и диагностические средства, либо перенёсших пересадки органов и тканей, получающих иммунодепрессанты </a:t>
            </a:r>
          </a:p>
          <a:p>
            <a:pPr marL="228600" algn="ctr">
              <a:spcAft>
                <a:spcPts val="0"/>
              </a:spcAft>
              <a:tabLst>
                <a:tab pos="3150870" algn="l"/>
              </a:tabLst>
            </a:pPr>
            <a:r>
              <a:rPr lang="ru-RU" sz="1250" dirty="0">
                <a:solidFill>
                  <a:srgbClr val="000000"/>
                </a:solidFill>
                <a:ea typeface="Times New Roman" panose="02020603050405020304" pitchFamily="18" charset="0"/>
              </a:rPr>
              <a:t>172 млн. </a:t>
            </a:r>
            <a:r>
              <a:rPr lang="ru-RU" sz="1250" dirty="0" smtClean="0">
                <a:solidFill>
                  <a:srgbClr val="000000"/>
                </a:solidFill>
                <a:ea typeface="Times New Roman" panose="02020603050405020304" pitchFamily="18" charset="0"/>
              </a:rPr>
              <a:t>рублей</a:t>
            </a:r>
            <a:r>
              <a:rPr lang="ru-RU" sz="1250" dirty="0">
                <a:solidFill>
                  <a:srgbClr val="000000"/>
                </a:solidFill>
                <a:ea typeface="Times New Roman" panose="02020603050405020304" pitchFamily="18" charset="0"/>
              </a:rPr>
              <a:t> </a:t>
            </a:r>
          </a:p>
          <a:p>
            <a:pPr marL="342900" indent="-342900" algn="just">
              <a:spcAft>
                <a:spcPts val="0"/>
              </a:spcAft>
              <a:buFont typeface="Symbol" panose="05050102010706020507" pitchFamily="18" charset="2"/>
              <a:buChar char=""/>
              <a:tabLst>
                <a:tab pos="3150870" algn="l"/>
              </a:tabLst>
            </a:pPr>
            <a:r>
              <a:rPr lang="ru-RU" sz="1250" b="0" dirty="0">
                <a:solidFill>
                  <a:srgbClr val="000000"/>
                </a:solidFill>
                <a:ea typeface="Times New Roman" panose="02020603050405020304" pitchFamily="18" charset="0"/>
              </a:rPr>
              <a:t>улучшение лекарственного обеспечения граждан за счёт средств федерального бюджета </a:t>
            </a:r>
          </a:p>
          <a:p>
            <a:pPr marL="228600" algn="ctr">
              <a:spcAft>
                <a:spcPts val="0"/>
              </a:spcAft>
              <a:tabLst>
                <a:tab pos="3150870" algn="l"/>
              </a:tabLst>
            </a:pPr>
            <a:r>
              <a:rPr lang="ru-RU" sz="1250" dirty="0">
                <a:solidFill>
                  <a:srgbClr val="000000"/>
                </a:solidFill>
                <a:ea typeface="Times New Roman" panose="02020603050405020304" pitchFamily="18" charset="0"/>
              </a:rPr>
              <a:t>258 млн. рублей</a:t>
            </a:r>
          </a:p>
          <a:p>
            <a:pPr marL="228600" algn="ctr">
              <a:spcAft>
                <a:spcPts val="0"/>
              </a:spcAft>
              <a:tabLst>
                <a:tab pos="3150870" algn="l"/>
              </a:tabLst>
            </a:pPr>
            <a:r>
              <a:rPr lang="ru-RU" sz="11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p:txBody>
      </p:sp>
      <p:sp>
        <p:nvSpPr>
          <p:cNvPr id="5" name="Прямоугольник 4"/>
          <p:cNvSpPr/>
          <p:nvPr/>
        </p:nvSpPr>
        <p:spPr>
          <a:xfrm>
            <a:off x="4266680" y="3429000"/>
            <a:ext cx="4827700" cy="3577903"/>
          </a:xfrm>
          <a:prstGeom prst="rect">
            <a:avLst/>
          </a:prstGeom>
        </p:spPr>
        <p:txBody>
          <a:bodyPr wrap="square">
            <a:spAutoFit/>
          </a:bodyPr>
          <a:lstStyle/>
          <a:p>
            <a:pPr indent="33655" algn="ctr">
              <a:spcAft>
                <a:spcPts val="0"/>
              </a:spcAft>
            </a:pPr>
            <a:r>
              <a:rPr lang="ru-RU" sz="1300" dirty="0">
                <a:solidFill>
                  <a:srgbClr val="00B0F0"/>
                </a:solidFill>
                <a:ea typeface="Times New Roman" panose="02020603050405020304" pitchFamily="18" charset="0"/>
              </a:rPr>
              <a:t>Подпрограмма</a:t>
            </a:r>
          </a:p>
          <a:p>
            <a:pPr indent="33655" algn="ctr">
              <a:spcAft>
                <a:spcPts val="0"/>
              </a:spcAft>
            </a:pPr>
            <a:r>
              <a:rPr lang="ru-RU" sz="1300" dirty="0" smtClean="0">
                <a:solidFill>
                  <a:srgbClr val="00B0F0"/>
                </a:solidFill>
                <a:ea typeface="Times New Roman" panose="02020603050405020304" pitchFamily="18" charset="0"/>
              </a:rPr>
              <a:t>«Профилактика </a:t>
            </a:r>
            <a:r>
              <a:rPr lang="ru-RU" sz="1300" dirty="0">
                <a:solidFill>
                  <a:srgbClr val="00B0F0"/>
                </a:solidFill>
                <a:ea typeface="Times New Roman" panose="02020603050405020304" pitchFamily="18" charset="0"/>
              </a:rPr>
              <a:t>терроризма в медицинских организациях муниципального образования город </a:t>
            </a:r>
            <a:r>
              <a:rPr lang="ru-RU" sz="1300" dirty="0" smtClean="0">
                <a:solidFill>
                  <a:srgbClr val="00B0F0"/>
                </a:solidFill>
                <a:ea typeface="Times New Roman" panose="02020603050405020304" pitchFamily="18" charset="0"/>
              </a:rPr>
              <a:t>Краснодар»</a:t>
            </a:r>
            <a:endParaRPr lang="ru-RU" sz="1300" dirty="0">
              <a:solidFill>
                <a:srgbClr val="00B0F0"/>
              </a:solidFill>
              <a:ea typeface="Times New Roman" panose="02020603050405020304" pitchFamily="18" charset="0"/>
            </a:endParaRPr>
          </a:p>
          <a:p>
            <a:pPr indent="33655" algn="ctr">
              <a:spcAft>
                <a:spcPts val="0"/>
              </a:spcAft>
            </a:pPr>
            <a:r>
              <a:rPr lang="ru-RU" sz="1300" dirty="0">
                <a:solidFill>
                  <a:srgbClr val="00B0F0"/>
                </a:solidFill>
                <a:ea typeface="Times New Roman" panose="02020603050405020304" pitchFamily="18" charset="0"/>
              </a:rPr>
              <a:t>1 млн. </a:t>
            </a:r>
            <a:r>
              <a:rPr lang="ru-RU" sz="1300" dirty="0" smtClean="0">
                <a:solidFill>
                  <a:srgbClr val="00B0F0"/>
                </a:solidFill>
                <a:ea typeface="Times New Roman" panose="02020603050405020304" pitchFamily="18" charset="0"/>
              </a:rPr>
              <a:t>рублей</a:t>
            </a:r>
            <a:r>
              <a:rPr lang="ru-RU" sz="1100" dirty="0">
                <a:solidFill>
                  <a:srgbClr val="00B0F0"/>
                </a:solidFill>
                <a:ea typeface="Times New Roman" panose="02020603050405020304" pitchFamily="18" charset="0"/>
              </a:rPr>
              <a:t> </a:t>
            </a:r>
            <a:endParaRPr lang="ru-RU" sz="1000" dirty="0" smtClean="0">
              <a:solidFill>
                <a:srgbClr val="00B0F0"/>
              </a:solidFill>
              <a:ea typeface="Times New Roman" panose="02020603050405020304" pitchFamily="18" charset="0"/>
            </a:endParaRPr>
          </a:p>
          <a:p>
            <a:pPr algn="just">
              <a:spcAft>
                <a:spcPts val="0"/>
              </a:spcAft>
            </a:pPr>
            <a:r>
              <a:rPr lang="ru-RU" sz="1250" b="0" dirty="0" smtClean="0">
                <a:solidFill>
                  <a:srgbClr val="000000"/>
                </a:solidFill>
                <a:ea typeface="Times New Roman" panose="02020603050405020304" pitchFamily="18" charset="0"/>
              </a:rPr>
              <a:t> обеспечение </a:t>
            </a:r>
            <a:r>
              <a:rPr lang="ru-RU" sz="1250" b="0" dirty="0">
                <a:solidFill>
                  <a:srgbClr val="000000"/>
                </a:solidFill>
                <a:ea typeface="Times New Roman" panose="02020603050405020304" pitchFamily="18" charset="0"/>
              </a:rPr>
              <a:t>трёх муниципальных больничных учреждений системами видеонаблюдения</a:t>
            </a:r>
          </a:p>
          <a:p>
            <a:pPr indent="450215" algn="just">
              <a:spcAft>
                <a:spcPts val="0"/>
              </a:spcAft>
            </a:pPr>
            <a:r>
              <a:rPr lang="ru-RU" sz="11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a:p>
            <a:pPr algn="ctr">
              <a:spcAft>
                <a:spcPts val="0"/>
              </a:spcAft>
            </a:pPr>
            <a:r>
              <a:rPr lang="ru-RU" sz="1300" dirty="0">
                <a:solidFill>
                  <a:srgbClr val="00B0F0"/>
                </a:solidFill>
                <a:ea typeface="Times New Roman" panose="02020603050405020304" pitchFamily="18" charset="0"/>
              </a:rPr>
              <a:t>Подпрограмма </a:t>
            </a:r>
          </a:p>
          <a:p>
            <a:pPr algn="ctr">
              <a:spcAft>
                <a:spcPts val="0"/>
              </a:spcAft>
            </a:pPr>
            <a:r>
              <a:rPr lang="ru-RU" sz="1300" dirty="0" smtClean="0">
                <a:solidFill>
                  <a:srgbClr val="00B0F0"/>
                </a:solidFill>
                <a:ea typeface="Times New Roman" panose="02020603050405020304" pitchFamily="18" charset="0"/>
              </a:rPr>
              <a:t>     «Реализация </a:t>
            </a:r>
            <a:r>
              <a:rPr lang="ru-RU" sz="1300" dirty="0">
                <a:solidFill>
                  <a:srgbClr val="00B0F0"/>
                </a:solidFill>
                <a:ea typeface="Times New Roman" panose="02020603050405020304" pitchFamily="18" charset="0"/>
              </a:rPr>
              <a:t>мероприятий в рамках Программы по </a:t>
            </a:r>
            <a:r>
              <a:rPr lang="ru-RU" sz="1300" dirty="0" smtClean="0">
                <a:solidFill>
                  <a:srgbClr val="00B0F0"/>
                </a:solidFill>
                <a:ea typeface="Times New Roman" panose="02020603050405020304" pitchFamily="18" charset="0"/>
              </a:rPr>
              <a:t>         выполнению </a:t>
            </a:r>
            <a:r>
              <a:rPr lang="ru-RU" sz="1300" dirty="0">
                <a:solidFill>
                  <a:srgbClr val="00B0F0"/>
                </a:solidFill>
                <a:ea typeface="Times New Roman" panose="02020603050405020304" pitchFamily="18" charset="0"/>
              </a:rPr>
              <a:t>наказов избирателей депутатам </a:t>
            </a:r>
            <a:endParaRPr lang="ru-RU" sz="1300" dirty="0" smtClean="0">
              <a:solidFill>
                <a:srgbClr val="00B0F0"/>
              </a:solidFill>
              <a:ea typeface="Times New Roman" panose="02020603050405020304" pitchFamily="18" charset="0"/>
            </a:endParaRPr>
          </a:p>
          <a:p>
            <a:pPr algn="ctr">
              <a:spcAft>
                <a:spcPts val="0"/>
              </a:spcAft>
            </a:pPr>
            <a:r>
              <a:rPr lang="ru-RU" sz="1300" dirty="0" smtClean="0">
                <a:solidFill>
                  <a:srgbClr val="00B0F0"/>
                </a:solidFill>
                <a:ea typeface="Times New Roman" panose="02020603050405020304" pitchFamily="18" charset="0"/>
              </a:rPr>
              <a:t>городской Думы Краснодара»</a:t>
            </a:r>
            <a:endParaRPr lang="ru-RU" sz="1300" dirty="0">
              <a:solidFill>
                <a:srgbClr val="00B0F0"/>
              </a:solidFill>
              <a:ea typeface="Times New Roman" panose="02020603050405020304" pitchFamily="18" charset="0"/>
            </a:endParaRPr>
          </a:p>
          <a:p>
            <a:pPr algn="ctr">
              <a:spcAft>
                <a:spcPts val="0"/>
              </a:spcAft>
            </a:pPr>
            <a:r>
              <a:rPr lang="ru-RU" sz="1300" dirty="0">
                <a:solidFill>
                  <a:srgbClr val="00B0F0"/>
                </a:solidFill>
                <a:ea typeface="Times New Roman" panose="02020603050405020304" pitchFamily="18" charset="0"/>
              </a:rPr>
              <a:t>13  млн. </a:t>
            </a:r>
            <a:r>
              <a:rPr lang="ru-RU" sz="1300" dirty="0" smtClean="0">
                <a:solidFill>
                  <a:srgbClr val="00B0F0"/>
                </a:solidFill>
                <a:ea typeface="Times New Roman" panose="02020603050405020304" pitchFamily="18" charset="0"/>
              </a:rPr>
              <a:t>рублей</a:t>
            </a:r>
            <a:r>
              <a:rPr lang="ru-RU" sz="1100" dirty="0">
                <a:solidFill>
                  <a:srgbClr val="00B0F0"/>
                </a:solidFill>
                <a:ea typeface="Times New Roman" panose="02020603050405020304" pitchFamily="18" charset="0"/>
              </a:rPr>
              <a:t> </a:t>
            </a:r>
            <a:endParaRPr lang="ru-RU" sz="1000" dirty="0" smtClean="0">
              <a:solidFill>
                <a:srgbClr val="00B0F0"/>
              </a:solidFill>
              <a:ea typeface="Times New Roman" panose="02020603050405020304" pitchFamily="18" charset="0"/>
            </a:endParaRPr>
          </a:p>
          <a:p>
            <a:pPr algn="just">
              <a:spcAft>
                <a:spcPts val="0"/>
              </a:spcAft>
            </a:pPr>
            <a:r>
              <a:rPr lang="ru-RU" sz="1250" b="0" dirty="0" smtClean="0">
                <a:solidFill>
                  <a:srgbClr val="000000"/>
                </a:solidFill>
                <a:ea typeface="Times New Roman" panose="02020603050405020304" pitchFamily="18" charset="0"/>
              </a:rPr>
              <a:t>проведён капитальный ремонт в 27-ми муниципальных учреждениях и приобретено оборудование для 12-ти муниципальных учреждений, находящихся в ведении управления здравоохранения администрации муниципального образования город Краснодар</a:t>
            </a:r>
          </a:p>
          <a:p>
            <a:pPr marL="228600" algn="just">
              <a:spcAft>
                <a:spcPts val="0"/>
              </a:spcAft>
            </a:pPr>
            <a:r>
              <a:rPr lang="ru-RU" sz="11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p:txBody>
      </p:sp>
      <p:pic>
        <p:nvPicPr>
          <p:cNvPr id="210948" name="Picture 4" descr="http://gazeta19.ru/files/news/42/9b/apt%D0%B5k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24" y="822067"/>
            <a:ext cx="3892830" cy="2653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10950" name="Picture 6" descr="http://active-eye.ru/sites/default/files/services/ustanovkavideonablyudeniya-v-ramenskom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25" y="3886980"/>
            <a:ext cx="3840635" cy="2900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00768"/>
      </p:ext>
    </p:extLst>
  </p:cSld>
  <p:clrMapOvr>
    <a:masterClrMapping/>
  </p:clrMapOvr>
  <p:transition spd="slow">
    <p:blind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50825" y="274638"/>
            <a:ext cx="8713788" cy="1143000"/>
          </a:xfrm>
        </p:spPr>
        <p:txBody>
          <a:bodyPr/>
          <a:lstStyle/>
          <a:p>
            <a:pPr eaLnBrk="1" hangingPunct="1">
              <a:defRPr/>
            </a:pPr>
            <a:r>
              <a:rPr lang="ru-RU" altLang="ru-RU" sz="2400" dirty="0" smtClean="0">
                <a:solidFill>
                  <a:srgbClr val="008000"/>
                </a:solidFill>
                <a:effectLst>
                  <a:outerShdw blurRad="38100" dist="38100" dir="2700000" algn="tl">
                    <a:srgbClr val="C0C0C0"/>
                  </a:outerShdw>
                </a:effectLst>
                <a:latin typeface="Times New Roman" pitchFamily="18" charset="0"/>
              </a:rPr>
              <a:t>Динамика основных показателей местного бюджета (бюджета муниципального образования город Краснодар) (млн. рублей)</a:t>
            </a:r>
          </a:p>
        </p:txBody>
      </p:sp>
      <p:graphicFrame>
        <p:nvGraphicFramePr>
          <p:cNvPr id="2" name="Object 3"/>
          <p:cNvGraphicFramePr>
            <a:graphicFrameLocks noGrp="1" noChangeAspect="1"/>
          </p:cNvGraphicFramePr>
          <p:nvPr>
            <p:ph idx="1"/>
            <p:extLst/>
          </p:nvPr>
        </p:nvGraphicFramePr>
        <p:xfrm>
          <a:off x="241300" y="1495425"/>
          <a:ext cx="8604250" cy="51657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5493895"/>
      </p:ext>
    </p:extLst>
  </p:cSld>
  <p:clrMapOvr>
    <a:masterClrMapping/>
  </p:clrMapOvr>
  <p:transition spd="slow">
    <p:blind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3480" y="3573"/>
            <a:ext cx="7022360" cy="369332"/>
          </a:xfrm>
          <a:prstGeom prst="rect">
            <a:avLst/>
          </a:prstGeom>
          <a:solidFill>
            <a:srgbClr val="E8F2C4"/>
          </a:solidFill>
        </p:spPr>
        <p:txBody>
          <a:bodyPr wrap="square">
            <a:spAutoFit/>
          </a:bodyPr>
          <a:lstStyle/>
          <a:p>
            <a:pPr algn="ctr">
              <a:spcAft>
                <a:spcPts val="0"/>
              </a:spcAft>
            </a:pPr>
            <a:r>
              <a:rPr lang="ru-RU" dirty="0">
                <a:solidFill>
                  <a:srgbClr val="000000"/>
                </a:solidFill>
                <a:ea typeface="Times New Roman" panose="02020603050405020304" pitchFamily="18" charset="0"/>
              </a:rPr>
              <a:t>////   Социальная политика   ///  Расходы – 902 млн. рублей </a:t>
            </a:r>
          </a:p>
        </p:txBody>
      </p:sp>
      <p:pic>
        <p:nvPicPr>
          <p:cNvPr id="13" name="Диаграмма 13"/>
          <p:cNvPicPr>
            <a:picLocks noChangeArrowheads="1"/>
          </p:cNvPicPr>
          <p:nvPr/>
        </p:nvPicPr>
        <p:blipFill>
          <a:blip r:embed="rId3">
            <a:extLst>
              <a:ext uri="{28A0092B-C50C-407E-A947-70E740481C1C}">
                <a14:useLocalDpi xmlns:a14="http://schemas.microsoft.com/office/drawing/2010/main" val="0"/>
              </a:ext>
            </a:extLst>
          </a:blip>
          <a:srcRect r="-40" b="-60"/>
          <a:stretch>
            <a:fillRect/>
          </a:stretch>
        </p:blipFill>
        <p:spPr bwMode="auto">
          <a:xfrm>
            <a:off x="713766" y="3047350"/>
            <a:ext cx="3530489" cy="381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Диаграмма 14"/>
          <p:cNvPicPr>
            <a:picLocks noChangeArrowheads="1"/>
          </p:cNvPicPr>
          <p:nvPr/>
        </p:nvPicPr>
        <p:blipFill>
          <a:blip r:embed="rId4">
            <a:extLst>
              <a:ext uri="{28A0092B-C50C-407E-A947-70E740481C1C}">
                <a14:useLocalDpi xmlns:a14="http://schemas.microsoft.com/office/drawing/2010/main" val="0"/>
              </a:ext>
            </a:extLst>
          </a:blip>
          <a:srcRect r="-93"/>
          <a:stretch>
            <a:fillRect/>
          </a:stretch>
        </p:blipFill>
        <p:spPr bwMode="auto">
          <a:xfrm>
            <a:off x="5945940" y="3047350"/>
            <a:ext cx="2518890" cy="374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Объект 8"/>
          <p:cNvGraphicFramePr>
            <a:graphicFrameLocks noChangeAspect="1"/>
          </p:cNvGraphicFramePr>
          <p:nvPr>
            <p:extLst>
              <p:ext uri="{D42A27DB-BD31-4B8C-83A1-F6EECF244321}">
                <p14:modId xmlns:p14="http://schemas.microsoft.com/office/powerpoint/2010/main" val="1919054351"/>
              </p:ext>
            </p:extLst>
          </p:nvPr>
        </p:nvGraphicFramePr>
        <p:xfrm>
          <a:off x="1137150" y="910110"/>
          <a:ext cx="7175020" cy="2518890"/>
        </p:xfrm>
        <a:graphic>
          <a:graphicData uri="http://schemas.openxmlformats.org/presentationml/2006/ole">
            <mc:AlternateContent xmlns:mc="http://schemas.openxmlformats.org/markup-compatibility/2006">
              <mc:Choice xmlns:v="urn:schemas-microsoft-com:vml" Requires="v">
                <p:oleObj spid="_x0000_s222463" name="Документ" r:id="rId6" imgW="5870188" imgH="2297871" progId="Word.Document.12">
                  <p:embed/>
                </p:oleObj>
              </mc:Choice>
              <mc:Fallback>
                <p:oleObj name="Документ" r:id="rId6" imgW="5870188" imgH="2297871" progId="Word.Document.12">
                  <p:embed/>
                  <p:pic>
                    <p:nvPicPr>
                      <p:cNvPr id="0" name=""/>
                      <p:cNvPicPr/>
                      <p:nvPr/>
                    </p:nvPicPr>
                    <p:blipFill>
                      <a:blip r:embed="rId7"/>
                      <a:stretch>
                        <a:fillRect/>
                      </a:stretch>
                    </p:blipFill>
                    <p:spPr>
                      <a:xfrm>
                        <a:off x="1137150" y="910110"/>
                        <a:ext cx="7175020" cy="2518890"/>
                      </a:xfrm>
                      <a:prstGeom prst="rect">
                        <a:avLst/>
                      </a:prstGeom>
                    </p:spPr>
                  </p:pic>
                </p:oleObj>
              </mc:Fallback>
            </mc:AlternateContent>
          </a:graphicData>
        </a:graphic>
      </p:graphicFrame>
      <p:sp>
        <p:nvSpPr>
          <p:cNvPr id="2" name="Прямоугольник 1"/>
          <p:cNvSpPr/>
          <p:nvPr/>
        </p:nvSpPr>
        <p:spPr>
          <a:xfrm>
            <a:off x="735274" y="528460"/>
            <a:ext cx="8056384" cy="492443"/>
          </a:xfrm>
          <a:prstGeom prst="rect">
            <a:avLst/>
          </a:prstGeom>
        </p:spPr>
        <p:txBody>
          <a:bodyPr wrap="square">
            <a:spAutoFit/>
          </a:bodyPr>
          <a:lstStyle/>
          <a:p>
            <a:pPr algn="ctr">
              <a:spcAft>
                <a:spcPts val="0"/>
              </a:spcAft>
            </a:pPr>
            <a:r>
              <a:rPr lang="ru-RU" sz="1300" dirty="0">
                <a:ea typeface="Times New Roman" panose="02020603050405020304" pitchFamily="18" charset="0"/>
              </a:rPr>
              <a:t>Расходы местного бюджета (бюджета муниципального образования город Краснодар)</a:t>
            </a:r>
          </a:p>
          <a:p>
            <a:pPr algn="ctr">
              <a:spcAft>
                <a:spcPts val="0"/>
              </a:spcAft>
            </a:pPr>
            <a:r>
              <a:rPr lang="ru-RU" sz="1300" dirty="0">
                <a:ea typeface="Times New Roman" panose="02020603050405020304" pitchFamily="18" charset="0"/>
              </a:rPr>
              <a:t> на социальную политику (млн. рублей)</a:t>
            </a:r>
          </a:p>
        </p:txBody>
      </p:sp>
    </p:spTree>
    <p:extLst>
      <p:ext uri="{BB962C8B-B14F-4D97-AF65-F5344CB8AC3E}">
        <p14:creationId xmlns:p14="http://schemas.microsoft.com/office/powerpoint/2010/main" val="1080258799"/>
      </p:ext>
    </p:extLst>
  </p:cSld>
  <p:clrMapOvr>
    <a:masterClrMapping/>
  </p:clrMapOvr>
  <p:transition spd="slow">
    <p:blinds/>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Прямоугольник 1"/>
          <p:cNvSpPr/>
          <p:nvPr/>
        </p:nvSpPr>
        <p:spPr>
          <a:xfrm>
            <a:off x="162888" y="197370"/>
            <a:ext cx="4863901" cy="523220"/>
          </a:xfrm>
          <a:prstGeom prst="rect">
            <a:avLst/>
          </a:prstGeom>
          <a:solidFill>
            <a:srgbClr val="E8F2C4"/>
          </a:solidFill>
          <a:ln w="12700">
            <a:solidFill>
              <a:schemeClr val="tx1"/>
            </a:solidFill>
          </a:ln>
        </p:spPr>
        <p:txBody>
          <a:bodyPr wrap="square">
            <a:spAutoFit/>
          </a:bodyPr>
          <a:lstStyle/>
          <a:p>
            <a:pPr algn="ctr">
              <a:spcAft>
                <a:spcPts val="0"/>
              </a:spcAft>
            </a:pPr>
            <a:r>
              <a:rPr lang="ru-RU" sz="1400" dirty="0">
                <a:solidFill>
                  <a:srgbClr val="000000"/>
                </a:solidFill>
                <a:ea typeface="Times New Roman" panose="02020603050405020304" pitchFamily="18" charset="0"/>
              </a:rPr>
              <a:t>Социальная поддержка отдельных категорий граждан </a:t>
            </a:r>
            <a:endParaRPr lang="ru-RU" sz="1000" dirty="0">
              <a:solidFill>
                <a:srgbClr val="000000"/>
              </a:solidFill>
              <a:ea typeface="Times New Roman" panose="02020603050405020304" pitchFamily="18" charset="0"/>
            </a:endParaRPr>
          </a:p>
          <a:p>
            <a:pPr algn="ctr">
              <a:spcAft>
                <a:spcPts val="0"/>
              </a:spcAft>
            </a:pPr>
            <a:r>
              <a:rPr lang="ru-RU" sz="1400" dirty="0">
                <a:solidFill>
                  <a:srgbClr val="000000"/>
                </a:solidFill>
                <a:ea typeface="Times New Roman" panose="02020603050405020304" pitchFamily="18" charset="0"/>
              </a:rPr>
              <a:t>Расходы – 805 млн. рублей</a:t>
            </a:r>
            <a:endParaRPr lang="ru-RU" sz="1000" dirty="0">
              <a:solidFill>
                <a:srgbClr val="000000"/>
              </a:solidFill>
              <a:ea typeface="Times New Roman" panose="02020603050405020304" pitchFamily="18" charset="0"/>
            </a:endParaRPr>
          </a:p>
        </p:txBody>
      </p:sp>
      <p:sp>
        <p:nvSpPr>
          <p:cNvPr id="5" name="Прямоугольник 4"/>
          <p:cNvSpPr/>
          <p:nvPr/>
        </p:nvSpPr>
        <p:spPr>
          <a:xfrm>
            <a:off x="5706155" y="201231"/>
            <a:ext cx="3053200" cy="492443"/>
          </a:xfrm>
          <a:prstGeom prst="rect">
            <a:avLst/>
          </a:prstGeom>
          <a:solidFill>
            <a:srgbClr val="E8F2C4"/>
          </a:solidFill>
          <a:ln w="12700">
            <a:solidFill>
              <a:schemeClr val="tx1"/>
            </a:solidFill>
          </a:ln>
        </p:spPr>
        <p:txBody>
          <a:bodyPr wrap="square">
            <a:spAutoFit/>
          </a:bodyPr>
          <a:lstStyle/>
          <a:p>
            <a:pPr algn="ctr">
              <a:spcAft>
                <a:spcPts val="0"/>
              </a:spcAft>
            </a:pPr>
            <a:r>
              <a:rPr lang="ru-RU" sz="1300" dirty="0">
                <a:solidFill>
                  <a:srgbClr val="000000"/>
                </a:solidFill>
                <a:ea typeface="Times New Roman" panose="02020603050405020304" pitchFamily="18" charset="0"/>
              </a:rPr>
              <a:t>Меры социальной поддержки граждан пожилого возраста</a:t>
            </a:r>
          </a:p>
        </p:txBody>
      </p:sp>
      <p:pic>
        <p:nvPicPr>
          <p:cNvPr id="213010" name="Диаграмма 20"/>
          <p:cNvPicPr>
            <a:picLocks noChangeArrowheads="1"/>
          </p:cNvPicPr>
          <p:nvPr/>
        </p:nvPicPr>
        <p:blipFill>
          <a:blip r:embed="rId2">
            <a:extLst>
              <a:ext uri="{28A0092B-C50C-407E-A947-70E740481C1C}">
                <a14:useLocalDpi xmlns:a14="http://schemas.microsoft.com/office/drawing/2010/main" val="0"/>
              </a:ext>
            </a:extLst>
          </a:blip>
          <a:srcRect b="-143"/>
          <a:stretch>
            <a:fillRect/>
          </a:stretch>
        </p:blipFill>
        <p:spPr bwMode="auto">
          <a:xfrm>
            <a:off x="5661555" y="978060"/>
            <a:ext cx="3142400" cy="2810223"/>
          </a:xfrm>
          <a:prstGeom prst="roundRect">
            <a:avLst>
              <a:gd name="adj" fmla="val 4167"/>
            </a:avLst>
          </a:prstGeom>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6" name="Rectangle 20"/>
          <p:cNvSpPr>
            <a:spLocks noChangeArrowheads="1"/>
          </p:cNvSpPr>
          <p:nvPr/>
        </p:nvSpPr>
        <p:spPr bwMode="auto">
          <a:xfrm>
            <a:off x="5631095" y="3886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srgbClr val="000000"/>
              </a:solidFill>
            </a:endParaRPr>
          </a:p>
        </p:txBody>
      </p:sp>
      <p:pic>
        <p:nvPicPr>
          <p:cNvPr id="9" name="Рисунок 8"/>
          <p:cNvPicPr>
            <a:picLocks noChangeAspect="1"/>
          </p:cNvPicPr>
          <p:nvPr/>
        </p:nvPicPr>
        <p:blipFill>
          <a:blip r:embed="rId3"/>
          <a:stretch>
            <a:fillRect/>
          </a:stretch>
        </p:blipFill>
        <p:spPr>
          <a:xfrm>
            <a:off x="5661555" y="3956917"/>
            <a:ext cx="3142400" cy="2739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4"/>
          <a:stretch>
            <a:fillRect/>
          </a:stretch>
        </p:blipFill>
        <p:spPr>
          <a:xfrm>
            <a:off x="162888" y="980017"/>
            <a:ext cx="4943422" cy="5654844"/>
          </a:xfrm>
          <a:prstGeom prst="rect">
            <a:avLst/>
          </a:prstGeom>
        </p:spPr>
      </p:pic>
    </p:spTree>
    <p:extLst>
      <p:ext uri="{BB962C8B-B14F-4D97-AF65-F5344CB8AC3E}">
        <p14:creationId xmlns:p14="http://schemas.microsoft.com/office/powerpoint/2010/main" val="2649219817"/>
      </p:ext>
    </p:extLst>
  </p:cSld>
  <p:clrMapOvr>
    <a:masterClrMapping/>
  </p:clrMapOvr>
  <p:transition spd="slow">
    <p:blinds/>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0180" y="0"/>
            <a:ext cx="8396300" cy="923330"/>
          </a:xfrm>
          <a:prstGeom prst="rect">
            <a:avLst/>
          </a:prstGeom>
        </p:spPr>
        <p:txBody>
          <a:bodyPr wrap="square">
            <a:spAutoFit/>
          </a:bodyPr>
          <a:lstStyle/>
          <a:p>
            <a:pPr algn="ctr">
              <a:spcAft>
                <a:spcPts val="0"/>
              </a:spcAft>
            </a:pPr>
            <a:r>
              <a:rPr lang="ru-RU" kern="100"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Муниципальная программа </a:t>
            </a:r>
            <a:r>
              <a:rPr lang="ru-RU" kern="100"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муниципального образования город Краснодар «Социальная поддержка граждан муниципального образования город Краснодар» – 709 млн. рублей</a:t>
            </a:r>
            <a:endPar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endParaRPr>
          </a:p>
        </p:txBody>
      </p:sp>
      <p:sp>
        <p:nvSpPr>
          <p:cNvPr id="8" name="Прямоугольник 7"/>
          <p:cNvSpPr/>
          <p:nvPr/>
        </p:nvSpPr>
        <p:spPr>
          <a:xfrm>
            <a:off x="4023318" y="4748684"/>
            <a:ext cx="5145466" cy="2231380"/>
          </a:xfrm>
          <a:prstGeom prst="rect">
            <a:avLst/>
          </a:prstGeom>
        </p:spPr>
        <p:txBody>
          <a:bodyPr wrap="square">
            <a:spAutoFit/>
          </a:bodyPr>
          <a:lstStyle/>
          <a:p>
            <a:pPr algn="ctr">
              <a:spcAft>
                <a:spcPts val="0"/>
              </a:spcAft>
            </a:pPr>
            <a:r>
              <a:rPr lang="ru-RU" sz="1300" kern="100" dirty="0">
                <a:solidFill>
                  <a:srgbClr val="00B0F0"/>
                </a:solidFill>
                <a:ea typeface="Times New Roman" panose="02020603050405020304" pitchFamily="18" charset="0"/>
              </a:rPr>
              <a:t>Подпрограмма </a:t>
            </a:r>
            <a:r>
              <a:rPr lang="ru-RU" sz="1300" kern="100" dirty="0" smtClean="0">
                <a:solidFill>
                  <a:srgbClr val="00B0F0"/>
                </a:solidFill>
                <a:ea typeface="Times New Roman" panose="02020603050405020304" pitchFamily="18" charset="0"/>
              </a:rPr>
              <a:t>«Старшее поколение»</a:t>
            </a:r>
            <a:endParaRPr lang="ru-RU" sz="1300" dirty="0">
              <a:solidFill>
                <a:srgbClr val="00B0F0"/>
              </a:solidFill>
              <a:ea typeface="Times New Roman" panose="02020603050405020304" pitchFamily="18" charset="0"/>
            </a:endParaRPr>
          </a:p>
          <a:p>
            <a:pPr algn="ctr">
              <a:spcAft>
                <a:spcPts val="0"/>
              </a:spcAft>
              <a:tabLst>
                <a:tab pos="228600" algn="l"/>
              </a:tabLst>
            </a:pPr>
            <a:r>
              <a:rPr lang="ru-RU" sz="1300" kern="100" dirty="0">
                <a:solidFill>
                  <a:srgbClr val="00B0F0"/>
                </a:solidFill>
                <a:ea typeface="Times New Roman" panose="02020603050405020304" pitchFamily="18" charset="0"/>
              </a:rPr>
              <a:t>41 млн. </a:t>
            </a:r>
            <a:r>
              <a:rPr lang="ru-RU" sz="1300" kern="100" dirty="0" smtClean="0">
                <a:solidFill>
                  <a:srgbClr val="00B0F0"/>
                </a:solidFill>
                <a:ea typeface="Times New Roman" panose="02020603050405020304" pitchFamily="18" charset="0"/>
              </a:rPr>
              <a:t>рублей</a:t>
            </a:r>
            <a:r>
              <a:rPr lang="ru-RU" sz="1300" kern="100" dirty="0">
                <a:solidFill>
                  <a:srgbClr val="00B0F0"/>
                </a:solidFill>
                <a:ea typeface="Times New Roman" panose="02020603050405020304" pitchFamily="18" charset="0"/>
              </a:rPr>
              <a:t> </a:t>
            </a:r>
            <a:endParaRPr lang="ru-RU" sz="1300" kern="100" dirty="0" smtClean="0">
              <a:solidFill>
                <a:srgbClr val="00B0F0"/>
              </a:solidFill>
              <a:ea typeface="Times New Roman" panose="02020603050405020304" pitchFamily="18" charset="0"/>
            </a:endParaRPr>
          </a:p>
          <a:p>
            <a:pPr algn="ctr">
              <a:spcAft>
                <a:spcPts val="0"/>
              </a:spcAft>
              <a:tabLst>
                <a:tab pos="228600" algn="l"/>
              </a:tabLst>
            </a:pPr>
            <a:endParaRPr lang="ru-RU" sz="800" dirty="0">
              <a:solidFill>
                <a:srgbClr val="000000"/>
              </a:solidFill>
              <a:ea typeface="Times New Roman" panose="02020603050405020304" pitchFamily="18" charset="0"/>
            </a:endParaRPr>
          </a:p>
          <a:p>
            <a:pPr marL="342900" marR="133985" indent="-342900" algn="just">
              <a:spcAft>
                <a:spcPts val="0"/>
              </a:spcAft>
              <a:buFont typeface="Symbol" panose="05050102010706020507" pitchFamily="18" charset="2"/>
              <a:buChar char=""/>
              <a:tabLst>
                <a:tab pos="180340" algn="l"/>
                <a:tab pos="228600" algn="l"/>
                <a:tab pos="408940" algn="l"/>
              </a:tabLst>
            </a:pPr>
            <a:r>
              <a:rPr lang="ru-RU" sz="1250" b="0" kern="100" dirty="0">
                <a:solidFill>
                  <a:srgbClr val="000000"/>
                </a:solidFill>
                <a:ea typeface="Times New Roman" panose="02020603050405020304" pitchFamily="18" charset="0"/>
              </a:rPr>
              <a:t>мера социальной поддержки в виде проведения ремонта жилых помещений ветеранов Великой Отечественной войны и лиц, приравненных к ним</a:t>
            </a:r>
            <a:endParaRPr lang="ru-RU" sz="1250" b="0" dirty="0">
              <a:solidFill>
                <a:srgbClr val="000000"/>
              </a:solidFill>
              <a:ea typeface="Times New Roman" panose="02020603050405020304" pitchFamily="18" charset="0"/>
            </a:endParaRPr>
          </a:p>
          <a:p>
            <a:pPr marL="180340" marR="133985" algn="ctr">
              <a:spcAft>
                <a:spcPts val="0"/>
              </a:spcAft>
            </a:pPr>
            <a:r>
              <a:rPr lang="ru-RU" sz="1250" kern="100" dirty="0">
                <a:solidFill>
                  <a:srgbClr val="000000"/>
                </a:solidFill>
                <a:ea typeface="Times New Roman" panose="02020603050405020304" pitchFamily="18" charset="0"/>
              </a:rPr>
              <a:t>38 млн. рублей</a:t>
            </a:r>
            <a:endParaRPr lang="ru-RU" sz="1250" dirty="0">
              <a:solidFill>
                <a:srgbClr val="000000"/>
              </a:solidFill>
              <a:ea typeface="Times New Roman" panose="02020603050405020304" pitchFamily="18" charset="0"/>
            </a:endParaRPr>
          </a:p>
          <a:p>
            <a:pPr marL="342900" marR="123825" indent="-342900" algn="just">
              <a:spcAft>
                <a:spcPts val="0"/>
              </a:spcAft>
              <a:buFont typeface="Symbol" panose="05050102010706020507" pitchFamily="18" charset="2"/>
              <a:buChar char=""/>
              <a:tabLst>
                <a:tab pos="180340" algn="l"/>
                <a:tab pos="228600" algn="l"/>
                <a:tab pos="408940" algn="l"/>
              </a:tabLst>
            </a:pPr>
            <a:r>
              <a:rPr lang="ru-RU" sz="1250" b="0" kern="100" dirty="0">
                <a:solidFill>
                  <a:srgbClr val="000000"/>
                </a:solidFill>
                <a:ea typeface="Times New Roman" panose="02020603050405020304" pitchFamily="18" charset="0"/>
              </a:rPr>
              <a:t>организация отдыха и оздоровления граждан пожилого возраста, проведение мероприятий с гражданами старшего поколения («Не стареют душой ветераны», спортивные мероприятия)</a:t>
            </a:r>
            <a:endParaRPr lang="ru-RU" sz="1250" b="0" dirty="0">
              <a:solidFill>
                <a:srgbClr val="000000"/>
              </a:solidFill>
              <a:ea typeface="Times New Roman" panose="02020603050405020304" pitchFamily="18" charset="0"/>
            </a:endParaRPr>
          </a:p>
          <a:p>
            <a:pPr marL="180340" marR="123825" algn="ctr">
              <a:spcAft>
                <a:spcPts val="0"/>
              </a:spcAft>
            </a:pPr>
            <a:r>
              <a:rPr lang="ru-RU" sz="1250" kern="100" dirty="0">
                <a:solidFill>
                  <a:srgbClr val="000000"/>
                </a:solidFill>
                <a:ea typeface="Times New Roman" panose="02020603050405020304" pitchFamily="18" charset="0"/>
              </a:rPr>
              <a:t>3 млн. рублей</a:t>
            </a:r>
            <a:endParaRPr lang="ru-RU" sz="1250" dirty="0">
              <a:solidFill>
                <a:srgbClr val="000000"/>
              </a:solidFill>
              <a:ea typeface="Times New Roman" panose="02020603050405020304" pitchFamily="18" charset="0"/>
            </a:endParaRPr>
          </a:p>
        </p:txBody>
      </p:sp>
      <p:sp>
        <p:nvSpPr>
          <p:cNvPr id="9" name="Прямоугольник 8"/>
          <p:cNvSpPr/>
          <p:nvPr/>
        </p:nvSpPr>
        <p:spPr>
          <a:xfrm>
            <a:off x="4023318" y="923330"/>
            <a:ext cx="5142620" cy="3947234"/>
          </a:xfrm>
          <a:prstGeom prst="rect">
            <a:avLst/>
          </a:prstGeom>
        </p:spPr>
        <p:txBody>
          <a:bodyPr wrap="square">
            <a:spAutoFit/>
          </a:bodyPr>
          <a:lstStyle/>
          <a:p>
            <a:pPr algn="ctr">
              <a:spcAft>
                <a:spcPts val="0"/>
              </a:spcAft>
            </a:pPr>
            <a:r>
              <a:rPr lang="ru-RU" sz="1300" kern="100" dirty="0">
                <a:solidFill>
                  <a:srgbClr val="00B0F0"/>
                </a:solidFill>
                <a:ea typeface="Times New Roman" panose="02020603050405020304" pitchFamily="18" charset="0"/>
              </a:rPr>
              <a:t>Подпрограмма</a:t>
            </a:r>
            <a:endParaRPr lang="ru-RU" sz="1300" dirty="0">
              <a:solidFill>
                <a:srgbClr val="00B0F0"/>
              </a:solidFill>
              <a:ea typeface="Times New Roman" panose="02020603050405020304" pitchFamily="18" charset="0"/>
            </a:endParaRPr>
          </a:p>
          <a:p>
            <a:pPr algn="ctr">
              <a:spcAft>
                <a:spcPts val="0"/>
              </a:spcAft>
            </a:pPr>
            <a:r>
              <a:rPr lang="ru-RU" sz="1300" kern="100" dirty="0" smtClean="0">
                <a:solidFill>
                  <a:srgbClr val="00B0F0"/>
                </a:solidFill>
                <a:ea typeface="Times New Roman" panose="02020603050405020304" pitchFamily="18" charset="0"/>
              </a:rPr>
              <a:t>«Дополнительные </a:t>
            </a:r>
            <a:r>
              <a:rPr lang="ru-RU" sz="1300" kern="100" dirty="0">
                <a:solidFill>
                  <a:srgbClr val="00B0F0"/>
                </a:solidFill>
                <a:ea typeface="Times New Roman" panose="02020603050405020304" pitchFamily="18" charset="0"/>
              </a:rPr>
              <a:t>меры социальной </a:t>
            </a:r>
            <a:r>
              <a:rPr lang="ru-RU" sz="1300" kern="100" dirty="0" smtClean="0">
                <a:solidFill>
                  <a:srgbClr val="00B0F0"/>
                </a:solidFill>
                <a:ea typeface="Times New Roman" panose="02020603050405020304" pitchFamily="18" charset="0"/>
              </a:rPr>
              <a:t>помощи </a:t>
            </a:r>
            <a:r>
              <a:rPr lang="ru-RU" sz="1300" kern="100" dirty="0">
                <a:solidFill>
                  <a:srgbClr val="00B0F0"/>
                </a:solidFill>
                <a:ea typeface="Times New Roman" panose="02020603050405020304" pitchFamily="18" charset="0"/>
              </a:rPr>
              <a:t>и социальной </a:t>
            </a:r>
            <a:r>
              <a:rPr lang="ru-RU" sz="1300" kern="100" dirty="0" smtClean="0">
                <a:solidFill>
                  <a:srgbClr val="00B0F0"/>
                </a:solidFill>
                <a:ea typeface="Times New Roman" panose="02020603050405020304" pitchFamily="18" charset="0"/>
              </a:rPr>
              <a:t>поддержки</a:t>
            </a:r>
            <a:r>
              <a:rPr lang="ru-RU" sz="1300" dirty="0" smtClean="0">
                <a:solidFill>
                  <a:srgbClr val="00B0F0"/>
                </a:solidFill>
                <a:ea typeface="Times New Roman" panose="02020603050405020304" pitchFamily="18" charset="0"/>
              </a:rPr>
              <a:t> </a:t>
            </a:r>
            <a:r>
              <a:rPr lang="ru-RU" sz="1300" kern="100" dirty="0" smtClean="0">
                <a:solidFill>
                  <a:srgbClr val="00B0F0"/>
                </a:solidFill>
                <a:ea typeface="Times New Roman" panose="02020603050405020304" pitchFamily="18" charset="0"/>
              </a:rPr>
              <a:t>отдельных </a:t>
            </a:r>
            <a:r>
              <a:rPr lang="ru-RU" sz="1300" kern="100" dirty="0">
                <a:solidFill>
                  <a:srgbClr val="00B0F0"/>
                </a:solidFill>
                <a:ea typeface="Times New Roman" panose="02020603050405020304" pitchFamily="18" charset="0"/>
              </a:rPr>
              <a:t>категорий </a:t>
            </a:r>
            <a:r>
              <a:rPr lang="ru-RU" sz="1300" kern="100" dirty="0" smtClean="0">
                <a:solidFill>
                  <a:srgbClr val="00B0F0"/>
                </a:solidFill>
                <a:ea typeface="Times New Roman" panose="02020603050405020304" pitchFamily="18" charset="0"/>
              </a:rPr>
              <a:t>граждан»</a:t>
            </a:r>
            <a:endParaRPr lang="ru-RU" sz="1300" dirty="0">
              <a:solidFill>
                <a:srgbClr val="00B0F0"/>
              </a:solidFill>
              <a:ea typeface="Times New Roman" panose="02020603050405020304" pitchFamily="18" charset="0"/>
            </a:endParaRPr>
          </a:p>
          <a:p>
            <a:pPr algn="ctr">
              <a:spcAft>
                <a:spcPts val="0"/>
              </a:spcAft>
            </a:pPr>
            <a:r>
              <a:rPr lang="ru-RU" sz="1300" kern="100" dirty="0">
                <a:solidFill>
                  <a:srgbClr val="00B0F0"/>
                </a:solidFill>
                <a:ea typeface="Times New Roman" panose="02020603050405020304" pitchFamily="18" charset="0"/>
              </a:rPr>
              <a:t>202 млн. рублей</a:t>
            </a:r>
            <a:endParaRPr lang="ru-RU" sz="1300" dirty="0">
              <a:solidFill>
                <a:srgbClr val="00B0F0"/>
              </a:solidFill>
              <a:ea typeface="Times New Roman" panose="02020603050405020304" pitchFamily="18" charset="0"/>
            </a:endParaRPr>
          </a:p>
          <a:p>
            <a:pPr indent="450215" algn="ctr">
              <a:spcAft>
                <a:spcPts val="0"/>
              </a:spcAft>
            </a:pPr>
            <a:r>
              <a:rPr lang="ru-RU" sz="800" kern="100" dirty="0">
                <a:solidFill>
                  <a:srgbClr val="000000"/>
                </a:solidFill>
                <a:ea typeface="Times New Roman" panose="02020603050405020304" pitchFamily="18" charset="0"/>
              </a:rPr>
              <a:t> </a:t>
            </a:r>
            <a:endParaRPr lang="ru-RU" sz="800" dirty="0">
              <a:solidFill>
                <a:srgbClr val="000000"/>
              </a:solidFill>
              <a:ea typeface="Times New Roman" panose="02020603050405020304" pitchFamily="18" charset="0"/>
            </a:endParaRPr>
          </a:p>
          <a:p>
            <a:pPr marL="342900" marR="111125" indent="-342900" algn="just">
              <a:spcAft>
                <a:spcPts val="0"/>
              </a:spcAft>
              <a:buFont typeface="Symbol" panose="05050102010706020507" pitchFamily="18" charset="2"/>
              <a:buChar char=""/>
              <a:tabLst>
                <a:tab pos="186055" algn="l"/>
                <a:tab pos="408940" algn="l"/>
              </a:tabLst>
            </a:pPr>
            <a:r>
              <a:rPr lang="ru-RU" sz="1250" b="0" dirty="0">
                <a:solidFill>
                  <a:srgbClr val="000000"/>
                </a:solidFill>
                <a:ea typeface="Times New Roman" panose="02020603050405020304" pitchFamily="18" charset="0"/>
              </a:rPr>
              <a:t>возмещение затрат на оплату жилищно-коммунальных услуг, предоставляемых в соответствии с муниципальными правовыми актами органов местного самоуправления (Почётные граждане и многодетные семьи, малоимущие слои населения)</a:t>
            </a:r>
          </a:p>
          <a:p>
            <a:pPr marL="180340" marR="111125" algn="ctr">
              <a:spcAft>
                <a:spcPts val="0"/>
              </a:spcAft>
              <a:tabLst>
                <a:tab pos="186055" algn="l"/>
              </a:tabLst>
            </a:pPr>
            <a:r>
              <a:rPr lang="ru-RU" sz="1250" kern="100" dirty="0">
                <a:solidFill>
                  <a:srgbClr val="000000"/>
                </a:solidFill>
                <a:ea typeface="Times New Roman" panose="02020603050405020304" pitchFamily="18" charset="0"/>
              </a:rPr>
              <a:t>124 млн. рублей</a:t>
            </a:r>
            <a:endParaRPr lang="ru-RU" sz="1250" dirty="0">
              <a:solidFill>
                <a:srgbClr val="000000"/>
              </a:solidFill>
              <a:ea typeface="Times New Roman" panose="02020603050405020304" pitchFamily="18" charset="0"/>
            </a:endParaRPr>
          </a:p>
          <a:p>
            <a:pPr marL="342900" marR="111125" indent="-342900" algn="just">
              <a:spcAft>
                <a:spcPts val="0"/>
              </a:spcAft>
              <a:buFont typeface="Symbol" panose="05050102010706020507" pitchFamily="18" charset="2"/>
              <a:buChar char=""/>
              <a:tabLst>
                <a:tab pos="186055" algn="l"/>
                <a:tab pos="408940" algn="l"/>
              </a:tabLst>
            </a:pPr>
            <a:r>
              <a:rPr lang="ru-RU" sz="1250" b="0" kern="100" dirty="0">
                <a:solidFill>
                  <a:srgbClr val="000000"/>
                </a:solidFill>
                <a:ea typeface="Times New Roman" panose="02020603050405020304" pitchFamily="18" charset="0"/>
              </a:rPr>
              <a:t>вручение новогодних подарочных наборов детям из социально незащищённых семей; реализация мероприятий, приуроченных к празднованию Международного дня инвалида, Международного дня пожилого человека, Дня социального работника</a:t>
            </a:r>
            <a:endParaRPr lang="ru-RU" sz="1250" b="0" dirty="0">
              <a:solidFill>
                <a:srgbClr val="000000"/>
              </a:solidFill>
              <a:ea typeface="Times New Roman" panose="02020603050405020304" pitchFamily="18" charset="0"/>
            </a:endParaRPr>
          </a:p>
          <a:p>
            <a:pPr marR="111125" algn="ctr">
              <a:spcAft>
                <a:spcPts val="0"/>
              </a:spcAft>
              <a:tabLst>
                <a:tab pos="186055" algn="l"/>
              </a:tabLst>
            </a:pPr>
            <a:r>
              <a:rPr lang="ru-RU" sz="1250" kern="100" dirty="0">
                <a:solidFill>
                  <a:srgbClr val="000000"/>
                </a:solidFill>
                <a:ea typeface="Times New Roman" panose="02020603050405020304" pitchFamily="18" charset="0"/>
              </a:rPr>
              <a:t>4 млн. рублей</a:t>
            </a:r>
            <a:endParaRPr lang="ru-RU" sz="1250" dirty="0">
              <a:solidFill>
                <a:srgbClr val="000000"/>
              </a:solidFill>
              <a:ea typeface="Times New Roman" panose="02020603050405020304" pitchFamily="18" charset="0"/>
            </a:endParaRPr>
          </a:p>
          <a:p>
            <a:pPr marL="342900" marR="111125" indent="-342900" algn="just">
              <a:spcAft>
                <a:spcPts val="0"/>
              </a:spcAft>
              <a:buFont typeface="Symbol" panose="05050102010706020507" pitchFamily="18" charset="2"/>
              <a:buChar char=""/>
              <a:tabLst>
                <a:tab pos="186055" algn="l"/>
                <a:tab pos="408940" algn="l"/>
              </a:tabLst>
            </a:pPr>
            <a:r>
              <a:rPr lang="ru-RU" sz="1250" b="0" kern="100" dirty="0">
                <a:solidFill>
                  <a:srgbClr val="000000"/>
                </a:solidFill>
                <a:ea typeface="Times New Roman" panose="02020603050405020304" pitchFamily="18" charset="0"/>
              </a:rPr>
              <a:t>обеспечение функций управления по социальным вопросам </a:t>
            </a:r>
            <a:endParaRPr lang="ru-RU" sz="1250" b="0" dirty="0">
              <a:solidFill>
                <a:srgbClr val="000000"/>
              </a:solidFill>
              <a:ea typeface="Times New Roman" panose="02020603050405020304" pitchFamily="18" charset="0"/>
            </a:endParaRPr>
          </a:p>
          <a:p>
            <a:pPr marR="111125" algn="ctr">
              <a:spcAft>
                <a:spcPts val="0"/>
              </a:spcAft>
              <a:tabLst>
                <a:tab pos="186055" algn="l"/>
              </a:tabLst>
            </a:pPr>
            <a:r>
              <a:rPr lang="ru-RU" sz="1250" kern="100" dirty="0">
                <a:solidFill>
                  <a:srgbClr val="000000"/>
                </a:solidFill>
                <a:ea typeface="Times New Roman" panose="02020603050405020304" pitchFamily="18" charset="0"/>
              </a:rPr>
              <a:t>25 млн. рублей</a:t>
            </a:r>
            <a:endParaRPr lang="ru-RU" sz="1250" dirty="0">
              <a:solidFill>
                <a:srgbClr val="000000"/>
              </a:solidFill>
              <a:ea typeface="Times New Roman" panose="02020603050405020304" pitchFamily="18" charset="0"/>
            </a:endParaRPr>
          </a:p>
          <a:p>
            <a:pPr marL="342900" marR="111125" indent="-342900" algn="just">
              <a:spcAft>
                <a:spcPts val="0"/>
              </a:spcAft>
              <a:buFont typeface="Symbol" panose="05050102010706020507" pitchFamily="18" charset="2"/>
              <a:buChar char=""/>
              <a:tabLst>
                <a:tab pos="186055" algn="l"/>
                <a:tab pos="408940" algn="l"/>
              </a:tabLst>
            </a:pPr>
            <a:r>
              <a:rPr lang="ru-RU" sz="1250" b="0" kern="100" dirty="0">
                <a:solidFill>
                  <a:srgbClr val="000000"/>
                </a:solidFill>
                <a:ea typeface="Times New Roman" panose="02020603050405020304" pitchFamily="18" charset="0"/>
              </a:rPr>
              <a:t>выплаты за выслугу лет лицам, замещавшим муниципальные должности и должности муниципальной службы</a:t>
            </a:r>
            <a:endParaRPr lang="ru-RU" sz="1250" b="0" dirty="0">
              <a:solidFill>
                <a:srgbClr val="000000"/>
              </a:solidFill>
              <a:ea typeface="Times New Roman" panose="02020603050405020304" pitchFamily="18" charset="0"/>
            </a:endParaRPr>
          </a:p>
          <a:p>
            <a:pPr marR="111125" algn="ctr">
              <a:spcAft>
                <a:spcPts val="0"/>
              </a:spcAft>
              <a:tabLst>
                <a:tab pos="186055" algn="l"/>
              </a:tabLst>
            </a:pPr>
            <a:r>
              <a:rPr lang="ru-RU" sz="1250" kern="100" dirty="0">
                <a:solidFill>
                  <a:srgbClr val="000000"/>
                </a:solidFill>
                <a:ea typeface="Times New Roman" panose="02020603050405020304" pitchFamily="18" charset="0"/>
              </a:rPr>
              <a:t>49 млн. рублей</a:t>
            </a:r>
            <a:endParaRPr lang="ru-RU" sz="1250" dirty="0">
              <a:solidFill>
                <a:srgbClr val="000000"/>
              </a:solidFill>
              <a:ea typeface="Times New Roman" panose="02020603050405020304" pitchFamily="18" charset="0"/>
            </a:endParaRPr>
          </a:p>
        </p:txBody>
      </p:sp>
      <p:sp>
        <p:nvSpPr>
          <p:cNvPr id="11" name="AutoShape 10" descr="http://%D0%B2%D0%BE%D0%BB%D0%BE%D0%B3%D0%B4%D0%B0.%D1%80%D1%84/upload/iblock/748/proekt_zabota_3.jpg"/>
          <p:cNvSpPr>
            <a:spLocks noChangeAspect="1" noChangeArrowheads="1"/>
          </p:cNvSpPr>
          <p:nvPr/>
        </p:nvSpPr>
        <p:spPr bwMode="auto">
          <a:xfrm>
            <a:off x="307974" y="7937"/>
            <a:ext cx="2279445" cy="22794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12" name="Рисунок 11"/>
          <p:cNvPicPr>
            <a:picLocks noChangeAspect="1"/>
          </p:cNvPicPr>
          <p:nvPr/>
        </p:nvPicPr>
        <p:blipFill>
          <a:blip r:embed="rId2"/>
          <a:stretch>
            <a:fillRect/>
          </a:stretch>
        </p:blipFill>
        <p:spPr>
          <a:xfrm>
            <a:off x="31076" y="4039640"/>
            <a:ext cx="3951942" cy="2762088"/>
          </a:xfrm>
          <a:prstGeom prst="rect">
            <a:avLst/>
          </a:prstGeom>
          <a:ln>
            <a:noFill/>
          </a:ln>
          <a:effectLst>
            <a:softEdge rad="112500"/>
          </a:effectLst>
        </p:spPr>
      </p:pic>
      <p:pic>
        <p:nvPicPr>
          <p:cNvPr id="16" name="Picture 4" descr="http://adventist.ru/wp-content/uploads/2014/02/podarki-invalidam.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30" y="1266694"/>
            <a:ext cx="3877035" cy="25946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59799"/>
      </p:ext>
    </p:extLst>
  </p:cSld>
  <p:clrMapOvr>
    <a:masterClrMapping/>
  </p:clrMapOvr>
  <p:transition spd="slow">
    <p:blinds/>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648330" y="681120"/>
            <a:ext cx="4495669" cy="6401753"/>
          </a:xfrm>
          <a:prstGeom prst="rect">
            <a:avLst/>
          </a:prstGeom>
        </p:spPr>
        <p:txBody>
          <a:bodyPr wrap="square">
            <a:spAutoFit/>
          </a:bodyPr>
          <a:lstStyle/>
          <a:p>
            <a:pPr marL="71755" algn="ctr">
              <a:spcAft>
                <a:spcPts val="0"/>
              </a:spcAft>
            </a:pPr>
            <a:endParaRPr lang="ru-RU" sz="100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tabLst>
                <a:tab pos="278765" algn="l"/>
                <a:tab pos="408940" algn="l"/>
              </a:tabLst>
            </a:pPr>
            <a:r>
              <a:rPr lang="ru-RU" sz="1250" b="0" kern="100" dirty="0">
                <a:solidFill>
                  <a:srgbClr val="000000"/>
                </a:solidFill>
                <a:ea typeface="Times New Roman" panose="02020603050405020304" pitchFamily="18" charset="0"/>
              </a:rPr>
              <a:t>ежемесячные денежные выплаты на содержание детей сирот и детей, оставшихся без попечения родителей, переданных под опеку, на воспитание в приёмные и патронатные семьи, а также ежемесячное вознаграждение, причитающееся приёмному родителю и патронатному воспитателю, на бесплатный проезд (на городском, пригородном, в сельской местности на внутрирайонном транспорте) детей-сирот и детей, оставшихся без попечения родителей, а также подвоз детей-сирот и детей, оставшихся без попечения родителей к месту отдыха и обратно</a:t>
            </a:r>
            <a:endParaRPr lang="ru-RU" sz="1250" b="0" dirty="0">
              <a:solidFill>
                <a:srgbClr val="000000"/>
              </a:solidFill>
              <a:ea typeface="Times New Roman" panose="02020603050405020304" pitchFamily="18" charset="0"/>
            </a:endParaRPr>
          </a:p>
          <a:p>
            <a:pPr marL="111760" algn="ctr">
              <a:spcAft>
                <a:spcPts val="0"/>
              </a:spcAft>
              <a:tabLst>
                <a:tab pos="278765" algn="l"/>
              </a:tabLst>
            </a:pPr>
            <a:r>
              <a:rPr lang="ru-RU" sz="1250" kern="100" dirty="0">
                <a:solidFill>
                  <a:srgbClr val="000000"/>
                </a:solidFill>
                <a:ea typeface="Times New Roman" panose="02020603050405020304" pitchFamily="18" charset="0"/>
              </a:rPr>
              <a:t>188 млн. рублей</a:t>
            </a:r>
            <a:endParaRPr lang="ru-RU" sz="125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tabLst>
                <a:tab pos="278765" algn="l"/>
                <a:tab pos="408940" algn="l"/>
              </a:tabLst>
            </a:pPr>
            <a:r>
              <a:rPr lang="ru-RU" sz="1250" b="0" kern="100" dirty="0">
                <a:solidFill>
                  <a:srgbClr val="000000"/>
                </a:solidFill>
                <a:ea typeface="Times New Roman" panose="02020603050405020304" pitchFamily="18" charset="0"/>
              </a:rPr>
              <a:t>обеспечение жилыми помещениями детей-сирот и детей, оставшихся без попечения родителей</a:t>
            </a:r>
            <a:endParaRPr lang="ru-RU" sz="1250" b="0" dirty="0">
              <a:solidFill>
                <a:srgbClr val="000000"/>
              </a:solidFill>
              <a:ea typeface="Times New Roman" panose="02020603050405020304" pitchFamily="18" charset="0"/>
            </a:endParaRPr>
          </a:p>
          <a:p>
            <a:pPr marL="111760" algn="ctr">
              <a:spcAft>
                <a:spcPts val="0"/>
              </a:spcAft>
              <a:tabLst>
                <a:tab pos="278765" algn="l"/>
              </a:tabLst>
            </a:pPr>
            <a:r>
              <a:rPr lang="ru-RU" sz="1250" kern="100" dirty="0">
                <a:solidFill>
                  <a:srgbClr val="000000"/>
                </a:solidFill>
                <a:ea typeface="Times New Roman" panose="02020603050405020304" pitchFamily="18" charset="0"/>
              </a:rPr>
              <a:t>99 млн. рублей</a:t>
            </a:r>
            <a:endParaRPr lang="ru-RU" sz="1250" dirty="0">
              <a:solidFill>
                <a:srgbClr val="000000"/>
              </a:solidFill>
              <a:ea typeface="Times New Roman" panose="02020603050405020304" pitchFamily="18" charset="0"/>
            </a:endParaRPr>
          </a:p>
          <a:p>
            <a:pPr marL="342900" indent="-342900" algn="just">
              <a:spcAft>
                <a:spcPts val="0"/>
              </a:spcAft>
              <a:buFont typeface="Symbol" panose="05050102010706020507" pitchFamily="18" charset="2"/>
              <a:buChar char=""/>
              <a:tabLst>
                <a:tab pos="278765" algn="l"/>
                <a:tab pos="408940" algn="l"/>
              </a:tabLst>
            </a:pPr>
            <a:r>
              <a:rPr lang="ru-RU" sz="1250" b="0" kern="100" dirty="0">
                <a:solidFill>
                  <a:srgbClr val="000000"/>
                </a:solidFill>
                <a:ea typeface="Times New Roman" panose="02020603050405020304" pitchFamily="18" charset="0"/>
              </a:rPr>
              <a:t>выявление обстоятельств, свидетельствующих о необходимости оказания детям-сиротам и детям, оставшимся без попечения родителей, лицам из числа детей-сирот и детей, оставшихся без попечения родителей, содействия в преодолении трудной жизненной ситуации, и осуществлению контроля за использованием детьми-сиротами и детьми, оставшимися без попечения родителей, лицами из числа детей-сирот и детей, оставшихся без попечения родителей, предоставленных им жилых помещений специализированного жилищного фонда.</a:t>
            </a:r>
            <a:endParaRPr lang="ru-RU" sz="1250" b="0" dirty="0">
              <a:solidFill>
                <a:srgbClr val="000000"/>
              </a:solidFill>
              <a:ea typeface="Times New Roman" panose="02020603050405020304" pitchFamily="18" charset="0"/>
            </a:endParaRPr>
          </a:p>
          <a:p>
            <a:pPr marL="111760" algn="ctr">
              <a:spcAft>
                <a:spcPts val="0"/>
              </a:spcAft>
              <a:tabLst>
                <a:tab pos="278765" algn="l"/>
              </a:tabLst>
            </a:pPr>
            <a:r>
              <a:rPr lang="ru-RU" sz="1250" kern="100" dirty="0">
                <a:solidFill>
                  <a:srgbClr val="000000"/>
                </a:solidFill>
                <a:ea typeface="Times New Roman" panose="02020603050405020304" pitchFamily="18" charset="0"/>
              </a:rPr>
              <a:t>1 млн. </a:t>
            </a:r>
            <a:r>
              <a:rPr lang="ru-RU" sz="1250" kern="100" dirty="0" smtClean="0">
                <a:solidFill>
                  <a:srgbClr val="000000"/>
                </a:solidFill>
                <a:ea typeface="Times New Roman" panose="02020603050405020304" pitchFamily="18" charset="0"/>
              </a:rPr>
              <a:t>рублей</a:t>
            </a:r>
            <a:endParaRPr lang="ru-RU" sz="1250" b="0" dirty="0">
              <a:solidFill>
                <a:srgbClr val="000000"/>
              </a:solidFill>
              <a:ea typeface="Times New Roman" panose="02020603050405020304" pitchFamily="18" charset="0"/>
            </a:endParaRPr>
          </a:p>
          <a:p>
            <a:pPr marL="342900" marR="19685" indent="-342900" algn="just">
              <a:spcAft>
                <a:spcPts val="0"/>
              </a:spcAft>
              <a:buFont typeface="Symbol" panose="05050102010706020507" pitchFamily="18" charset="2"/>
              <a:buChar char=""/>
              <a:tabLst>
                <a:tab pos="201930" algn="l"/>
                <a:tab pos="228600" algn="l"/>
                <a:tab pos="408940" algn="l"/>
              </a:tabLst>
            </a:pPr>
            <a:r>
              <a:rPr lang="ru-RU" sz="1250" b="0" kern="100" dirty="0">
                <a:solidFill>
                  <a:srgbClr val="000000"/>
                </a:solidFill>
                <a:ea typeface="Times New Roman" panose="02020603050405020304" pitchFamily="18" charset="0"/>
              </a:rPr>
              <a:t>организация и осуществление деятельности по опеке и попечительству в отношении несовершеннолетних, организация оздоровления и отдыха детей</a:t>
            </a:r>
            <a:endParaRPr lang="ru-RU" sz="1250" b="0" dirty="0">
              <a:solidFill>
                <a:srgbClr val="000000"/>
              </a:solidFill>
              <a:ea typeface="Times New Roman" panose="02020603050405020304" pitchFamily="18" charset="0"/>
            </a:endParaRPr>
          </a:p>
          <a:p>
            <a:pPr marL="111760" marR="19685" algn="ctr">
              <a:spcAft>
                <a:spcPts val="0"/>
              </a:spcAft>
            </a:pPr>
            <a:r>
              <a:rPr lang="ru-RU" sz="1250" kern="100" dirty="0">
                <a:solidFill>
                  <a:srgbClr val="000000"/>
                </a:solidFill>
                <a:ea typeface="Times New Roman" panose="02020603050405020304" pitchFamily="18" charset="0"/>
              </a:rPr>
              <a:t>62 млн. рублей</a:t>
            </a:r>
            <a:endParaRPr lang="ru-RU" sz="1250" dirty="0">
              <a:solidFill>
                <a:srgbClr val="000000"/>
              </a:solidFill>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0" y="3657990"/>
            <a:ext cx="4648330" cy="3129530"/>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5053939" y="70480"/>
            <a:ext cx="3945201" cy="692497"/>
          </a:xfrm>
          <a:prstGeom prst="rect">
            <a:avLst/>
          </a:prstGeom>
        </p:spPr>
        <p:txBody>
          <a:bodyPr wrap="square">
            <a:spAutoFit/>
          </a:bodyPr>
          <a:lstStyle/>
          <a:p>
            <a:pPr marL="71755" algn="ctr">
              <a:spcAft>
                <a:spcPts val="0"/>
              </a:spcAft>
            </a:pPr>
            <a:r>
              <a:rPr lang="ru-RU" sz="1300" kern="100" dirty="0" smtClean="0">
                <a:solidFill>
                  <a:srgbClr val="00B0F0"/>
                </a:solidFill>
                <a:ea typeface="Times New Roman" panose="02020603050405020304" pitchFamily="18" charset="0"/>
              </a:rPr>
              <a:t>Подпрограмма</a:t>
            </a:r>
            <a:r>
              <a:rPr lang="ru-RU" sz="1300" dirty="0" smtClean="0">
                <a:solidFill>
                  <a:srgbClr val="00B0F0"/>
                </a:solidFill>
                <a:ea typeface="Times New Roman" panose="02020603050405020304" pitchFamily="18" charset="0"/>
              </a:rPr>
              <a:t> </a:t>
            </a:r>
          </a:p>
          <a:p>
            <a:pPr marL="71755" algn="ctr">
              <a:spcAft>
                <a:spcPts val="0"/>
              </a:spcAft>
            </a:pPr>
            <a:r>
              <a:rPr lang="ru-RU" sz="1300" dirty="0" smtClean="0">
                <a:solidFill>
                  <a:srgbClr val="00B0F0"/>
                </a:solidFill>
                <a:ea typeface="Times New Roman" panose="02020603050405020304" pitchFamily="18" charset="0"/>
              </a:rPr>
              <a:t>«</a:t>
            </a:r>
            <a:r>
              <a:rPr lang="ru-RU" sz="1300" kern="100" dirty="0" smtClean="0">
                <a:solidFill>
                  <a:srgbClr val="00B0F0"/>
                </a:solidFill>
                <a:ea typeface="Times New Roman" panose="02020603050405020304" pitchFamily="18" charset="0"/>
              </a:rPr>
              <a:t>Совершенствование социальной</a:t>
            </a:r>
            <a:r>
              <a:rPr lang="ru-RU" sz="1300" dirty="0" smtClean="0">
                <a:solidFill>
                  <a:srgbClr val="00B0F0"/>
                </a:solidFill>
                <a:ea typeface="Times New Roman" panose="02020603050405020304" pitchFamily="18" charset="0"/>
              </a:rPr>
              <a:t> </a:t>
            </a:r>
            <a:r>
              <a:rPr lang="ru-RU" sz="1300" kern="100" dirty="0" smtClean="0">
                <a:solidFill>
                  <a:srgbClr val="00B0F0"/>
                </a:solidFill>
                <a:ea typeface="Times New Roman" panose="02020603050405020304" pitchFamily="18" charset="0"/>
              </a:rPr>
              <a:t>поддержки </a:t>
            </a:r>
            <a:r>
              <a:rPr lang="ru-RU" sz="1300" kern="100" dirty="0">
                <a:solidFill>
                  <a:srgbClr val="00B0F0"/>
                </a:solidFill>
                <a:ea typeface="Times New Roman" panose="02020603050405020304" pitchFamily="18" charset="0"/>
              </a:rPr>
              <a:t>семьи </a:t>
            </a:r>
            <a:r>
              <a:rPr lang="ru-RU" sz="1300" kern="100" dirty="0" smtClean="0">
                <a:solidFill>
                  <a:srgbClr val="00B0F0"/>
                </a:solidFill>
                <a:ea typeface="Times New Roman" panose="02020603050405020304" pitchFamily="18" charset="0"/>
              </a:rPr>
              <a:t>и детей»</a:t>
            </a:r>
            <a:r>
              <a:rPr lang="ru-RU" sz="1300" dirty="0" smtClean="0">
                <a:solidFill>
                  <a:srgbClr val="00B0F0"/>
                </a:solidFill>
                <a:ea typeface="Times New Roman" panose="02020603050405020304" pitchFamily="18" charset="0"/>
              </a:rPr>
              <a:t> </a:t>
            </a:r>
            <a:r>
              <a:rPr lang="ru-RU" sz="1300" kern="100" dirty="0" smtClean="0">
                <a:solidFill>
                  <a:srgbClr val="00B0F0"/>
                </a:solidFill>
                <a:ea typeface="Times New Roman" panose="02020603050405020304" pitchFamily="18" charset="0"/>
              </a:rPr>
              <a:t>350 </a:t>
            </a:r>
            <a:r>
              <a:rPr lang="ru-RU" sz="1300" kern="100" dirty="0">
                <a:solidFill>
                  <a:srgbClr val="00B0F0"/>
                </a:solidFill>
                <a:ea typeface="Times New Roman" panose="02020603050405020304" pitchFamily="18" charset="0"/>
              </a:rPr>
              <a:t>млн. рублей</a:t>
            </a:r>
            <a:endParaRPr lang="ru-RU" sz="1300" dirty="0">
              <a:solidFill>
                <a:srgbClr val="00B0F0"/>
              </a:solidFill>
              <a:ea typeface="Times New Roman" panose="02020603050405020304" pitchFamily="18" charset="0"/>
            </a:endParaRPr>
          </a:p>
        </p:txBody>
      </p:sp>
      <p:sp>
        <p:nvSpPr>
          <p:cNvPr id="6" name="Прямоугольник 5"/>
          <p:cNvSpPr/>
          <p:nvPr/>
        </p:nvSpPr>
        <p:spPr>
          <a:xfrm>
            <a:off x="550467" y="3372878"/>
            <a:ext cx="3623725" cy="4924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Aft>
                <a:spcPts val="0"/>
              </a:spcAft>
            </a:pPr>
            <a:r>
              <a:rPr lang="ru-RU" sz="1300" dirty="0">
                <a:solidFill>
                  <a:srgbClr val="000000"/>
                </a:solidFill>
                <a:ea typeface="Times New Roman" panose="02020603050405020304" pitchFamily="18" charset="0"/>
              </a:rPr>
              <a:t>Обеспечение жильём детей-сирот и детей, оставшихся без попечения родителей</a:t>
            </a:r>
          </a:p>
        </p:txBody>
      </p:sp>
      <p:pic>
        <p:nvPicPr>
          <p:cNvPr id="217090" name="Picture 2" descr="http://www.detfond.org/media/cms_page_media/156/salav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45" y="315842"/>
            <a:ext cx="4304956" cy="3014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81103"/>
      </p:ext>
    </p:extLst>
  </p:cSld>
  <p:clrMapOvr>
    <a:masterClrMapping/>
  </p:clrMapOvr>
  <p:transition spd="slow">
    <p:blinds/>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724660" y="604790"/>
            <a:ext cx="4419340" cy="2031325"/>
          </a:xfrm>
          <a:prstGeom prst="rect">
            <a:avLst/>
          </a:prstGeom>
        </p:spPr>
        <p:txBody>
          <a:bodyPr wrap="square">
            <a:spAutoFit/>
          </a:bodyPr>
          <a:lstStyle/>
          <a:p>
            <a:pPr algn="ctr">
              <a:spcAft>
                <a:spcPts val="0"/>
              </a:spcAft>
            </a:pPr>
            <a:r>
              <a:rPr lang="ru-RU" sz="1300" kern="100" dirty="0" smtClean="0">
                <a:solidFill>
                  <a:srgbClr val="00B0F0"/>
                </a:solidFill>
                <a:ea typeface="Times New Roman" panose="02020603050405020304" pitchFamily="18" charset="0"/>
              </a:rPr>
              <a:t>Подпрограмма</a:t>
            </a:r>
            <a:endParaRPr lang="ru-RU" sz="1300" dirty="0">
              <a:solidFill>
                <a:srgbClr val="00B0F0"/>
              </a:solidFill>
              <a:ea typeface="Times New Roman" panose="02020603050405020304" pitchFamily="18" charset="0"/>
            </a:endParaRPr>
          </a:p>
          <a:p>
            <a:pPr algn="ctr">
              <a:spcAft>
                <a:spcPts val="0"/>
              </a:spcAft>
            </a:pPr>
            <a:r>
              <a:rPr lang="ru-RU" sz="1300" kern="100" dirty="0" smtClean="0">
                <a:solidFill>
                  <a:srgbClr val="00B0F0"/>
                </a:solidFill>
                <a:ea typeface="Times New Roman" panose="02020603050405020304" pitchFamily="18" charset="0"/>
              </a:rPr>
              <a:t>«Дополнительные </a:t>
            </a:r>
            <a:r>
              <a:rPr lang="ru-RU" sz="1300" kern="100" dirty="0">
                <a:solidFill>
                  <a:srgbClr val="00B0F0"/>
                </a:solidFill>
                <a:ea typeface="Times New Roman" panose="02020603050405020304" pitchFamily="18" charset="0"/>
              </a:rPr>
              <a:t>меры социальной поддержки жителям муниципального образования город Краснодар по оплате проезда  на муниципальных маршрутах регулярного </a:t>
            </a:r>
            <a:r>
              <a:rPr lang="ru-RU" sz="1300" kern="100" dirty="0" smtClean="0">
                <a:solidFill>
                  <a:srgbClr val="00B0F0"/>
                </a:solidFill>
                <a:ea typeface="Times New Roman" panose="02020603050405020304" pitchFamily="18" charset="0"/>
              </a:rPr>
              <a:t>сообщения»</a:t>
            </a:r>
            <a:r>
              <a:rPr lang="ru-RU" sz="1300" dirty="0" smtClean="0">
                <a:solidFill>
                  <a:srgbClr val="00B0F0"/>
                </a:solidFill>
                <a:ea typeface="Times New Roman" panose="02020603050405020304" pitchFamily="18" charset="0"/>
              </a:rPr>
              <a:t> </a:t>
            </a:r>
            <a:r>
              <a:rPr lang="ru-RU" sz="1300" kern="100" dirty="0" smtClean="0">
                <a:solidFill>
                  <a:srgbClr val="00B0F0"/>
                </a:solidFill>
                <a:ea typeface="Times New Roman" panose="02020603050405020304" pitchFamily="18" charset="0"/>
              </a:rPr>
              <a:t>116 </a:t>
            </a:r>
            <a:r>
              <a:rPr lang="ru-RU" sz="1300" kern="100" dirty="0">
                <a:solidFill>
                  <a:srgbClr val="00B0F0"/>
                </a:solidFill>
                <a:ea typeface="Times New Roman" panose="02020603050405020304" pitchFamily="18" charset="0"/>
              </a:rPr>
              <a:t>млн. рублей</a:t>
            </a:r>
            <a:endParaRPr lang="ru-RU" sz="1300" dirty="0">
              <a:solidFill>
                <a:srgbClr val="00B0F0"/>
              </a:solidFill>
              <a:ea typeface="Times New Roman" panose="02020603050405020304" pitchFamily="18" charset="0"/>
            </a:endParaRPr>
          </a:p>
          <a:p>
            <a:pPr algn="ctr">
              <a:spcAft>
                <a:spcPts val="0"/>
              </a:spcAft>
            </a:pPr>
            <a:r>
              <a:rPr lang="ru-RU" sz="1100" kern="100" dirty="0">
                <a:solidFill>
                  <a:srgbClr val="000000"/>
                </a:solidFill>
                <a:ea typeface="Times New Roman" panose="02020603050405020304" pitchFamily="18" charset="0"/>
              </a:rPr>
              <a:t> </a:t>
            </a:r>
            <a:endParaRPr lang="ru-RU" sz="1000" dirty="0">
              <a:solidFill>
                <a:srgbClr val="000000"/>
              </a:solidFill>
              <a:ea typeface="Times New Roman" panose="02020603050405020304" pitchFamily="18" charset="0"/>
            </a:endParaRPr>
          </a:p>
          <a:p>
            <a:pPr marL="111760" marR="133985" algn="just">
              <a:spcAft>
                <a:spcPts val="0"/>
              </a:spcAft>
            </a:pPr>
            <a:r>
              <a:rPr lang="ru-RU" sz="1100" kern="100" dirty="0">
                <a:solidFill>
                  <a:srgbClr val="000000"/>
                </a:solidFill>
                <a:ea typeface="Times New Roman" panose="02020603050405020304" pitchFamily="18" charset="0"/>
              </a:rPr>
              <a:t> </a:t>
            </a:r>
            <a:r>
              <a:rPr lang="ru-RU" sz="1250" b="0" kern="100" dirty="0">
                <a:solidFill>
                  <a:srgbClr val="000000"/>
                </a:solidFill>
                <a:ea typeface="Times New Roman" panose="02020603050405020304" pitchFamily="18" charset="0"/>
              </a:rPr>
              <a:t>мера социальной поддержки по оплате проезда в транспорте на муниципальных городских и пригородных маршрутах регулярного сообщения в виде предоставление субсидий лицам, осуществляющим перевозки граждан</a:t>
            </a:r>
            <a:endParaRPr lang="ru-RU" sz="1250" b="0" dirty="0">
              <a:solidFill>
                <a:srgbClr val="000000"/>
              </a:solidFill>
              <a:ea typeface="Times New Roman" panose="02020603050405020304" pitchFamily="18" charset="0"/>
            </a:endParaRPr>
          </a:p>
        </p:txBody>
      </p:sp>
      <p:sp>
        <p:nvSpPr>
          <p:cNvPr id="5" name="Прямоугольник 4"/>
          <p:cNvSpPr/>
          <p:nvPr/>
        </p:nvSpPr>
        <p:spPr>
          <a:xfrm>
            <a:off x="984490" y="3265518"/>
            <a:ext cx="7480340" cy="4924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spcAft>
                <a:spcPts val="0"/>
              </a:spcAft>
            </a:pPr>
            <a:r>
              <a:rPr lang="ru-RU" sz="1300" dirty="0">
                <a:solidFill>
                  <a:srgbClr val="000000"/>
                </a:solidFill>
                <a:ea typeface="Times New Roman" panose="02020603050405020304" pitchFamily="18" charset="0"/>
              </a:rPr>
              <a:t>Обеспечение льготным и бесплатным проездом отдельных категорий граждан на муниципальных городских и пригородных автобусных маршрутах регулярного сообщения</a:t>
            </a:r>
          </a:p>
        </p:txBody>
      </p:sp>
      <p:pic>
        <p:nvPicPr>
          <p:cNvPr id="218114" name="Диаграмма 17"/>
          <p:cNvPicPr>
            <a:picLocks noChangeArrowheads="1"/>
          </p:cNvPicPr>
          <p:nvPr/>
        </p:nvPicPr>
        <p:blipFill>
          <a:blip r:embed="rId2">
            <a:extLst>
              <a:ext uri="{28A0092B-C50C-407E-A947-70E740481C1C}">
                <a14:useLocalDpi xmlns:a14="http://schemas.microsoft.com/office/drawing/2010/main" val="0"/>
              </a:ext>
            </a:extLst>
          </a:blip>
          <a:srcRect r="-85"/>
          <a:stretch>
            <a:fillRect/>
          </a:stretch>
        </p:blipFill>
        <p:spPr bwMode="auto">
          <a:xfrm>
            <a:off x="984490" y="3815154"/>
            <a:ext cx="3029080" cy="2962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Диаграмма 19"/>
          <p:cNvPicPr>
            <a:picLocks noChangeArrowheads="1"/>
          </p:cNvPicPr>
          <p:nvPr/>
        </p:nvPicPr>
        <p:blipFill>
          <a:blip r:embed="rId3">
            <a:extLst>
              <a:ext uri="{28A0092B-C50C-407E-A947-70E740481C1C}">
                <a14:useLocalDpi xmlns:a14="http://schemas.microsoft.com/office/drawing/2010/main" val="0"/>
              </a:ext>
            </a:extLst>
          </a:blip>
          <a:srcRect r="-85" b="-127"/>
          <a:stretch>
            <a:fillRect/>
          </a:stretch>
        </p:blipFill>
        <p:spPr bwMode="auto">
          <a:xfrm>
            <a:off x="5309195" y="3815154"/>
            <a:ext cx="3029080" cy="302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2" name="Picture 2" descr="http://afanuo.ucoz.ru/1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90" y="354153"/>
            <a:ext cx="4410071" cy="25966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166032914"/>
      </p:ext>
    </p:extLst>
  </p:cSld>
  <p:clrMapOvr>
    <a:masterClrMapping/>
  </p:clrMapOvr>
  <p:transition spd="slow">
    <p:blind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007" name="Диаграмма 1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290" y="681120"/>
            <a:ext cx="3129529" cy="312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8" name="Диаграмма 16"/>
          <p:cNvPicPr>
            <a:picLocks noChangeArrowheads="1"/>
          </p:cNvPicPr>
          <p:nvPr/>
        </p:nvPicPr>
        <p:blipFill>
          <a:blip r:embed="rId3">
            <a:extLst>
              <a:ext uri="{28A0092B-C50C-407E-A947-70E740481C1C}">
                <a14:useLocalDpi xmlns:a14="http://schemas.microsoft.com/office/drawing/2010/main" val="0"/>
              </a:ext>
            </a:extLst>
          </a:blip>
          <a:srcRect b="-38"/>
          <a:stretch>
            <a:fillRect/>
          </a:stretch>
        </p:blipFill>
        <p:spPr bwMode="auto">
          <a:xfrm>
            <a:off x="5565850" y="3807092"/>
            <a:ext cx="3236911" cy="304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609600" y="140737"/>
            <a:ext cx="7916475" cy="4924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spcAft>
                <a:spcPts val="0"/>
              </a:spcAft>
            </a:pPr>
            <a:r>
              <a:rPr lang="ru-RU" sz="1300" dirty="0">
                <a:solidFill>
                  <a:srgbClr val="000000"/>
                </a:solidFill>
                <a:ea typeface="Times New Roman" panose="02020603050405020304" pitchFamily="18" charset="0"/>
              </a:rPr>
              <a:t>Предоставление льгот по оплате жилищно-коммунальных услуг многодетным семьям, малоимущим и Почётным гражданам</a:t>
            </a:r>
          </a:p>
        </p:txBody>
      </p:sp>
      <p:pic>
        <p:nvPicPr>
          <p:cNvPr id="220166" name="Picture 6" descr="http://realguy.ru/wp-content/uploads/Lgotyi-mnogodetnyim-semyam-v-Moskve-v-2016-god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097" y="1005761"/>
            <a:ext cx="3926622" cy="2618566"/>
          </a:xfrm>
          <a:prstGeom prst="rect">
            <a:avLst/>
          </a:prstGeom>
          <a:noFill/>
          <a:extLst>
            <a:ext uri="{909E8E84-426E-40DD-AFC4-6F175D3DCCD1}">
              <a14:hiddenFill xmlns:a14="http://schemas.microsoft.com/office/drawing/2010/main">
                <a:solidFill>
                  <a:srgbClr val="FFFFFF"/>
                </a:solidFill>
              </a14:hiddenFill>
            </a:ext>
          </a:extLst>
        </p:spPr>
      </p:pic>
      <p:pic>
        <p:nvPicPr>
          <p:cNvPr id="220174" name="Picture 14" descr="http://khabnews.net/upload/600x280/Vznosy_za_kapremont_zametno_uvelichatsya_v_Habarovskom_krae-302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840" y="3963310"/>
            <a:ext cx="3740170" cy="26185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759240576"/>
      </p:ext>
    </p:extLst>
  </p:cSld>
  <p:clrMapOvr>
    <a:masterClrMapping/>
  </p:clrMapOvr>
  <p:transition spd="slow">
    <p:blinds/>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42470" y="528460"/>
            <a:ext cx="6546920" cy="369332"/>
          </a:xfrm>
          <a:prstGeom prst="rect">
            <a:avLst/>
          </a:prstGeom>
          <a:solidFill>
            <a:srgbClr val="E8F2C4"/>
          </a:solidFill>
        </p:spPr>
        <p:txBody>
          <a:bodyPr wrap="none">
            <a:spAutoFit/>
          </a:bodyPr>
          <a:lstStyle/>
          <a:p>
            <a:pPr>
              <a:spcAft>
                <a:spcPts val="0"/>
              </a:spcAft>
            </a:pPr>
            <a:r>
              <a:rPr lang="ru-RU" sz="1400" dirty="0">
                <a:ea typeface="Times New Roman" panose="02020603050405020304" pitchFamily="18" charset="0"/>
              </a:rPr>
              <a:t>///   </a:t>
            </a:r>
            <a:r>
              <a:rPr lang="ru-RU" dirty="0" smtClean="0">
                <a:ea typeface="Times New Roman" panose="02020603050405020304" pitchFamily="18" charset="0"/>
              </a:rPr>
              <a:t>Культура, кинематография</a:t>
            </a:r>
            <a:r>
              <a:rPr lang="ru-RU" sz="1400" dirty="0" smtClean="0">
                <a:ea typeface="Times New Roman" panose="02020603050405020304" pitchFamily="18" charset="0"/>
              </a:rPr>
              <a:t>   </a:t>
            </a:r>
            <a:r>
              <a:rPr lang="ru-RU" sz="1400" dirty="0">
                <a:ea typeface="Times New Roman" panose="02020603050405020304" pitchFamily="18" charset="0"/>
              </a:rPr>
              <a:t>///  </a:t>
            </a:r>
            <a:r>
              <a:rPr lang="ru-RU" dirty="0">
                <a:ea typeface="Times New Roman" panose="02020603050405020304" pitchFamily="18" charset="0"/>
              </a:rPr>
              <a:t>Расходы</a:t>
            </a:r>
            <a:r>
              <a:rPr lang="ru-RU" sz="1400" dirty="0">
                <a:ea typeface="Times New Roman" panose="02020603050405020304" pitchFamily="18" charset="0"/>
              </a:rPr>
              <a:t>  –  </a:t>
            </a:r>
            <a:r>
              <a:rPr lang="ru-RU" dirty="0">
                <a:ea typeface="Times New Roman" panose="02020603050405020304" pitchFamily="18" charset="0"/>
              </a:rPr>
              <a:t>760  млн. рублей</a:t>
            </a:r>
          </a:p>
        </p:txBody>
      </p:sp>
      <p:sp>
        <p:nvSpPr>
          <p:cNvPr id="5" name="Прямоугольник 4"/>
          <p:cNvSpPr/>
          <p:nvPr/>
        </p:nvSpPr>
        <p:spPr>
          <a:xfrm>
            <a:off x="464473" y="1321676"/>
            <a:ext cx="3761125" cy="892552"/>
          </a:xfrm>
          <a:prstGeom prst="rect">
            <a:avLst/>
          </a:prstGeom>
        </p:spPr>
        <p:txBody>
          <a:bodyPr wrap="square">
            <a:spAutoFit/>
          </a:bodyPr>
          <a:lstStyle/>
          <a:p>
            <a:pPr marL="270510" algn="ctr">
              <a:spcAft>
                <a:spcPts val="0"/>
              </a:spcAft>
            </a:pPr>
            <a:r>
              <a:rPr lang="ru-RU" sz="1250" dirty="0">
                <a:ea typeface="Times New Roman" panose="02020603050405020304" pitchFamily="18" charset="0"/>
              </a:rPr>
              <a:t>Динамика расходов местного бюджета</a:t>
            </a:r>
          </a:p>
          <a:p>
            <a:pPr algn="ctr"/>
            <a:r>
              <a:rPr lang="ru-RU" sz="1250" dirty="0">
                <a:ea typeface="Times New Roman" panose="02020603050405020304" pitchFamily="18" charset="0"/>
              </a:rPr>
              <a:t> (бюджета муниципального образования город Краснодар) </a:t>
            </a:r>
            <a:r>
              <a:rPr lang="ru-RU" sz="1250" dirty="0" smtClean="0">
                <a:ea typeface="Times New Roman" panose="02020603050405020304" pitchFamily="18" charset="0"/>
              </a:rPr>
              <a:t>по отрасли «</a:t>
            </a:r>
            <a:r>
              <a:rPr lang="ru-RU" sz="1250" dirty="0">
                <a:ea typeface="Times New Roman" panose="02020603050405020304" pitchFamily="18" charset="0"/>
              </a:rPr>
              <a:t>К</a:t>
            </a:r>
            <a:r>
              <a:rPr lang="ru-RU" sz="1250" dirty="0" smtClean="0">
                <a:ea typeface="Times New Roman" panose="02020603050405020304" pitchFamily="18" charset="0"/>
              </a:rPr>
              <a:t>ультура, кинематография»</a:t>
            </a:r>
          </a:p>
        </p:txBody>
      </p:sp>
      <p:pic>
        <p:nvPicPr>
          <p:cNvPr id="208899" name="Диаграмма 23"/>
          <p:cNvPicPr>
            <a:picLocks noChangeArrowheads="1"/>
          </p:cNvPicPr>
          <p:nvPr/>
        </p:nvPicPr>
        <p:blipFill>
          <a:blip r:embed="rId3">
            <a:extLst>
              <a:ext uri="{28A0092B-C50C-407E-A947-70E740481C1C}">
                <a14:useLocalDpi xmlns:a14="http://schemas.microsoft.com/office/drawing/2010/main" val="0"/>
              </a:ext>
            </a:extLst>
          </a:blip>
          <a:srcRect r="-113" b="-15"/>
          <a:stretch>
            <a:fillRect/>
          </a:stretch>
        </p:blipFill>
        <p:spPr bwMode="auto">
          <a:xfrm>
            <a:off x="393623" y="2382235"/>
            <a:ext cx="3831975" cy="42906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268782" y="2382235"/>
            <a:ext cx="1005403" cy="261610"/>
          </a:xfrm>
          <a:prstGeom prst="rect">
            <a:avLst/>
          </a:prstGeom>
        </p:spPr>
        <p:txBody>
          <a:bodyPr wrap="none">
            <a:spAutoFit/>
          </a:bodyPr>
          <a:lstStyle/>
          <a:p>
            <a:pPr lvl="0" algn="ctr"/>
            <a:r>
              <a:rPr lang="ru-RU" sz="1100" b="0" dirty="0">
                <a:solidFill>
                  <a:srgbClr val="000000"/>
                </a:solidFill>
                <a:ea typeface="Times New Roman" panose="02020603050405020304" pitchFamily="18" charset="0"/>
              </a:rPr>
              <a:t>(млн. рублей)</a:t>
            </a:r>
            <a:endParaRPr lang="ru-RU" sz="1100" b="0" dirty="0">
              <a:solidFill>
                <a:srgbClr val="000000"/>
              </a:solidFill>
            </a:endParaRPr>
          </a:p>
        </p:txBody>
      </p:sp>
      <p:sp>
        <p:nvSpPr>
          <p:cNvPr id="2" name="Прямоугольник 1"/>
          <p:cNvSpPr/>
          <p:nvPr/>
        </p:nvSpPr>
        <p:spPr>
          <a:xfrm>
            <a:off x="5356914" y="1359217"/>
            <a:ext cx="3081728" cy="4770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250" dirty="0">
                <a:ea typeface="Times New Roman" panose="02020603050405020304" pitchFamily="18" charset="0"/>
              </a:rPr>
              <a:t>Структура расходов </a:t>
            </a:r>
            <a:r>
              <a:rPr lang="ru-RU" sz="1250" dirty="0" smtClean="0">
                <a:ea typeface="Times New Roman" panose="02020603050405020304" pitchFamily="18" charset="0"/>
              </a:rPr>
              <a:t>по отрасли «Культура, кинематография»</a:t>
            </a:r>
            <a:endParaRPr lang="ru-RU" sz="1250"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4117310199"/>
              </p:ext>
            </p:extLst>
          </p:nvPr>
        </p:nvGraphicFramePr>
        <p:xfrm>
          <a:off x="5029980" y="2542647"/>
          <a:ext cx="3511180" cy="4121819"/>
        </p:xfrm>
        <a:graphic>
          <a:graphicData uri="http://schemas.openxmlformats.org/presentationml/2006/ole">
            <mc:AlternateContent xmlns:mc="http://schemas.openxmlformats.org/markup-compatibility/2006">
              <mc:Choice xmlns:v="urn:schemas-microsoft-com:vml" Requires="v">
                <p:oleObj spid="_x0000_s208307" name="Диаграмма" r:id="rId5" imgW="2838557" imgH="3981420" progId="Excel.Chart.8">
                  <p:embed/>
                </p:oleObj>
              </mc:Choice>
              <mc:Fallback>
                <p:oleObj name="Диаграмма" r:id="rId5" imgW="2838557" imgH="3981420" progId="Excel.Chart.8">
                  <p:embed/>
                  <p:pic>
                    <p:nvPicPr>
                      <p:cNvPr id="0" name=""/>
                      <p:cNvPicPr/>
                      <p:nvPr/>
                    </p:nvPicPr>
                    <p:blipFill>
                      <a:blip r:embed="rId6"/>
                      <a:stretch>
                        <a:fillRect/>
                      </a:stretch>
                    </p:blipFill>
                    <p:spPr>
                      <a:xfrm>
                        <a:off x="5029980" y="2542647"/>
                        <a:ext cx="3511180" cy="4121819"/>
                      </a:xfrm>
                      <a:prstGeom prst="rect">
                        <a:avLst/>
                      </a:prstGeom>
                    </p:spPr>
                  </p:pic>
                </p:oleObj>
              </mc:Fallback>
            </mc:AlternateContent>
          </a:graphicData>
        </a:graphic>
      </p:graphicFrame>
      <p:sp>
        <p:nvSpPr>
          <p:cNvPr id="11" name="Прямоугольник 10"/>
          <p:cNvSpPr/>
          <p:nvPr/>
        </p:nvSpPr>
        <p:spPr>
          <a:xfrm>
            <a:off x="5966433" y="2384002"/>
            <a:ext cx="1030757" cy="261610"/>
          </a:xfrm>
          <a:prstGeom prst="rect">
            <a:avLst/>
          </a:prstGeom>
        </p:spPr>
        <p:txBody>
          <a:bodyPr wrap="square">
            <a:spAutoFit/>
          </a:bodyPr>
          <a:lstStyle/>
          <a:p>
            <a:pPr lvl="0" algn="ctr"/>
            <a:r>
              <a:rPr lang="ru-RU" sz="1100" b="0" dirty="0">
                <a:solidFill>
                  <a:srgbClr val="000000"/>
                </a:solidFill>
                <a:ea typeface="Times New Roman" panose="02020603050405020304" pitchFamily="18" charset="0"/>
              </a:rPr>
              <a:t>(млн. рублей)</a:t>
            </a:r>
            <a:endParaRPr lang="ru-RU" sz="1100" b="0" dirty="0">
              <a:solidFill>
                <a:srgbClr val="000000"/>
              </a:solidFill>
            </a:endParaRPr>
          </a:p>
        </p:txBody>
      </p:sp>
      <p:sp>
        <p:nvSpPr>
          <p:cNvPr id="6" name="Прямоугольник 5"/>
          <p:cNvSpPr/>
          <p:nvPr/>
        </p:nvSpPr>
        <p:spPr>
          <a:xfrm>
            <a:off x="7701530" y="2513040"/>
            <a:ext cx="381836" cy="246221"/>
          </a:xfrm>
          <a:prstGeom prst="rect">
            <a:avLst/>
          </a:prstGeom>
        </p:spPr>
        <p:txBody>
          <a:bodyPr wrap="none">
            <a:spAutoFit/>
          </a:bodyPr>
          <a:lstStyle/>
          <a:p>
            <a:pPr>
              <a:spcAft>
                <a:spcPts val="0"/>
              </a:spcAft>
            </a:pPr>
            <a:r>
              <a:rPr lang="ru-RU" sz="1000" dirty="0">
                <a:latin typeface="Segoe UI Light" panose="020B0502040204020203" pitchFamily="34" charset="0"/>
                <a:ea typeface="Times New Roman" panose="02020603050405020304" pitchFamily="18" charset="0"/>
              </a:rPr>
              <a:t>760</a:t>
            </a:r>
          </a:p>
        </p:txBody>
      </p:sp>
    </p:spTree>
    <p:extLst>
      <p:ext uri="{BB962C8B-B14F-4D97-AF65-F5344CB8AC3E}">
        <p14:creationId xmlns:p14="http://schemas.microsoft.com/office/powerpoint/2010/main" val="3755048228"/>
      </p:ext>
    </p:extLst>
  </p:cSld>
  <p:clrMapOvr>
    <a:masterClrMapping/>
  </p:clrMapOvr>
  <p:transition spd="slow">
    <p:blinds/>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50180" y="91467"/>
            <a:ext cx="8319970" cy="923330"/>
          </a:xfrm>
          <a:prstGeom prst="rect">
            <a:avLst/>
          </a:prstGeom>
        </p:spPr>
        <p:txBody>
          <a:bodyPr wrap="square">
            <a:spAutoFit/>
          </a:bodyPr>
          <a:lstStyle/>
          <a:p>
            <a:pPr marL="228600" algn="ctr">
              <a:spcAft>
                <a:spcPts val="0"/>
              </a:spcAft>
            </a:pP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муниципального образования город Краснодар «Развитие культуры в муниципальном образовании город </a:t>
            </a: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Краснодар» – 1119 </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млн. рублей</a:t>
            </a:r>
          </a:p>
        </p:txBody>
      </p:sp>
      <p:sp>
        <p:nvSpPr>
          <p:cNvPr id="5" name="Прямоугольник 4"/>
          <p:cNvSpPr/>
          <p:nvPr/>
        </p:nvSpPr>
        <p:spPr>
          <a:xfrm>
            <a:off x="3945452" y="1231479"/>
            <a:ext cx="5182640" cy="5601533"/>
          </a:xfrm>
          <a:prstGeom prst="rect">
            <a:avLst/>
          </a:prstGeom>
        </p:spPr>
        <p:txBody>
          <a:bodyPr wrap="square">
            <a:spAutoFit/>
          </a:bodyPr>
          <a:lstStyle/>
          <a:p>
            <a:pPr lvl="0" algn="ctr">
              <a:spcAft>
                <a:spcPts val="0"/>
              </a:spcAft>
            </a:pPr>
            <a:r>
              <a:rPr lang="ru-RU" sz="1300" dirty="0" smtClean="0">
                <a:solidFill>
                  <a:srgbClr val="00B0F0"/>
                </a:solidFill>
                <a:ea typeface="Times New Roman" panose="02020603050405020304" pitchFamily="18" charset="0"/>
              </a:rPr>
              <a:t>               В рамках муниципальной программы в 2015 году расходы были направлены на:</a:t>
            </a:r>
          </a:p>
          <a:p>
            <a:pPr lvl="0" algn="just">
              <a:spcAft>
                <a:spcPts val="0"/>
              </a:spcAft>
            </a:pPr>
            <a:endParaRPr lang="ru-RU" sz="800" b="0" dirty="0" smtClean="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smtClean="0">
                <a:ea typeface="Times New Roman" panose="02020603050405020304" pitchFamily="18" charset="0"/>
              </a:rPr>
              <a:t>обеспечение </a:t>
            </a:r>
            <a:r>
              <a:rPr lang="ru-RU" sz="1250" b="0" dirty="0">
                <a:ea typeface="Times New Roman" panose="02020603050405020304" pitchFamily="18" charset="0"/>
              </a:rPr>
              <a:t>выполнения муниципальных заданий на оказание муниципальных услуг </a:t>
            </a:r>
            <a:r>
              <a:rPr lang="ru-RU" sz="1250" b="0" dirty="0" smtClean="0">
                <a:ea typeface="Times New Roman" panose="02020603050405020304" pitchFamily="18" charset="0"/>
              </a:rPr>
              <a:t>(</a:t>
            </a:r>
            <a:r>
              <a:rPr lang="ru-RU" sz="1250" b="0" dirty="0">
                <a:ea typeface="Times New Roman" panose="02020603050405020304" pitchFamily="18" charset="0"/>
              </a:rPr>
              <a:t>14 домов культуры; 18 детских школ искусств «Централизованная библиотечная система города Краснодара</a:t>
            </a:r>
            <a:r>
              <a:rPr lang="ru-RU" sz="1250" b="0" dirty="0" smtClean="0">
                <a:ea typeface="Times New Roman" panose="02020603050405020304" pitchFamily="18" charset="0"/>
              </a:rPr>
              <a:t>», «</a:t>
            </a:r>
            <a:r>
              <a:rPr lang="ru-RU" sz="1250" b="0" dirty="0">
                <a:ea typeface="Times New Roman" panose="02020603050405020304" pitchFamily="18" charset="0"/>
              </a:rPr>
              <a:t>Краснодарское творческое объединение «Премьера»)</a:t>
            </a:r>
          </a:p>
          <a:p>
            <a:pPr marL="228600" algn="ctr">
              <a:spcAft>
                <a:spcPts val="0"/>
              </a:spcAft>
            </a:pPr>
            <a:r>
              <a:rPr lang="ru-RU" sz="1250" dirty="0">
                <a:ea typeface="Times New Roman" panose="02020603050405020304" pitchFamily="18" charset="0"/>
              </a:rPr>
              <a:t>854,0 млн. </a:t>
            </a:r>
            <a:r>
              <a:rPr lang="ru-RU" sz="1250" dirty="0" smtClean="0">
                <a:ea typeface="Times New Roman" panose="02020603050405020304" pitchFamily="18" charset="0"/>
              </a:rPr>
              <a:t>рублей</a:t>
            </a:r>
            <a:r>
              <a:rPr lang="ru-RU" sz="1250" b="0" dirty="0" smtClean="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обеспечение поэтапного повышения уровня средней заработной платы работников муниципальных учреждений до средней заработной платы по Краснодарскому краю</a:t>
            </a:r>
          </a:p>
          <a:p>
            <a:pPr marL="228600" lvl="0" algn="ctr">
              <a:spcAft>
                <a:spcPts val="0"/>
              </a:spcAft>
            </a:pPr>
            <a:r>
              <a:rPr lang="ru-RU" sz="1250" dirty="0">
                <a:solidFill>
                  <a:srgbClr val="000000"/>
                </a:solidFill>
                <a:ea typeface="Times New Roman" panose="02020603050405020304" pitchFamily="18" charset="0"/>
              </a:rPr>
              <a:t>169,4 млн. рублей </a:t>
            </a:r>
            <a:r>
              <a:rPr lang="ru-RU" sz="1250" b="0" dirty="0">
                <a:solidFill>
                  <a:srgbClr val="000000"/>
                </a:solidFill>
                <a:ea typeface="Times New Roman" panose="02020603050405020304" pitchFamily="18" charset="0"/>
              </a:rPr>
              <a:t> </a:t>
            </a:r>
            <a:endParaRPr lang="ru-RU" sz="1250" b="0" dirty="0" smtClean="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solidFill>
                  <a:srgbClr val="000000"/>
                </a:solidFill>
                <a:ea typeface="Times New Roman" panose="02020603050405020304" pitchFamily="18" charset="0"/>
              </a:rPr>
              <a:t>осуществление муниципальными учреждениями капитального </a:t>
            </a:r>
            <a:r>
              <a:rPr lang="ru-RU" sz="1250" b="0" dirty="0" smtClean="0">
                <a:solidFill>
                  <a:srgbClr val="000000"/>
                </a:solidFill>
                <a:ea typeface="Times New Roman" panose="02020603050405020304" pitchFamily="18" charset="0"/>
              </a:rPr>
              <a:t>ремонта, </a:t>
            </a:r>
            <a:r>
              <a:rPr lang="ru-RU" sz="1250" b="0" dirty="0" smtClean="0">
                <a:ea typeface="Times New Roman" panose="02020603050405020304" pitchFamily="18" charset="0"/>
              </a:rPr>
              <a:t>приобретение муниципальными учреждениями движимого имущества</a:t>
            </a:r>
          </a:p>
          <a:p>
            <a:pPr marL="228600" algn="ctr">
              <a:spcAft>
                <a:spcPts val="0"/>
              </a:spcAft>
            </a:pPr>
            <a:r>
              <a:rPr lang="ru-RU" sz="1250" dirty="0" smtClean="0">
                <a:ea typeface="Times New Roman" panose="02020603050405020304" pitchFamily="18" charset="0"/>
              </a:rPr>
              <a:t>16,9 млн. рублей </a:t>
            </a:r>
            <a:r>
              <a:rPr lang="ru-RU" sz="1250" b="0" dirty="0" smtClean="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smtClean="0">
                <a:ea typeface="Times New Roman" panose="02020603050405020304" pitchFamily="18" charset="0"/>
              </a:rPr>
              <a:t>создание </a:t>
            </a:r>
            <a:r>
              <a:rPr lang="ru-RU" sz="1250" b="0" dirty="0">
                <a:ea typeface="Times New Roman" panose="02020603050405020304" pitchFamily="18" charset="0"/>
              </a:rPr>
              <a:t>условий для выявления, поддержки и развития творчески одарённых детей, творческих коллективов и творчески работающих преподавателей муниципальных образовательных учреждений дополнительного образования детей отрасли «Культура»</a:t>
            </a:r>
          </a:p>
          <a:p>
            <a:pPr marL="228600" algn="ctr">
              <a:spcAft>
                <a:spcPts val="0"/>
              </a:spcAft>
            </a:pPr>
            <a:r>
              <a:rPr lang="ru-RU" sz="1250" dirty="0">
                <a:ea typeface="Times New Roman" panose="02020603050405020304" pitchFamily="18" charset="0"/>
              </a:rPr>
              <a:t>2,7 млн. рублей </a:t>
            </a:r>
            <a:r>
              <a:rPr lang="ru-RU" sz="1250" b="0" dirty="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smtClean="0">
                <a:ea typeface="Times New Roman" panose="02020603050405020304" pitchFamily="18" charset="0"/>
              </a:rPr>
              <a:t>общегородские </a:t>
            </a:r>
            <a:r>
              <a:rPr lang="ru-RU" sz="1250" b="0" dirty="0">
                <a:ea typeface="Times New Roman" panose="02020603050405020304" pitchFamily="18" charset="0"/>
              </a:rPr>
              <a:t>мероприятия в области культуры, в том числе в соответствии с Календарём праздничных мероприятий, юбилейных и памятных </a:t>
            </a:r>
            <a:r>
              <a:rPr lang="ru-RU" sz="1250" b="0" dirty="0" smtClean="0">
                <a:ea typeface="Times New Roman" panose="02020603050405020304" pitchFamily="18" charset="0"/>
              </a:rPr>
              <a:t>дат</a:t>
            </a:r>
          </a:p>
          <a:p>
            <a:pPr marL="228600" algn="ctr">
              <a:spcAft>
                <a:spcPts val="0"/>
              </a:spcAft>
            </a:pPr>
            <a:r>
              <a:rPr lang="ru-RU" sz="1250" dirty="0" smtClean="0">
                <a:ea typeface="Times New Roman" panose="02020603050405020304" pitchFamily="18" charset="0"/>
              </a:rPr>
              <a:t>13,0 млн. рублей </a:t>
            </a:r>
            <a:endParaRPr lang="ru-RU" sz="1250" b="0" dirty="0" smtClean="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smtClean="0">
                <a:solidFill>
                  <a:srgbClr val="000000"/>
                </a:solidFill>
                <a:ea typeface="Times New Roman" panose="02020603050405020304" pitchFamily="18" charset="0"/>
              </a:rPr>
              <a:t>реализация </a:t>
            </a:r>
            <a:r>
              <a:rPr lang="ru-RU" sz="1250" b="0" dirty="0">
                <a:solidFill>
                  <a:srgbClr val="000000"/>
                </a:solidFill>
                <a:ea typeface="Times New Roman" panose="02020603050405020304" pitchFamily="18" charset="0"/>
              </a:rPr>
              <a:t>мероприятий в сфере поддержки и развития муниципальных </a:t>
            </a:r>
            <a:r>
              <a:rPr lang="ru-RU" sz="1250" b="0" dirty="0" smtClean="0">
                <a:solidFill>
                  <a:srgbClr val="000000"/>
                </a:solidFill>
                <a:ea typeface="Times New Roman" panose="02020603050405020304" pitchFamily="18" charset="0"/>
              </a:rPr>
              <a:t>библиотек, </a:t>
            </a:r>
            <a:r>
              <a:rPr lang="ru-RU" sz="1250" b="0" dirty="0">
                <a:solidFill>
                  <a:srgbClr val="000000"/>
                </a:solidFill>
                <a:ea typeface="Times New Roman" panose="02020603050405020304" pitchFamily="18" charset="0"/>
              </a:rPr>
              <a:t>поддержка деятельности творческих работников в области культуры и искусства, </a:t>
            </a:r>
            <a:r>
              <a:rPr lang="ru-RU" sz="1250" b="0" dirty="0" smtClean="0">
                <a:solidFill>
                  <a:srgbClr val="000000"/>
                </a:solidFill>
                <a:ea typeface="Times New Roman" panose="02020603050405020304" pitchFamily="18" charset="0"/>
              </a:rPr>
              <a:t>и прочие расходы</a:t>
            </a:r>
            <a:endParaRPr lang="ru-RU" sz="1250" b="0" dirty="0">
              <a:solidFill>
                <a:srgbClr val="000000"/>
              </a:solidFill>
              <a:ea typeface="Times New Roman" panose="02020603050405020304" pitchFamily="18" charset="0"/>
            </a:endParaRPr>
          </a:p>
          <a:p>
            <a:pPr marL="228600" lvl="0" algn="ctr">
              <a:spcAft>
                <a:spcPts val="0"/>
              </a:spcAft>
            </a:pPr>
            <a:r>
              <a:rPr lang="ru-RU" sz="1150" dirty="0" smtClean="0">
                <a:solidFill>
                  <a:srgbClr val="000000"/>
                </a:solidFill>
                <a:ea typeface="Times New Roman" panose="02020603050405020304" pitchFamily="18" charset="0"/>
              </a:rPr>
              <a:t>63,0 </a:t>
            </a:r>
            <a:r>
              <a:rPr lang="ru-RU" sz="1150" dirty="0">
                <a:solidFill>
                  <a:srgbClr val="000000"/>
                </a:solidFill>
                <a:ea typeface="Times New Roman" panose="02020603050405020304" pitchFamily="18" charset="0"/>
              </a:rPr>
              <a:t>млн. рублей </a:t>
            </a:r>
          </a:p>
        </p:txBody>
      </p:sp>
      <p:pic>
        <p:nvPicPr>
          <p:cNvPr id="209922" name="Picture 2" descr="http://old2.krd.ru/file/gallery/fotogalereja/den_krd2012/full/4514687b97a6569cba3d8918db69b2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9" y="1231479"/>
            <a:ext cx="3844831" cy="2668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 name="Picture 2" descr="http://www.malinalife.ru/userfiles/picbig/img20120213140440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58" y="4046673"/>
            <a:ext cx="3839602" cy="2716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05865416"/>
      </p:ext>
    </p:extLst>
  </p:cSld>
  <p:clrMapOvr>
    <a:masterClrMapping/>
  </p:clrMapOvr>
  <p:transition spd="slow">
    <p:blinds/>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3850" y="0"/>
            <a:ext cx="8319970" cy="923330"/>
          </a:xfrm>
          <a:prstGeom prst="rect">
            <a:avLst/>
          </a:prstGeom>
        </p:spPr>
        <p:txBody>
          <a:bodyPr wrap="square">
            <a:spAutoFit/>
          </a:bodyPr>
          <a:lstStyle/>
          <a:p>
            <a:pPr algn="ctr"/>
            <a:r>
              <a:rPr lang="ru-RU"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rPr>
              <a:t>муниципального образования город Краснодар  «Реализация молодёжной политики на территории  муниципального образования город Краснодар» -  88,0 млн. рублей</a:t>
            </a:r>
          </a:p>
        </p:txBody>
      </p:sp>
      <p:sp>
        <p:nvSpPr>
          <p:cNvPr id="5" name="Прямоугольник 4"/>
          <p:cNvSpPr/>
          <p:nvPr/>
        </p:nvSpPr>
        <p:spPr>
          <a:xfrm>
            <a:off x="3789137" y="1028191"/>
            <a:ext cx="5305359" cy="2677656"/>
          </a:xfrm>
          <a:prstGeom prst="rect">
            <a:avLst/>
          </a:prstGeom>
        </p:spPr>
        <p:txBody>
          <a:bodyPr wrap="square">
            <a:spAutoFit/>
          </a:bodyPr>
          <a:lstStyle/>
          <a:p>
            <a:pPr algn="ctr"/>
            <a:r>
              <a:rPr lang="ru-RU" sz="1300" dirty="0" smtClean="0">
                <a:solidFill>
                  <a:srgbClr val="00B0F0"/>
                </a:solidFill>
              </a:rPr>
              <a:t>Подпрограмма «</a:t>
            </a:r>
            <a:r>
              <a:rPr lang="ru-RU" sz="1300" dirty="0">
                <a:solidFill>
                  <a:srgbClr val="00B0F0"/>
                </a:solidFill>
              </a:rPr>
              <a:t>Молодёжь Краснодара» </a:t>
            </a:r>
            <a:endParaRPr lang="ru-RU" sz="1300" dirty="0" smtClean="0">
              <a:solidFill>
                <a:srgbClr val="00B0F0"/>
              </a:solidFill>
            </a:endParaRPr>
          </a:p>
          <a:p>
            <a:pPr algn="ctr"/>
            <a:r>
              <a:rPr lang="ru-RU" sz="1300" dirty="0" smtClean="0">
                <a:solidFill>
                  <a:srgbClr val="00B0F0"/>
                </a:solidFill>
              </a:rPr>
              <a:t>13,3 млн. рублей</a:t>
            </a:r>
          </a:p>
          <a:p>
            <a:endParaRPr lang="ru-RU" sz="800" dirty="0" smtClean="0">
              <a:solidFill>
                <a:srgbClr val="000000"/>
              </a:solidFill>
            </a:endParaRPr>
          </a:p>
          <a:p>
            <a:pPr algn="just"/>
            <a:r>
              <a:rPr lang="ru-RU" sz="1600" dirty="0" smtClean="0">
                <a:solidFill>
                  <a:srgbClr val="000000"/>
                </a:solidFill>
              </a:rPr>
              <a:t>•  </a:t>
            </a:r>
            <a:r>
              <a:rPr lang="ru-RU" sz="1250" b="0" dirty="0" smtClean="0">
                <a:solidFill>
                  <a:srgbClr val="000000"/>
                </a:solidFill>
              </a:rPr>
              <a:t>творческое </a:t>
            </a:r>
            <a:r>
              <a:rPr lang="ru-RU" sz="1250" b="0" dirty="0">
                <a:solidFill>
                  <a:srgbClr val="000000"/>
                </a:solidFill>
              </a:rPr>
              <a:t>и интеллектуальное развитие молодёжи,  формирование здорового образа жизни, поддержу и развитие школьного самоуправления, международное молодёжное сотрудничество, проведение работы с молодёжью по месту жительства, поддержку и развитие массового молодёжного спорта и туризма</a:t>
            </a:r>
          </a:p>
          <a:p>
            <a:pPr algn="ctr"/>
            <a:r>
              <a:rPr lang="ru-RU" sz="1250" dirty="0">
                <a:solidFill>
                  <a:srgbClr val="000000"/>
                </a:solidFill>
              </a:rPr>
              <a:t>12,1 </a:t>
            </a:r>
            <a:r>
              <a:rPr lang="ru-RU" sz="1250" dirty="0" smtClean="0">
                <a:solidFill>
                  <a:srgbClr val="000000"/>
                </a:solidFill>
              </a:rPr>
              <a:t>млн. рублей</a:t>
            </a:r>
            <a:endParaRPr lang="ru-RU" sz="1250" b="0" dirty="0">
              <a:solidFill>
                <a:srgbClr val="000000"/>
              </a:solidFill>
            </a:endParaRPr>
          </a:p>
          <a:p>
            <a:pPr algn="just"/>
            <a:r>
              <a:rPr lang="ru-RU" b="0" dirty="0" smtClean="0">
                <a:solidFill>
                  <a:srgbClr val="000000"/>
                </a:solidFill>
              </a:rPr>
              <a:t>•</a:t>
            </a:r>
            <a:r>
              <a:rPr lang="ru-RU" sz="1250" b="0" dirty="0" smtClean="0">
                <a:solidFill>
                  <a:srgbClr val="000000"/>
                </a:solidFill>
              </a:rPr>
              <a:t>   выплату </a:t>
            </a:r>
            <a:r>
              <a:rPr lang="ru-RU" sz="1250" b="0" dirty="0">
                <a:solidFill>
                  <a:srgbClr val="000000"/>
                </a:solidFill>
              </a:rPr>
              <a:t>премий главы муниципального образования город Краснодар молодым </a:t>
            </a:r>
            <a:r>
              <a:rPr lang="ru-RU" sz="1250" b="0" dirty="0" smtClean="0">
                <a:solidFill>
                  <a:srgbClr val="000000"/>
                </a:solidFill>
              </a:rPr>
              <a:t>талантам, </a:t>
            </a:r>
            <a:r>
              <a:rPr lang="ru-RU" sz="1250" b="0" dirty="0">
                <a:solidFill>
                  <a:srgbClr val="000000"/>
                </a:solidFill>
              </a:rPr>
              <a:t>вручение специальных молодёжных стипендий для социально активных студентов и аспирантов образовательных </a:t>
            </a:r>
            <a:r>
              <a:rPr lang="ru-RU" sz="1250" b="0" dirty="0" smtClean="0">
                <a:solidFill>
                  <a:srgbClr val="000000"/>
                </a:solidFill>
              </a:rPr>
              <a:t>учреждений</a:t>
            </a:r>
            <a:endParaRPr lang="ru-RU" sz="1250" b="0" dirty="0">
              <a:solidFill>
                <a:srgbClr val="000000"/>
              </a:solidFill>
            </a:endParaRPr>
          </a:p>
          <a:p>
            <a:pPr algn="ctr"/>
            <a:r>
              <a:rPr lang="ru-RU" sz="1250" dirty="0">
                <a:solidFill>
                  <a:srgbClr val="000000"/>
                </a:solidFill>
              </a:rPr>
              <a:t>1</a:t>
            </a:r>
            <a:r>
              <a:rPr lang="ru-RU" sz="1250" dirty="0" smtClean="0">
                <a:solidFill>
                  <a:srgbClr val="000000"/>
                </a:solidFill>
              </a:rPr>
              <a:t>,2 млн. рублей</a:t>
            </a:r>
            <a:endParaRPr lang="ru-RU" sz="1250" b="0" dirty="0">
              <a:solidFill>
                <a:srgbClr val="000000"/>
              </a:solidFill>
            </a:endParaRPr>
          </a:p>
        </p:txBody>
      </p:sp>
      <p:sp>
        <p:nvSpPr>
          <p:cNvPr id="6" name="Прямоугольник 5"/>
          <p:cNvSpPr/>
          <p:nvPr/>
        </p:nvSpPr>
        <p:spPr>
          <a:xfrm>
            <a:off x="3827940" y="3644053"/>
            <a:ext cx="5266556" cy="2039020"/>
          </a:xfrm>
          <a:prstGeom prst="rect">
            <a:avLst/>
          </a:prstGeom>
        </p:spPr>
        <p:txBody>
          <a:bodyPr wrap="square">
            <a:spAutoFit/>
          </a:bodyPr>
          <a:lstStyle/>
          <a:p>
            <a:pPr algn="ctr"/>
            <a:r>
              <a:rPr lang="ru-RU" sz="1300" dirty="0">
                <a:solidFill>
                  <a:srgbClr val="00B0F0"/>
                </a:solidFill>
              </a:rPr>
              <a:t>П</a:t>
            </a:r>
            <a:r>
              <a:rPr lang="ru-RU" sz="1300" dirty="0" smtClean="0">
                <a:solidFill>
                  <a:srgbClr val="00B0F0"/>
                </a:solidFill>
              </a:rPr>
              <a:t>одпрограмма </a:t>
            </a:r>
            <a:r>
              <a:rPr lang="ru-RU" sz="1300" dirty="0">
                <a:solidFill>
                  <a:srgbClr val="00B0F0"/>
                </a:solidFill>
              </a:rPr>
              <a:t>«Патриотическое и </a:t>
            </a:r>
            <a:r>
              <a:rPr lang="ru-RU" sz="1300" dirty="0" smtClean="0">
                <a:solidFill>
                  <a:srgbClr val="00B0F0"/>
                </a:solidFill>
              </a:rPr>
              <a:t>духовно - </a:t>
            </a:r>
            <a:r>
              <a:rPr lang="ru-RU" sz="1300" dirty="0">
                <a:solidFill>
                  <a:srgbClr val="00B0F0"/>
                </a:solidFill>
              </a:rPr>
              <a:t>нравственное воспитание граждан, проживающих на территории муниципального образования город Краснодар» </a:t>
            </a:r>
          </a:p>
          <a:p>
            <a:pPr algn="ctr"/>
            <a:r>
              <a:rPr lang="ru-RU" sz="1300" dirty="0">
                <a:solidFill>
                  <a:srgbClr val="00B0F0"/>
                </a:solidFill>
              </a:rPr>
              <a:t>6,6 млн. рублей</a:t>
            </a:r>
          </a:p>
          <a:p>
            <a:endParaRPr lang="ru-RU" sz="800" dirty="0">
              <a:solidFill>
                <a:srgbClr val="000000"/>
              </a:solidFill>
            </a:endParaRPr>
          </a:p>
          <a:p>
            <a:pPr algn="just"/>
            <a:r>
              <a:rPr lang="ru-RU" sz="1250" b="0" dirty="0" smtClean="0">
                <a:solidFill>
                  <a:srgbClr val="000000"/>
                </a:solidFill>
              </a:rPr>
              <a:t>совершенствование </a:t>
            </a:r>
            <a:r>
              <a:rPr lang="ru-RU" sz="1250" b="0" dirty="0">
                <a:solidFill>
                  <a:srgbClr val="000000"/>
                </a:solidFill>
              </a:rPr>
              <a:t>системы патриотического воспитания граждан, проживающих на территории </a:t>
            </a:r>
            <a:r>
              <a:rPr lang="ru-RU" sz="1250" b="0" dirty="0" smtClean="0">
                <a:solidFill>
                  <a:srgbClr val="000000"/>
                </a:solidFill>
              </a:rPr>
              <a:t>муниципального образования город Краснодар, </a:t>
            </a:r>
            <a:r>
              <a:rPr lang="ru-RU" sz="1250" b="0" dirty="0">
                <a:solidFill>
                  <a:srgbClr val="000000"/>
                </a:solidFill>
              </a:rPr>
              <a:t>посредством проведения акций, фестивалей, слётов, экскурсий, торжественных мероприятий, приуроченных к знаменательным датам и героическим событиям истории России и Кубани</a:t>
            </a:r>
          </a:p>
        </p:txBody>
      </p:sp>
      <p:sp>
        <p:nvSpPr>
          <p:cNvPr id="7" name="Прямоугольник 6"/>
          <p:cNvSpPr/>
          <p:nvPr/>
        </p:nvSpPr>
        <p:spPr>
          <a:xfrm>
            <a:off x="3890989" y="5611505"/>
            <a:ext cx="5299077" cy="1246495"/>
          </a:xfrm>
          <a:prstGeom prst="rect">
            <a:avLst/>
          </a:prstGeom>
        </p:spPr>
        <p:txBody>
          <a:bodyPr wrap="square">
            <a:spAutoFit/>
          </a:bodyPr>
          <a:lstStyle/>
          <a:p>
            <a:pPr algn="ctr">
              <a:spcAft>
                <a:spcPts val="0"/>
              </a:spcAft>
            </a:pPr>
            <a:r>
              <a:rPr lang="ru-RU" sz="1300" dirty="0" smtClean="0">
                <a:solidFill>
                  <a:srgbClr val="00B0F0"/>
                </a:solidFill>
                <a:ea typeface="Times New Roman" panose="02020603050405020304" pitchFamily="18" charset="0"/>
              </a:rPr>
              <a:t> Другие программные мероприятия</a:t>
            </a:r>
            <a:r>
              <a:rPr lang="ru-RU" sz="1100" dirty="0">
                <a:solidFill>
                  <a:srgbClr val="00B0F0"/>
                </a:solidFill>
                <a:ea typeface="Times New Roman" panose="02020603050405020304" pitchFamily="18" charset="0"/>
              </a:rPr>
              <a:t> </a:t>
            </a:r>
            <a:endParaRPr lang="ru-RU" sz="1100" dirty="0" smtClean="0">
              <a:solidFill>
                <a:srgbClr val="00B0F0"/>
              </a:solidFill>
              <a:ea typeface="Times New Roman" panose="02020603050405020304" pitchFamily="18" charset="0"/>
            </a:endParaRPr>
          </a:p>
          <a:p>
            <a:pPr marL="228600" algn="ctr">
              <a:spcAft>
                <a:spcPts val="0"/>
              </a:spcAft>
            </a:pPr>
            <a:r>
              <a:rPr lang="ru-RU" sz="1200" dirty="0" smtClean="0">
                <a:solidFill>
                  <a:srgbClr val="00B0F0"/>
                </a:solidFill>
                <a:ea typeface="Times New Roman" panose="02020603050405020304" pitchFamily="18" charset="0"/>
              </a:rPr>
              <a:t>68,1 </a:t>
            </a:r>
            <a:r>
              <a:rPr lang="ru-RU" sz="1200" dirty="0">
                <a:solidFill>
                  <a:srgbClr val="00B0F0"/>
                </a:solidFill>
                <a:ea typeface="Times New Roman" panose="02020603050405020304" pitchFamily="18" charset="0"/>
              </a:rPr>
              <a:t>млн. </a:t>
            </a:r>
            <a:r>
              <a:rPr lang="ru-RU" sz="1200" dirty="0" smtClean="0">
                <a:solidFill>
                  <a:srgbClr val="00B0F0"/>
                </a:solidFill>
                <a:ea typeface="Times New Roman" panose="02020603050405020304" pitchFamily="18" charset="0"/>
              </a:rPr>
              <a:t>рублей</a:t>
            </a:r>
            <a:endParaRPr lang="ru-RU" sz="800" dirty="0" smtClean="0">
              <a:solidFill>
                <a:srgbClr val="00B0F0"/>
              </a:solidFill>
              <a:ea typeface="Times New Roman" panose="02020603050405020304" pitchFamily="18" charset="0"/>
            </a:endParaRPr>
          </a:p>
          <a:p>
            <a:pPr algn="just">
              <a:spcAft>
                <a:spcPts val="0"/>
              </a:spcAft>
            </a:pPr>
            <a:r>
              <a:rPr lang="ru-RU" sz="1250" b="0" dirty="0" smtClean="0">
                <a:solidFill>
                  <a:srgbClr val="000000"/>
                </a:solidFill>
                <a:ea typeface="Times New Roman" panose="02020603050405020304" pitchFamily="18" charset="0"/>
              </a:rPr>
              <a:t>обеспечение выполнения функций двух муниципальных казённых учреждений, предоставление субсидии,</a:t>
            </a:r>
            <a:r>
              <a:rPr lang="ru-RU" sz="1250" b="0" dirty="0">
                <a:solidFill>
                  <a:srgbClr val="000000"/>
                </a:solidFill>
                <a:ea typeface="Times New Roman" panose="02020603050405020304" pitchFamily="18" charset="0"/>
              </a:rPr>
              <a:t> осуществление капитального ремонта</a:t>
            </a:r>
            <a:r>
              <a:rPr lang="ru-RU" sz="1250" b="0" dirty="0" smtClean="0">
                <a:solidFill>
                  <a:srgbClr val="000000"/>
                </a:solidFill>
                <a:ea typeface="Times New Roman" panose="02020603050405020304" pitchFamily="18" charset="0"/>
              </a:rPr>
              <a:t> </a:t>
            </a:r>
            <a:r>
              <a:rPr lang="ru-RU" sz="1250" b="0" dirty="0">
                <a:solidFill>
                  <a:srgbClr val="000000"/>
                </a:solidFill>
                <a:ea typeface="Times New Roman" panose="02020603050405020304" pitchFamily="18" charset="0"/>
              </a:rPr>
              <a:t>муниципальному бюджетному учреждению «База отдыха «Дубрава</a:t>
            </a:r>
            <a:r>
              <a:rPr lang="ru-RU" sz="1250" b="0" dirty="0" smtClean="0">
                <a:solidFill>
                  <a:srgbClr val="000000"/>
                </a:solidFill>
                <a:ea typeface="Times New Roman" panose="02020603050405020304" pitchFamily="18" charset="0"/>
              </a:rPr>
              <a:t>» и прочие</a:t>
            </a:r>
            <a:endParaRPr lang="ru-RU" sz="1250" b="0" dirty="0">
              <a:solidFill>
                <a:srgbClr val="000000"/>
              </a:solidFill>
              <a:ea typeface="Times New Roman" panose="02020603050405020304" pitchFamily="18" charset="0"/>
            </a:endParaRPr>
          </a:p>
        </p:txBody>
      </p:sp>
      <p:pic>
        <p:nvPicPr>
          <p:cNvPr id="207874" name="Picture 2" descr="http://myluga.com/wp-content/uploads/2016/03/My-patrioty-Ross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0" y="1509017"/>
            <a:ext cx="3528404" cy="23283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Рисунок 8" descr="http://i.ytimg.com/vi/AXlGpVguXxU/maxresdefaul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78" y="4192300"/>
            <a:ext cx="3625340" cy="24425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141515"/>
      </p:ext>
    </p:extLst>
  </p:cSld>
  <p:clrMapOvr>
    <a:masterClrMapping/>
  </p:clrMapOvr>
  <p:transition spd="slow">
    <p:blinds/>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6708" y="379626"/>
            <a:ext cx="6946030" cy="369332"/>
          </a:xfrm>
          <a:prstGeom prst="rect">
            <a:avLst/>
          </a:prstGeom>
          <a:solidFill>
            <a:srgbClr val="E8F2C4"/>
          </a:solidFill>
        </p:spPr>
        <p:txBody>
          <a:bodyPr wrap="square">
            <a:spAutoFit/>
          </a:bodyPr>
          <a:lstStyle/>
          <a:p>
            <a:pPr>
              <a:spcAft>
                <a:spcPts val="0"/>
              </a:spcAft>
            </a:pPr>
            <a:r>
              <a:rPr lang="ru-RU" sz="1400" dirty="0">
                <a:ea typeface="Times New Roman" panose="02020603050405020304" pitchFamily="18" charset="0"/>
              </a:rPr>
              <a:t>///   </a:t>
            </a:r>
            <a:r>
              <a:rPr lang="ru-RU" dirty="0">
                <a:ea typeface="Times New Roman" panose="02020603050405020304" pitchFamily="18" charset="0"/>
              </a:rPr>
              <a:t>Физическая культура и спорт   ///   Расходы – 275 млн. рублей</a:t>
            </a:r>
          </a:p>
        </p:txBody>
      </p:sp>
      <p:sp>
        <p:nvSpPr>
          <p:cNvPr id="8" name="Rectangle 49"/>
          <p:cNvSpPr>
            <a:spLocks noChangeArrowheads="1"/>
          </p:cNvSpPr>
          <p:nvPr/>
        </p:nvSpPr>
        <p:spPr bwMode="auto">
          <a:xfrm flipV="1">
            <a:off x="296524" y="2513039"/>
            <a:ext cx="95266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p:cNvGraphicFramePr>
          <p:nvPr>
            <p:extLst>
              <p:ext uri="{D42A27DB-BD31-4B8C-83A1-F6EECF244321}">
                <p14:modId xmlns:p14="http://schemas.microsoft.com/office/powerpoint/2010/main" val="684127594"/>
              </p:ext>
            </p:extLst>
          </p:nvPr>
        </p:nvGraphicFramePr>
        <p:xfrm>
          <a:off x="5029980" y="2561099"/>
          <a:ext cx="3827795" cy="3615781"/>
        </p:xfrm>
        <a:graphic>
          <a:graphicData uri="http://schemas.openxmlformats.org/presentationml/2006/ole">
            <mc:AlternateContent xmlns:mc="http://schemas.openxmlformats.org/markup-compatibility/2006">
              <mc:Choice xmlns:v="urn:schemas-microsoft-com:vml" Requires="v">
                <p:oleObj spid="_x0000_s214430" name="Диаграмма" r:id="rId4" imgW="3638421" imgH="2628990" progId="Excel.Chart.8">
                  <p:embed/>
                </p:oleObj>
              </mc:Choice>
              <mc:Fallback>
                <p:oleObj name="Диаграмма" r:id="rId4" imgW="3638421" imgH="2628990" progId="Excel.Chart.8">
                  <p:embed/>
                  <p:pic>
                    <p:nvPicPr>
                      <p:cNvPr id="0" name="Object 48"/>
                      <p:cNvPicPr>
                        <a:picLocks noChangeArrowheads="1"/>
                      </p:cNvPicPr>
                      <p:nvPr/>
                    </p:nvPicPr>
                    <p:blipFill>
                      <a:blip r:embed="rId5">
                        <a:extLst>
                          <a:ext uri="{28A0092B-C50C-407E-A947-70E740481C1C}">
                            <a14:useLocalDpi xmlns:a14="http://schemas.microsoft.com/office/drawing/2010/main" val="0"/>
                          </a:ext>
                        </a:extLst>
                      </a:blip>
                      <a:srcRect b="-47"/>
                      <a:stretch>
                        <a:fillRect/>
                      </a:stretch>
                    </p:blipFill>
                    <p:spPr bwMode="auto">
                      <a:xfrm>
                        <a:off x="5029980" y="2561099"/>
                        <a:ext cx="3827795" cy="3615781"/>
                      </a:xfrm>
                      <a:prstGeom prst="rect">
                        <a:avLst/>
                      </a:prstGeom>
                      <a:noFill/>
                    </p:spPr>
                  </p:pic>
                </p:oleObj>
              </mc:Fallback>
            </mc:AlternateContent>
          </a:graphicData>
        </a:graphic>
      </p:graphicFrame>
      <p:sp>
        <p:nvSpPr>
          <p:cNvPr id="10" name="Прямоугольник 9"/>
          <p:cNvSpPr/>
          <p:nvPr/>
        </p:nvSpPr>
        <p:spPr>
          <a:xfrm>
            <a:off x="277666" y="1139100"/>
            <a:ext cx="4389183" cy="2092881"/>
          </a:xfrm>
          <a:prstGeom prst="rect">
            <a:avLst/>
          </a:prstGeom>
        </p:spPr>
        <p:txBody>
          <a:bodyPr wrap="square">
            <a:spAutoFit/>
          </a:bodyPr>
          <a:lstStyle/>
          <a:p>
            <a:pPr indent="450215" algn="just">
              <a:tabLst>
                <a:tab pos="540385" algn="l"/>
              </a:tabLst>
            </a:pPr>
            <a:r>
              <a:rPr lang="ru-RU" sz="1300" i="1" dirty="0">
                <a:solidFill>
                  <a:srgbClr val="000000"/>
                </a:solidFill>
              </a:rPr>
              <a:t>В целях развития физической культуры и массового спорта из местного бюджета выделено </a:t>
            </a:r>
            <a:r>
              <a:rPr lang="ru-RU" sz="1300" i="1" dirty="0" smtClean="0">
                <a:solidFill>
                  <a:srgbClr val="000000"/>
                </a:solidFill>
              </a:rPr>
              <a:t>      275 </a:t>
            </a:r>
            <a:r>
              <a:rPr lang="ru-RU" sz="1300" i="1" dirty="0">
                <a:solidFill>
                  <a:srgbClr val="000000"/>
                </a:solidFill>
              </a:rPr>
              <a:t>млн. рублей</a:t>
            </a:r>
            <a:r>
              <a:rPr lang="ru-RU" sz="1300" b="0" dirty="0">
                <a:solidFill>
                  <a:srgbClr val="000000"/>
                </a:solidFill>
              </a:rPr>
              <a:t>, в том числе на строительство физкультурных и спортивных объектов – 10 млн. рублей. Проведено свыше 7 тысяч спортивно-массовых и физкультурно-оздоровительных мероприятий, в которых приняли участие около 703 тыс. человек. Удельный вес краснодарцев, регулярно занимающихся физической культурой и спортом составил 40,4%, что на 3% превышает результат прошлого года. </a:t>
            </a:r>
            <a:endParaRPr lang="ru-RU" sz="1300" b="0" dirty="0">
              <a:effectLst/>
            </a:endParaRPr>
          </a:p>
        </p:txBody>
      </p:sp>
      <p:pic>
        <p:nvPicPr>
          <p:cNvPr id="214068" name="Picture 52" descr="http://novosti.nichost.ru/uploads/2014/12/548696b04aac9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33" y="3363864"/>
            <a:ext cx="4428490" cy="29874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1" name="Прямоугольник 10"/>
          <p:cNvSpPr/>
          <p:nvPr/>
        </p:nvSpPr>
        <p:spPr>
          <a:xfrm>
            <a:off x="6979762" y="2513039"/>
            <a:ext cx="1679260" cy="276999"/>
          </a:xfrm>
          <a:prstGeom prst="rect">
            <a:avLst/>
          </a:prstGeom>
        </p:spPr>
        <p:txBody>
          <a:bodyPr wrap="square">
            <a:spAutoFit/>
          </a:bodyPr>
          <a:lstStyle/>
          <a:p>
            <a:pPr indent="450215" algn="ctr">
              <a:spcAft>
                <a:spcPts val="0"/>
              </a:spcAft>
            </a:pPr>
            <a:r>
              <a:rPr lang="ru-RU" sz="1200" b="0" dirty="0" smtClean="0">
                <a:ea typeface="Times New Roman" panose="02020603050405020304" pitchFamily="18" charset="0"/>
              </a:rPr>
              <a:t>(</a:t>
            </a:r>
            <a:r>
              <a:rPr lang="ru-RU" sz="1200" b="0" dirty="0">
                <a:ea typeface="Times New Roman" panose="02020603050405020304" pitchFamily="18" charset="0"/>
              </a:rPr>
              <a:t>млн. рублей)</a:t>
            </a:r>
          </a:p>
        </p:txBody>
      </p:sp>
      <p:sp>
        <p:nvSpPr>
          <p:cNvPr id="5" name="Прямоугольник 4"/>
          <p:cNvSpPr/>
          <p:nvPr/>
        </p:nvSpPr>
        <p:spPr>
          <a:xfrm>
            <a:off x="5174779" y="1534790"/>
            <a:ext cx="3609966" cy="692497"/>
          </a:xfrm>
          <a:prstGeom prst="rect">
            <a:avLst/>
          </a:prstGeom>
        </p:spPr>
        <p:txBody>
          <a:bodyPr wrap="square">
            <a:spAutoFit/>
          </a:bodyPr>
          <a:lstStyle/>
          <a:p>
            <a:pPr algn="ctr"/>
            <a:r>
              <a:rPr lang="ru-RU" sz="1300" dirty="0">
                <a:ea typeface="Times New Roman" panose="02020603050405020304" pitchFamily="18" charset="0"/>
              </a:rPr>
              <a:t>Динамика расходов местного бюджета (бюджета муниципального образования город Краснодар) на  физическую культуру и спорт</a:t>
            </a:r>
            <a:endParaRPr lang="ru-RU" sz="1300" dirty="0"/>
          </a:p>
        </p:txBody>
      </p:sp>
    </p:spTree>
    <p:extLst>
      <p:ext uri="{BB962C8B-B14F-4D97-AF65-F5344CB8AC3E}">
        <p14:creationId xmlns:p14="http://schemas.microsoft.com/office/powerpoint/2010/main" val="243877869"/>
      </p:ext>
    </p:extLst>
  </p:cSld>
  <p:clrMapOvr>
    <a:masterClrMapping/>
  </p:clrMapOvr>
  <p:transition spd="slow">
    <p:blind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defRPr/>
            </a:pPr>
            <a:r>
              <a:rPr lang="ru-RU" altLang="ru-RU" sz="2400" dirty="0" smtClean="0">
                <a:solidFill>
                  <a:schemeClr val="hlink"/>
                </a:solidFill>
                <a:effectLst>
                  <a:outerShdw blurRad="38100" dist="38100" dir="2700000" algn="tl">
                    <a:srgbClr val="C0C0C0"/>
                  </a:outerShdw>
                </a:effectLst>
                <a:latin typeface="Times New Roman" pitchFamily="18" charset="0"/>
              </a:rPr>
              <a:t>Исполнение местного бюджета </a:t>
            </a:r>
            <a:br>
              <a:rPr lang="ru-RU" altLang="ru-RU" sz="2400" dirty="0" smtClean="0">
                <a:solidFill>
                  <a:schemeClr val="hlink"/>
                </a:solidFill>
                <a:effectLst>
                  <a:outerShdw blurRad="38100" dist="38100" dir="2700000" algn="tl">
                    <a:srgbClr val="C0C0C0"/>
                  </a:outerShdw>
                </a:effectLst>
                <a:latin typeface="Times New Roman" pitchFamily="18" charset="0"/>
              </a:rPr>
            </a:br>
            <a:r>
              <a:rPr lang="ru-RU" altLang="ru-RU" sz="2400" dirty="0" smtClean="0">
                <a:solidFill>
                  <a:schemeClr val="hlink"/>
                </a:solidFill>
                <a:effectLst>
                  <a:outerShdw blurRad="38100" dist="38100" dir="2700000" algn="tl">
                    <a:srgbClr val="C0C0C0"/>
                  </a:outerShdw>
                </a:effectLst>
                <a:latin typeface="Times New Roman" pitchFamily="18" charset="0"/>
              </a:rPr>
              <a:t>(бюджета муниципального образования город Краснодар)       по доходам в 2015 году (млн. рублей)</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1956891903"/>
              </p:ext>
            </p:extLst>
          </p:nvPr>
        </p:nvGraphicFramePr>
        <p:xfrm>
          <a:off x="431800" y="1612900"/>
          <a:ext cx="8270875" cy="4860925"/>
        </p:xfrm>
        <a:graphic>
          <a:graphicData uri="http://schemas.openxmlformats.org/drawingml/2006/chart">
            <c:chart xmlns:c="http://schemas.openxmlformats.org/drawingml/2006/chart" xmlns:r="http://schemas.openxmlformats.org/officeDocument/2006/relationships" r:id="rId2"/>
          </a:graphicData>
        </a:graphic>
      </p:graphicFrame>
      <p:sp>
        <p:nvSpPr>
          <p:cNvPr id="201739" name="Oval 11"/>
          <p:cNvSpPr>
            <a:spLocks noChangeArrowheads="1"/>
          </p:cNvSpPr>
          <p:nvPr/>
        </p:nvSpPr>
        <p:spPr bwMode="auto">
          <a:xfrm>
            <a:off x="2663825" y="3810000"/>
            <a:ext cx="611188" cy="382588"/>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sp>
        <p:nvSpPr>
          <p:cNvPr id="201747" name="Oval 19"/>
          <p:cNvSpPr>
            <a:spLocks noChangeArrowheads="1"/>
          </p:cNvSpPr>
          <p:nvPr/>
        </p:nvSpPr>
        <p:spPr bwMode="auto">
          <a:xfrm>
            <a:off x="2511425" y="2741613"/>
            <a:ext cx="609600" cy="382587"/>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71732337"/>
      </p:ext>
    </p:extLst>
  </p:cSld>
  <p:clrMapOvr>
    <a:masterClrMapping/>
  </p:clrMapOvr>
  <p:transition spd="slow">
    <p:blind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02840" y="0"/>
            <a:ext cx="8319970" cy="923330"/>
          </a:xfrm>
          <a:prstGeom prst="rect">
            <a:avLst/>
          </a:prstGeom>
        </p:spPr>
        <p:txBody>
          <a:bodyPr wrap="square">
            <a:spAutoFit/>
          </a:bodyPr>
          <a:lstStyle/>
          <a:p>
            <a:pPr marL="228600" algn="ctr">
              <a:spcAft>
                <a:spcPts val="0"/>
              </a:spcAft>
            </a:pP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муниципального образования город Краснодар «Развитие физической культуры и спорта в муниципальном образовании город Краснодар» -  365 млн. рублей</a:t>
            </a:r>
          </a:p>
        </p:txBody>
      </p:sp>
      <p:sp>
        <p:nvSpPr>
          <p:cNvPr id="5" name="Прямоугольник 4"/>
          <p:cNvSpPr/>
          <p:nvPr/>
        </p:nvSpPr>
        <p:spPr>
          <a:xfrm>
            <a:off x="4359010" y="1291760"/>
            <a:ext cx="4598616" cy="5309146"/>
          </a:xfrm>
          <a:prstGeom prst="rect">
            <a:avLst/>
          </a:prstGeom>
        </p:spPr>
        <p:txBody>
          <a:bodyPr wrap="square">
            <a:spAutoFit/>
          </a:bodyPr>
          <a:lstStyle/>
          <a:p>
            <a:pPr algn="ctr">
              <a:spcAft>
                <a:spcPts val="0"/>
              </a:spcAft>
            </a:pPr>
            <a:r>
              <a:rPr lang="ru-RU" sz="1300" dirty="0">
                <a:solidFill>
                  <a:srgbClr val="00B0F0"/>
                </a:solidFill>
                <a:ea typeface="Times New Roman" panose="02020603050405020304" pitchFamily="18" charset="0"/>
              </a:rPr>
              <a:t>Подпрограмма                                    </a:t>
            </a:r>
            <a:endParaRPr lang="ru-RU" sz="1300" dirty="0" smtClean="0">
              <a:solidFill>
                <a:srgbClr val="00B0F0"/>
              </a:solidFill>
              <a:ea typeface="Times New Roman" panose="02020603050405020304" pitchFamily="18" charset="0"/>
            </a:endParaRPr>
          </a:p>
          <a:p>
            <a:pPr algn="ctr">
              <a:spcAft>
                <a:spcPts val="0"/>
              </a:spcAft>
            </a:pPr>
            <a:r>
              <a:rPr lang="ru-RU" sz="1300" dirty="0" smtClean="0">
                <a:solidFill>
                  <a:srgbClr val="00B0F0"/>
                </a:solidFill>
                <a:ea typeface="Times New Roman" panose="02020603050405020304" pitchFamily="18" charset="0"/>
              </a:rPr>
              <a:t> </a:t>
            </a:r>
            <a:r>
              <a:rPr lang="ru-RU" sz="1300" dirty="0">
                <a:solidFill>
                  <a:srgbClr val="00B0F0"/>
                </a:solidFill>
                <a:ea typeface="Times New Roman" panose="02020603050405020304" pitchFamily="18" charset="0"/>
              </a:rPr>
              <a:t>«Развитие физической культуры и массового спорта» на 2015 – 2017 годы </a:t>
            </a:r>
            <a:r>
              <a:rPr lang="ru-RU" sz="1300" dirty="0" smtClean="0">
                <a:solidFill>
                  <a:srgbClr val="00B0F0"/>
                </a:solidFill>
                <a:ea typeface="Times New Roman" panose="02020603050405020304" pitchFamily="18" charset="0"/>
              </a:rPr>
              <a:t>355 </a:t>
            </a:r>
            <a:r>
              <a:rPr lang="ru-RU" sz="1300" dirty="0">
                <a:solidFill>
                  <a:srgbClr val="00B0F0"/>
                </a:solidFill>
                <a:ea typeface="Times New Roman" panose="02020603050405020304" pitchFamily="18" charset="0"/>
              </a:rPr>
              <a:t>млн. рублей</a:t>
            </a:r>
          </a:p>
          <a:p>
            <a:pPr>
              <a:spcAft>
                <a:spcPts val="0"/>
              </a:spcAft>
            </a:pPr>
            <a:r>
              <a:rPr lang="ru-RU" sz="1200" dirty="0">
                <a:ea typeface="Times New Roman" panose="02020603050405020304" pitchFamily="18" charset="0"/>
              </a:rPr>
              <a:t> </a:t>
            </a:r>
            <a:endParaRPr lang="ru-RU" sz="80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выполнение муниципального задания, в том числе содержание имущества, 12 муниципальными бюджетными и автономными учреждениями физической культуры и спорта </a:t>
            </a:r>
          </a:p>
          <a:p>
            <a:pPr marL="457200" algn="ctr">
              <a:spcAft>
                <a:spcPts val="0"/>
              </a:spcAft>
            </a:pPr>
            <a:r>
              <a:rPr lang="ru-RU" sz="1250" dirty="0">
                <a:ea typeface="Times New Roman" panose="02020603050405020304" pitchFamily="18" charset="0"/>
              </a:rPr>
              <a:t>316 млн. </a:t>
            </a:r>
            <a:r>
              <a:rPr lang="ru-RU" sz="1250" dirty="0" smtClean="0">
                <a:ea typeface="Times New Roman" panose="02020603050405020304" pitchFamily="18" charset="0"/>
              </a:rPr>
              <a:t>рублей</a:t>
            </a:r>
            <a:endParaRPr lang="ru-RU" sz="125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ежемесячные денежные выплаты отдельным категориям работников муниципальных физкультурно-спортивных организаций и образовательных организаций дополнительного образования за счет субвенции из краевого бюджета </a:t>
            </a:r>
          </a:p>
          <a:p>
            <a:pPr algn="ctr">
              <a:spcAft>
                <a:spcPts val="0"/>
              </a:spcAft>
            </a:pPr>
            <a:r>
              <a:rPr lang="ru-RU" sz="1250" dirty="0">
                <a:ea typeface="Times New Roman" panose="02020603050405020304" pitchFamily="18" charset="0"/>
              </a:rPr>
              <a:t>3 млн. </a:t>
            </a:r>
            <a:r>
              <a:rPr lang="ru-RU" sz="1250" dirty="0" smtClean="0">
                <a:ea typeface="Times New Roman" panose="02020603050405020304" pitchFamily="18" charset="0"/>
              </a:rPr>
              <a:t>рублей</a:t>
            </a:r>
            <a:endParaRPr lang="ru-RU" sz="125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организация проведения официальных физкультурных и спортивных мероприятий, включенных в календарный план спортивных мероприятий муниципального образования город Краснодар на 2015 год </a:t>
            </a:r>
          </a:p>
          <a:p>
            <a:pPr algn="ctr">
              <a:spcAft>
                <a:spcPts val="0"/>
              </a:spcAft>
            </a:pPr>
            <a:r>
              <a:rPr lang="ru-RU" sz="1250" dirty="0">
                <a:ea typeface="Times New Roman" panose="02020603050405020304" pitchFamily="18" charset="0"/>
              </a:rPr>
              <a:t>6 млн. </a:t>
            </a:r>
            <a:r>
              <a:rPr lang="ru-RU" sz="1250" dirty="0" smtClean="0">
                <a:ea typeface="Times New Roman" panose="02020603050405020304" pitchFamily="18" charset="0"/>
              </a:rPr>
              <a:t>рублей</a:t>
            </a:r>
            <a:endParaRPr lang="ru-RU" sz="125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повышение эффективности управления отрасли физической культуры и спорта </a:t>
            </a:r>
          </a:p>
          <a:p>
            <a:pPr algn="ctr">
              <a:spcAft>
                <a:spcPts val="0"/>
              </a:spcAft>
            </a:pPr>
            <a:r>
              <a:rPr lang="ru-RU" sz="1250" dirty="0">
                <a:ea typeface="Times New Roman" panose="02020603050405020304" pitchFamily="18" charset="0"/>
              </a:rPr>
              <a:t> 20 млн. </a:t>
            </a:r>
            <a:r>
              <a:rPr lang="ru-RU" sz="1250" dirty="0" smtClean="0">
                <a:ea typeface="Times New Roman" panose="02020603050405020304" pitchFamily="18" charset="0"/>
              </a:rPr>
              <a:t>рублей</a:t>
            </a:r>
          </a:p>
          <a:p>
            <a:pPr algn="ctr">
              <a:spcAft>
                <a:spcPts val="0"/>
              </a:spcAft>
            </a:pPr>
            <a:endParaRPr lang="ru-RU" sz="1250" b="0" dirty="0">
              <a:ea typeface="Times New Roman" panose="02020603050405020304" pitchFamily="18" charset="0"/>
            </a:endParaRPr>
          </a:p>
          <a:p>
            <a:pPr algn="ctr">
              <a:spcAft>
                <a:spcPts val="0"/>
              </a:spcAft>
            </a:pPr>
            <a:endParaRPr lang="ru-RU" sz="1250" dirty="0">
              <a:ea typeface="Times New Roman" panose="02020603050405020304" pitchFamily="18" charset="0"/>
            </a:endParaRPr>
          </a:p>
          <a:p>
            <a:pPr marL="228600" algn="ctr">
              <a:spcAft>
                <a:spcPts val="0"/>
              </a:spcAft>
            </a:pPr>
            <a:r>
              <a:rPr lang="ru-RU" sz="1250" b="0" dirty="0">
                <a:ea typeface="Times New Roman" panose="02020603050405020304" pitchFamily="18" charset="0"/>
              </a:rPr>
              <a:t> </a:t>
            </a:r>
          </a:p>
        </p:txBody>
      </p:sp>
      <p:sp>
        <p:nvSpPr>
          <p:cNvPr id="6" name="Прямоугольник 5"/>
          <p:cNvSpPr/>
          <p:nvPr/>
        </p:nvSpPr>
        <p:spPr>
          <a:xfrm>
            <a:off x="16491" y="3946333"/>
            <a:ext cx="4419340" cy="3123932"/>
          </a:xfrm>
          <a:prstGeom prst="rect">
            <a:avLst/>
          </a:prstGeom>
        </p:spPr>
        <p:txBody>
          <a:bodyPr wrap="square">
            <a:spAutoFit/>
          </a:bodyPr>
          <a:lstStyle/>
          <a:p>
            <a:pPr algn="ctr">
              <a:spcAft>
                <a:spcPts val="0"/>
              </a:spcAft>
            </a:pPr>
            <a:endParaRPr lang="ru-RU" sz="1250" b="0" dirty="0">
              <a:ea typeface="Times New Roman" panose="02020603050405020304" pitchFamily="18" charset="0"/>
            </a:endParaRPr>
          </a:p>
          <a:p>
            <a:pPr algn="ctr">
              <a:spcAft>
                <a:spcPts val="0"/>
              </a:spcAft>
            </a:pPr>
            <a:r>
              <a:rPr lang="ru-RU" sz="1300" dirty="0">
                <a:solidFill>
                  <a:srgbClr val="00B0F0"/>
                </a:solidFill>
                <a:ea typeface="Times New Roman" panose="02020603050405020304" pitchFamily="18" charset="0"/>
              </a:rPr>
              <a:t>Подпрограмма  «Развитие  спортивных сооружений муниципального образования город Краснодар» </a:t>
            </a:r>
          </a:p>
          <a:p>
            <a:pPr algn="ctr">
              <a:spcAft>
                <a:spcPts val="0"/>
              </a:spcAft>
            </a:pPr>
            <a:r>
              <a:rPr lang="ru-RU" sz="1300" dirty="0">
                <a:solidFill>
                  <a:srgbClr val="00B0F0"/>
                </a:solidFill>
                <a:ea typeface="Times New Roman" panose="02020603050405020304" pitchFamily="18" charset="0"/>
              </a:rPr>
              <a:t>10 млн. рублей</a:t>
            </a:r>
          </a:p>
          <a:p>
            <a:pPr indent="449580" algn="just">
              <a:spcAft>
                <a:spcPts val="0"/>
              </a:spcAft>
            </a:pPr>
            <a:endParaRPr lang="ru-RU" sz="800" b="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проектирование и строительство физкультурно-оздоровительного комплекса «Спорт» и физкультурно-оздоровительного комплекса в ст. Старокорсунской, спортивного комплекса с плавательным бассейном по ул. им. 70-летия Октября </a:t>
            </a:r>
          </a:p>
          <a:p>
            <a:pPr marL="228600" algn="ctr">
              <a:spcAft>
                <a:spcPts val="0"/>
              </a:spcAft>
            </a:pPr>
            <a:r>
              <a:rPr lang="ru-RU" sz="1250" dirty="0">
                <a:ea typeface="Times New Roman" panose="02020603050405020304" pitchFamily="18" charset="0"/>
              </a:rPr>
              <a:t>7  млн. </a:t>
            </a:r>
            <a:r>
              <a:rPr lang="ru-RU" sz="1250" dirty="0" smtClean="0">
                <a:ea typeface="Times New Roman" panose="02020603050405020304" pitchFamily="18" charset="0"/>
              </a:rPr>
              <a:t>рублей</a:t>
            </a:r>
            <a:endParaRPr lang="ru-RU" sz="1250" b="0" dirty="0">
              <a:ea typeface="Times New Roman" panose="02020603050405020304" pitchFamily="18" charset="0"/>
            </a:endParaRP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проектирование и строительство спортивных площадок на территории муниципального образования город Краснодар</a:t>
            </a:r>
          </a:p>
          <a:p>
            <a:pPr marL="228600" algn="ctr">
              <a:spcAft>
                <a:spcPts val="0"/>
              </a:spcAft>
            </a:pPr>
            <a:r>
              <a:rPr lang="ru-RU" sz="1250" dirty="0">
                <a:ea typeface="Times New Roman" panose="02020603050405020304" pitchFamily="18" charset="0"/>
              </a:rPr>
              <a:t>3 млн. рублей</a:t>
            </a:r>
          </a:p>
          <a:p>
            <a:pPr marL="228600" algn="ctr">
              <a:spcAft>
                <a:spcPts val="0"/>
              </a:spcAft>
            </a:pPr>
            <a:r>
              <a:rPr lang="ru-RU" sz="1250" b="0" dirty="0">
                <a:ea typeface="Times New Roman" panose="02020603050405020304" pitchFamily="18" charset="0"/>
              </a:rPr>
              <a:t> </a:t>
            </a:r>
          </a:p>
        </p:txBody>
      </p:sp>
      <p:pic>
        <p:nvPicPr>
          <p:cNvPr id="221186" name="Picture 2" descr="http://www.kanikuliyug.ru/wp-content/uploads/2014/11/%D0%9A%D0%BE%D0%BC%D0%BF%D0%BB%D0%B5%D0%BA%D1%81-%D0%9E%D0%BB%D0%B8%D0%BC%D0%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1" y="1093790"/>
            <a:ext cx="4121820" cy="297554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5893"/>
      </p:ext>
    </p:extLst>
  </p:cSld>
  <p:clrMapOvr>
    <a:masterClrMapping/>
  </p:clrMapOvr>
  <p:transition spd="slow">
    <p:blinds/>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21762" y="276896"/>
            <a:ext cx="6946030" cy="369332"/>
          </a:xfrm>
          <a:prstGeom prst="rect">
            <a:avLst/>
          </a:prstGeom>
          <a:solidFill>
            <a:srgbClr val="E8F2C4"/>
          </a:solidFill>
        </p:spPr>
        <p:txBody>
          <a:bodyPr wrap="square">
            <a:spAutoFit/>
          </a:bodyPr>
          <a:lstStyle/>
          <a:p>
            <a:pPr>
              <a:spcAft>
                <a:spcPts val="0"/>
              </a:spcAft>
            </a:pPr>
            <a:r>
              <a:rPr lang="ru-RU" dirty="0">
                <a:ea typeface="Times New Roman" panose="02020603050405020304" pitchFamily="18" charset="0"/>
              </a:rPr>
              <a:t>///   Средства массовой информации   /// Расходы – 97 млн. рублей</a:t>
            </a:r>
          </a:p>
        </p:txBody>
      </p:sp>
      <p:sp>
        <p:nvSpPr>
          <p:cNvPr id="5" name="Прямоугольник 4"/>
          <p:cNvSpPr/>
          <p:nvPr/>
        </p:nvSpPr>
        <p:spPr>
          <a:xfrm>
            <a:off x="625617" y="2186569"/>
            <a:ext cx="3969160" cy="692497"/>
          </a:xfrm>
          <a:prstGeom prst="rect">
            <a:avLst/>
          </a:prstGeom>
          <a:solidFill>
            <a:srgbClr val="E6CDB4"/>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1300" dirty="0">
                <a:ea typeface="Times New Roman" panose="02020603050405020304" pitchFamily="18" charset="0"/>
              </a:rPr>
              <a:t>Расходы местного бюджета (бюджета муниципального образования город Краснодар) </a:t>
            </a:r>
            <a:r>
              <a:rPr lang="ru-RU" sz="1300" dirty="0" smtClean="0">
                <a:ea typeface="Times New Roman" panose="02020603050405020304" pitchFamily="18" charset="0"/>
              </a:rPr>
              <a:t>по отрасли «Средства </a:t>
            </a:r>
            <a:r>
              <a:rPr lang="ru-RU" sz="1300" dirty="0">
                <a:ea typeface="Times New Roman" panose="02020603050405020304" pitchFamily="18" charset="0"/>
              </a:rPr>
              <a:t>массовой  </a:t>
            </a:r>
            <a:r>
              <a:rPr lang="ru-RU" sz="1300" dirty="0" smtClean="0">
                <a:ea typeface="Times New Roman" panose="02020603050405020304" pitchFamily="18" charset="0"/>
              </a:rPr>
              <a:t>информации» </a:t>
            </a:r>
          </a:p>
        </p:txBody>
      </p:sp>
      <p:sp>
        <p:nvSpPr>
          <p:cNvPr id="6" name="Rectangle 2"/>
          <p:cNvSpPr>
            <a:spLocks noChangeArrowheads="1"/>
          </p:cNvSpPr>
          <p:nvPr/>
        </p:nvSpPr>
        <p:spPr bwMode="auto">
          <a:xfrm>
            <a:off x="405575" y="2284050"/>
            <a:ext cx="745290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p:cNvGraphicFramePr>
          <p:nvPr>
            <p:extLst>
              <p:ext uri="{D42A27DB-BD31-4B8C-83A1-F6EECF244321}">
                <p14:modId xmlns:p14="http://schemas.microsoft.com/office/powerpoint/2010/main" val="843453414"/>
              </p:ext>
            </p:extLst>
          </p:nvPr>
        </p:nvGraphicFramePr>
        <p:xfrm>
          <a:off x="450180" y="3352670"/>
          <a:ext cx="6411720" cy="3348478"/>
        </p:xfrm>
        <a:graphic>
          <a:graphicData uri="http://schemas.openxmlformats.org/presentationml/2006/ole">
            <mc:AlternateContent xmlns:mc="http://schemas.openxmlformats.org/markup-compatibility/2006">
              <mc:Choice xmlns:v="urn:schemas-microsoft-com:vml" Requires="v">
                <p:oleObj spid="_x0000_s221521" name="Диаграмма" r:id="rId4" imgW="5486876" imgH="2523963" progId="Excel.Chart.8">
                  <p:embed/>
                </p:oleObj>
              </mc:Choice>
              <mc:Fallback>
                <p:oleObj name="Диаграмма" r:id="rId4" imgW="5486876" imgH="2523963" progId="Excel.Chart.8">
                  <p:embed/>
                  <p:pic>
                    <p:nvPicPr>
                      <p:cNvPr id="0" name="Диаграмма 26"/>
                      <p:cNvPicPr>
                        <a:picLocks noChangeArrowheads="1"/>
                      </p:cNvPicPr>
                      <p:nvPr/>
                    </p:nvPicPr>
                    <p:blipFill>
                      <a:blip r:embed="rId5">
                        <a:extLst>
                          <a:ext uri="{28A0092B-C50C-407E-A947-70E740481C1C}">
                            <a14:useLocalDpi xmlns:a14="http://schemas.microsoft.com/office/drawing/2010/main" val="0"/>
                          </a:ext>
                        </a:extLst>
                      </a:blip>
                      <a:srcRect b="-24"/>
                      <a:stretch>
                        <a:fillRect/>
                      </a:stretch>
                    </p:blipFill>
                    <p:spPr bwMode="auto">
                      <a:xfrm>
                        <a:off x="450180" y="3352670"/>
                        <a:ext cx="6411720" cy="3348478"/>
                      </a:xfrm>
                      <a:prstGeom prst="rect">
                        <a:avLst/>
                      </a:prstGeom>
                      <a:noFill/>
                    </p:spPr>
                  </p:pic>
                </p:oleObj>
              </mc:Fallback>
            </mc:AlternateContent>
          </a:graphicData>
        </a:graphic>
      </p:graphicFrame>
      <p:sp>
        <p:nvSpPr>
          <p:cNvPr id="8" name="Прямоугольник 7"/>
          <p:cNvSpPr/>
          <p:nvPr/>
        </p:nvSpPr>
        <p:spPr>
          <a:xfrm>
            <a:off x="3316428" y="3271029"/>
            <a:ext cx="1109406" cy="284693"/>
          </a:xfrm>
          <a:prstGeom prst="rect">
            <a:avLst/>
          </a:prstGeom>
        </p:spPr>
        <p:txBody>
          <a:bodyPr wrap="none">
            <a:spAutoFit/>
          </a:bodyPr>
          <a:lstStyle/>
          <a:p>
            <a:pPr lvl="0" algn="ctr"/>
            <a:r>
              <a:rPr lang="ru-RU" sz="1250" b="0" dirty="0">
                <a:solidFill>
                  <a:srgbClr val="000000"/>
                </a:solidFill>
                <a:ea typeface="Times New Roman" panose="02020603050405020304" pitchFamily="18" charset="0"/>
              </a:rPr>
              <a:t>(млн. рублей)</a:t>
            </a:r>
            <a:endParaRPr lang="ru-RU" sz="1250" b="0" dirty="0">
              <a:solidFill>
                <a:srgbClr val="000000"/>
              </a:solidFill>
            </a:endParaRPr>
          </a:p>
        </p:txBody>
      </p:sp>
      <p:sp>
        <p:nvSpPr>
          <p:cNvPr id="10" name="Прямоугольник 9"/>
          <p:cNvSpPr/>
          <p:nvPr/>
        </p:nvSpPr>
        <p:spPr>
          <a:xfrm>
            <a:off x="1289810" y="3943448"/>
            <a:ext cx="344966" cy="284693"/>
          </a:xfrm>
          <a:prstGeom prst="rect">
            <a:avLst/>
          </a:prstGeom>
        </p:spPr>
        <p:txBody>
          <a:bodyPr wrap="none">
            <a:spAutoFit/>
          </a:bodyPr>
          <a:lstStyle/>
          <a:p>
            <a:pPr lvl="0" algn="ctr"/>
            <a:r>
              <a:rPr lang="ru-RU" sz="1250" dirty="0" smtClean="0">
                <a:solidFill>
                  <a:srgbClr val="000000"/>
                </a:solidFill>
              </a:rPr>
              <a:t>93</a:t>
            </a:r>
            <a:endParaRPr lang="ru-RU" sz="1250" dirty="0">
              <a:solidFill>
                <a:srgbClr val="000000"/>
              </a:solidFill>
            </a:endParaRPr>
          </a:p>
        </p:txBody>
      </p:sp>
      <p:sp>
        <p:nvSpPr>
          <p:cNvPr id="11" name="Прямоугольник 10"/>
          <p:cNvSpPr/>
          <p:nvPr/>
        </p:nvSpPr>
        <p:spPr>
          <a:xfrm>
            <a:off x="2516774" y="3607382"/>
            <a:ext cx="425116" cy="284693"/>
          </a:xfrm>
          <a:prstGeom prst="rect">
            <a:avLst/>
          </a:prstGeom>
        </p:spPr>
        <p:txBody>
          <a:bodyPr wrap="none">
            <a:spAutoFit/>
          </a:bodyPr>
          <a:lstStyle/>
          <a:p>
            <a:pPr lvl="0" algn="ctr"/>
            <a:r>
              <a:rPr lang="ru-RU" sz="1250" dirty="0" smtClean="0">
                <a:solidFill>
                  <a:srgbClr val="000000"/>
                </a:solidFill>
              </a:rPr>
              <a:t>107</a:t>
            </a:r>
            <a:endParaRPr lang="ru-RU" sz="1250" dirty="0">
              <a:solidFill>
                <a:srgbClr val="000000"/>
              </a:solidFill>
            </a:endParaRPr>
          </a:p>
        </p:txBody>
      </p:sp>
      <p:sp>
        <p:nvSpPr>
          <p:cNvPr id="12" name="Прямоугольник 11"/>
          <p:cNvSpPr/>
          <p:nvPr/>
        </p:nvSpPr>
        <p:spPr>
          <a:xfrm>
            <a:off x="3770813" y="3749728"/>
            <a:ext cx="344966" cy="284693"/>
          </a:xfrm>
          <a:prstGeom prst="rect">
            <a:avLst/>
          </a:prstGeom>
        </p:spPr>
        <p:txBody>
          <a:bodyPr wrap="none">
            <a:spAutoFit/>
          </a:bodyPr>
          <a:lstStyle/>
          <a:p>
            <a:pPr lvl="0" algn="ctr"/>
            <a:r>
              <a:rPr lang="ru-RU" sz="1250" dirty="0" smtClean="0">
                <a:solidFill>
                  <a:srgbClr val="000000"/>
                </a:solidFill>
              </a:rPr>
              <a:t>97</a:t>
            </a:r>
            <a:endParaRPr lang="ru-RU" sz="1250" dirty="0">
              <a:solidFill>
                <a:srgbClr val="000000"/>
              </a:solidFill>
            </a:endParaRPr>
          </a:p>
        </p:txBody>
      </p:sp>
      <p:pic>
        <p:nvPicPr>
          <p:cNvPr id="14" name="Picture 72" descr="http://static.panoramio.com/photos/large/57953220.jpg"/>
          <p:cNvPicPr/>
          <p:nvPr/>
        </p:nvPicPr>
        <p:blipFill>
          <a:blip r:embed="rId6">
            <a:extLst>
              <a:ext uri="{28A0092B-C50C-407E-A947-70E740481C1C}">
                <a14:useLocalDpi xmlns:a14="http://schemas.microsoft.com/office/drawing/2010/main" val="0"/>
              </a:ext>
            </a:extLst>
          </a:blip>
          <a:srcRect/>
          <a:stretch>
            <a:fillRect/>
          </a:stretch>
        </p:blipFill>
        <p:spPr bwMode="auto">
          <a:xfrm>
            <a:off x="4800372" y="882237"/>
            <a:ext cx="4123055" cy="2840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58393"/>
      </p:ext>
    </p:extLst>
  </p:cSld>
  <p:clrMapOvr>
    <a:masterClrMapping/>
  </p:clrMapOvr>
  <p:transition spd="slow">
    <p:blinds/>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31830" y="49377"/>
            <a:ext cx="8014650" cy="646331"/>
          </a:xfrm>
          <a:prstGeom prst="rect">
            <a:avLst/>
          </a:prstGeom>
        </p:spPr>
        <p:txBody>
          <a:bodyPr wrap="square">
            <a:spAutoFit/>
          </a:bodyPr>
          <a:lstStyle/>
          <a:p>
            <a:pPr algn="ctr">
              <a:spcAft>
                <a:spcPts val="0"/>
              </a:spcAft>
            </a:pP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Мероприятия муниципальной программы муниципального образования город Краснодар «Информационный город» – 83,9 млн. рублей</a:t>
            </a:r>
          </a:p>
        </p:txBody>
      </p:sp>
      <p:sp>
        <p:nvSpPr>
          <p:cNvPr id="5" name="Прямоугольник 4"/>
          <p:cNvSpPr/>
          <p:nvPr/>
        </p:nvSpPr>
        <p:spPr>
          <a:xfrm>
            <a:off x="4190350" y="1032821"/>
            <a:ext cx="4953650" cy="4516621"/>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информирование граждан о деятельности администрации муниципального образования город Краснодар, а также о социально-экономических, культурных и иных общественно значимых событиях в муниципальном образовании город Краснодар посредством публикаций информационных материалов в средствах массовой информации, издание печатной и полиграфической продукции, посвящённой муниципальному образованию город Краснодар </a:t>
            </a:r>
          </a:p>
          <a:p>
            <a:pPr marL="228600" algn="ctr">
              <a:spcAft>
                <a:spcPts val="0"/>
              </a:spcAft>
            </a:pPr>
            <a:r>
              <a:rPr lang="ru-RU" sz="1250" dirty="0">
                <a:ea typeface="Times New Roman" panose="02020603050405020304" pitchFamily="18" charset="0"/>
              </a:rPr>
              <a:t>32,5 млн. </a:t>
            </a:r>
            <a:r>
              <a:rPr lang="ru-RU" sz="1250" dirty="0" smtClean="0">
                <a:ea typeface="Times New Roman" panose="02020603050405020304" pitchFamily="18" charset="0"/>
              </a:rPr>
              <a:t>рублей</a:t>
            </a:r>
            <a:r>
              <a:rPr lang="ru-RU" sz="1250" b="0" dirty="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информирование граждан о деятельности администрации муниципального образования город Краснодар на телевидении, радио, в информационных агентствах, сети Интернет </a:t>
            </a:r>
          </a:p>
          <a:p>
            <a:pPr marL="228600" algn="ctr">
              <a:spcAft>
                <a:spcPts val="0"/>
              </a:spcAft>
            </a:pPr>
            <a:r>
              <a:rPr lang="ru-RU" sz="1250" dirty="0">
                <a:ea typeface="Times New Roman" panose="02020603050405020304" pitchFamily="18" charset="0"/>
              </a:rPr>
              <a:t>50,0 млн. </a:t>
            </a:r>
            <a:r>
              <a:rPr lang="ru-RU" sz="1250" dirty="0" smtClean="0">
                <a:ea typeface="Times New Roman" panose="02020603050405020304" pitchFamily="18" charset="0"/>
              </a:rPr>
              <a:t>рублей</a:t>
            </a:r>
            <a:r>
              <a:rPr lang="ru-RU" sz="1250" b="0" dirty="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и</a:t>
            </a:r>
            <a:r>
              <a:rPr lang="ru-RU" sz="1250" b="0" dirty="0" smtClean="0">
                <a:ea typeface="Times New Roman" panose="02020603050405020304" pitchFamily="18" charset="0"/>
              </a:rPr>
              <a:t>спользование информационно-коммуникационных </a:t>
            </a:r>
            <a:r>
              <a:rPr lang="ru-RU" sz="1250" b="0" dirty="0">
                <a:ea typeface="Times New Roman" panose="02020603050405020304" pitchFamily="18" charset="0"/>
              </a:rPr>
              <a:t>технологий для обеспечения взаимодействия органов местного самоуправления муниципального образования город Краснодар с населением, коммерческими и некоммерческими организациями </a:t>
            </a:r>
          </a:p>
          <a:p>
            <a:pPr marL="228600" algn="ctr">
              <a:spcAft>
                <a:spcPts val="0"/>
              </a:spcAft>
            </a:pPr>
            <a:r>
              <a:rPr lang="ru-RU" sz="1250" dirty="0">
                <a:ea typeface="Times New Roman" panose="02020603050405020304" pitchFamily="18" charset="0"/>
              </a:rPr>
              <a:t>1,0 млн. </a:t>
            </a:r>
            <a:r>
              <a:rPr lang="ru-RU" sz="1250" dirty="0" smtClean="0">
                <a:ea typeface="Times New Roman" panose="02020603050405020304" pitchFamily="18" charset="0"/>
              </a:rPr>
              <a:t>рублей</a:t>
            </a:r>
            <a:r>
              <a:rPr lang="ru-RU" sz="1250" b="0" dirty="0">
                <a:ea typeface="Times New Roman" panose="02020603050405020304" pitchFamily="18" charset="0"/>
              </a:rPr>
              <a:t> </a:t>
            </a:r>
          </a:p>
          <a:p>
            <a:pPr marL="342900" lvl="0" indent="-342900" algn="just">
              <a:spcAft>
                <a:spcPts val="0"/>
              </a:spcAft>
              <a:buFont typeface="Symbol" panose="05050102010706020507" pitchFamily="18" charset="2"/>
              <a:buChar char=""/>
            </a:pPr>
            <a:r>
              <a:rPr lang="ru-RU" sz="1250" b="0" dirty="0">
                <a:ea typeface="Times New Roman" panose="02020603050405020304" pitchFamily="18" charset="0"/>
              </a:rPr>
              <a:t>организацию и проведение социологических опросов граждан муниципального образования город Краснодар по вопросам местного значения </a:t>
            </a:r>
          </a:p>
          <a:p>
            <a:pPr algn="ctr">
              <a:spcAft>
                <a:spcPts val="0"/>
              </a:spcAft>
            </a:pPr>
            <a:r>
              <a:rPr lang="ru-RU" sz="1250" dirty="0" smtClean="0">
                <a:ea typeface="Times New Roman" panose="02020603050405020304" pitchFamily="18" charset="0"/>
              </a:rPr>
              <a:t>      0,4 </a:t>
            </a:r>
            <a:r>
              <a:rPr lang="ru-RU" sz="1250" dirty="0">
                <a:ea typeface="Times New Roman" panose="02020603050405020304" pitchFamily="18" charset="0"/>
              </a:rPr>
              <a:t>млн. рублей</a:t>
            </a:r>
          </a:p>
        </p:txBody>
      </p:sp>
      <p:sp>
        <p:nvSpPr>
          <p:cNvPr id="6" name="Прямоугольник 5"/>
          <p:cNvSpPr/>
          <p:nvPr/>
        </p:nvSpPr>
        <p:spPr>
          <a:xfrm>
            <a:off x="4258480" y="5722452"/>
            <a:ext cx="4885520" cy="861774"/>
          </a:xfrm>
          <a:prstGeom prst="rect">
            <a:avLst/>
          </a:prstGeom>
        </p:spPr>
        <p:txBody>
          <a:bodyPr wrap="square">
            <a:spAutoFit/>
          </a:bodyPr>
          <a:lstStyle/>
          <a:p>
            <a:pPr marL="228600" algn="just">
              <a:spcAft>
                <a:spcPts val="0"/>
              </a:spcAft>
              <a:tabLst>
                <a:tab pos="209550" algn="l"/>
              </a:tabLst>
            </a:pPr>
            <a:r>
              <a:rPr lang="ru-RU" sz="1250" b="0" dirty="0" smtClean="0">
                <a:ea typeface="Times New Roman" panose="02020603050405020304" pitchFamily="18" charset="0"/>
              </a:rPr>
              <a:t>Непрограммные мероприятия в 2015 году на </a:t>
            </a:r>
            <a:r>
              <a:rPr lang="ru-RU" sz="1250" b="0" dirty="0">
                <a:ea typeface="Times New Roman" panose="02020603050405020304" pitchFamily="18" charset="0"/>
              </a:rPr>
              <a:t>информирование граждан о деятельности городской Думы Краснодара в периодической печати и на </a:t>
            </a:r>
            <a:r>
              <a:rPr lang="ru-RU" sz="1250" b="0" dirty="0" smtClean="0">
                <a:ea typeface="Times New Roman" panose="02020603050405020304" pitchFamily="18" charset="0"/>
              </a:rPr>
              <a:t>телевидении составили 14,1 </a:t>
            </a:r>
            <a:r>
              <a:rPr lang="ru-RU" sz="1250" b="0" dirty="0">
                <a:ea typeface="Times New Roman" panose="02020603050405020304" pitchFamily="18" charset="0"/>
              </a:rPr>
              <a:t>млн. рублей </a:t>
            </a:r>
          </a:p>
        </p:txBody>
      </p:sp>
      <p:pic>
        <p:nvPicPr>
          <p:cNvPr id="225282" name="Picture 2" descr="45379-49d57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43" y="4054515"/>
            <a:ext cx="3947989" cy="26295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http://krasnodar-news.net/img/20140523/e8f85ee74dc0f6da488ff685a91e5b88.jpg"/>
          <p:cNvPicPr/>
          <p:nvPr/>
        </p:nvPicPr>
        <p:blipFill>
          <a:blip r:embed="rId3">
            <a:extLst>
              <a:ext uri="{28A0092B-C50C-407E-A947-70E740481C1C}">
                <a14:useLocalDpi xmlns:a14="http://schemas.microsoft.com/office/drawing/2010/main" val="0"/>
              </a:ext>
            </a:extLst>
          </a:blip>
          <a:srcRect/>
          <a:stretch>
            <a:fillRect/>
          </a:stretch>
        </p:blipFill>
        <p:spPr bwMode="auto">
          <a:xfrm>
            <a:off x="221190" y="1062358"/>
            <a:ext cx="3895725" cy="25888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563282"/>
      </p:ext>
    </p:extLst>
  </p:cSld>
  <p:clrMapOvr>
    <a:masterClrMapping/>
  </p:clrMapOvr>
  <p:transition spd="slow">
    <p:blind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526510" y="416719"/>
            <a:ext cx="8229600" cy="985838"/>
          </a:xfrm>
        </p:spPr>
        <p:txBody>
          <a:bodyPr/>
          <a:lstStyle/>
          <a:p>
            <a:pPr eaLnBrk="1" hangingPunct="1">
              <a:defRPr/>
            </a:pPr>
            <a:r>
              <a:rPr lang="ru-RU" altLang="ru-RU" sz="1800" b="1"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муниципального образования город Краснодар «Комплексное развитие муниципального образования в сфере жилищно-коммунального хозяйства, благоустройства и озеленения»</a:t>
            </a:r>
            <a:endParaRPr lang="ru-RU" altLang="ru-RU" sz="18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71365" name="Rectangle 5"/>
          <p:cNvSpPr>
            <a:spLocks noGrp="1" noChangeArrowheads="1"/>
          </p:cNvSpPr>
          <p:nvPr>
            <p:ph type="body" sz="half" idx="2"/>
          </p:nvPr>
        </p:nvSpPr>
        <p:spPr>
          <a:xfrm>
            <a:off x="3503613" y="1402557"/>
            <a:ext cx="5495925" cy="4198937"/>
          </a:xfrm>
        </p:spPr>
        <p:txBody>
          <a:bodyPr/>
          <a:lstStyle/>
          <a:p>
            <a:pPr algn="ctr" eaLnBrk="1" hangingPunct="1">
              <a:spcBef>
                <a:spcPts val="0"/>
              </a:spcBef>
              <a:buFontTx/>
              <a:buNone/>
              <a:defRPr/>
            </a:pPr>
            <a:r>
              <a:rPr lang="ru-RU" altLang="ru-RU" sz="1600" b="1" dirty="0" smtClean="0">
                <a:solidFill>
                  <a:srgbClr val="00B0F0"/>
                </a:solidFill>
                <a:effectLst>
                  <a:outerShdw blurRad="38100" dist="38100" dir="2700000" algn="tl">
                    <a:srgbClr val="C0C0C0"/>
                  </a:outerShdw>
                </a:effectLst>
              </a:rPr>
              <a:t>Всего </a:t>
            </a:r>
            <a:r>
              <a:rPr lang="ru-RU" altLang="ru-RU" sz="1600" b="1" dirty="0">
                <a:solidFill>
                  <a:srgbClr val="00B0F0"/>
                </a:solidFill>
                <a:effectLst>
                  <a:outerShdw blurRad="38100" dist="38100" dir="2700000" algn="tl">
                    <a:srgbClr val="C0C0C0"/>
                  </a:outerShdw>
                </a:effectLst>
              </a:rPr>
              <a:t>в </a:t>
            </a:r>
            <a:r>
              <a:rPr lang="ru-RU" altLang="ru-RU" sz="1600" b="1" dirty="0" smtClean="0">
                <a:solidFill>
                  <a:srgbClr val="00B0F0"/>
                </a:solidFill>
                <a:effectLst>
                  <a:outerShdw blurRad="38100" dist="38100" dir="2700000" algn="tl">
                    <a:srgbClr val="C0C0C0"/>
                  </a:outerShdw>
                </a:effectLst>
              </a:rPr>
              <a:t>рамках программы в 2015 </a:t>
            </a:r>
            <a:r>
              <a:rPr lang="ru-RU" altLang="ru-RU" sz="1600" b="1" dirty="0">
                <a:solidFill>
                  <a:srgbClr val="00B0F0"/>
                </a:solidFill>
                <a:effectLst>
                  <a:outerShdw blurRad="38100" dist="38100" dir="2700000" algn="tl">
                    <a:srgbClr val="C0C0C0"/>
                  </a:outerShdw>
                </a:effectLst>
              </a:rPr>
              <a:t>году </a:t>
            </a:r>
            <a:endParaRPr lang="ru-RU" altLang="ru-RU" sz="1600" b="1" dirty="0" smtClean="0">
              <a:solidFill>
                <a:srgbClr val="00B0F0"/>
              </a:solidFill>
              <a:effectLst>
                <a:outerShdw blurRad="38100" dist="38100" dir="2700000" algn="tl">
                  <a:srgbClr val="C0C0C0"/>
                </a:outerShdw>
              </a:effectLst>
            </a:endParaRPr>
          </a:p>
          <a:p>
            <a:pPr algn="ctr" eaLnBrk="1" hangingPunct="1">
              <a:spcBef>
                <a:spcPts val="0"/>
              </a:spcBef>
              <a:buFontTx/>
              <a:buNone/>
              <a:defRPr/>
            </a:pPr>
            <a:r>
              <a:rPr lang="ru-RU" altLang="ru-RU" sz="1600" b="1" dirty="0" smtClean="0">
                <a:solidFill>
                  <a:srgbClr val="00B0F0"/>
                </a:solidFill>
                <a:effectLst>
                  <a:outerShdw blurRad="38100" dist="38100" dir="2700000" algn="tl">
                    <a:srgbClr val="C0C0C0"/>
                  </a:outerShdw>
                </a:effectLst>
              </a:rPr>
              <a:t>на расходы жилищно-коммунального хозяйства направлено 2 830 </a:t>
            </a:r>
            <a:r>
              <a:rPr lang="ru-RU" altLang="ru-RU" sz="1600" b="1" dirty="0">
                <a:solidFill>
                  <a:srgbClr val="00B0F0"/>
                </a:solidFill>
                <a:effectLst>
                  <a:outerShdw blurRad="38100" dist="38100" dir="2700000" algn="tl">
                    <a:srgbClr val="C0C0C0"/>
                  </a:outerShdw>
                </a:effectLst>
              </a:rPr>
              <a:t>млн. </a:t>
            </a:r>
            <a:r>
              <a:rPr lang="ru-RU" altLang="ru-RU" sz="1600" b="1" dirty="0" smtClean="0">
                <a:solidFill>
                  <a:srgbClr val="00B0F0"/>
                </a:solidFill>
                <a:effectLst>
                  <a:outerShdw blurRad="38100" dist="38100" dir="2700000" algn="tl">
                    <a:srgbClr val="C0C0C0"/>
                  </a:outerShdw>
                </a:effectLst>
              </a:rPr>
              <a:t>рублей,</a:t>
            </a:r>
            <a:r>
              <a:rPr lang="ru-RU" altLang="ru-RU" sz="1600" b="1" dirty="0" smtClean="0">
                <a:solidFill>
                  <a:srgbClr val="336600"/>
                </a:solidFill>
                <a:effectLst>
                  <a:outerShdw blurRad="38100" dist="38100" dir="2700000" algn="tl">
                    <a:srgbClr val="C0C0C0"/>
                  </a:outerShdw>
                </a:effectLst>
              </a:rPr>
              <a:t> </a:t>
            </a:r>
            <a:r>
              <a:rPr lang="ru-RU" altLang="ru-RU" sz="1400" dirty="0" smtClean="0"/>
              <a:t>из них:</a:t>
            </a:r>
            <a:endParaRPr lang="ru-RU" altLang="ru-RU" sz="1400" dirty="0"/>
          </a:p>
          <a:p>
            <a:pPr marL="360000" algn="just" eaLnBrk="1" hangingPunct="1">
              <a:buFontTx/>
              <a:buNone/>
              <a:defRPr/>
            </a:pPr>
            <a:r>
              <a:rPr lang="ru-RU" sz="1400" b="1" dirty="0" smtClean="0"/>
              <a:t>       –</a:t>
            </a:r>
            <a:r>
              <a:rPr lang="ru-RU" altLang="ru-RU" sz="1400" b="1" i="1" dirty="0" smtClean="0"/>
              <a:t>  47  млн. рублей  – бюджетные  инвестиции   по  программе, </a:t>
            </a:r>
          </a:p>
          <a:p>
            <a:pPr marL="360000" algn="just" eaLnBrk="1" hangingPunct="1">
              <a:buFontTx/>
              <a:buNone/>
              <a:defRPr/>
            </a:pPr>
            <a:r>
              <a:rPr lang="ru-RU" altLang="ru-RU" sz="1400" b="1" dirty="0"/>
              <a:t> </a:t>
            </a:r>
            <a:r>
              <a:rPr lang="ru-RU" altLang="ru-RU" sz="1400" b="1" dirty="0" smtClean="0"/>
              <a:t>       </a:t>
            </a:r>
            <a:r>
              <a:rPr lang="ru-RU" altLang="ru-RU" sz="1300" dirty="0" smtClean="0"/>
              <a:t>из них</a:t>
            </a:r>
            <a:r>
              <a:rPr lang="ru-RU" altLang="ru-RU" sz="1300" dirty="0"/>
              <a:t>:</a:t>
            </a:r>
            <a:endParaRPr lang="ru-RU" altLang="ru-RU" sz="1300" i="1" dirty="0"/>
          </a:p>
          <a:p>
            <a:pPr marL="360000" indent="0" algn="just" eaLnBrk="1" hangingPunct="1">
              <a:buFontTx/>
              <a:buNone/>
              <a:defRPr/>
            </a:pPr>
            <a:r>
              <a:rPr lang="ru-RU" sz="1250" dirty="0" smtClean="0"/>
              <a:t>46 </a:t>
            </a:r>
            <a:r>
              <a:rPr lang="ru-RU" sz="1250" dirty="0"/>
              <a:t>млн. </a:t>
            </a:r>
            <a:r>
              <a:rPr lang="ru-RU" sz="1250" dirty="0" smtClean="0"/>
              <a:t>рублей – на  </a:t>
            </a:r>
            <a:r>
              <a:rPr lang="ru-RU" sz="1250" dirty="0"/>
              <a:t>строительство и благоустройство </a:t>
            </a:r>
            <a:r>
              <a:rPr lang="ru-RU" sz="1250" dirty="0" smtClean="0"/>
              <a:t>нового городского  кладбища </a:t>
            </a:r>
          </a:p>
          <a:p>
            <a:pPr marL="324000" indent="0" algn="just" eaLnBrk="1" hangingPunct="1">
              <a:buFontTx/>
              <a:buNone/>
              <a:defRPr/>
            </a:pPr>
            <a:r>
              <a:rPr lang="ru-RU" sz="1400" dirty="0" smtClean="0"/>
              <a:t>– </a:t>
            </a:r>
            <a:r>
              <a:rPr lang="ru-RU" altLang="ru-RU" sz="1400" b="1" i="1" dirty="0"/>
              <a:t>66 млн. </a:t>
            </a:r>
            <a:r>
              <a:rPr lang="ru-RU" altLang="ru-RU" sz="1400" b="1" i="1" dirty="0" smtClean="0"/>
              <a:t>рублей – текущие </a:t>
            </a:r>
            <a:r>
              <a:rPr lang="ru-RU" altLang="ru-RU" sz="1400" b="1" i="1" dirty="0"/>
              <a:t>расходы в области жилищного </a:t>
            </a:r>
            <a:r>
              <a:rPr lang="ru-RU" altLang="ru-RU" sz="1400" b="1" i="1" dirty="0" smtClean="0"/>
              <a:t>хозяйства</a:t>
            </a:r>
            <a:r>
              <a:rPr lang="ru-RU" altLang="ru-RU" sz="1400" dirty="0" smtClean="0"/>
              <a:t>, из них:</a:t>
            </a:r>
          </a:p>
          <a:p>
            <a:pPr algn="just" eaLnBrk="1" hangingPunct="1">
              <a:defRPr/>
            </a:pPr>
            <a:r>
              <a:rPr lang="ru-RU" altLang="ru-RU" sz="1250" dirty="0" smtClean="0"/>
              <a:t>45 млн. рублей – на </a:t>
            </a:r>
            <a:r>
              <a:rPr lang="ru-RU" sz="1250" dirty="0" smtClean="0"/>
              <a:t>мероприятия </a:t>
            </a:r>
            <a:r>
              <a:rPr lang="ru-RU" sz="1250" dirty="0"/>
              <a:t>по капитальному ремонту многоквартирных домов</a:t>
            </a:r>
            <a:r>
              <a:rPr lang="ru-RU" altLang="ru-RU" sz="1250" dirty="0"/>
              <a:t> , </a:t>
            </a:r>
          </a:p>
          <a:p>
            <a:pPr algn="just" eaLnBrk="1" hangingPunct="1">
              <a:defRPr/>
            </a:pPr>
            <a:r>
              <a:rPr lang="ru-RU" altLang="ru-RU" sz="1250" dirty="0"/>
              <a:t>5</a:t>
            </a:r>
            <a:r>
              <a:rPr lang="ru-RU" altLang="ru-RU" sz="1250" dirty="0" smtClean="0"/>
              <a:t> </a:t>
            </a:r>
            <a:r>
              <a:rPr lang="ru-RU" altLang="ru-RU" sz="1250" dirty="0"/>
              <a:t>млн. </a:t>
            </a:r>
            <a:r>
              <a:rPr lang="ru-RU" altLang="ru-RU" sz="1250" dirty="0" smtClean="0"/>
              <a:t>рублей – доля города как собственника помещений в многоквартирных домах, находящихся в муниципальной  собственности, на реализацию </a:t>
            </a:r>
            <a:r>
              <a:rPr lang="ru-RU" altLang="ru-RU" sz="1250" dirty="0"/>
              <a:t>мероприятий Региональной программы капитального ремонта общего имущества собственников помещений в многоквартирных </a:t>
            </a:r>
            <a:r>
              <a:rPr lang="ru-RU" altLang="ru-RU" sz="1250" dirty="0" smtClean="0"/>
              <a:t>домах, </a:t>
            </a:r>
            <a:r>
              <a:rPr lang="ru-RU" altLang="ru-RU" sz="1250" dirty="0"/>
              <a:t>расположенных на территории муниципального образования город </a:t>
            </a:r>
            <a:r>
              <a:rPr lang="ru-RU" altLang="ru-RU" sz="1250" dirty="0" smtClean="0"/>
              <a:t>Краснодар</a:t>
            </a:r>
            <a:endParaRPr lang="ru-RU" altLang="ru-RU" sz="1250" dirty="0"/>
          </a:p>
          <a:p>
            <a:pPr marL="324000" indent="0" algn="just" eaLnBrk="1" hangingPunct="1">
              <a:buFontTx/>
              <a:buNone/>
              <a:defRPr/>
            </a:pPr>
            <a:r>
              <a:rPr lang="ru-RU" sz="1400" b="1" i="1" dirty="0"/>
              <a:t>–</a:t>
            </a:r>
            <a:r>
              <a:rPr lang="ru-RU" altLang="ru-RU" sz="1400" b="1" i="1" dirty="0" smtClean="0"/>
              <a:t> 26 </a:t>
            </a:r>
            <a:r>
              <a:rPr lang="ru-RU" altLang="ru-RU" sz="1400" b="1" i="1" dirty="0"/>
              <a:t>млн. рублей – текущие  расходы в области  коммунального </a:t>
            </a:r>
            <a:r>
              <a:rPr lang="ru-RU" altLang="ru-RU" sz="1400" b="1" i="1" dirty="0" smtClean="0"/>
              <a:t> хозяйства</a:t>
            </a:r>
            <a:r>
              <a:rPr lang="ru-RU" altLang="ru-RU" sz="1400" dirty="0"/>
              <a:t>, из них:</a:t>
            </a:r>
          </a:p>
          <a:p>
            <a:pPr algn="just" eaLnBrk="1" hangingPunct="1">
              <a:defRPr/>
            </a:pPr>
            <a:r>
              <a:rPr lang="ru-RU" sz="1250" dirty="0"/>
              <a:t>10 млн. рублей - на мероприятия по ремонту сетей инженерных коммуникаций</a:t>
            </a:r>
            <a:r>
              <a:rPr lang="ru-RU" sz="1250" dirty="0" smtClean="0"/>
              <a:t>,</a:t>
            </a:r>
            <a:endParaRPr lang="ru-RU" sz="1250" dirty="0"/>
          </a:p>
          <a:p>
            <a:pPr algn="just" eaLnBrk="1" hangingPunct="1">
              <a:defRPr/>
            </a:pPr>
            <a:r>
              <a:rPr lang="ru-RU" altLang="ru-RU" sz="1250" dirty="0"/>
              <a:t>15 млн. рублей – на подготовку объектов жилищно-коммунального хозяйства к работе и содержанию в зимних условиях (средства краевого бюджета</a:t>
            </a:r>
            <a:r>
              <a:rPr lang="ru-RU" altLang="ru-RU" sz="1250" dirty="0" smtClean="0"/>
              <a:t>)</a:t>
            </a:r>
            <a:endParaRPr lang="ru-RU" altLang="ru-RU" sz="1250" dirty="0"/>
          </a:p>
          <a:p>
            <a:pPr marL="0" indent="0" algn="just" eaLnBrk="1" hangingPunct="1">
              <a:buFontTx/>
              <a:buNone/>
              <a:defRPr/>
            </a:pPr>
            <a:endParaRPr lang="ru-RU" altLang="ru-RU" sz="1400" dirty="0"/>
          </a:p>
        </p:txBody>
      </p:sp>
      <p:pic>
        <p:nvPicPr>
          <p:cNvPr id="196611" name="Picture 3" descr="C:\Users\KNatalenko\Documents\ОТЧЕТ 2015\БЮДЖЕТ ДЛЯ ГРАЖДАН\капремонт домов.jpg"/>
          <p:cNvPicPr>
            <a:picLocks noChangeAspect="1" noChangeArrowheads="1"/>
          </p:cNvPicPr>
          <p:nvPr/>
        </p:nvPicPr>
        <p:blipFill>
          <a:blip r:embed="rId2"/>
          <a:srcRect/>
          <a:stretch>
            <a:fillRect/>
          </a:stretch>
        </p:blipFill>
        <p:spPr bwMode="auto">
          <a:xfrm>
            <a:off x="144463" y="1546642"/>
            <a:ext cx="3359150" cy="2365375"/>
          </a:xfrm>
          <a:prstGeom prst="rect">
            <a:avLst/>
          </a:prstGeom>
          <a:ln>
            <a:noFill/>
          </a:ln>
          <a:effectLst>
            <a:softEdge rad="112500"/>
          </a:effectLst>
        </p:spPr>
      </p:pic>
      <p:pic>
        <p:nvPicPr>
          <p:cNvPr id="196612" name="Picture 2" descr="C:\Users\KNatalenko\Documents\ОТЧЕТ 2015\БЮДЖЕТ ДЛЯ ГРАЖДАН\коммунальное.jpg"/>
          <p:cNvPicPr>
            <a:picLocks noChangeAspect="1" noChangeArrowheads="1"/>
          </p:cNvPicPr>
          <p:nvPr/>
        </p:nvPicPr>
        <p:blipFill>
          <a:blip r:embed="rId3"/>
          <a:srcRect/>
          <a:stretch>
            <a:fillRect/>
          </a:stretch>
        </p:blipFill>
        <p:spPr bwMode="auto">
          <a:xfrm>
            <a:off x="144463" y="4056102"/>
            <a:ext cx="3359150" cy="2509838"/>
          </a:xfrm>
          <a:prstGeom prst="rect">
            <a:avLst/>
          </a:prstGeom>
          <a:ln>
            <a:noFill/>
          </a:ln>
          <a:effectLst>
            <a:outerShdw blurRad="190500" algn="tl" rotWithShape="0">
              <a:srgbClr val="000000">
                <a:alpha val="70000"/>
              </a:srgbClr>
            </a:outerShdw>
          </a:effectLst>
        </p:spPr>
      </p:pic>
      <p:sp>
        <p:nvSpPr>
          <p:cNvPr id="6" name="Rectangle 2"/>
          <p:cNvSpPr txBox="1">
            <a:spLocks noChangeArrowheads="1"/>
          </p:cNvSpPr>
          <p:nvPr/>
        </p:nvSpPr>
        <p:spPr bwMode="auto">
          <a:xfrm>
            <a:off x="453483" y="66370"/>
            <a:ext cx="8233317" cy="388449"/>
          </a:xfrm>
          <a:prstGeom prst="rect">
            <a:avLst/>
          </a:prstGeom>
          <a:solidFill>
            <a:srgbClr val="E6CDB4"/>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ru-RU" sz="1800" b="1" kern="0" dirty="0" smtClean="0"/>
              <a:t>///   </a:t>
            </a:r>
            <a:r>
              <a:rPr lang="ru-RU" sz="1800" kern="0" dirty="0" smtClean="0"/>
              <a:t>ГОРОДСКОЕ</a:t>
            </a:r>
            <a:r>
              <a:rPr lang="ru-RU" sz="1800" b="1" kern="0" dirty="0" smtClean="0"/>
              <a:t> ХОЗЯЙСТВО   ///</a:t>
            </a:r>
          </a:p>
        </p:txBody>
      </p:sp>
    </p:spTree>
  </p:cSld>
  <p:clrMapOvr>
    <a:masterClrMapping/>
  </p:clrMapOvr>
  <p:transition spd="slow">
    <p:blind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3732109" y="223140"/>
            <a:ext cx="5114925" cy="381000"/>
          </a:xfrm>
        </p:spPr>
        <p:txBody>
          <a:bodyPr/>
          <a:lstStyle/>
          <a:p>
            <a:pPr marL="360000" indent="-342900" algn="just" eaLnBrk="1" hangingPunct="1">
              <a:spcBef>
                <a:spcPct val="20000"/>
              </a:spcBef>
              <a:defRPr/>
            </a:pPr>
            <a:r>
              <a:rPr lang="ru-RU" sz="1400" dirty="0" smtClean="0"/>
              <a:t>–</a:t>
            </a:r>
            <a:r>
              <a:rPr lang="ru-RU" sz="1400" b="1" dirty="0">
                <a:solidFill>
                  <a:schemeClr val="tx1"/>
                </a:solidFill>
                <a:latin typeface="+mn-lt"/>
                <a:ea typeface="+mn-ea"/>
                <a:cs typeface="+mn-cs"/>
              </a:rPr>
              <a:t> </a:t>
            </a:r>
            <a:r>
              <a:rPr lang="ru-RU" altLang="ru-RU" sz="1400" b="1" i="1" dirty="0" smtClean="0">
                <a:solidFill>
                  <a:schemeClr val="tx1"/>
                </a:solidFill>
                <a:latin typeface="+mn-lt"/>
                <a:ea typeface="+mn-ea"/>
                <a:cs typeface="+mn-cs"/>
              </a:rPr>
              <a:t>2 437 млн. рублей – текущие  расходы  по  </a:t>
            </a:r>
            <a:r>
              <a:rPr lang="ru-RU" altLang="ru-RU" sz="1400" b="1" i="1" dirty="0">
                <a:solidFill>
                  <a:schemeClr val="tx1"/>
                </a:solidFill>
                <a:latin typeface="+mn-lt"/>
                <a:ea typeface="+mn-ea"/>
                <a:cs typeface="+mn-cs"/>
              </a:rPr>
              <a:t>благоустройству,</a:t>
            </a:r>
          </a:p>
        </p:txBody>
      </p:sp>
      <p:sp>
        <p:nvSpPr>
          <p:cNvPr id="296963" name="Rectangle 3"/>
          <p:cNvSpPr>
            <a:spLocks noGrp="1" noChangeArrowheads="1"/>
          </p:cNvSpPr>
          <p:nvPr>
            <p:ph type="body" idx="1"/>
          </p:nvPr>
        </p:nvSpPr>
        <p:spPr>
          <a:xfrm>
            <a:off x="3579710" y="531903"/>
            <a:ext cx="5419725" cy="6335712"/>
          </a:xfrm>
        </p:spPr>
        <p:txBody>
          <a:bodyPr/>
          <a:lstStyle/>
          <a:p>
            <a:pPr marL="0" indent="0" algn="ctr" eaLnBrk="1" hangingPunct="1">
              <a:lnSpc>
                <a:spcPct val="150000"/>
              </a:lnSpc>
              <a:buFontTx/>
              <a:buNone/>
              <a:defRPr/>
            </a:pPr>
            <a:r>
              <a:rPr lang="ru-RU" altLang="ru-RU" sz="1400" dirty="0" smtClean="0"/>
              <a:t>из них основные расходы:</a:t>
            </a:r>
          </a:p>
          <a:p>
            <a:pPr algn="just" eaLnBrk="1" hangingPunct="1">
              <a:defRPr/>
            </a:pPr>
            <a:r>
              <a:rPr lang="ru-RU" altLang="ru-RU" sz="1250" dirty="0" smtClean="0"/>
              <a:t>952 </a:t>
            </a:r>
            <a:r>
              <a:rPr lang="ru-RU" altLang="ru-RU" sz="1250" dirty="0"/>
              <a:t>млн. </a:t>
            </a:r>
            <a:r>
              <a:rPr lang="ru-RU" altLang="ru-RU" sz="1250" dirty="0" smtClean="0"/>
              <a:t>рублей – санитарная </a:t>
            </a:r>
            <a:r>
              <a:rPr lang="ru-RU" altLang="ru-RU" sz="1250" dirty="0"/>
              <a:t>уборка территории города </a:t>
            </a:r>
            <a:r>
              <a:rPr lang="ru-RU" altLang="ru-RU" sz="1250" dirty="0" smtClean="0"/>
              <a:t>и ликвидация стихийных свалок</a:t>
            </a:r>
            <a:r>
              <a:rPr lang="ru-RU" altLang="ru-RU" sz="1250" dirty="0"/>
              <a:t>,</a:t>
            </a:r>
            <a:endParaRPr lang="ru-RU" altLang="ru-RU" sz="1250" dirty="0" smtClean="0"/>
          </a:p>
          <a:p>
            <a:pPr algn="just" eaLnBrk="1" hangingPunct="1">
              <a:defRPr/>
            </a:pPr>
            <a:r>
              <a:rPr lang="ru-RU" altLang="ru-RU" sz="1250" dirty="0"/>
              <a:t>594 млн. рублей – сбор, вывоз и утилизацию твердых бытовых отходов, ремонт, техническое обслуживание, оборудование контейнерных площадок, охрана площадок временного хранения </a:t>
            </a:r>
            <a:r>
              <a:rPr lang="ru-RU" altLang="ru-RU" sz="1250" dirty="0" smtClean="0"/>
              <a:t>мусора</a:t>
            </a:r>
            <a:r>
              <a:rPr lang="ru-RU" altLang="ru-RU" sz="1250" dirty="0"/>
              <a:t>,</a:t>
            </a:r>
          </a:p>
          <a:p>
            <a:pPr algn="just" eaLnBrk="1" hangingPunct="1">
              <a:defRPr/>
            </a:pPr>
            <a:r>
              <a:rPr lang="ru-RU" altLang="ru-RU" sz="1250" dirty="0" smtClean="0"/>
              <a:t>556 млн. рублей – обеспечение </a:t>
            </a:r>
            <a:r>
              <a:rPr lang="ru-RU" altLang="ru-RU" sz="1250" dirty="0"/>
              <a:t>уличного </a:t>
            </a:r>
            <a:r>
              <a:rPr lang="ru-RU" altLang="ru-RU" sz="1250" dirty="0" smtClean="0"/>
              <a:t>освещения, техническое обслуживание сетей уличного освещения</a:t>
            </a:r>
            <a:r>
              <a:rPr lang="ru-RU" altLang="ru-RU" sz="1250" dirty="0"/>
              <a:t>,</a:t>
            </a:r>
          </a:p>
          <a:p>
            <a:pPr algn="just" eaLnBrk="1" hangingPunct="1">
              <a:defRPr/>
            </a:pPr>
            <a:r>
              <a:rPr lang="ru-RU" altLang="ru-RU" sz="1250" dirty="0" smtClean="0"/>
              <a:t>110 млн. рублей – озеленение территории города,</a:t>
            </a:r>
          </a:p>
          <a:p>
            <a:pPr algn="just" eaLnBrk="1" hangingPunct="1">
              <a:defRPr/>
            </a:pPr>
            <a:r>
              <a:rPr lang="ru-RU" altLang="ru-RU" sz="1250" dirty="0"/>
              <a:t>67 млн. рублей </a:t>
            </a:r>
            <a:r>
              <a:rPr lang="ru-RU" altLang="ru-RU" sz="1250" dirty="0" smtClean="0"/>
              <a:t>– корчевание пней и компенсационное озеленение,</a:t>
            </a:r>
            <a:endParaRPr lang="ru-RU" altLang="ru-RU" sz="1250" dirty="0"/>
          </a:p>
          <a:p>
            <a:pPr algn="just" eaLnBrk="1" hangingPunct="1">
              <a:defRPr/>
            </a:pPr>
            <a:r>
              <a:rPr lang="ru-RU" altLang="ru-RU" sz="1250" dirty="0">
                <a:solidFill>
                  <a:srgbClr val="000000"/>
                </a:solidFill>
              </a:rPr>
              <a:t>46 млн. </a:t>
            </a:r>
            <a:r>
              <a:rPr lang="ru-RU" altLang="ru-RU" sz="1250" dirty="0" smtClean="0">
                <a:solidFill>
                  <a:srgbClr val="000000"/>
                </a:solidFill>
              </a:rPr>
              <a:t>рублей – </a:t>
            </a:r>
            <a:r>
              <a:rPr lang="ru-RU" altLang="ru-RU" sz="1250" dirty="0" smtClean="0"/>
              <a:t>строительство, реконструкция, ремонт и содержание объектов благоустройства, установка и содержание мемориальных досок, бюстов, памятных знаков и памятников, малых архитектурных форм</a:t>
            </a:r>
            <a:r>
              <a:rPr lang="ru-RU" altLang="ru-RU" sz="1250" dirty="0">
                <a:solidFill>
                  <a:srgbClr val="000000"/>
                </a:solidFill>
              </a:rPr>
              <a:t>,</a:t>
            </a:r>
            <a:endParaRPr lang="ru-RU" altLang="ru-RU" sz="1250" dirty="0" smtClean="0">
              <a:solidFill>
                <a:srgbClr val="000000"/>
              </a:solidFill>
            </a:endParaRPr>
          </a:p>
          <a:p>
            <a:pPr algn="just" eaLnBrk="1" hangingPunct="1">
              <a:defRPr/>
            </a:pPr>
            <a:r>
              <a:rPr lang="ru-RU" altLang="ru-RU" sz="1250" dirty="0"/>
              <a:t>41 млн. рублей </a:t>
            </a:r>
            <a:r>
              <a:rPr lang="ru-RU" altLang="ru-RU" sz="1250" dirty="0" smtClean="0"/>
              <a:t>- благоустройство </a:t>
            </a:r>
            <a:r>
              <a:rPr lang="ru-RU" altLang="ru-RU" sz="1250" dirty="0"/>
              <a:t>внутриквартальных придомовых территорий многоквартирных жилых домов, внутриквартальных дорог и </a:t>
            </a:r>
            <a:r>
              <a:rPr lang="ru-RU" altLang="ru-RU" sz="1250" dirty="0" smtClean="0"/>
              <a:t>тротуаров,</a:t>
            </a:r>
          </a:p>
          <a:p>
            <a:pPr algn="just" eaLnBrk="1" hangingPunct="1">
              <a:defRPr/>
            </a:pPr>
            <a:r>
              <a:rPr lang="ru-RU" altLang="ru-RU" sz="1250" dirty="0"/>
              <a:t>40 млн. рублей </a:t>
            </a:r>
            <a:r>
              <a:rPr lang="ru-RU" altLang="ru-RU" sz="1250" dirty="0" smtClean="0"/>
              <a:t>– организация </a:t>
            </a:r>
            <a:r>
              <a:rPr lang="ru-RU" altLang="ru-RU" sz="1250" dirty="0"/>
              <a:t>и содержание мест </a:t>
            </a:r>
            <a:r>
              <a:rPr lang="ru-RU" altLang="ru-RU" sz="1250" dirty="0" smtClean="0"/>
              <a:t>захоронения,</a:t>
            </a:r>
          </a:p>
          <a:p>
            <a:pPr algn="just" eaLnBrk="1" hangingPunct="1">
              <a:defRPr/>
            </a:pPr>
            <a:r>
              <a:rPr lang="ru-RU" altLang="ru-RU" sz="1250" dirty="0" smtClean="0"/>
              <a:t>17 млн. рублей </a:t>
            </a:r>
            <a:r>
              <a:rPr lang="ru-RU" altLang="ru-RU" sz="1250" dirty="0"/>
              <a:t>– </a:t>
            </a:r>
            <a:r>
              <a:rPr lang="ru-RU" altLang="ru-RU" sz="1250" dirty="0" smtClean="0"/>
              <a:t>приобретение, установка и содержание детских игровых площадок,</a:t>
            </a:r>
          </a:p>
          <a:p>
            <a:pPr algn="just" eaLnBrk="1" hangingPunct="1">
              <a:defRPr/>
            </a:pPr>
            <a:r>
              <a:rPr lang="ru-RU" altLang="ru-RU" sz="1250" dirty="0" smtClean="0"/>
              <a:t>6 млн. рублей – содержание и ремонт фонтанов</a:t>
            </a:r>
          </a:p>
          <a:p>
            <a:pPr marL="0" indent="0" algn="just" eaLnBrk="1" hangingPunct="1">
              <a:lnSpc>
                <a:spcPct val="150000"/>
              </a:lnSpc>
              <a:buFontTx/>
              <a:buNone/>
              <a:defRPr/>
            </a:pPr>
            <a:r>
              <a:rPr lang="ru-RU" sz="1400" dirty="0" smtClean="0"/>
              <a:t>        –</a:t>
            </a:r>
            <a:r>
              <a:rPr lang="ru-RU" altLang="ru-RU" sz="1400" dirty="0" smtClean="0"/>
              <a:t>      </a:t>
            </a:r>
            <a:r>
              <a:rPr lang="ru-RU" altLang="ru-RU" sz="1400" b="1" i="1" dirty="0"/>
              <a:t>п</a:t>
            </a:r>
            <a:r>
              <a:rPr lang="ru-RU" altLang="ru-RU" sz="1400" b="1" i="1" dirty="0" smtClean="0"/>
              <a:t>рочие расходы по программе:</a:t>
            </a:r>
          </a:p>
          <a:p>
            <a:pPr algn="just" eaLnBrk="1" hangingPunct="1">
              <a:defRPr/>
            </a:pPr>
            <a:r>
              <a:rPr lang="ru-RU" altLang="ru-RU" sz="1250" dirty="0"/>
              <a:t>13 млн. рублей – регулирование численности безнадзорных животных на территории </a:t>
            </a:r>
            <a:r>
              <a:rPr lang="ru-RU" altLang="ru-RU" sz="1250" dirty="0" smtClean="0"/>
              <a:t>города,</a:t>
            </a:r>
          </a:p>
          <a:p>
            <a:pPr algn="just" eaLnBrk="1" hangingPunct="1">
              <a:defRPr/>
            </a:pPr>
            <a:r>
              <a:rPr lang="ru-RU" altLang="ru-RU" sz="1250" dirty="0" smtClean="0"/>
              <a:t>29 млн. рублей </a:t>
            </a:r>
            <a:r>
              <a:rPr lang="ru-RU" altLang="ru-RU" sz="1250" dirty="0"/>
              <a:t>–</a:t>
            </a:r>
            <a:r>
              <a:rPr lang="ru-RU" altLang="ru-RU" sz="1250" dirty="0" smtClean="0"/>
              <a:t> погашение задолженности за работы по проектированию, ремонту  и реставрации  зданий-памятников</a:t>
            </a:r>
          </a:p>
          <a:p>
            <a:pPr marL="0" indent="0" algn="just" eaLnBrk="1" hangingPunct="1">
              <a:lnSpc>
                <a:spcPct val="80000"/>
              </a:lnSpc>
              <a:buFontTx/>
              <a:buNone/>
              <a:defRPr/>
            </a:pPr>
            <a:endParaRPr lang="ru-RU" altLang="ru-RU" sz="1400" dirty="0"/>
          </a:p>
          <a:p>
            <a:pPr marL="0" indent="0" algn="just" eaLnBrk="1" hangingPunct="1">
              <a:lnSpc>
                <a:spcPct val="80000"/>
              </a:lnSpc>
              <a:buFontTx/>
              <a:buNone/>
              <a:defRPr/>
            </a:pPr>
            <a:endParaRPr lang="ru-RU" altLang="ru-RU" sz="1400" dirty="0" smtClean="0"/>
          </a:p>
          <a:p>
            <a:pPr marL="0" indent="0" algn="just" eaLnBrk="1" hangingPunct="1">
              <a:lnSpc>
                <a:spcPct val="80000"/>
              </a:lnSpc>
              <a:buFontTx/>
              <a:buNone/>
              <a:defRPr/>
            </a:pPr>
            <a:endParaRPr lang="ru-RU" altLang="ru-RU" sz="1400" dirty="0"/>
          </a:p>
          <a:p>
            <a:pPr marL="0" indent="0" algn="just" eaLnBrk="1" hangingPunct="1">
              <a:lnSpc>
                <a:spcPct val="80000"/>
              </a:lnSpc>
              <a:buFontTx/>
              <a:buNone/>
              <a:defRPr/>
            </a:pPr>
            <a:endParaRPr lang="ru-RU" altLang="ru-RU" sz="1400" dirty="0"/>
          </a:p>
        </p:txBody>
      </p:sp>
      <p:pic>
        <p:nvPicPr>
          <p:cNvPr id="197635" name="Picture 2" descr="C:\Users\KNatalenko\Documents\ОТЧЕТ 2015\БЮДЖЕТ ДЛЯ ГРАЖДАН\1.gif"/>
          <p:cNvPicPr>
            <a:picLocks noChangeAspect="1" noChangeArrowheads="1"/>
          </p:cNvPicPr>
          <p:nvPr/>
        </p:nvPicPr>
        <p:blipFill>
          <a:blip r:embed="rId2"/>
          <a:srcRect/>
          <a:stretch>
            <a:fillRect/>
          </a:stretch>
        </p:blipFill>
        <p:spPr bwMode="auto">
          <a:xfrm>
            <a:off x="194468" y="558702"/>
            <a:ext cx="3292475" cy="2671762"/>
          </a:xfrm>
          <a:prstGeom prst="rect">
            <a:avLst/>
          </a:prstGeom>
          <a:ln>
            <a:noFill/>
          </a:ln>
          <a:effectLst>
            <a:outerShdw blurRad="190500" algn="tl" rotWithShape="0">
              <a:srgbClr val="000000">
                <a:alpha val="70000"/>
              </a:srgbClr>
            </a:outerShdw>
          </a:effectLst>
        </p:spPr>
      </p:pic>
      <p:pic>
        <p:nvPicPr>
          <p:cNvPr id="197636" name="Picture 2" descr="C:\Users\KNatalenko\Documents\ОТЧЕТ 2015\БЮДЖЕТ ДЛЯ ГРАЖДАН\Аврора фонтан.jpg"/>
          <p:cNvPicPr>
            <a:picLocks noChangeAspect="1" noChangeArrowheads="1"/>
          </p:cNvPicPr>
          <p:nvPr/>
        </p:nvPicPr>
        <p:blipFill>
          <a:blip r:embed="rId3"/>
          <a:srcRect/>
          <a:stretch>
            <a:fillRect/>
          </a:stretch>
        </p:blipFill>
        <p:spPr bwMode="auto">
          <a:xfrm>
            <a:off x="161130" y="3734320"/>
            <a:ext cx="3325813" cy="2671550"/>
          </a:xfrm>
          <a:prstGeom prst="rect">
            <a:avLst/>
          </a:prstGeom>
          <a:ln>
            <a:noFill/>
          </a:ln>
          <a:effectLst>
            <a:softEdge rad="112500"/>
          </a:effectLst>
        </p:spPr>
      </p:pic>
    </p:spTree>
  </p:cSld>
  <p:clrMapOvr>
    <a:masterClrMapping/>
  </p:clrMapOvr>
  <p:transition spd="slow">
    <p:blind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Заголовок 1"/>
          <p:cNvSpPr>
            <a:spLocks noGrp="1"/>
          </p:cNvSpPr>
          <p:nvPr>
            <p:ph type="title"/>
          </p:nvPr>
        </p:nvSpPr>
        <p:spPr>
          <a:xfrm>
            <a:off x="221190" y="223140"/>
            <a:ext cx="8701620" cy="915960"/>
          </a:xfrm>
        </p:spPr>
        <p:txBody>
          <a:bodyPr/>
          <a:lstStyle/>
          <a:p>
            <a:pPr eaLnBrk="1" hangingPunct="1"/>
            <a:r>
              <a:rPr lang="ru-RU" sz="1800" b="1"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муниципального образования город Краснодар «Энергосбережение и повышение энергетической эффективности муниципального образования город Краснодар» - </a:t>
            </a:r>
            <a:r>
              <a:rPr lang="ru-RU" sz="1800" b="1" dirty="0" smtClean="0">
                <a:solidFill>
                  <a:schemeClr val="accent6">
                    <a:lumMod val="60000"/>
                    <a:lumOff val="40000"/>
                  </a:schemeClr>
                </a:solidFill>
                <a:effectLst>
                  <a:outerShdw blurRad="38100" dist="38100" dir="2700000" algn="tl">
                    <a:srgbClr val="000000">
                      <a:alpha val="43137"/>
                    </a:srgbClr>
                  </a:outerShdw>
                </a:effectLst>
                <a:ea typeface="+mn-ea"/>
                <a:cs typeface="+mn-cs"/>
              </a:rPr>
              <a:t>54 </a:t>
            </a:r>
            <a:r>
              <a:rPr lang="ru-RU" sz="1800" b="1" dirty="0">
                <a:solidFill>
                  <a:schemeClr val="accent6">
                    <a:lumMod val="60000"/>
                    <a:lumOff val="40000"/>
                  </a:schemeClr>
                </a:solidFill>
                <a:effectLst>
                  <a:outerShdw blurRad="38100" dist="38100" dir="2700000" algn="tl">
                    <a:srgbClr val="000000">
                      <a:alpha val="43137"/>
                    </a:srgbClr>
                  </a:outerShdw>
                </a:effectLst>
                <a:ea typeface="+mn-ea"/>
                <a:cs typeface="+mn-cs"/>
              </a:rPr>
              <a:t>млн. рублей</a:t>
            </a:r>
            <a:endParaRPr lang="ru-RU" sz="1800" b="1" dirty="0" smtClean="0">
              <a:solidFill>
                <a:schemeClr val="accent6">
                  <a:lumMod val="60000"/>
                  <a:lumOff val="40000"/>
                </a:schemeClr>
              </a:solidFill>
              <a:effectLst>
                <a:outerShdw blurRad="38100" dist="38100" dir="2700000" algn="tl">
                  <a:srgbClr val="000000">
                    <a:alpha val="43137"/>
                  </a:srgbClr>
                </a:outerShdw>
              </a:effectLst>
            </a:endParaRPr>
          </a:p>
        </p:txBody>
      </p:sp>
      <p:sp>
        <p:nvSpPr>
          <p:cNvPr id="198658" name="Объект 2"/>
          <p:cNvSpPr>
            <a:spLocks noGrp="1"/>
          </p:cNvSpPr>
          <p:nvPr>
            <p:ph idx="1"/>
          </p:nvPr>
        </p:nvSpPr>
        <p:spPr>
          <a:xfrm>
            <a:off x="442951" y="5260920"/>
            <a:ext cx="8235950" cy="1144588"/>
          </a:xfrm>
        </p:spPr>
        <p:txBody>
          <a:bodyPr/>
          <a:lstStyle/>
          <a:p>
            <a:pPr marL="0" indent="0" algn="just" eaLnBrk="1" hangingPunct="1">
              <a:buFontTx/>
              <a:buNone/>
            </a:pPr>
            <a:r>
              <a:rPr lang="ru-RU" sz="1600" dirty="0" smtClean="0"/>
              <a:t>     </a:t>
            </a:r>
            <a:r>
              <a:rPr lang="ru-RU" sz="1400" dirty="0" smtClean="0"/>
              <a:t>В рамках реализации муниципальной программы профинансированы мероприятия по комплексному энергетическому обследованию и паспортизации зданий и сооружений бюджетной сферы, находящихся в муниципальном образовании город Краснодар.</a:t>
            </a:r>
          </a:p>
        </p:txBody>
      </p:sp>
      <p:pic>
        <p:nvPicPr>
          <p:cNvPr id="198659" name="Picture 2" descr="C:\Users\KNatalenko\Documents\ОТЧЕТ 2015\БЮДЖЕТ ДЛЯ ГРАЖДАН\Бюджет для граждан за 2015 в разрезе МП\ФОТО для бюджета для граждан\energoservis_kontrakt.jpg"/>
          <p:cNvPicPr>
            <a:picLocks noChangeAspect="1" noChangeArrowheads="1"/>
          </p:cNvPicPr>
          <p:nvPr/>
        </p:nvPicPr>
        <p:blipFill>
          <a:blip r:embed="rId2"/>
          <a:srcRect t="9715"/>
          <a:stretch>
            <a:fillRect/>
          </a:stretch>
        </p:blipFill>
        <p:spPr bwMode="auto">
          <a:xfrm>
            <a:off x="440783" y="1673410"/>
            <a:ext cx="8166100" cy="3238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blinds/>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144860" y="146810"/>
            <a:ext cx="8999140" cy="992290"/>
          </a:xfrm>
        </p:spPr>
        <p:txBody>
          <a:bodyPr/>
          <a:lstStyle/>
          <a:p>
            <a:r>
              <a:rPr lang="ru-RU" altLang="ru-RU" sz="1800" b="1"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муниципального образования город Краснодар «</a:t>
            </a:r>
            <a:r>
              <a:rPr lang="ru-RU" sz="1800" b="1" dirty="0">
                <a:solidFill>
                  <a:schemeClr val="accent6">
                    <a:lumMod val="60000"/>
                    <a:lumOff val="40000"/>
                  </a:schemeClr>
                </a:solidFill>
                <a:effectLst>
                  <a:outerShdw blurRad="38100" dist="38100" dir="2700000" algn="tl">
                    <a:srgbClr val="000000">
                      <a:alpha val="43137"/>
                    </a:srgbClr>
                  </a:outerShdw>
                </a:effectLst>
              </a:rPr>
              <a:t>Комплексное развитие муниципального образования </a:t>
            </a:r>
            <a:br>
              <a:rPr lang="ru-RU" sz="1800" b="1" dirty="0">
                <a:solidFill>
                  <a:schemeClr val="accent6">
                    <a:lumMod val="60000"/>
                    <a:lumOff val="40000"/>
                  </a:schemeClr>
                </a:solidFill>
                <a:effectLst>
                  <a:outerShdw blurRad="38100" dist="38100" dir="2700000" algn="tl">
                    <a:srgbClr val="000000">
                      <a:alpha val="43137"/>
                    </a:srgbClr>
                  </a:outerShdw>
                </a:effectLst>
              </a:rPr>
            </a:br>
            <a:r>
              <a:rPr lang="ru-RU" sz="1800" b="1" dirty="0">
                <a:solidFill>
                  <a:schemeClr val="accent6">
                    <a:lumMod val="60000"/>
                    <a:lumOff val="40000"/>
                  </a:schemeClr>
                </a:solidFill>
                <a:effectLst>
                  <a:outerShdw blurRad="38100" dist="38100" dir="2700000" algn="tl">
                    <a:srgbClr val="000000">
                      <a:alpha val="43137"/>
                    </a:srgbClr>
                  </a:outerShdw>
                </a:effectLst>
              </a:rPr>
              <a:t>в сфере строительства, архитектуры, развития объектов инженерной, социальной инфраструктуры, дорожного хозяйства</a:t>
            </a:r>
            <a:r>
              <a:rPr lang="ru-RU" altLang="ru-RU" sz="1800" b="1" dirty="0" smtClean="0">
                <a:solidFill>
                  <a:schemeClr val="accent6">
                    <a:lumMod val="60000"/>
                    <a:lumOff val="40000"/>
                  </a:schemeClr>
                </a:solidFill>
                <a:effectLst>
                  <a:outerShdw blurRad="38100" dist="38100" dir="2700000" algn="tl">
                    <a:srgbClr val="000000">
                      <a:alpha val="43137"/>
                    </a:srgbClr>
                  </a:outerShdw>
                </a:effectLst>
              </a:rPr>
              <a:t>»</a:t>
            </a:r>
            <a:endParaRPr lang="ru-RU" altLang="ru-RU" sz="1800" b="1" dirty="0">
              <a:solidFill>
                <a:schemeClr val="accent6">
                  <a:lumMod val="60000"/>
                  <a:lumOff val="40000"/>
                </a:schemeClr>
              </a:solidFill>
              <a:effectLst>
                <a:outerShdw blurRad="38100" dist="38100" dir="2700000" algn="tl">
                  <a:srgbClr val="000000">
                    <a:alpha val="43137"/>
                  </a:srgbClr>
                </a:outerShdw>
              </a:effectLst>
            </a:endParaRPr>
          </a:p>
        </p:txBody>
      </p:sp>
      <p:sp>
        <p:nvSpPr>
          <p:cNvPr id="271365" name="Rectangle 5"/>
          <p:cNvSpPr>
            <a:spLocks noGrp="1" noChangeArrowheads="1"/>
          </p:cNvSpPr>
          <p:nvPr>
            <p:ph type="body" sz="half" idx="2"/>
          </p:nvPr>
        </p:nvSpPr>
        <p:spPr>
          <a:xfrm>
            <a:off x="3579710" y="1406255"/>
            <a:ext cx="5343099" cy="5419430"/>
          </a:xfrm>
        </p:spPr>
        <p:txBody>
          <a:bodyPr/>
          <a:lstStyle/>
          <a:p>
            <a:pPr algn="ctr">
              <a:spcBef>
                <a:spcPts val="0"/>
              </a:spcBef>
              <a:buFontTx/>
              <a:buNone/>
            </a:pPr>
            <a:r>
              <a:rPr lang="ru-RU" altLang="ru-RU" sz="1400" b="1" dirty="0" smtClean="0">
                <a:solidFill>
                  <a:srgbClr val="00B0F0"/>
                </a:solidFill>
                <a:effectLst>
                  <a:outerShdw blurRad="38100" dist="38100" dir="2700000" algn="tl">
                    <a:srgbClr val="C0C0C0"/>
                  </a:outerShdw>
                </a:effectLst>
              </a:rPr>
              <a:t>В рамках программы в 2015 </a:t>
            </a:r>
            <a:r>
              <a:rPr lang="ru-RU" altLang="ru-RU" sz="1400" b="1" dirty="0">
                <a:solidFill>
                  <a:srgbClr val="00B0F0"/>
                </a:solidFill>
                <a:effectLst>
                  <a:outerShdw blurRad="38100" dist="38100" dir="2700000" algn="tl">
                    <a:srgbClr val="C0C0C0"/>
                  </a:outerShdw>
                </a:effectLst>
              </a:rPr>
              <a:t>году </a:t>
            </a:r>
            <a:r>
              <a:rPr lang="ru-RU" altLang="ru-RU" sz="1400" b="1" dirty="0" smtClean="0">
                <a:solidFill>
                  <a:srgbClr val="00B0F0"/>
                </a:solidFill>
                <a:effectLst>
                  <a:outerShdw blurRad="38100" dist="38100" dir="2700000" algn="tl">
                    <a:srgbClr val="C0C0C0"/>
                  </a:outerShdw>
                </a:effectLst>
              </a:rPr>
              <a:t>профинансировано </a:t>
            </a:r>
          </a:p>
          <a:p>
            <a:pPr algn="ctr">
              <a:spcBef>
                <a:spcPts val="0"/>
              </a:spcBef>
              <a:buFontTx/>
              <a:buNone/>
            </a:pPr>
            <a:r>
              <a:rPr lang="ru-RU" altLang="ru-RU" sz="1400" b="1" dirty="0" smtClean="0">
                <a:solidFill>
                  <a:srgbClr val="00B0F0"/>
                </a:solidFill>
                <a:effectLst>
                  <a:outerShdw blurRad="38100" dist="38100" dir="2700000" algn="tl">
                    <a:srgbClr val="C0C0C0"/>
                  </a:outerShdw>
                </a:effectLst>
              </a:rPr>
              <a:t>2 млрд. 407 </a:t>
            </a:r>
            <a:r>
              <a:rPr lang="ru-RU" altLang="ru-RU" sz="1400" b="1" dirty="0">
                <a:solidFill>
                  <a:srgbClr val="00B0F0"/>
                </a:solidFill>
                <a:effectLst>
                  <a:outerShdw blurRad="38100" dist="38100" dir="2700000" algn="tl">
                    <a:srgbClr val="C0C0C0"/>
                  </a:outerShdw>
                </a:effectLst>
              </a:rPr>
              <a:t>млн. </a:t>
            </a:r>
            <a:r>
              <a:rPr lang="ru-RU" altLang="ru-RU" sz="1400" b="1" dirty="0" smtClean="0">
                <a:solidFill>
                  <a:srgbClr val="00B0F0"/>
                </a:solidFill>
                <a:effectLst>
                  <a:outerShdw blurRad="38100" dist="38100" dir="2700000" algn="tl">
                    <a:srgbClr val="C0C0C0"/>
                  </a:outerShdw>
                </a:effectLst>
              </a:rPr>
              <a:t>рублей</a:t>
            </a:r>
          </a:p>
          <a:p>
            <a:pPr marL="360000" algn="just">
              <a:spcBef>
                <a:spcPts val="0"/>
              </a:spcBef>
              <a:buFontTx/>
              <a:buNone/>
            </a:pPr>
            <a:r>
              <a:rPr lang="ru-RU" sz="1400" b="1" dirty="0" smtClean="0"/>
              <a:t>       – </a:t>
            </a:r>
            <a:r>
              <a:rPr lang="ru-RU" sz="1250" b="1" i="1" dirty="0" smtClean="0"/>
              <a:t>на с</a:t>
            </a:r>
            <a:r>
              <a:rPr lang="ru-RU" altLang="ru-RU" sz="1250" b="1" i="1" dirty="0" smtClean="0"/>
              <a:t>троительство</a:t>
            </a:r>
            <a:r>
              <a:rPr lang="ru-RU" altLang="ru-RU" sz="1250" b="1" i="1" dirty="0"/>
              <a:t>, </a:t>
            </a:r>
            <a:r>
              <a:rPr lang="ru-RU" altLang="ru-RU" sz="1250" b="1" i="1" dirty="0" smtClean="0"/>
              <a:t>реконструкцию </a:t>
            </a:r>
            <a:r>
              <a:rPr lang="ru-RU" altLang="ru-RU" sz="1250" b="1" i="1" dirty="0"/>
              <a:t>и </a:t>
            </a:r>
            <a:r>
              <a:rPr lang="ru-RU" altLang="ru-RU" sz="1250" b="1" i="1" dirty="0" smtClean="0"/>
              <a:t>модернизацию </a:t>
            </a:r>
            <a:r>
              <a:rPr lang="ru-RU" altLang="ru-RU" sz="1250" b="1" i="1" dirty="0"/>
              <a:t>инженерной инфраструктуры и объектов </a:t>
            </a:r>
            <a:r>
              <a:rPr lang="ru-RU" altLang="ru-RU" sz="1250" b="1" i="1" dirty="0" smtClean="0"/>
              <a:t>благоустройства – 77 млн. рублей:</a:t>
            </a:r>
            <a:endParaRPr lang="ru-RU" altLang="ru-RU" sz="1250" i="1" dirty="0" smtClean="0"/>
          </a:p>
          <a:p>
            <a:pPr marL="360000" algn="just">
              <a:spcBef>
                <a:spcPts val="0"/>
              </a:spcBef>
              <a:buFontTx/>
              <a:buNone/>
            </a:pPr>
            <a:r>
              <a:rPr lang="ru-RU" sz="1250" dirty="0" smtClean="0"/>
              <a:t>       12 млн. рублей – за работы по демонтажу, транспортировке </a:t>
            </a:r>
            <a:r>
              <a:rPr lang="ru-RU" sz="1250" dirty="0"/>
              <a:t>и </a:t>
            </a:r>
            <a:r>
              <a:rPr lang="ru-RU" sz="1250" dirty="0" smtClean="0"/>
              <a:t>хранению </a:t>
            </a:r>
            <a:r>
              <a:rPr lang="ru-RU" sz="1250" dirty="0"/>
              <a:t>временных </a:t>
            </a:r>
            <a:r>
              <a:rPr lang="ru-RU" sz="1250" dirty="0" smtClean="0"/>
              <a:t>сооружений;</a:t>
            </a:r>
            <a:endParaRPr lang="ru-RU" altLang="ru-RU" sz="1250" i="1" dirty="0"/>
          </a:p>
          <a:p>
            <a:pPr marL="360000" indent="0" algn="just">
              <a:spcBef>
                <a:spcPts val="0"/>
              </a:spcBef>
              <a:buNone/>
            </a:pPr>
            <a:r>
              <a:rPr lang="ru-RU" sz="1250" dirty="0" smtClean="0"/>
              <a:t>42 </a:t>
            </a:r>
            <a:r>
              <a:rPr lang="ru-RU" sz="1250" dirty="0"/>
              <a:t>млн. </a:t>
            </a:r>
            <a:r>
              <a:rPr lang="ru-RU" sz="1250" dirty="0" smtClean="0"/>
              <a:t>рублей – на проектирование </a:t>
            </a:r>
            <a:r>
              <a:rPr lang="ru-RU" sz="1250" dirty="0"/>
              <a:t>и </a:t>
            </a:r>
            <a:r>
              <a:rPr lang="ru-RU" sz="1250" dirty="0" smtClean="0"/>
              <a:t>реконструкцию </a:t>
            </a:r>
            <a:r>
              <a:rPr lang="ru-RU" sz="1250" dirty="0"/>
              <a:t>бульвара по ул. Красной от ул. им. Гаврилова до ул. Офицерской и кинотеатра «Аврора</a:t>
            </a:r>
            <a:r>
              <a:rPr lang="ru-RU" sz="1250" dirty="0" smtClean="0"/>
              <a:t>»;</a:t>
            </a:r>
          </a:p>
          <a:p>
            <a:pPr marL="360000" indent="0" algn="just">
              <a:spcBef>
                <a:spcPts val="0"/>
              </a:spcBef>
              <a:buNone/>
            </a:pPr>
            <a:r>
              <a:rPr lang="ru-RU" sz="1250" dirty="0" smtClean="0"/>
              <a:t>23 млн. рублей – </a:t>
            </a:r>
            <a:r>
              <a:rPr lang="ru-RU" sz="1250" dirty="0"/>
              <a:t>за работы по газификации жилых домов жилого массива 1-го отделения ОПХ «Колос», газоснабжению пос. Калинино-1, газификацию северо-западной и северо-восточной части пос. Знаменского, а также объектов социальной </a:t>
            </a:r>
            <a:r>
              <a:rPr lang="ru-RU" sz="1250" dirty="0" smtClean="0"/>
              <a:t>сферы.</a:t>
            </a:r>
          </a:p>
          <a:p>
            <a:pPr marL="360000" indent="0" algn="just">
              <a:spcBef>
                <a:spcPts val="0"/>
              </a:spcBef>
              <a:buNone/>
            </a:pPr>
            <a:endParaRPr lang="ru-RU" sz="1250" dirty="0" smtClean="0"/>
          </a:p>
          <a:p>
            <a:pPr marL="360000" indent="0" algn="just">
              <a:spcBef>
                <a:spcPts val="0"/>
              </a:spcBef>
              <a:buNone/>
            </a:pPr>
            <a:r>
              <a:rPr lang="ru-RU" sz="1250" b="1" i="1" dirty="0" smtClean="0"/>
              <a:t>– на реализацию подпрограммы «Жилище» профинансировано     145 </a:t>
            </a:r>
            <a:r>
              <a:rPr lang="ru-RU" altLang="ru-RU" sz="1250" b="1" i="1" dirty="0" smtClean="0"/>
              <a:t>млн</a:t>
            </a:r>
            <a:r>
              <a:rPr lang="ru-RU" altLang="ru-RU" sz="1250" b="1" i="1" dirty="0"/>
              <a:t>. </a:t>
            </a:r>
            <a:r>
              <a:rPr lang="ru-RU" altLang="ru-RU" sz="1250" b="1" i="1" dirty="0" smtClean="0"/>
              <a:t>рублей:</a:t>
            </a:r>
          </a:p>
          <a:p>
            <a:pPr marL="324000" indent="0" algn="just">
              <a:spcBef>
                <a:spcPts val="0"/>
              </a:spcBef>
              <a:buNone/>
            </a:pPr>
            <a:r>
              <a:rPr lang="ru-RU" altLang="ru-RU" sz="1250" dirty="0"/>
              <a:t> </a:t>
            </a:r>
            <a:r>
              <a:rPr lang="ru-RU" altLang="ru-RU" sz="1250" dirty="0" smtClean="0"/>
              <a:t> 62 млн. рублей на </a:t>
            </a:r>
            <a:r>
              <a:rPr lang="ru-RU" sz="1250" dirty="0" smtClean="0"/>
              <a:t>социальные </a:t>
            </a:r>
            <a:r>
              <a:rPr lang="ru-RU" sz="1250" dirty="0"/>
              <a:t>выплаты молодым семьям для приобретения (строительства) </a:t>
            </a:r>
            <a:r>
              <a:rPr lang="ru-RU" sz="1250" dirty="0" smtClean="0"/>
              <a:t>жилья;</a:t>
            </a:r>
          </a:p>
          <a:p>
            <a:pPr marL="324000" indent="0" algn="just">
              <a:spcBef>
                <a:spcPts val="0"/>
              </a:spcBef>
              <a:buNone/>
            </a:pPr>
            <a:r>
              <a:rPr lang="ru-RU" sz="1250" dirty="0" smtClean="0"/>
              <a:t>70 млн. рублей на </a:t>
            </a:r>
            <a:r>
              <a:rPr lang="ru-RU" sz="1250" dirty="0"/>
              <a:t>обеспечение в целях жилищного строительства земельных участков инженерной инфраструктурой, предоставленных (предоставляемых) семьям, имеющим трёх и более детей, в пос. Лазурном, ст. </a:t>
            </a:r>
            <a:r>
              <a:rPr lang="ru-RU" sz="1250" dirty="0" err="1"/>
              <a:t>Старокорунской</a:t>
            </a:r>
            <a:r>
              <a:rPr lang="ru-RU" sz="1250" dirty="0"/>
              <a:t>, х. Новом, </a:t>
            </a:r>
            <a:r>
              <a:rPr lang="ru-RU" sz="1250" dirty="0" err="1"/>
              <a:t>Копанском</a:t>
            </a:r>
            <a:r>
              <a:rPr lang="ru-RU" sz="1250" dirty="0"/>
              <a:t> и </a:t>
            </a:r>
            <a:r>
              <a:rPr lang="ru-RU" sz="1250" dirty="0" smtClean="0"/>
              <a:t>Октябрьском;</a:t>
            </a:r>
            <a:r>
              <a:rPr lang="ru-RU" altLang="ru-RU" sz="1250" dirty="0" smtClean="0"/>
              <a:t>       </a:t>
            </a:r>
          </a:p>
          <a:p>
            <a:pPr marL="324000" indent="0" algn="just">
              <a:spcBef>
                <a:spcPts val="0"/>
              </a:spcBef>
              <a:buNone/>
            </a:pPr>
            <a:r>
              <a:rPr lang="ru-RU" sz="1250" dirty="0" smtClean="0"/>
              <a:t>3 млн. рублей на обеспечение технологическое присоединение </a:t>
            </a:r>
            <a:r>
              <a:rPr lang="ru-RU" sz="1250" dirty="0"/>
              <a:t>жилых домов, строительство которых осуществлялось с привлечением денежных средств граждан, обязательства перед которыми не исполнены </a:t>
            </a:r>
            <a:r>
              <a:rPr lang="ru-RU" sz="1250" dirty="0" smtClean="0"/>
              <a:t>застройщиками.</a:t>
            </a:r>
            <a:r>
              <a:rPr lang="ru-RU" altLang="ru-RU" sz="1250" dirty="0" smtClean="0"/>
              <a:t>  </a:t>
            </a:r>
            <a:endParaRPr lang="ru-RU" altLang="ru-RU" sz="1250" dirty="0"/>
          </a:p>
          <a:p>
            <a:pPr marL="0" indent="0" algn="just">
              <a:spcBef>
                <a:spcPts val="0"/>
              </a:spcBef>
              <a:buNone/>
            </a:pPr>
            <a:endParaRPr lang="ru-RU" altLang="ru-RU" sz="14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1" y="4115970"/>
            <a:ext cx="3282188" cy="2518890"/>
          </a:xfrm>
          <a:prstGeom prst="rect">
            <a:avLst/>
          </a:prstGeom>
          <a:ln>
            <a:noFill/>
          </a:ln>
          <a:effectLst>
            <a:softEdge rad="112500"/>
          </a:effec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861" y="1444420"/>
            <a:ext cx="3282188" cy="2518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44492251"/>
      </p:ext>
    </p:extLst>
  </p:cSld>
  <p:clrMapOvr>
    <a:masterClrMapping/>
  </p:clrMapOvr>
  <p:transition spd="slow">
    <p:blinds/>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61360" y="757450"/>
            <a:ext cx="4808790" cy="5286062"/>
          </a:xfrm>
          <a:prstGeom prst="rect">
            <a:avLst/>
          </a:prstGeom>
        </p:spPr>
        <p:txBody>
          <a:bodyPr wrap="square">
            <a:spAutoFit/>
          </a:bodyPr>
          <a:lstStyle/>
          <a:p>
            <a:pPr algn="just"/>
            <a:r>
              <a:rPr lang="ru-RU" sz="1250" i="1" dirty="0" smtClean="0">
                <a:solidFill>
                  <a:srgbClr val="000000"/>
                </a:solidFill>
                <a:ea typeface="Times New Roman" panose="02020603050405020304" pitchFamily="18" charset="0"/>
                <a:cs typeface="+mn-cs"/>
              </a:rPr>
              <a:t>- на </a:t>
            </a:r>
            <a:r>
              <a:rPr lang="ru-RU" sz="1250" i="1" dirty="0">
                <a:solidFill>
                  <a:srgbClr val="000000"/>
                </a:solidFill>
                <a:ea typeface="Times New Roman" panose="02020603050405020304" pitchFamily="18" charset="0"/>
                <a:cs typeface="+mn-cs"/>
              </a:rPr>
              <a:t>проектирование, строительство, </a:t>
            </a:r>
            <a:r>
              <a:rPr lang="ru-RU" sz="1250" i="1" dirty="0" smtClean="0">
                <a:solidFill>
                  <a:srgbClr val="000000"/>
                </a:solidFill>
                <a:ea typeface="Times New Roman" panose="02020603050405020304" pitchFamily="18" charset="0"/>
                <a:cs typeface="+mn-cs"/>
              </a:rPr>
              <a:t>реконструкцию, приобретение объектов </a:t>
            </a:r>
            <a:r>
              <a:rPr lang="ru-RU" sz="1250" i="1" dirty="0">
                <a:solidFill>
                  <a:srgbClr val="000000"/>
                </a:solidFill>
                <a:ea typeface="Times New Roman" panose="02020603050405020304" pitchFamily="18" charset="0"/>
                <a:cs typeface="+mn-cs"/>
              </a:rPr>
              <a:t>движимого и недвижимого имущества в </a:t>
            </a:r>
            <a:r>
              <a:rPr lang="ru-RU" sz="1250" i="1" dirty="0" smtClean="0">
                <a:solidFill>
                  <a:srgbClr val="000000"/>
                </a:solidFill>
                <a:ea typeface="Times New Roman" panose="02020603050405020304" pitchFamily="18" charset="0"/>
                <a:cs typeface="+mn-cs"/>
              </a:rPr>
              <a:t>муниципальную собственность </a:t>
            </a:r>
            <a:r>
              <a:rPr lang="ru-RU" sz="1250" i="1" dirty="0">
                <a:solidFill>
                  <a:srgbClr val="000000"/>
                </a:solidFill>
                <a:ea typeface="Times New Roman" panose="02020603050405020304" pitchFamily="18" charset="0"/>
                <a:cs typeface="+mn-cs"/>
              </a:rPr>
              <a:t>дошкольного и общего </a:t>
            </a:r>
            <a:r>
              <a:rPr lang="ru-RU" sz="1250" i="1" dirty="0" smtClean="0">
                <a:solidFill>
                  <a:srgbClr val="000000"/>
                </a:solidFill>
                <a:ea typeface="Times New Roman" panose="02020603050405020304" pitchFamily="18" charset="0"/>
                <a:cs typeface="+mn-cs"/>
              </a:rPr>
              <a:t>образования – 721 млн. рублей:</a:t>
            </a:r>
          </a:p>
          <a:p>
            <a:pPr algn="just"/>
            <a:r>
              <a:rPr lang="ru-RU" sz="1250" b="0" dirty="0">
                <a:solidFill>
                  <a:srgbClr val="000000"/>
                </a:solidFill>
                <a:ea typeface="Times New Roman" panose="02020603050405020304" pitchFamily="18" charset="0"/>
                <a:cs typeface="+mn-cs"/>
              </a:rPr>
              <a:t> </a:t>
            </a:r>
            <a:r>
              <a:rPr lang="ru-RU" sz="1250" b="0" dirty="0" smtClean="0">
                <a:solidFill>
                  <a:srgbClr val="000000"/>
                </a:solidFill>
                <a:ea typeface="Times New Roman" panose="02020603050405020304" pitchFamily="18" charset="0"/>
                <a:cs typeface="+mn-cs"/>
              </a:rPr>
              <a:t>       500 млн. рублей – на приобретение трех детских дошкольных образовательных учреждений в </a:t>
            </a:r>
            <a:r>
              <a:rPr lang="ru-RU" sz="1250" b="0" dirty="0" err="1" smtClean="0">
                <a:solidFill>
                  <a:srgbClr val="000000"/>
                </a:solidFill>
                <a:ea typeface="Times New Roman" panose="02020603050405020304" pitchFamily="18" charset="0"/>
                <a:cs typeface="+mn-cs"/>
              </a:rPr>
              <a:t>Прикубанском</a:t>
            </a:r>
            <a:r>
              <a:rPr lang="ru-RU" sz="1250" b="0" dirty="0" smtClean="0">
                <a:solidFill>
                  <a:srgbClr val="000000"/>
                </a:solidFill>
                <a:ea typeface="Times New Roman" panose="02020603050405020304" pitchFamily="18" charset="0"/>
                <a:cs typeface="+mn-cs"/>
              </a:rPr>
              <a:t> внутригородском округе на 166, 240 и 250 мест;</a:t>
            </a:r>
          </a:p>
          <a:p>
            <a:pPr algn="just"/>
            <a:r>
              <a:rPr lang="ru-RU" sz="1250" b="0" dirty="0" smtClean="0">
                <a:solidFill>
                  <a:srgbClr val="000000"/>
                </a:solidFill>
                <a:ea typeface="Times New Roman" panose="02020603050405020304" pitchFamily="18" charset="0"/>
                <a:cs typeface="+mn-cs"/>
              </a:rPr>
              <a:t>         220 млн. рублей – на проектирование и строительство учреждений отрасли «Образование».</a:t>
            </a:r>
          </a:p>
          <a:p>
            <a:pPr algn="just"/>
            <a:endParaRPr lang="ru-RU" sz="1250" b="0" dirty="0" smtClean="0">
              <a:solidFill>
                <a:srgbClr val="000000"/>
              </a:solidFill>
              <a:ea typeface="Times New Roman" panose="02020603050405020304" pitchFamily="18" charset="0"/>
              <a:cs typeface="+mn-cs"/>
            </a:endParaRPr>
          </a:p>
          <a:p>
            <a:pPr algn="just"/>
            <a:r>
              <a:rPr lang="ru-RU" sz="1250" dirty="0" smtClean="0">
                <a:solidFill>
                  <a:srgbClr val="000000"/>
                </a:solidFill>
                <a:cs typeface="+mn-cs"/>
              </a:rPr>
              <a:t>   - </a:t>
            </a:r>
            <a:r>
              <a:rPr lang="ru-RU" sz="1250" i="1" dirty="0" smtClean="0">
                <a:solidFill>
                  <a:srgbClr val="000000"/>
                </a:solidFill>
                <a:cs typeface="+mn-cs"/>
              </a:rPr>
              <a:t>на содержание </a:t>
            </a:r>
            <a:r>
              <a:rPr lang="ru-RU" sz="1250" i="1" dirty="0">
                <a:solidFill>
                  <a:srgbClr val="000000"/>
                </a:solidFill>
                <a:cs typeface="+mn-cs"/>
              </a:rPr>
              <a:t>и ремонт автомобильных дорог общего </a:t>
            </a:r>
            <a:r>
              <a:rPr lang="ru-RU" sz="1250" i="1" dirty="0" smtClean="0">
                <a:solidFill>
                  <a:srgbClr val="000000"/>
                </a:solidFill>
                <a:cs typeface="+mn-cs"/>
              </a:rPr>
              <a:t>пользования местного значения направлено 1 млрд. 151 млн. рублей;</a:t>
            </a:r>
          </a:p>
          <a:p>
            <a:pPr algn="just"/>
            <a:endParaRPr lang="ru-RU" sz="1250" b="0" i="1" dirty="0" smtClean="0">
              <a:solidFill>
                <a:srgbClr val="000000"/>
              </a:solidFill>
              <a:ea typeface="Times New Roman" panose="02020603050405020304" pitchFamily="18" charset="0"/>
              <a:cs typeface="+mn-cs"/>
            </a:endParaRPr>
          </a:p>
          <a:p>
            <a:pPr algn="just"/>
            <a:r>
              <a:rPr lang="ru-RU" sz="1250" b="0" dirty="0" smtClean="0">
                <a:solidFill>
                  <a:srgbClr val="000000"/>
                </a:solidFill>
                <a:ea typeface="Times New Roman" panose="02020603050405020304" pitchFamily="18" charset="0"/>
                <a:cs typeface="+mn-cs"/>
              </a:rPr>
              <a:t>    </a:t>
            </a:r>
            <a:r>
              <a:rPr lang="ru-RU" sz="1250" b="0" i="1" dirty="0" smtClean="0">
                <a:solidFill>
                  <a:srgbClr val="000000"/>
                </a:solidFill>
                <a:ea typeface="Times New Roman" panose="02020603050405020304" pitchFamily="18" charset="0"/>
                <a:cs typeface="+mn-cs"/>
              </a:rPr>
              <a:t>- </a:t>
            </a:r>
            <a:r>
              <a:rPr lang="ru-RU" sz="1250" i="1" dirty="0" smtClean="0">
                <a:solidFill>
                  <a:srgbClr val="000000"/>
                </a:solidFill>
                <a:cs typeface="+mn-cs"/>
              </a:rPr>
              <a:t>на разработку градостроительной документации, подготовку земельных </a:t>
            </a:r>
            <a:r>
              <a:rPr lang="ru-RU" sz="1250" i="1" dirty="0">
                <a:solidFill>
                  <a:srgbClr val="000000"/>
                </a:solidFill>
                <a:cs typeface="+mn-cs"/>
              </a:rPr>
              <a:t>участков, </a:t>
            </a:r>
            <a:r>
              <a:rPr lang="ru-RU" sz="1250" i="1" dirty="0" smtClean="0">
                <a:solidFill>
                  <a:srgbClr val="000000"/>
                </a:solidFill>
                <a:cs typeface="+mn-cs"/>
              </a:rPr>
              <a:t>не имеющих </a:t>
            </a:r>
            <a:r>
              <a:rPr lang="ru-RU" sz="1250" i="1" dirty="0">
                <a:solidFill>
                  <a:srgbClr val="000000"/>
                </a:solidFill>
                <a:cs typeface="+mn-cs"/>
              </a:rPr>
              <a:t>документации и </a:t>
            </a:r>
            <a:r>
              <a:rPr lang="ru-RU" sz="1250" i="1" dirty="0" smtClean="0">
                <a:solidFill>
                  <a:srgbClr val="000000"/>
                </a:solidFill>
                <a:cs typeface="+mn-cs"/>
              </a:rPr>
              <a:t>инженерных коммуникаций, выполнение </a:t>
            </a:r>
            <a:r>
              <a:rPr lang="ru-RU" sz="1250" i="1" dirty="0">
                <a:solidFill>
                  <a:srgbClr val="000000"/>
                </a:solidFill>
                <a:cs typeface="+mn-cs"/>
              </a:rPr>
              <a:t>работ по формированию </a:t>
            </a:r>
            <a:r>
              <a:rPr lang="ru-RU" sz="1250" i="1" dirty="0" smtClean="0">
                <a:solidFill>
                  <a:srgbClr val="000000"/>
                </a:solidFill>
                <a:cs typeface="+mn-cs"/>
              </a:rPr>
              <a:t>земельных </a:t>
            </a:r>
            <a:r>
              <a:rPr lang="ru-RU" sz="1250" i="1" dirty="0">
                <a:solidFill>
                  <a:srgbClr val="000000"/>
                </a:solidFill>
                <a:cs typeface="+mn-cs"/>
              </a:rPr>
              <a:t>участков, находящихся под жилыми многоквартирными </a:t>
            </a:r>
            <a:r>
              <a:rPr lang="ru-RU" sz="1250" i="1" dirty="0" smtClean="0">
                <a:solidFill>
                  <a:srgbClr val="000000"/>
                </a:solidFill>
                <a:cs typeface="+mn-cs"/>
              </a:rPr>
              <a:t>домами – 6 млн. рублей;</a:t>
            </a:r>
          </a:p>
          <a:p>
            <a:pPr algn="just"/>
            <a:endParaRPr lang="ru-RU" sz="1250" i="1" dirty="0" smtClean="0">
              <a:solidFill>
                <a:srgbClr val="000000"/>
              </a:solidFill>
              <a:cs typeface="+mn-cs"/>
            </a:endParaRPr>
          </a:p>
          <a:p>
            <a:pPr algn="just"/>
            <a:r>
              <a:rPr lang="ru-RU" sz="1250" i="1" dirty="0" smtClean="0">
                <a:solidFill>
                  <a:srgbClr val="000000"/>
                </a:solidFill>
                <a:cs typeface="+mn-cs"/>
              </a:rPr>
              <a:t>   - на мероприятия по обеспечению </a:t>
            </a:r>
            <a:r>
              <a:rPr lang="ru-RU" sz="1250" i="1" dirty="0">
                <a:solidFill>
                  <a:srgbClr val="000000"/>
                </a:solidFill>
                <a:cs typeface="+mn-cs"/>
              </a:rPr>
              <a:t>безопасности </a:t>
            </a:r>
            <a:r>
              <a:rPr lang="ru-RU" sz="1250" i="1" dirty="0" smtClean="0">
                <a:solidFill>
                  <a:srgbClr val="000000"/>
                </a:solidFill>
                <a:cs typeface="+mn-cs"/>
              </a:rPr>
              <a:t>дорожного движения в муниципальном образовании </a:t>
            </a:r>
            <a:r>
              <a:rPr lang="ru-RU" sz="1250" i="1" dirty="0">
                <a:solidFill>
                  <a:srgbClr val="000000"/>
                </a:solidFill>
                <a:cs typeface="+mn-cs"/>
              </a:rPr>
              <a:t>город </a:t>
            </a:r>
            <a:r>
              <a:rPr lang="ru-RU" sz="1250" i="1" dirty="0" smtClean="0">
                <a:solidFill>
                  <a:srgbClr val="000000"/>
                </a:solidFill>
                <a:cs typeface="+mn-cs"/>
              </a:rPr>
              <a:t>Краснодар –         7 млн. рублей;</a:t>
            </a:r>
          </a:p>
          <a:p>
            <a:pPr algn="just"/>
            <a:endParaRPr lang="ru-RU" sz="1250" i="1" dirty="0" smtClean="0">
              <a:solidFill>
                <a:srgbClr val="000000"/>
              </a:solidFill>
              <a:cs typeface="+mn-cs"/>
            </a:endParaRPr>
          </a:p>
          <a:p>
            <a:pPr algn="just"/>
            <a:r>
              <a:rPr lang="ru-RU" sz="1250" i="1" dirty="0">
                <a:solidFill>
                  <a:srgbClr val="000000"/>
                </a:solidFill>
                <a:cs typeface="+mn-cs"/>
              </a:rPr>
              <a:t> </a:t>
            </a:r>
            <a:r>
              <a:rPr lang="ru-RU" sz="1250" i="1" dirty="0" smtClean="0">
                <a:solidFill>
                  <a:srgbClr val="000000"/>
                </a:solidFill>
                <a:cs typeface="+mn-cs"/>
              </a:rPr>
              <a:t>  - расходы на </a:t>
            </a:r>
            <a:r>
              <a:rPr lang="ru-RU" sz="1250" i="1" dirty="0">
                <a:solidFill>
                  <a:srgbClr val="000000"/>
                </a:solidFill>
                <a:cs typeface="+mn-cs"/>
              </a:rPr>
              <a:t>обеспечение функций органов местного </a:t>
            </a:r>
            <a:r>
              <a:rPr lang="ru-RU" sz="1250" i="1" dirty="0" smtClean="0">
                <a:solidFill>
                  <a:srgbClr val="000000"/>
                </a:solidFill>
                <a:cs typeface="+mn-cs"/>
              </a:rPr>
              <a:t>самоуправления и  муниципальных учреждений –                       300 млн. рублей.</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860" y="528460"/>
            <a:ext cx="3282190" cy="251889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80" y="3581660"/>
            <a:ext cx="3358520" cy="2747880"/>
          </a:xfrm>
          <a:prstGeom prst="rect">
            <a:avLst/>
          </a:prstGeom>
          <a:ln>
            <a:noFill/>
          </a:ln>
          <a:effectLst>
            <a:softEdge rad="112500"/>
          </a:effectLst>
        </p:spPr>
      </p:pic>
    </p:spTree>
    <p:extLst>
      <p:ext uri="{BB962C8B-B14F-4D97-AF65-F5344CB8AC3E}">
        <p14:creationId xmlns:p14="http://schemas.microsoft.com/office/powerpoint/2010/main" val="4205810972"/>
      </p:ext>
    </p:extLst>
  </p:cSld>
  <p:clrMapOvr>
    <a:masterClrMapping/>
  </p:clrMapOvr>
  <p:transition spd="slow">
    <p:blinds/>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65096" y="1380340"/>
            <a:ext cx="5343498" cy="567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algn="ctr" eaLnBrk="1" hangingPunct="1">
              <a:spcBef>
                <a:spcPct val="0"/>
              </a:spcBef>
              <a:buFontTx/>
              <a:buNone/>
            </a:pPr>
            <a:r>
              <a:rPr lang="ru-RU" altLang="ru-RU" sz="1800" dirty="0" smtClean="0">
                <a:solidFill>
                  <a:srgbClr val="00B0F0"/>
                </a:solidFill>
                <a:effectLst>
                  <a:outerShdw blurRad="38100" dist="38100" dir="2700000" algn="tl">
                    <a:srgbClr val="C0C0C0"/>
                  </a:outerShdw>
                </a:effectLst>
                <a:cs typeface="Times New Roman" pitchFamily="18" charset="0"/>
              </a:rPr>
              <a:t>Всего в 2015 году направлено 26</a:t>
            </a:r>
            <a:r>
              <a:rPr lang="ru-RU" altLang="ru-RU" sz="1800" dirty="0">
                <a:solidFill>
                  <a:srgbClr val="00B0F0"/>
                </a:solidFill>
                <a:effectLst>
                  <a:outerShdw blurRad="38100" dist="38100" dir="2700000" algn="tl">
                    <a:srgbClr val="C0C0C0"/>
                  </a:outerShdw>
                </a:effectLst>
                <a:cs typeface="Times New Roman" pitchFamily="18" charset="0"/>
              </a:rPr>
              <a:t>4</a:t>
            </a:r>
            <a:r>
              <a:rPr lang="ru-RU" altLang="ru-RU" sz="1800" dirty="0" smtClean="0">
                <a:solidFill>
                  <a:srgbClr val="00B0F0"/>
                </a:solidFill>
                <a:effectLst>
                  <a:outerShdw blurRad="38100" dist="38100" dir="2700000" algn="tl">
                    <a:srgbClr val="C0C0C0"/>
                  </a:outerShdw>
                </a:effectLst>
                <a:cs typeface="Times New Roman" pitchFamily="18" charset="0"/>
              </a:rPr>
              <a:t> млн. рублей</a:t>
            </a:r>
            <a:r>
              <a:rPr lang="ru-RU" altLang="ru-RU" sz="1800" b="0" dirty="0" smtClean="0">
                <a:solidFill>
                  <a:srgbClr val="00B0F0"/>
                </a:solidFill>
                <a:effectLst>
                  <a:outerShdw blurRad="38100" dist="38100" dir="2700000" algn="tl">
                    <a:srgbClr val="C0C0C0"/>
                  </a:outerShdw>
                </a:effectLst>
                <a:cs typeface="Times New Roman" pitchFamily="18" charset="0"/>
              </a:rPr>
              <a:t>, </a:t>
            </a:r>
            <a:endParaRPr lang="ru-RU" altLang="ru-RU" sz="1800" b="0" dirty="0" smtClean="0">
              <a:solidFill>
                <a:srgbClr val="00B0F0"/>
              </a:solidFill>
              <a:cs typeface="Times New Roman" pitchFamily="18" charset="0"/>
            </a:endParaRPr>
          </a:p>
          <a:p>
            <a:pPr algn="ctr" eaLnBrk="1" hangingPunct="1">
              <a:spcBef>
                <a:spcPct val="0"/>
              </a:spcBef>
              <a:buFontTx/>
              <a:buNone/>
            </a:pPr>
            <a:r>
              <a:rPr lang="ru-RU" altLang="ru-RU" sz="1400" b="0" dirty="0" smtClean="0">
                <a:solidFill>
                  <a:srgbClr val="00B0F0"/>
                </a:solidFill>
                <a:cs typeface="Times New Roman" pitchFamily="18" charset="0"/>
              </a:rPr>
              <a:t>из них на основные расходы:</a:t>
            </a:r>
            <a:endParaRPr lang="en-US" altLang="ru-RU" sz="1400" b="0" dirty="0" smtClean="0">
              <a:solidFill>
                <a:srgbClr val="00B0F0"/>
              </a:solidFill>
              <a:cs typeface="Times New Roman" pitchFamily="18" charset="0"/>
            </a:endParaRPr>
          </a:p>
          <a:p>
            <a:pPr algn="just" eaLnBrk="1" hangingPunct="1">
              <a:spcBef>
                <a:spcPct val="0"/>
              </a:spcBef>
              <a:buFontTx/>
              <a:buNone/>
            </a:pPr>
            <a:endParaRPr lang="ru-RU" altLang="ru-RU" sz="1400" b="0" dirty="0" smtClean="0">
              <a:solidFill>
                <a:srgbClr val="3366CC"/>
              </a:solidFill>
              <a:cs typeface="Times New Roman" pitchFamily="18" charset="0"/>
            </a:endParaRPr>
          </a:p>
          <a:p>
            <a:pPr marL="269875" indent="0" algn="just" eaLnBrk="1" hangingPunct="1">
              <a:buFontTx/>
              <a:buNone/>
            </a:pPr>
            <a:r>
              <a:rPr lang="ru-RU" altLang="ru-RU" sz="1400" b="0" dirty="0">
                <a:solidFill>
                  <a:srgbClr val="3366CC"/>
                </a:solidFill>
                <a:cs typeface="Times New Roman" pitchFamily="18" charset="0"/>
              </a:rPr>
              <a:t>- </a:t>
            </a:r>
            <a:r>
              <a:rPr lang="ru-RU" altLang="ru-RU" sz="1400" b="0" dirty="0">
                <a:cs typeface="Times New Roman" pitchFamily="18" charset="0"/>
              </a:rPr>
              <a:t>Предоставление субсидий в целях возмещения недополученных доходов в связи с оказанием услуг по перевозке пассажиров и одного места багажа на муниципальных городских и муниципальных пригородных маршрутах регулярного сообщения муниципального образования город Краснодар по тарифам, установленным муниципальными правовыми актами муниципального образования город Краснодар, ниже экономически обоснованных тарифов на указанные услуги – 184 млн. рублей;</a:t>
            </a:r>
          </a:p>
          <a:p>
            <a:pPr algn="just" eaLnBrk="1" hangingPunct="1">
              <a:buFontTx/>
              <a:buChar char="-"/>
            </a:pPr>
            <a:endParaRPr lang="ru-RU" altLang="ru-RU" sz="1600" b="0" dirty="0" smtClean="0">
              <a:solidFill>
                <a:srgbClr val="3366CC"/>
              </a:solidFill>
              <a:cs typeface="Times New Roman" pitchFamily="18" charset="0"/>
            </a:endParaRPr>
          </a:p>
        </p:txBody>
      </p:sp>
      <p:sp>
        <p:nvSpPr>
          <p:cNvPr id="131076" name="Rectangle 12"/>
          <p:cNvSpPr>
            <a:spLocks noGrp="1" noChangeArrowheads="1"/>
          </p:cNvSpPr>
          <p:nvPr>
            <p:ph type="title"/>
          </p:nvPr>
        </p:nvSpPr>
        <p:spPr>
          <a:xfrm>
            <a:off x="77585" y="223140"/>
            <a:ext cx="8931009" cy="993050"/>
          </a:xfrm>
        </p:spPr>
        <p:txBody>
          <a:bodyPr/>
          <a:lstStyle/>
          <a:p>
            <a:pPr eaLnBrk="1" hangingPunct="1"/>
            <a:r>
              <a:rPr lang="ru-RU" altLang="ru-RU" sz="1800" b="1" dirty="0">
                <a:solidFill>
                  <a:schemeClr val="accent6">
                    <a:lumMod val="60000"/>
                    <a:lumOff val="40000"/>
                  </a:schemeClr>
                </a:solidFill>
                <a:effectLst>
                  <a:outerShdw blurRad="38100" dist="38100" dir="2700000" algn="tl">
                    <a:srgbClr val="000000">
                      <a:alpha val="43137"/>
                    </a:srgbClr>
                  </a:outerShdw>
                </a:effectLst>
              </a:rPr>
              <a:t>Муниципальная программа муниципального образования город Краснодар "Развитие транспортной системы муниципального образования город Краснодар и повышение экологической безопасности"</a:t>
            </a:r>
            <a:endParaRPr lang="ru-RU" altLang="ru-RU" sz="1800" b="1" dirty="0" smtClean="0">
              <a:solidFill>
                <a:schemeClr val="accent6">
                  <a:lumMod val="60000"/>
                  <a:lumOff val="40000"/>
                </a:schemeClr>
              </a:solidFill>
              <a:effectLst>
                <a:outerShdw blurRad="38100" dist="38100" dir="2700000" algn="tl">
                  <a:srgbClr val="000000">
                    <a:alpha val="43137"/>
                  </a:srgbClr>
                </a:outerShdw>
              </a:effectLst>
            </a:endParaRPr>
          </a:p>
        </p:txBody>
      </p:sp>
      <p:pic>
        <p:nvPicPr>
          <p:cNvPr id="3" name="Рисунок 2"/>
          <p:cNvPicPr>
            <a:picLocks noChangeAspect="1"/>
          </p:cNvPicPr>
          <p:nvPr/>
        </p:nvPicPr>
        <p:blipFill>
          <a:blip r:embed="rId2"/>
          <a:stretch>
            <a:fillRect/>
          </a:stretch>
        </p:blipFill>
        <p:spPr>
          <a:xfrm>
            <a:off x="144859" y="3963310"/>
            <a:ext cx="3534247" cy="2668053"/>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stretch>
            <a:fillRect/>
          </a:stretch>
        </p:blipFill>
        <p:spPr>
          <a:xfrm>
            <a:off x="144860" y="1291761"/>
            <a:ext cx="3520236" cy="2592282"/>
          </a:xfrm>
          <a:prstGeom prst="rect">
            <a:avLst/>
          </a:prstGeom>
          <a:ln>
            <a:noFill/>
          </a:ln>
          <a:effectLst>
            <a:softEdge rad="112500"/>
          </a:effectLst>
        </p:spPr>
      </p:pic>
      <p:sp>
        <p:nvSpPr>
          <p:cNvPr id="7" name="Rectangle 2"/>
          <p:cNvSpPr>
            <a:spLocks noChangeArrowheads="1"/>
          </p:cNvSpPr>
          <p:nvPr/>
        </p:nvSpPr>
        <p:spPr bwMode="auto">
          <a:xfrm>
            <a:off x="3679107" y="3352670"/>
            <a:ext cx="5329487" cy="32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algn="just" eaLnBrk="1" hangingPunct="1">
              <a:spcBef>
                <a:spcPct val="0"/>
              </a:spcBef>
              <a:buFontTx/>
              <a:buNone/>
            </a:pPr>
            <a:endParaRPr lang="ru-RU" altLang="ru-RU" sz="800" b="0" dirty="0" smtClean="0">
              <a:cs typeface="Times New Roman" pitchFamily="18" charset="0"/>
            </a:endParaRPr>
          </a:p>
          <a:p>
            <a:pPr marL="269875" indent="0" algn="just" eaLnBrk="1" hangingPunct="1">
              <a:buFontTx/>
              <a:buNone/>
            </a:pPr>
            <a:endParaRPr lang="ru-RU" altLang="ru-RU" sz="1600" b="0" dirty="0" smtClean="0">
              <a:solidFill>
                <a:srgbClr val="3366CC"/>
              </a:solidFill>
              <a:cs typeface="Times New Roman" pitchFamily="18" charset="0"/>
            </a:endParaRPr>
          </a:p>
          <a:p>
            <a:pPr marL="269875" indent="0" algn="just" eaLnBrk="1" hangingPunct="1">
              <a:buFontTx/>
              <a:buNone/>
            </a:pPr>
            <a:endParaRPr lang="ru-RU" altLang="ru-RU" sz="1600" b="0" dirty="0">
              <a:solidFill>
                <a:srgbClr val="3366CC"/>
              </a:solidFill>
              <a:cs typeface="Times New Roman" pitchFamily="18" charset="0"/>
            </a:endParaRPr>
          </a:p>
          <a:p>
            <a:pPr marL="269875" indent="0" algn="just" eaLnBrk="1" hangingPunct="1">
              <a:buFontTx/>
              <a:buNone/>
            </a:pPr>
            <a:endParaRPr lang="ru-RU" altLang="ru-RU" sz="1600" b="0" dirty="0">
              <a:solidFill>
                <a:srgbClr val="3366CC"/>
              </a:solidFill>
              <a:cs typeface="Times New Roman" pitchFamily="18" charset="0"/>
            </a:endParaRPr>
          </a:p>
          <a:p>
            <a:pPr marL="269875" indent="0" algn="just" eaLnBrk="1" hangingPunct="1">
              <a:buFontTx/>
              <a:buNone/>
            </a:pPr>
            <a:r>
              <a:rPr lang="ru-RU" altLang="ru-RU" sz="1600" b="0" dirty="0" smtClean="0">
                <a:solidFill>
                  <a:srgbClr val="3366CC"/>
                </a:solidFill>
                <a:cs typeface="Times New Roman" pitchFamily="18" charset="0"/>
              </a:rPr>
              <a:t>- </a:t>
            </a:r>
            <a:r>
              <a:rPr lang="ru-RU" altLang="ru-RU" sz="1400" b="0" dirty="0" smtClean="0">
                <a:cs typeface="Times New Roman" pitchFamily="18" charset="0"/>
              </a:rPr>
              <a:t>Мероприятия </a:t>
            </a:r>
            <a:r>
              <a:rPr lang="ru-RU" altLang="ru-RU" sz="1400" b="0" dirty="0">
                <a:cs typeface="Times New Roman" pitchFamily="18" charset="0"/>
              </a:rPr>
              <a:t>по внедрению систем комплексной автоматизации транспорта </a:t>
            </a:r>
            <a:r>
              <a:rPr lang="ru-RU" altLang="ru-RU" sz="1400" b="0" dirty="0" smtClean="0">
                <a:cs typeface="Times New Roman" pitchFamily="18" charset="0"/>
              </a:rPr>
              <a:t>(услуги </a:t>
            </a:r>
            <a:r>
              <a:rPr lang="ru-RU" altLang="ru-RU" sz="1400" b="0" dirty="0">
                <a:cs typeface="Times New Roman" pitchFamily="18" charset="0"/>
              </a:rPr>
              <a:t>в области информационных технологий, в </a:t>
            </a:r>
            <a:r>
              <a:rPr lang="ru-RU" altLang="ru-RU" sz="1400" b="0" dirty="0" smtClean="0">
                <a:cs typeface="Times New Roman" pitchFamily="18" charset="0"/>
              </a:rPr>
              <a:t>том числе </a:t>
            </a:r>
            <a:r>
              <a:rPr lang="ru-RU" altLang="ru-RU" sz="1400" b="0" dirty="0">
                <a:cs typeface="Times New Roman" pitchFamily="18" charset="0"/>
              </a:rPr>
              <a:t>приобретение прав на программное обеспечение, приобретение и обслуживание справочно-информационных баз данных и др., </a:t>
            </a:r>
            <a:r>
              <a:rPr lang="ru-RU" altLang="ru-RU" sz="1400" b="0" dirty="0" smtClean="0">
                <a:cs typeface="Times New Roman" pitchFamily="18" charset="0"/>
              </a:rPr>
              <a:t>разработка </a:t>
            </a:r>
            <a:r>
              <a:rPr lang="ru-RU" altLang="ru-RU" sz="1400" b="0" dirty="0">
                <a:cs typeface="Times New Roman" pitchFamily="18" charset="0"/>
              </a:rPr>
              <a:t>и сопровождение мультимодальной транспортной модели для определения объема пассажиропотоков и оптимизации маршрутной сети города </a:t>
            </a:r>
            <a:r>
              <a:rPr lang="ru-RU" altLang="ru-RU" sz="1400" b="0" dirty="0" smtClean="0">
                <a:cs typeface="Times New Roman" pitchFamily="18" charset="0"/>
              </a:rPr>
              <a:t>Краснодара,  – 2 млн. рублей;</a:t>
            </a:r>
          </a:p>
          <a:p>
            <a:pPr marL="269875" indent="0" algn="just" eaLnBrk="1" hangingPunct="1">
              <a:buFontTx/>
              <a:buChar char="-"/>
            </a:pPr>
            <a:endParaRPr lang="ru-RU" altLang="ru-RU" sz="1400" b="0" dirty="0" smtClean="0">
              <a:solidFill>
                <a:srgbClr val="3366CC"/>
              </a:solidFill>
              <a:cs typeface="Times New Roman" pitchFamily="18" charset="0"/>
            </a:endParaRPr>
          </a:p>
        </p:txBody>
      </p:sp>
    </p:spTree>
    <p:extLst>
      <p:ext uri="{BB962C8B-B14F-4D97-AF65-F5344CB8AC3E}">
        <p14:creationId xmlns:p14="http://schemas.microsoft.com/office/powerpoint/2010/main" val="3998931920"/>
      </p:ext>
    </p:extLst>
  </p:cSld>
  <p:clrMapOvr>
    <a:masterClrMapping/>
  </p:clrMapOvr>
  <p:transition spd="slow">
    <p:blind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7519" y="4527902"/>
            <a:ext cx="8702019" cy="210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algn="ctr" eaLnBrk="1" hangingPunct="1">
              <a:spcBef>
                <a:spcPct val="0"/>
              </a:spcBef>
              <a:buFontTx/>
              <a:buNone/>
            </a:pPr>
            <a:r>
              <a:rPr lang="ru-RU" altLang="ru-RU" sz="1600" dirty="0" smtClean="0">
                <a:solidFill>
                  <a:srgbClr val="0070C0"/>
                </a:solidFill>
                <a:effectLst>
                  <a:outerShdw blurRad="38100" dist="38100" dir="2700000" algn="tl">
                    <a:srgbClr val="000000">
                      <a:alpha val="43137"/>
                    </a:srgbClr>
                  </a:outerShdw>
                </a:effectLst>
                <a:cs typeface="Times New Roman" pitchFamily="18" charset="0"/>
              </a:rPr>
              <a:t>Всего на реализацию мероприятий программы в 2015 году направлено 231 млн. рублей, </a:t>
            </a:r>
          </a:p>
          <a:p>
            <a:pPr algn="ctr" eaLnBrk="1" hangingPunct="1">
              <a:spcBef>
                <a:spcPct val="0"/>
              </a:spcBef>
              <a:buFontTx/>
              <a:buNone/>
            </a:pPr>
            <a:r>
              <a:rPr lang="ru-RU" altLang="ru-RU" sz="1600" dirty="0" smtClean="0">
                <a:solidFill>
                  <a:srgbClr val="0070C0"/>
                </a:solidFill>
                <a:effectLst>
                  <a:outerShdw blurRad="38100" dist="38100" dir="2700000" algn="tl">
                    <a:srgbClr val="000000">
                      <a:alpha val="43137"/>
                    </a:srgbClr>
                  </a:outerShdw>
                </a:effectLst>
                <a:cs typeface="Times New Roman" pitchFamily="18" charset="0"/>
              </a:rPr>
              <a:t>из них на:</a:t>
            </a:r>
            <a:endParaRPr lang="en-US" altLang="ru-RU" sz="1600" dirty="0" smtClean="0">
              <a:solidFill>
                <a:srgbClr val="0070C0"/>
              </a:solidFill>
              <a:effectLst>
                <a:outerShdw blurRad="38100" dist="38100" dir="2700000" algn="tl">
                  <a:srgbClr val="000000">
                    <a:alpha val="43137"/>
                  </a:srgbClr>
                </a:outerShdw>
              </a:effectLst>
              <a:cs typeface="Times New Roman" pitchFamily="18" charset="0"/>
            </a:endParaRPr>
          </a:p>
          <a:p>
            <a:pPr algn="just" eaLnBrk="1" hangingPunct="1">
              <a:spcBef>
                <a:spcPct val="0"/>
              </a:spcBef>
              <a:buFontTx/>
              <a:buNone/>
            </a:pPr>
            <a:endParaRPr lang="ru-RU" altLang="ru-RU" sz="800" b="0" dirty="0" smtClean="0">
              <a:solidFill>
                <a:srgbClr val="3366CC"/>
              </a:solidFill>
              <a:cs typeface="Times New Roman" pitchFamily="18" charset="0"/>
            </a:endParaRPr>
          </a:p>
          <a:p>
            <a:pPr marL="269875" indent="0" algn="just" eaLnBrk="1" hangingPunct="1">
              <a:buFontTx/>
              <a:buNone/>
            </a:pPr>
            <a:r>
              <a:rPr lang="ru-RU" altLang="ru-RU" sz="1600" b="0" dirty="0" smtClean="0">
                <a:solidFill>
                  <a:srgbClr val="0070C0"/>
                </a:solidFill>
                <a:cs typeface="Times New Roman" pitchFamily="18" charset="0"/>
              </a:rPr>
              <a:t>- </a:t>
            </a:r>
            <a:r>
              <a:rPr lang="ru-RU" altLang="ru-RU" sz="1400" b="0" dirty="0" smtClean="0">
                <a:cs typeface="Times New Roman" pitchFamily="18" charset="0"/>
              </a:rPr>
              <a:t>проектирование, строительство, реконструкцию объектов дорожного хозяйства муниципального образования город Краснодар, обеспечение безопасности дорожного движения на автомобильных дорогах местного значения в районе средних образовательных учреждений муниципального образования город Краснодар 151 млн. рублей;</a:t>
            </a:r>
          </a:p>
          <a:p>
            <a:pPr marL="269875" indent="0" algn="just" eaLnBrk="1" hangingPunct="1">
              <a:buFontTx/>
              <a:buNone/>
            </a:pPr>
            <a:r>
              <a:rPr lang="ru-RU" altLang="ru-RU" sz="1400" b="0" dirty="0" smtClean="0">
                <a:cs typeface="Times New Roman" pitchFamily="18" charset="0"/>
              </a:rPr>
              <a:t>-    проектирование и строительство очистных сооружений  на выпусках ливневых коллекторов и головного канализационного коллектора в городе Краснодаре (2 очередь) 80 млн. рублей. </a:t>
            </a:r>
          </a:p>
        </p:txBody>
      </p:sp>
      <p:sp>
        <p:nvSpPr>
          <p:cNvPr id="131076" name="Rectangle 12"/>
          <p:cNvSpPr>
            <a:spLocks noGrp="1" noChangeArrowheads="1"/>
          </p:cNvSpPr>
          <p:nvPr>
            <p:ph type="title"/>
          </p:nvPr>
        </p:nvSpPr>
        <p:spPr>
          <a:xfrm>
            <a:off x="68529" y="146050"/>
            <a:ext cx="8931009" cy="687730"/>
          </a:xfrm>
        </p:spPr>
        <p:txBody>
          <a:bodyPr/>
          <a:lstStyle/>
          <a:p>
            <a:pPr eaLnBrk="1" hangingPunct="1"/>
            <a:r>
              <a:rPr lang="ru-RU" altLang="ru-RU" sz="1800" b="1" dirty="0" smtClean="0">
                <a:solidFill>
                  <a:schemeClr val="accent6">
                    <a:lumMod val="60000"/>
                    <a:lumOff val="40000"/>
                  </a:schemeClr>
                </a:solidFill>
                <a:effectLst>
                  <a:outerShdw blurRad="38100" dist="38100" dir="2700000" algn="tl">
                    <a:srgbClr val="000000">
                      <a:alpha val="43137"/>
                    </a:srgbClr>
                  </a:outerShdw>
                </a:effectLst>
              </a:rPr>
              <a:t>Муниципальная программа муниципального образования город Краснодар «Краснодару </a:t>
            </a:r>
            <a:r>
              <a:rPr lang="ru-RU" altLang="ru-RU" sz="1800" b="1" dirty="0">
                <a:solidFill>
                  <a:schemeClr val="accent6">
                    <a:lumMod val="60000"/>
                    <a:lumOff val="40000"/>
                  </a:schemeClr>
                </a:solidFill>
                <a:effectLst>
                  <a:outerShdw blurRad="38100" dist="38100" dir="2700000" algn="tl">
                    <a:srgbClr val="000000">
                      <a:alpha val="43137"/>
                    </a:srgbClr>
                  </a:outerShdw>
                </a:effectLst>
              </a:rPr>
              <a:t>- столичный </a:t>
            </a:r>
            <a:r>
              <a:rPr lang="ru-RU" altLang="ru-RU" sz="1800" b="1" dirty="0" smtClean="0">
                <a:solidFill>
                  <a:schemeClr val="accent6">
                    <a:lumMod val="60000"/>
                    <a:lumOff val="40000"/>
                  </a:schemeClr>
                </a:solidFill>
                <a:effectLst>
                  <a:outerShdw blurRad="38100" dist="38100" dir="2700000" algn="tl">
                    <a:srgbClr val="000000">
                      <a:alpha val="43137"/>
                    </a:srgbClr>
                  </a:outerShdw>
                </a:effectLst>
              </a:rPr>
              <a:t>облик»</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00" y="1139101"/>
            <a:ext cx="3205860" cy="32429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6310" y="1139100"/>
            <a:ext cx="3205860" cy="32387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0492930"/>
      </p:ext>
    </p:extLst>
  </p:cSld>
  <p:clrMapOvr>
    <a:masterClrMapping/>
  </p:clrMapOvr>
  <p:transition spd="slow">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527050" y="223838"/>
            <a:ext cx="8229600" cy="915987"/>
          </a:xfrm>
        </p:spPr>
        <p:txBody>
          <a:bodyPr/>
          <a:lstStyle/>
          <a:p>
            <a:pPr eaLnBrk="1" hangingPunct="1">
              <a:defRPr/>
            </a:pPr>
            <a:r>
              <a:rPr lang="ru-RU" altLang="ru-RU" sz="2000" dirty="0" smtClean="0">
                <a:solidFill>
                  <a:srgbClr val="993300"/>
                </a:solidFill>
                <a:effectLst>
                  <a:outerShdw blurRad="38100" dist="38100" dir="2700000" algn="tl">
                    <a:srgbClr val="C0C0C0"/>
                  </a:outerShdw>
                </a:effectLst>
                <a:latin typeface="Times New Roman" pitchFamily="18" charset="0"/>
              </a:rPr>
              <a:t>Основные налоговые (собственные) доходные источники местного бюджета (бюджета муниципального образования город Краснодар)                    в 2015 году (млн. рублей)</a:t>
            </a:r>
          </a:p>
        </p:txBody>
      </p:sp>
      <p:graphicFrame>
        <p:nvGraphicFramePr>
          <p:cNvPr id="2" name="Object 3"/>
          <p:cNvGraphicFramePr>
            <a:graphicFrameLocks noGrp="1" noChangeAspect="1"/>
          </p:cNvGraphicFramePr>
          <p:nvPr>
            <p:ph sz="half" idx="1"/>
            <p:extLst/>
          </p:nvPr>
        </p:nvGraphicFramePr>
        <p:xfrm>
          <a:off x="347663" y="2818360"/>
          <a:ext cx="8601075" cy="4039640"/>
        </p:xfrm>
        <a:graphic>
          <a:graphicData uri="http://schemas.openxmlformats.org/drawingml/2006/chart">
            <c:chart xmlns:c="http://schemas.openxmlformats.org/drawingml/2006/chart" xmlns:r="http://schemas.openxmlformats.org/officeDocument/2006/relationships" r:id="rId2"/>
          </a:graphicData>
        </a:graphic>
      </p:graphicFrame>
      <p:sp>
        <p:nvSpPr>
          <p:cNvPr id="273414" name="Text Box 6"/>
          <p:cNvSpPr txBox="1">
            <a:spLocks noChangeArrowheads="1"/>
          </p:cNvSpPr>
          <p:nvPr/>
        </p:nvSpPr>
        <p:spPr bwMode="auto">
          <a:xfrm>
            <a:off x="1060450" y="1673225"/>
            <a:ext cx="77866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defRPr/>
            </a:pPr>
            <a:endParaRPr lang="ru-RU" altLang="ru-RU" sz="2400" b="0">
              <a:solidFill>
                <a:srgbClr val="99CC00"/>
              </a:solidFill>
              <a:effectLst>
                <a:outerShdw blurRad="38100" dist="38100" dir="2700000" algn="tl">
                  <a:srgbClr val="C0C0C0"/>
                </a:outerShdw>
              </a:effectLst>
              <a:cs typeface="Times New Roman" pitchFamily="18" charset="0"/>
            </a:endParaRPr>
          </a:p>
        </p:txBody>
      </p:sp>
      <p:graphicFrame>
        <p:nvGraphicFramePr>
          <p:cNvPr id="273415" name="Group 7"/>
          <p:cNvGraphicFramePr>
            <a:graphicFrameLocks noGrp="1"/>
          </p:cNvGraphicFramePr>
          <p:nvPr>
            <p:ph sz="half" idx="2"/>
            <p:extLst>
              <p:ext uri="{D42A27DB-BD31-4B8C-83A1-F6EECF244321}">
                <p14:modId xmlns:p14="http://schemas.microsoft.com/office/powerpoint/2010/main" val="2775150533"/>
              </p:ext>
            </p:extLst>
          </p:nvPr>
        </p:nvGraphicFramePr>
        <p:xfrm>
          <a:off x="450850" y="1139825"/>
          <a:ext cx="8472487" cy="1645640"/>
        </p:xfrm>
        <a:graphic>
          <a:graphicData uri="http://schemas.openxmlformats.org/drawingml/2006/table">
            <a:tbl>
              <a:tblPr/>
              <a:tblGrid>
                <a:gridCol w="3357850"/>
                <a:gridCol w="1526600"/>
                <a:gridCol w="1908250"/>
                <a:gridCol w="1679787"/>
              </a:tblGrid>
              <a:tr h="304659">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 </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Плановые показатели</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Фактические показатели</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rPr>
                        <a:t>Процент исполнения, %</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r>
              <a:tr h="304659">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336600"/>
                          </a:solidFill>
                          <a:effectLst/>
                          <a:latin typeface="Times New Roman" pitchFamily="18" charset="0"/>
                          <a:cs typeface="Times New Roman" pitchFamily="18" charset="0"/>
                        </a:rPr>
                        <a:t>Собственные доходы, всего</a:t>
                      </a:r>
                      <a:endParaRPr kumimoji="0" lang="ru-RU" altLang="ru-RU" sz="1400" b="0" i="0" u="none" strike="noStrike" cap="none" normalizeH="0" baseline="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14 454</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12 631</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rPr>
                        <a:t>87</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r>
              <a:tr h="304659">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Налоговые доходы</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10 995</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10 170</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rPr>
                        <a:t>92</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r>
              <a:tr h="517948">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Удельный вес налоговых доходов </a:t>
                      </a:r>
                    </a:p>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в общем объёме собственных доходов</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76%</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81%</a:t>
                      </a:r>
                      <a:endParaRPr kumimoji="0" lang="ru-RU" altLang="ru-RU" sz="1400" b="0" i="0" u="none" strike="noStrike" cap="none" normalizeH="0" baseline="0" dirty="0" smtClean="0">
                        <a:ln>
                          <a:noFill/>
                        </a:ln>
                        <a:solidFill>
                          <a:srgbClr val="336600"/>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rPr>
                        <a:t>-</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CC">
                            <a:alpha val="50000"/>
                          </a:srgbClr>
                        </a:gs>
                        <a:gs pos="100000">
                          <a:srgbClr val="CCFFCC">
                            <a:gamma/>
                            <a:shade val="73333"/>
                            <a:invGamma/>
                          </a:srgbClr>
                        </a:gs>
                      </a:gsLst>
                      <a:path path="shape">
                        <a:fillToRect l="50000" t="50000" r="50000" b="50000"/>
                      </a:path>
                    </a:gradFill>
                  </a:tcPr>
                </a:tc>
              </a:tr>
            </a:tbl>
          </a:graphicData>
        </a:graphic>
      </p:graphicFrame>
    </p:spTree>
    <p:extLst>
      <p:ext uri="{BB962C8B-B14F-4D97-AF65-F5344CB8AC3E}">
        <p14:creationId xmlns:p14="http://schemas.microsoft.com/office/powerpoint/2010/main" val="3486582691"/>
      </p:ext>
    </p:extLst>
  </p:cSld>
  <p:clrMapOvr>
    <a:masterClrMapping/>
  </p:clrMapOvr>
  <p:transition spd="slow">
    <p:blinds/>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36" name="Rectangle 12"/>
          <p:cNvSpPr>
            <a:spLocks noChangeArrowheads="1"/>
          </p:cNvSpPr>
          <p:nvPr/>
        </p:nvSpPr>
        <p:spPr bwMode="auto">
          <a:xfrm>
            <a:off x="450850" y="452438"/>
            <a:ext cx="83200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ru-RU" altLang="ru-RU" sz="2000" dirty="0" smtClean="0">
                <a:solidFill>
                  <a:schemeClr val="accent6">
                    <a:lumMod val="60000"/>
                    <a:lumOff val="40000"/>
                  </a:schemeClr>
                </a:solidFill>
                <a:effectLst>
                  <a:outerShdw blurRad="38100" dist="38100" dir="2700000" algn="tl">
                    <a:srgbClr val="C0C0C0"/>
                  </a:outerShdw>
                </a:effectLst>
              </a:rPr>
              <a:t>Муниципальная программа муниципального образования город Краснодар «Управление муниципальным имуществом»</a:t>
            </a:r>
          </a:p>
        </p:txBody>
      </p:sp>
      <p:sp>
        <p:nvSpPr>
          <p:cNvPr id="2" name="Прямоугольник 1"/>
          <p:cNvSpPr/>
          <p:nvPr/>
        </p:nvSpPr>
        <p:spPr>
          <a:xfrm>
            <a:off x="376781" y="4726610"/>
            <a:ext cx="8209102" cy="1538883"/>
          </a:xfrm>
          <a:prstGeom prst="rect">
            <a:avLst/>
          </a:prstGeom>
        </p:spPr>
        <p:txBody>
          <a:bodyPr wrap="square">
            <a:spAutoFit/>
          </a:bodyPr>
          <a:lstStyle/>
          <a:p>
            <a:pPr algn="just">
              <a:defRPr/>
            </a:pPr>
            <a:r>
              <a:rPr lang="ru-RU" altLang="ru-RU" sz="1600" dirty="0">
                <a:solidFill>
                  <a:srgbClr val="0070C0"/>
                </a:solidFill>
              </a:rPr>
              <a:t>Направлено </a:t>
            </a:r>
            <a:r>
              <a:rPr lang="ru-RU" altLang="ru-RU" sz="1600" dirty="0" smtClean="0">
                <a:solidFill>
                  <a:srgbClr val="0070C0"/>
                </a:solidFill>
              </a:rPr>
              <a:t>139 </a:t>
            </a:r>
            <a:r>
              <a:rPr lang="ru-RU" altLang="ru-RU" sz="1600" dirty="0">
                <a:solidFill>
                  <a:srgbClr val="0070C0"/>
                </a:solidFill>
              </a:rPr>
              <a:t>млн. рублей </a:t>
            </a:r>
            <a:r>
              <a:rPr lang="ru-RU" altLang="ru-RU" sz="1600" dirty="0" smtClean="0">
                <a:solidFill>
                  <a:srgbClr val="0070C0"/>
                </a:solidFill>
              </a:rPr>
              <a:t>на:</a:t>
            </a:r>
          </a:p>
          <a:p>
            <a:pPr algn="just">
              <a:defRPr/>
            </a:pPr>
            <a:endParaRPr lang="ru-RU" altLang="ru-RU" sz="800" dirty="0">
              <a:solidFill>
                <a:srgbClr val="0070C0"/>
              </a:solidFill>
            </a:endParaRPr>
          </a:p>
          <a:p>
            <a:pPr marL="285750" indent="-285750" algn="just">
              <a:buFontTx/>
              <a:buChar char="-"/>
              <a:defRPr/>
            </a:pPr>
            <a:r>
              <a:rPr lang="ru-RU" altLang="ru-RU" sz="1400" b="0" dirty="0">
                <a:solidFill>
                  <a:schemeClr val="tx1"/>
                </a:solidFill>
              </a:rPr>
              <a:t>м</a:t>
            </a:r>
            <a:r>
              <a:rPr lang="ru-RU" altLang="ru-RU" sz="1400" b="0" dirty="0" smtClean="0">
                <a:solidFill>
                  <a:schemeClr val="tx1"/>
                </a:solidFill>
              </a:rPr>
              <a:t>ероприятия </a:t>
            </a:r>
            <a:r>
              <a:rPr lang="ru-RU" altLang="ru-RU" sz="1400" b="0" dirty="0">
                <a:solidFill>
                  <a:schemeClr val="tx1"/>
                </a:solidFill>
              </a:rPr>
              <a:t>по оценке недвижимости, признание прав и регулирование отношений по государственной и муниципальной собственности профинансированы  </a:t>
            </a:r>
            <a:endParaRPr lang="ru-RU" altLang="ru-RU" sz="1400" b="0" dirty="0" smtClean="0">
              <a:solidFill>
                <a:schemeClr val="tx1"/>
              </a:solidFill>
            </a:endParaRPr>
          </a:p>
          <a:p>
            <a:pPr algn="just">
              <a:defRPr/>
            </a:pPr>
            <a:endParaRPr lang="ru-RU" altLang="ru-RU" sz="1400" b="0" dirty="0" smtClean="0">
              <a:solidFill>
                <a:schemeClr val="tx1"/>
              </a:solidFill>
            </a:endParaRPr>
          </a:p>
          <a:p>
            <a:pPr marL="285750" indent="-285750" algn="just">
              <a:buFontTx/>
              <a:buChar char="-"/>
              <a:defRPr/>
            </a:pPr>
            <a:r>
              <a:rPr lang="ru-RU" altLang="ru-RU" sz="1400" b="0" dirty="0" smtClean="0">
                <a:solidFill>
                  <a:schemeClr val="tx1"/>
                </a:solidFill>
              </a:rPr>
              <a:t>мероприятия </a:t>
            </a:r>
            <a:r>
              <a:rPr lang="ru-RU" altLang="ru-RU" sz="1400" b="0" dirty="0">
                <a:solidFill>
                  <a:schemeClr val="tx1"/>
                </a:solidFill>
              </a:rPr>
              <a:t>по землеустройству и </a:t>
            </a:r>
            <a:r>
              <a:rPr lang="ru-RU" altLang="ru-RU" sz="1400" b="0" dirty="0" smtClean="0">
                <a:solidFill>
                  <a:schemeClr val="tx1"/>
                </a:solidFill>
              </a:rPr>
              <a:t>землепользованию</a:t>
            </a:r>
            <a:endParaRPr lang="ru-RU" altLang="ru-RU" sz="1400" b="0" dirty="0">
              <a:solidFill>
                <a:schemeClr val="tx1"/>
              </a:solidFill>
            </a:endParaRPr>
          </a:p>
          <a:p>
            <a:pPr algn="just">
              <a:defRPr/>
            </a:pPr>
            <a:endParaRPr lang="ru-RU" altLang="ru-RU" sz="1400" b="0" dirty="0">
              <a:solidFill>
                <a:srgbClr val="000000"/>
              </a:solidFill>
            </a:endParaRPr>
          </a:p>
        </p:txBody>
      </p:sp>
      <p:pic>
        <p:nvPicPr>
          <p:cNvPr id="2050" name="Picture 2" descr="C:\Users\VVaytzel\Desktop\Бюджет для граждан\ДМС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840" y="1500443"/>
            <a:ext cx="3878492" cy="27905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VVaytzel\Desktop\Бюджет для граждан\ДМС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990" y="1500443"/>
            <a:ext cx="4045490" cy="27905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09609"/>
      </p:ext>
    </p:extLst>
  </p:cSld>
  <p:clrMapOvr>
    <a:masterClrMapping/>
  </p:clrMapOvr>
  <p:transition spd="slow">
    <p:blinds/>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0180" y="72430"/>
            <a:ext cx="8229600" cy="1143000"/>
          </a:xfrm>
        </p:spPr>
        <p:txBody>
          <a:bodyPr/>
          <a:lstStyle/>
          <a:p>
            <a:r>
              <a:rPr lang="ru-RU" altLang="ru-RU" sz="1800" b="1" dirty="0">
                <a:solidFill>
                  <a:schemeClr val="accent6">
                    <a:lumMod val="60000"/>
                    <a:lumOff val="40000"/>
                  </a:schemeClr>
                </a:solidFill>
                <a:effectLst>
                  <a:outerShdw blurRad="38100" dist="38100" dir="2700000" algn="tl">
                    <a:srgbClr val="C0C0C0"/>
                  </a:outerShdw>
                </a:effectLst>
              </a:rPr>
              <a:t>Муниципальная программа муниципального образования город Краснодар «Содействие развитию малого и среднего предпринимательства в муниципальном образовании город Краснодар</a:t>
            </a:r>
            <a:r>
              <a:rPr lang="ru-RU" altLang="ru-RU" sz="1800" b="1" dirty="0" smtClean="0">
                <a:solidFill>
                  <a:schemeClr val="accent6">
                    <a:lumMod val="60000"/>
                    <a:lumOff val="40000"/>
                  </a:schemeClr>
                </a:solidFill>
                <a:effectLst>
                  <a:outerShdw blurRad="38100" dist="38100" dir="2700000" algn="tl">
                    <a:srgbClr val="C0C0C0"/>
                  </a:outerShdw>
                </a:effectLst>
              </a:rPr>
              <a:t>» - 70 млн. рублей</a:t>
            </a:r>
            <a:endParaRPr lang="ru-RU" altLang="ru-RU" sz="1800" b="1" dirty="0">
              <a:solidFill>
                <a:schemeClr val="accent6">
                  <a:lumMod val="60000"/>
                  <a:lumOff val="40000"/>
                </a:schemeClr>
              </a:solidFill>
              <a:effectLst>
                <a:outerShdw blurRad="38100" dist="38100" dir="2700000" algn="tl">
                  <a:srgbClr val="C0C0C0"/>
                </a:outerShdw>
              </a:effectLst>
            </a:endParaRPr>
          </a:p>
        </p:txBody>
      </p:sp>
      <p:pic>
        <p:nvPicPr>
          <p:cNvPr id="1027" name="Picture 3" descr="C:\Users\VVaytzel\Desktop\Бюджет для граждан\АПК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4980" y="1425771"/>
            <a:ext cx="4079172" cy="2763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VVaytzel\Desktop\Бюджет для граждан\Малый бизнес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80" y="1510104"/>
            <a:ext cx="3816500" cy="26058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283347" y="4427669"/>
            <a:ext cx="8702675" cy="18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marL="0" indent="0" algn="just" eaLnBrk="1" hangingPunct="1">
              <a:buFontTx/>
              <a:buNone/>
            </a:pPr>
            <a:endParaRPr lang="ru-RU" altLang="ru-RU" sz="1400" b="0" dirty="0" smtClean="0">
              <a:solidFill>
                <a:srgbClr val="3366CC"/>
              </a:solidFill>
              <a:cs typeface="Times New Roman" pitchFamily="18" charset="0"/>
            </a:endParaRPr>
          </a:p>
        </p:txBody>
      </p:sp>
      <p:sp>
        <p:nvSpPr>
          <p:cNvPr id="7" name="Rectangle 2"/>
          <p:cNvSpPr>
            <a:spLocks noChangeArrowheads="1"/>
          </p:cNvSpPr>
          <p:nvPr/>
        </p:nvSpPr>
        <p:spPr bwMode="auto">
          <a:xfrm>
            <a:off x="378924" y="4512003"/>
            <a:ext cx="8511519" cy="18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marL="0" indent="0" algn="just" eaLnBrk="1" hangingPunct="1">
              <a:buFontTx/>
              <a:buNone/>
            </a:pPr>
            <a:r>
              <a:rPr lang="ru-RU" altLang="ru-RU" sz="1600" b="0" dirty="0" smtClean="0">
                <a:solidFill>
                  <a:srgbClr val="3366CC"/>
                </a:solidFill>
                <a:cs typeface="Times New Roman" pitchFamily="18" charset="0"/>
              </a:rPr>
              <a:t>Направлено </a:t>
            </a:r>
            <a:r>
              <a:rPr lang="ru-RU" altLang="ru-RU" sz="1600" b="0" dirty="0">
                <a:solidFill>
                  <a:srgbClr val="3366CC"/>
                </a:solidFill>
                <a:cs typeface="Times New Roman" pitchFamily="18" charset="0"/>
              </a:rPr>
              <a:t>69 млн. рублей на :</a:t>
            </a:r>
          </a:p>
          <a:p>
            <a:pPr marL="0" indent="0" algn="just" eaLnBrk="1" hangingPunct="1">
              <a:buFontTx/>
              <a:buNone/>
            </a:pPr>
            <a:r>
              <a:rPr lang="ru-RU" altLang="ru-RU" sz="1600" b="0" dirty="0">
                <a:solidFill>
                  <a:srgbClr val="3366CC"/>
                </a:solidFill>
                <a:cs typeface="Times New Roman" pitchFamily="18" charset="0"/>
              </a:rPr>
              <a:t>- </a:t>
            </a:r>
            <a:r>
              <a:rPr lang="ru-RU" altLang="ru-RU" sz="1400" b="0" dirty="0">
                <a:cs typeface="Times New Roman" pitchFamily="18" charset="0"/>
              </a:rPr>
              <a:t>предоставление субсидий для развития субъектов малого и среднего предпринимательства в муниципальном образовании город Краснодар.</a:t>
            </a:r>
          </a:p>
          <a:p>
            <a:pPr marL="0" indent="0" algn="just" eaLnBrk="1" hangingPunct="1">
              <a:buFontTx/>
              <a:buNone/>
            </a:pPr>
            <a:endParaRPr lang="ru-RU" altLang="ru-RU" sz="1400" b="0" dirty="0" smtClean="0">
              <a:solidFill>
                <a:srgbClr val="3366CC"/>
              </a:solidFill>
              <a:cs typeface="Times New Roman" pitchFamily="18" charset="0"/>
            </a:endParaRPr>
          </a:p>
          <a:p>
            <a:pPr marL="0" indent="0" algn="just" eaLnBrk="1" hangingPunct="1">
              <a:buFontTx/>
              <a:buNone/>
            </a:pPr>
            <a:r>
              <a:rPr lang="ru-RU" altLang="ru-RU" sz="1600" b="0" dirty="0" smtClean="0">
                <a:solidFill>
                  <a:srgbClr val="3366CC"/>
                </a:solidFill>
                <a:cs typeface="Times New Roman" pitchFamily="18" charset="0"/>
              </a:rPr>
              <a:t>Направлено  1 </a:t>
            </a:r>
            <a:r>
              <a:rPr lang="ru-RU" altLang="ru-RU" sz="1600" b="0" dirty="0">
                <a:solidFill>
                  <a:srgbClr val="3366CC"/>
                </a:solidFill>
                <a:cs typeface="Times New Roman" pitchFamily="18" charset="0"/>
              </a:rPr>
              <a:t>млн. рублей </a:t>
            </a:r>
          </a:p>
          <a:p>
            <a:pPr marL="0" indent="0" algn="just" eaLnBrk="1" hangingPunct="1">
              <a:buFontTx/>
              <a:buNone/>
            </a:pPr>
            <a:r>
              <a:rPr lang="ru-RU" altLang="ru-RU" sz="1400" b="0" dirty="0">
                <a:solidFill>
                  <a:srgbClr val="3366CC"/>
                </a:solidFill>
                <a:cs typeface="Times New Roman" pitchFamily="18" charset="0"/>
              </a:rPr>
              <a:t>- </a:t>
            </a:r>
            <a:r>
              <a:rPr lang="ru-RU" altLang="ru-RU" sz="1400" b="0" dirty="0">
                <a:cs typeface="Times New Roman" pitchFamily="18" charset="0"/>
              </a:rPr>
              <a:t>на предоставление субсидий гражданам, ведущим личное подсобное хозяйство, крестьянским (фермерским) хозяйствам, индивидуальным предпринимателям, ведущим деятельность в области сельскохозяйственного производства.</a:t>
            </a:r>
          </a:p>
          <a:p>
            <a:pPr marL="0" indent="0" algn="just" eaLnBrk="1" hangingPunct="1">
              <a:buFontTx/>
              <a:buNone/>
            </a:pPr>
            <a:endParaRPr lang="ru-RU" altLang="ru-RU" sz="1400" b="0" dirty="0" smtClean="0">
              <a:solidFill>
                <a:srgbClr val="3366CC"/>
              </a:solidFill>
              <a:cs typeface="Times New Roman" pitchFamily="18" charset="0"/>
            </a:endParaRPr>
          </a:p>
        </p:txBody>
      </p:sp>
    </p:spTree>
    <p:extLst>
      <p:ext uri="{BB962C8B-B14F-4D97-AF65-F5344CB8AC3E}">
        <p14:creationId xmlns:p14="http://schemas.microsoft.com/office/powerpoint/2010/main" val="1850868021"/>
      </p:ext>
    </p:extLst>
  </p:cSld>
  <p:clrMapOvr>
    <a:masterClrMapping/>
  </p:clrMapOvr>
  <p:transition spd="slow">
    <p:blinds/>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755501" y="146810"/>
            <a:ext cx="8015362" cy="864462"/>
          </a:xfrm>
        </p:spPr>
        <p:txBody>
          <a:bodyPr/>
          <a:lstStyle/>
          <a:p>
            <a:r>
              <a:rPr lang="ru-RU" altLang="ru-RU" sz="1800" b="1" dirty="0">
                <a:solidFill>
                  <a:schemeClr val="accent6">
                    <a:lumMod val="60000"/>
                    <a:lumOff val="40000"/>
                  </a:schemeClr>
                </a:solidFill>
                <a:effectLst>
                  <a:outerShdw blurRad="38100" dist="38100" dir="2700000" algn="tl">
                    <a:srgbClr val="C0C0C0"/>
                  </a:outerShdw>
                </a:effectLst>
              </a:rPr>
              <a:t>Муниципальная программа </a:t>
            </a:r>
            <a:r>
              <a:rPr lang="ru-RU" altLang="ru-RU" sz="1800" b="1" dirty="0" smtClean="0">
                <a:solidFill>
                  <a:schemeClr val="accent6">
                    <a:lumMod val="60000"/>
                    <a:lumOff val="40000"/>
                  </a:schemeClr>
                </a:solidFill>
                <a:effectLst>
                  <a:outerShdw blurRad="38100" dist="38100" dir="2700000" algn="tl">
                    <a:srgbClr val="C0C0C0"/>
                  </a:outerShdw>
                </a:effectLst>
              </a:rPr>
              <a:t>муниципального </a:t>
            </a:r>
            <a:r>
              <a:rPr lang="ru-RU" altLang="ru-RU" sz="1800" b="1" dirty="0">
                <a:solidFill>
                  <a:schemeClr val="accent6">
                    <a:lumMod val="60000"/>
                    <a:lumOff val="40000"/>
                  </a:schemeClr>
                </a:solidFill>
                <a:effectLst>
                  <a:outerShdw blurRad="38100" dist="38100" dir="2700000" algn="tl">
                    <a:srgbClr val="C0C0C0"/>
                  </a:outerShdw>
                </a:effectLst>
              </a:rPr>
              <a:t>образования город Краснодар «Развитие туризма в муниципальном образовании город Краснодар</a:t>
            </a:r>
            <a:r>
              <a:rPr lang="ru-RU" altLang="ru-RU" sz="1800" b="1" dirty="0" smtClean="0">
                <a:solidFill>
                  <a:schemeClr val="accent6">
                    <a:lumMod val="60000"/>
                    <a:lumOff val="40000"/>
                  </a:schemeClr>
                </a:solidFill>
                <a:effectLst>
                  <a:outerShdw blurRad="38100" dist="38100" dir="2700000" algn="tl">
                    <a:srgbClr val="C0C0C0"/>
                  </a:outerShdw>
                </a:effectLst>
              </a:rPr>
              <a:t>» - 5 млн. рублей</a:t>
            </a:r>
            <a:endParaRPr lang="ru-RU" altLang="ru-RU" sz="1800" b="1" dirty="0">
              <a:solidFill>
                <a:schemeClr val="accent6">
                  <a:lumMod val="60000"/>
                  <a:lumOff val="40000"/>
                </a:schemeClr>
              </a:solidFill>
              <a:effectLst>
                <a:outerShdw blurRad="38100" dist="38100" dir="2700000" algn="tl">
                  <a:srgbClr val="C0C0C0"/>
                </a:outerShdw>
              </a:effectLst>
            </a:endParaRPr>
          </a:p>
        </p:txBody>
      </p:sp>
      <p:pic>
        <p:nvPicPr>
          <p:cNvPr id="1027" name="Picture 3" descr="C:\Users\VVaytzel\Desktop\Бюджет для граждан\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63" y="1368090"/>
            <a:ext cx="3808630" cy="2671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Picture 3" descr="C:\Users\VVaytzel\Desktop\Бюджет для граждан\инфома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970" y="1267675"/>
            <a:ext cx="3205860" cy="3611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267938" y="4879270"/>
            <a:ext cx="8167310" cy="18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marL="0" indent="0" algn="just" eaLnBrk="1" hangingPunct="1">
              <a:buFontTx/>
              <a:buNone/>
            </a:pPr>
            <a:r>
              <a:rPr lang="ru-RU" altLang="ru-RU" sz="1600" b="0" dirty="0">
                <a:solidFill>
                  <a:srgbClr val="3366CC"/>
                </a:solidFill>
                <a:cs typeface="Times New Roman" pitchFamily="18" charset="0"/>
              </a:rPr>
              <a:t>Направлено 4 млн. рублей:</a:t>
            </a:r>
          </a:p>
          <a:p>
            <a:pPr algn="just" eaLnBrk="1" hangingPunct="1">
              <a:buFontTx/>
              <a:buChar char="-"/>
            </a:pPr>
            <a:r>
              <a:rPr lang="ru-RU" altLang="ru-RU" sz="1400" b="0" dirty="0">
                <a:cs typeface="Times New Roman" pitchFamily="18" charset="0"/>
              </a:rPr>
              <a:t>н</a:t>
            </a:r>
            <a:r>
              <a:rPr lang="ru-RU" altLang="ru-RU" sz="1400" b="0" dirty="0" smtClean="0">
                <a:cs typeface="Times New Roman" pitchFamily="18" charset="0"/>
              </a:rPr>
              <a:t>а </a:t>
            </a:r>
            <a:r>
              <a:rPr lang="ru-RU" altLang="ru-RU" sz="1400" b="0" dirty="0">
                <a:cs typeface="Times New Roman" pitchFamily="18" charset="0"/>
              </a:rPr>
              <a:t>участие муниципального образования город Краснодар в российских и международных туристских выставках, а также информирование о туристском потенциале муниципального образования город Краснодар и о развитии туризма в печатных средствах массовой </a:t>
            </a:r>
            <a:r>
              <a:rPr lang="ru-RU" altLang="ru-RU" sz="1400" b="0" dirty="0" smtClean="0">
                <a:cs typeface="Times New Roman" pitchFamily="18" charset="0"/>
              </a:rPr>
              <a:t>информации</a:t>
            </a:r>
          </a:p>
          <a:p>
            <a:pPr marL="0" indent="0" algn="just" eaLnBrk="1" hangingPunct="1">
              <a:buFontTx/>
              <a:buNone/>
            </a:pPr>
            <a:endParaRPr lang="ru-RU" altLang="ru-RU" sz="800" b="0" dirty="0">
              <a:cs typeface="Times New Roman" pitchFamily="18" charset="0"/>
            </a:endParaRPr>
          </a:p>
          <a:p>
            <a:pPr marL="0" indent="0" algn="just" eaLnBrk="1" hangingPunct="1">
              <a:buFontTx/>
              <a:buNone/>
            </a:pPr>
            <a:r>
              <a:rPr lang="ru-RU" altLang="ru-RU" sz="1600" b="0" dirty="0">
                <a:solidFill>
                  <a:srgbClr val="3366CC"/>
                </a:solidFill>
                <a:cs typeface="Times New Roman" pitchFamily="18" charset="0"/>
              </a:rPr>
              <a:t>Н</a:t>
            </a:r>
            <a:r>
              <a:rPr lang="ru-RU" altLang="ru-RU" sz="1600" b="0" dirty="0" smtClean="0">
                <a:solidFill>
                  <a:srgbClr val="3366CC"/>
                </a:solidFill>
                <a:cs typeface="Times New Roman" pitchFamily="18" charset="0"/>
              </a:rPr>
              <a:t>аправлено </a:t>
            </a:r>
            <a:r>
              <a:rPr lang="ru-RU" altLang="ru-RU" sz="1600" b="0" dirty="0">
                <a:solidFill>
                  <a:srgbClr val="3366CC"/>
                </a:solidFill>
                <a:cs typeface="Times New Roman" pitchFamily="18" charset="0"/>
              </a:rPr>
              <a:t>1 млн. рублей:  </a:t>
            </a:r>
          </a:p>
          <a:p>
            <a:pPr marL="0" indent="0" algn="just" eaLnBrk="1" hangingPunct="1">
              <a:buFontTx/>
              <a:buNone/>
            </a:pPr>
            <a:r>
              <a:rPr lang="ru-RU" altLang="ru-RU" sz="1400" b="0" dirty="0" smtClean="0">
                <a:solidFill>
                  <a:srgbClr val="3366CC"/>
                </a:solidFill>
                <a:cs typeface="Times New Roman" pitchFamily="18" charset="0"/>
              </a:rPr>
              <a:t>   - </a:t>
            </a:r>
            <a:r>
              <a:rPr lang="ru-RU" altLang="ru-RU" sz="1400" b="0" dirty="0" smtClean="0">
                <a:cs typeface="Times New Roman" pitchFamily="18" charset="0"/>
              </a:rPr>
              <a:t>на </a:t>
            </a:r>
            <a:r>
              <a:rPr lang="ru-RU" altLang="ru-RU" sz="1400" b="0" dirty="0">
                <a:cs typeface="Times New Roman" pitchFamily="18" charset="0"/>
              </a:rPr>
              <a:t>размещение и содержание городских </a:t>
            </a:r>
            <a:r>
              <a:rPr lang="ru-RU" altLang="ru-RU" sz="1400" b="0" dirty="0" err="1">
                <a:cs typeface="Times New Roman" pitchFamily="18" charset="0"/>
              </a:rPr>
              <a:t>инфоматов</a:t>
            </a:r>
            <a:endParaRPr lang="ru-RU" altLang="ru-RU" sz="1400" b="0" dirty="0">
              <a:cs typeface="Times New Roman" pitchFamily="18" charset="0"/>
            </a:endParaRPr>
          </a:p>
          <a:p>
            <a:pPr marL="0" indent="0" algn="just" eaLnBrk="1" hangingPunct="1">
              <a:buFontTx/>
              <a:buNone/>
            </a:pPr>
            <a:endParaRPr lang="ru-RU" altLang="ru-RU" sz="1400" b="0" dirty="0" smtClean="0">
              <a:cs typeface="Times New Roman" pitchFamily="18" charset="0"/>
            </a:endParaRPr>
          </a:p>
        </p:txBody>
      </p:sp>
    </p:spTree>
    <p:extLst>
      <p:ext uri="{BB962C8B-B14F-4D97-AF65-F5344CB8AC3E}">
        <p14:creationId xmlns:p14="http://schemas.microsoft.com/office/powerpoint/2010/main" val="669555491"/>
      </p:ext>
    </p:extLst>
  </p:cSld>
  <p:clrMapOvr>
    <a:masterClrMapping/>
  </p:clrMapOvr>
  <p:transition spd="slow">
    <p:blinds/>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6510" y="4858768"/>
            <a:ext cx="8464830" cy="1600438"/>
          </a:xfrm>
          <a:prstGeom prst="rect">
            <a:avLst/>
          </a:prstGeom>
        </p:spPr>
        <p:txBody>
          <a:bodyPr wrap="square">
            <a:spAutoFit/>
          </a:bodyPr>
          <a:lstStyle/>
          <a:p>
            <a:pPr indent="450215" algn="ctr">
              <a:spcAft>
                <a:spcPts val="0"/>
              </a:spcAft>
            </a:pPr>
            <a:r>
              <a:rPr lang="ru-RU" sz="1400" dirty="0" smtClean="0">
                <a:solidFill>
                  <a:srgbClr val="00B0F0"/>
                </a:solidFill>
                <a:ea typeface="Times New Roman" panose="02020603050405020304" pitchFamily="18" charset="0"/>
              </a:rPr>
              <a:t>В </a:t>
            </a:r>
            <a:r>
              <a:rPr lang="ru-RU" sz="1400" dirty="0">
                <a:solidFill>
                  <a:srgbClr val="00B0F0"/>
                </a:solidFill>
                <a:ea typeface="Times New Roman" panose="02020603050405020304" pitchFamily="18" charset="0"/>
              </a:rPr>
              <a:t>рамках данной программы предусмотрены мероприятия, направленные </a:t>
            </a:r>
            <a:r>
              <a:rPr lang="ru-RU" sz="1400" dirty="0" smtClean="0">
                <a:solidFill>
                  <a:srgbClr val="00B0F0"/>
                </a:solidFill>
                <a:ea typeface="Times New Roman" panose="02020603050405020304" pitchFamily="18" charset="0"/>
              </a:rPr>
              <a:t>на:</a:t>
            </a:r>
          </a:p>
          <a:p>
            <a:pPr indent="450215" algn="ctr">
              <a:spcAft>
                <a:spcPts val="0"/>
              </a:spcAft>
            </a:pPr>
            <a:endParaRPr lang="ru-RU" sz="1400" dirty="0" smtClean="0">
              <a:ea typeface="Times New Roman" panose="02020603050405020304" pitchFamily="18" charset="0"/>
            </a:endParaRPr>
          </a:p>
          <a:p>
            <a:pPr marL="285750" indent="-285750" algn="just">
              <a:spcAft>
                <a:spcPts val="0"/>
              </a:spcAft>
              <a:buFontTx/>
              <a:buChar char="-"/>
            </a:pPr>
            <a:r>
              <a:rPr lang="ru-RU" sz="1400" b="0" dirty="0" smtClean="0">
                <a:ea typeface="Times New Roman" panose="02020603050405020304" pitchFamily="18" charset="0"/>
              </a:rPr>
              <a:t>повышение </a:t>
            </a:r>
            <a:r>
              <a:rPr lang="ru-RU" sz="1400" b="0" dirty="0">
                <a:ea typeface="Times New Roman" panose="02020603050405020304" pitchFamily="18" charset="0"/>
              </a:rPr>
              <a:t>уровня информированности деловых кругов о муниципальном образовании город Краснодар, его инвестиционном потенциале и текущих инвестиционных </a:t>
            </a:r>
            <a:r>
              <a:rPr lang="ru-RU" sz="1400" b="0" dirty="0" smtClean="0">
                <a:ea typeface="Times New Roman" panose="02020603050405020304" pitchFamily="18" charset="0"/>
              </a:rPr>
              <a:t>проектах;</a:t>
            </a:r>
          </a:p>
          <a:p>
            <a:pPr marL="285750" indent="-285750" algn="just">
              <a:spcAft>
                <a:spcPts val="0"/>
              </a:spcAft>
              <a:buFontTx/>
              <a:buChar char="-"/>
            </a:pPr>
            <a:endParaRPr lang="ru-RU" sz="1400" b="0" dirty="0" smtClean="0">
              <a:ea typeface="Times New Roman" panose="02020603050405020304" pitchFamily="18" charset="0"/>
            </a:endParaRPr>
          </a:p>
          <a:p>
            <a:pPr marL="285750" indent="-285750" algn="just">
              <a:spcAft>
                <a:spcPts val="0"/>
              </a:spcAft>
              <a:buFontTx/>
              <a:buChar char="-"/>
            </a:pPr>
            <a:r>
              <a:rPr lang="ru-RU" sz="1400" b="0" dirty="0" smtClean="0">
                <a:ea typeface="Times New Roman" panose="02020603050405020304" pitchFamily="18" charset="0"/>
              </a:rPr>
              <a:t>участие </a:t>
            </a:r>
            <a:r>
              <a:rPr lang="ru-RU" sz="1400" b="0" dirty="0">
                <a:ea typeface="Times New Roman" panose="02020603050405020304" pitchFamily="18" charset="0"/>
              </a:rPr>
              <a:t>в </a:t>
            </a:r>
            <a:r>
              <a:rPr lang="ru-RU" sz="1400" b="0" dirty="0" err="1" smtClean="0">
                <a:ea typeface="Times New Roman" panose="02020603050405020304" pitchFamily="18" charset="0"/>
              </a:rPr>
              <a:t>презентационно</a:t>
            </a:r>
            <a:r>
              <a:rPr lang="ru-RU" sz="1400" b="0" dirty="0" smtClean="0">
                <a:ea typeface="Times New Roman" panose="02020603050405020304" pitchFamily="18" charset="0"/>
              </a:rPr>
              <a:t> - выставочных </a:t>
            </a:r>
            <a:r>
              <a:rPr lang="ru-RU" sz="1400" b="0" dirty="0">
                <a:ea typeface="Times New Roman" panose="02020603050405020304" pitchFamily="18" charset="0"/>
              </a:rPr>
              <a:t>мероприятиях в Российской Федерации и за рубежом.</a:t>
            </a:r>
          </a:p>
          <a:p>
            <a:pPr algn="just">
              <a:spcAft>
                <a:spcPts val="0"/>
              </a:spcAft>
            </a:pPr>
            <a:r>
              <a:rPr lang="ru-RU" sz="1400" b="0" dirty="0">
                <a:ea typeface="Times New Roman" panose="02020603050405020304" pitchFamily="18" charset="0"/>
              </a:rPr>
              <a:t> </a:t>
            </a:r>
          </a:p>
        </p:txBody>
      </p:sp>
      <p:sp>
        <p:nvSpPr>
          <p:cNvPr id="5" name="Прямоугольник 4"/>
          <p:cNvSpPr/>
          <p:nvPr/>
        </p:nvSpPr>
        <p:spPr>
          <a:xfrm>
            <a:off x="373850" y="146810"/>
            <a:ext cx="8548960" cy="923330"/>
          </a:xfrm>
          <a:prstGeom prst="rect">
            <a:avLst/>
          </a:prstGeom>
        </p:spPr>
        <p:txBody>
          <a:bodyPr wrap="square">
            <a:spAutoFit/>
          </a:bodyPr>
          <a:lstStyle/>
          <a:p>
            <a:pPr indent="450215" algn="ctr">
              <a:spcAft>
                <a:spcPts val="0"/>
              </a:spcAft>
            </a:pP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Муниципальная программа </a:t>
            </a:r>
            <a:r>
              <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муниципального образования город Краснодар «Формирование инвестиционной привлекательности муниципального образования город Краснодар» -</a:t>
            </a:r>
            <a:r>
              <a:rPr lang="ru-RU" dirty="0" smtClean="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rPr>
              <a:t> 27 млн. рублей</a:t>
            </a:r>
            <a:endParaRPr lang="ru-RU" dirty="0">
              <a:solidFill>
                <a:schemeClr val="accent6">
                  <a:lumMod val="60000"/>
                  <a:lumOff val="40000"/>
                </a:schemeClr>
              </a:solidFill>
              <a:effectLst>
                <a:outerShdw blurRad="38100" dist="38100" dir="2700000" algn="tl">
                  <a:srgbClr val="000000">
                    <a:alpha val="43137"/>
                  </a:srgbClr>
                </a:outerShdw>
              </a:effectLst>
              <a:ea typeface="Times New Roman" panose="02020603050405020304" pitchFamily="18" charset="0"/>
            </a:endParaRPr>
          </a:p>
        </p:txBody>
      </p:sp>
      <p:pic>
        <p:nvPicPr>
          <p:cNvPr id="224258" name="Picture 2" descr="http://i054.radikal.ru/0809/fc/550106ab5a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510" y="1513652"/>
            <a:ext cx="4456904" cy="29638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24260" name="Picture 4" descr="http://old3.zviazda.by/wp-content/uploads/2015/08/4_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8970" y="1513652"/>
            <a:ext cx="3628321" cy="29328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76139"/>
      </p:ext>
    </p:extLst>
  </p:cSld>
  <p:clrMapOvr>
    <a:masterClrMapping/>
  </p:clrMapOvr>
  <p:transition spd="slow">
    <p:blinds/>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0007" y="3505330"/>
            <a:ext cx="5157024" cy="282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algn="ctr" eaLnBrk="1" hangingPunct="1">
              <a:spcBef>
                <a:spcPct val="0"/>
              </a:spcBef>
              <a:buFontTx/>
              <a:buNone/>
            </a:pPr>
            <a:r>
              <a:rPr lang="ru-RU" altLang="ru-RU" sz="1400" dirty="0" smtClean="0">
                <a:solidFill>
                  <a:srgbClr val="00B0F0"/>
                </a:solidFill>
                <a:effectLst>
                  <a:outerShdw blurRad="38100" dist="38100" dir="2700000" algn="tl">
                    <a:srgbClr val="C0C0C0"/>
                  </a:outerShdw>
                </a:effectLst>
                <a:cs typeface="Times New Roman" pitchFamily="18" charset="0"/>
              </a:rPr>
              <a:t>Всего в 2015 году на реализацию программы направлено    384 млн. рублей:</a:t>
            </a:r>
            <a:r>
              <a:rPr lang="ru-RU" altLang="ru-RU" sz="1400" b="0" dirty="0" smtClean="0">
                <a:solidFill>
                  <a:srgbClr val="00B0F0"/>
                </a:solidFill>
                <a:effectLst>
                  <a:outerShdw blurRad="38100" dist="38100" dir="2700000" algn="tl">
                    <a:srgbClr val="C0C0C0"/>
                  </a:outerShdw>
                </a:effectLst>
                <a:cs typeface="Times New Roman" pitchFamily="18" charset="0"/>
              </a:rPr>
              <a:t> </a:t>
            </a:r>
            <a:endParaRPr lang="en-US" altLang="ru-RU" sz="1400" b="0" dirty="0" smtClean="0">
              <a:solidFill>
                <a:srgbClr val="00B0F0"/>
              </a:solidFill>
              <a:cs typeface="Times New Roman" pitchFamily="18" charset="0"/>
            </a:endParaRPr>
          </a:p>
          <a:p>
            <a:pPr algn="just" eaLnBrk="1" hangingPunct="1">
              <a:spcBef>
                <a:spcPct val="0"/>
              </a:spcBef>
              <a:buFontTx/>
              <a:buNone/>
            </a:pPr>
            <a:endParaRPr lang="en-US" altLang="ru-RU" sz="800" b="0" dirty="0" smtClean="0">
              <a:solidFill>
                <a:srgbClr val="3366CC"/>
              </a:solidFill>
              <a:cs typeface="Times New Roman" pitchFamily="18" charset="0"/>
            </a:endParaRPr>
          </a:p>
          <a:p>
            <a:pPr marL="0" indent="0" algn="just">
              <a:buFontTx/>
              <a:buNone/>
            </a:pPr>
            <a:r>
              <a:rPr lang="ru-RU" sz="1400" b="0" dirty="0" smtClean="0">
                <a:solidFill>
                  <a:srgbClr val="3366CC"/>
                </a:solidFill>
                <a:cs typeface="Times New Roman" pitchFamily="18" charset="0"/>
              </a:rPr>
              <a:t>- </a:t>
            </a:r>
            <a:r>
              <a:rPr lang="ru-RU" sz="1400" b="0" dirty="0" smtClean="0">
                <a:cs typeface="Times New Roman" pitchFamily="18" charset="0"/>
              </a:rPr>
              <a:t>увеличена на 55 единиц штатная численность городских служб, обеспечивающих оперативное реагирование при возникновении чрезвычайных ситуаций, а также </a:t>
            </a:r>
            <a:r>
              <a:rPr lang="ru-RU" sz="1400" b="0" dirty="0" err="1" smtClean="0">
                <a:cs typeface="Times New Roman" pitchFamily="18" charset="0"/>
              </a:rPr>
              <a:t>видеомониторинг</a:t>
            </a:r>
            <a:r>
              <a:rPr lang="ru-RU" sz="1400" b="0" dirty="0" smtClean="0">
                <a:cs typeface="Times New Roman" pitchFamily="18" charset="0"/>
              </a:rPr>
              <a:t> территории города;</a:t>
            </a:r>
          </a:p>
          <a:p>
            <a:pPr marL="0" indent="0" algn="just">
              <a:buFontTx/>
              <a:buNone/>
            </a:pPr>
            <a:r>
              <a:rPr lang="ru-RU" sz="1400" b="0" dirty="0">
                <a:cs typeface="Times New Roman" pitchFamily="18" charset="0"/>
              </a:rPr>
              <a:t>- приобретено 8 единиц спасательной и специальной </a:t>
            </a:r>
            <a:r>
              <a:rPr lang="ru-RU" sz="1400" b="0" dirty="0" smtClean="0">
                <a:cs typeface="Times New Roman" pitchFamily="18" charset="0"/>
              </a:rPr>
              <a:t>техники;</a:t>
            </a:r>
            <a:endParaRPr lang="ru-RU" sz="1400" b="0" dirty="0">
              <a:cs typeface="Times New Roman" pitchFamily="18" charset="0"/>
            </a:endParaRPr>
          </a:p>
          <a:p>
            <a:pPr marL="0" indent="0" algn="just">
              <a:buFontTx/>
              <a:buNone/>
            </a:pPr>
            <a:r>
              <a:rPr lang="ru-RU" sz="1400" b="0" dirty="0" smtClean="0">
                <a:cs typeface="Times New Roman" pitchFamily="18" charset="0"/>
              </a:rPr>
              <a:t>- </a:t>
            </a:r>
            <a:r>
              <a:rPr lang="ru-RU" sz="1400" b="0" dirty="0">
                <a:cs typeface="Times New Roman" pitchFamily="18" charset="0"/>
              </a:rPr>
              <a:t>выполнено </a:t>
            </a:r>
            <a:r>
              <a:rPr lang="ru-RU" sz="1400" b="0" dirty="0" smtClean="0">
                <a:cs typeface="Times New Roman" pitchFamily="18" charset="0"/>
              </a:rPr>
              <a:t>3117 </a:t>
            </a:r>
            <a:r>
              <a:rPr lang="ru-RU" sz="1400" b="0" dirty="0">
                <a:cs typeface="Times New Roman" pitchFamily="18" charset="0"/>
              </a:rPr>
              <a:t>аварийно-спасательных и других неотложных </a:t>
            </a:r>
            <a:r>
              <a:rPr lang="ru-RU" sz="1400" b="0" dirty="0" smtClean="0">
                <a:cs typeface="Times New Roman" pitchFamily="18" charset="0"/>
              </a:rPr>
              <a:t>      работ </a:t>
            </a:r>
            <a:r>
              <a:rPr lang="ru-RU" sz="1400" b="0" dirty="0">
                <a:cs typeface="Times New Roman" pitchFamily="18" charset="0"/>
              </a:rPr>
              <a:t>по ликвидации пожаров и чрезвычайных ситуаций;</a:t>
            </a:r>
          </a:p>
          <a:p>
            <a:pPr algn="just">
              <a:buFontTx/>
              <a:buChar char="-"/>
            </a:pPr>
            <a:r>
              <a:rPr lang="ru-RU" sz="1400" b="0" dirty="0" smtClean="0">
                <a:cs typeface="Times New Roman" pitchFamily="18" charset="0"/>
              </a:rPr>
              <a:t>оказана </a:t>
            </a:r>
            <a:r>
              <a:rPr lang="ru-RU" sz="1400" b="0" dirty="0">
                <a:cs typeface="Times New Roman" pitchFamily="18" charset="0"/>
              </a:rPr>
              <a:t>помощь </a:t>
            </a:r>
            <a:r>
              <a:rPr lang="ru-RU" sz="1400" b="0" dirty="0" smtClean="0">
                <a:cs typeface="Times New Roman" pitchFamily="18" charset="0"/>
              </a:rPr>
              <a:t>487 </a:t>
            </a:r>
            <a:r>
              <a:rPr lang="ru-RU" sz="1400" b="0" dirty="0">
                <a:cs typeface="Times New Roman" pitchFamily="18" charset="0"/>
              </a:rPr>
              <a:t>пострадавшему, спасено </a:t>
            </a:r>
            <a:r>
              <a:rPr lang="ru-RU" sz="1400" b="0" dirty="0" smtClean="0">
                <a:cs typeface="Times New Roman" pitchFamily="18" charset="0"/>
              </a:rPr>
              <a:t>388 человек;</a:t>
            </a:r>
          </a:p>
          <a:p>
            <a:pPr marL="0" indent="0" algn="just">
              <a:buFontTx/>
              <a:buNone/>
            </a:pPr>
            <a:r>
              <a:rPr lang="ru-RU" sz="1400" b="0" dirty="0" smtClean="0">
                <a:cs typeface="Times New Roman" pitchFamily="18" charset="0"/>
              </a:rPr>
              <a:t>- обучено в области предупреждения и ликвидации чрезвычайных ситуаций, гражданской обороны, пожарной безопасности 3986 человек</a:t>
            </a:r>
            <a:endParaRPr lang="ru-RU" sz="1400" b="0" dirty="0">
              <a:cs typeface="Times New Roman" pitchFamily="18" charset="0"/>
            </a:endParaRPr>
          </a:p>
        </p:txBody>
      </p:sp>
      <p:sp>
        <p:nvSpPr>
          <p:cNvPr id="131076" name="Rectangle 12"/>
          <p:cNvSpPr>
            <a:spLocks noGrp="1" noChangeArrowheads="1"/>
          </p:cNvSpPr>
          <p:nvPr>
            <p:ph type="title"/>
          </p:nvPr>
        </p:nvSpPr>
        <p:spPr>
          <a:xfrm>
            <a:off x="221190" y="27555"/>
            <a:ext cx="8707675" cy="1008052"/>
          </a:xfrm>
        </p:spPr>
        <p:txBody>
          <a:bodyPr/>
          <a:lstStyle/>
          <a:p>
            <a:pPr eaLnBrk="1" hangingPunct="1"/>
            <a:r>
              <a:rPr lang="ru-RU" altLang="ru-RU" sz="1800" b="1" dirty="0" smtClean="0">
                <a:solidFill>
                  <a:schemeClr val="accent6">
                    <a:lumMod val="60000"/>
                    <a:lumOff val="40000"/>
                  </a:schemeClr>
                </a:solidFill>
              </a:rPr>
              <a:t>Муниципальная программа муниципального образования город Краснодар «Обеспечение </a:t>
            </a:r>
            <a:r>
              <a:rPr lang="ru-RU" altLang="ru-RU" sz="1800" b="1" dirty="0">
                <a:solidFill>
                  <a:schemeClr val="accent6">
                    <a:lumMod val="60000"/>
                    <a:lumOff val="40000"/>
                  </a:schemeClr>
                </a:solidFill>
              </a:rPr>
              <a:t>защиты населения и территории города </a:t>
            </a:r>
            <a:r>
              <a:rPr lang="ru-RU" altLang="ru-RU" sz="1800" b="1" dirty="0" smtClean="0">
                <a:solidFill>
                  <a:schemeClr val="accent6">
                    <a:lumMod val="60000"/>
                    <a:lumOff val="40000"/>
                  </a:schemeClr>
                </a:solidFill>
              </a:rPr>
              <a:t>от чрезвычайных ситуаций природного и техногенного характера в мирное и военное время»</a:t>
            </a:r>
          </a:p>
        </p:txBody>
      </p:sp>
      <p:pic>
        <p:nvPicPr>
          <p:cNvPr id="1026" name="Picture 2" descr="\\Server1\all\SKuzhilin\для слайда\фото\IMG_92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06" y="1247743"/>
            <a:ext cx="3385802" cy="2476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106" y="4039640"/>
            <a:ext cx="3388886" cy="2595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3779598" y="1209379"/>
            <a:ext cx="4732460" cy="1985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algn="ctr" eaLnBrk="1" hangingPunct="1">
              <a:spcBef>
                <a:spcPct val="0"/>
              </a:spcBef>
              <a:buFontTx/>
              <a:buNone/>
            </a:pPr>
            <a:endParaRPr lang="ru-RU" sz="1400" b="0" dirty="0">
              <a:solidFill>
                <a:srgbClr val="3366CC"/>
              </a:solidFill>
              <a:cs typeface="Times New Roman" pitchFamily="18" charset="0"/>
            </a:endParaRPr>
          </a:p>
        </p:txBody>
      </p:sp>
      <p:sp>
        <p:nvSpPr>
          <p:cNvPr id="10" name="Rectangle 2"/>
          <p:cNvSpPr>
            <a:spLocks noChangeArrowheads="1"/>
          </p:cNvSpPr>
          <p:nvPr/>
        </p:nvSpPr>
        <p:spPr bwMode="auto">
          <a:xfrm>
            <a:off x="3740330" y="1247743"/>
            <a:ext cx="5216378" cy="233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marL="0" indent="0" algn="just">
              <a:buFontTx/>
              <a:buNone/>
            </a:pPr>
            <a:r>
              <a:rPr lang="ru-RU" sz="1400" b="0" dirty="0" smtClean="0">
                <a:solidFill>
                  <a:srgbClr val="3366CC"/>
                </a:solidFill>
                <a:cs typeface="Times New Roman" pitchFamily="18" charset="0"/>
              </a:rPr>
              <a:t>- </a:t>
            </a:r>
            <a:r>
              <a:rPr lang="ru-RU" sz="1400" b="0" dirty="0">
                <a:cs typeface="Times New Roman" pitchFamily="18" charset="0"/>
              </a:rPr>
              <a:t>спасение жизни и сохранение здоровья людей;</a:t>
            </a:r>
          </a:p>
          <a:p>
            <a:pPr marL="0" indent="0" algn="just">
              <a:buFontTx/>
              <a:buNone/>
            </a:pPr>
            <a:r>
              <a:rPr lang="ru-RU" sz="1400" b="0" dirty="0">
                <a:cs typeface="Times New Roman" pitchFamily="18" charset="0"/>
              </a:rPr>
              <a:t>- снижение размеров ущерба окружающей природной среды и материальных </a:t>
            </a:r>
            <a:r>
              <a:rPr lang="ru-RU" sz="1400" b="0" dirty="0" smtClean="0">
                <a:cs typeface="Times New Roman" pitchFamily="18" charset="0"/>
              </a:rPr>
              <a:t>потерь;</a:t>
            </a:r>
            <a:endParaRPr lang="ru-RU" sz="1400" b="0" dirty="0">
              <a:cs typeface="Times New Roman" pitchFamily="18" charset="0"/>
            </a:endParaRPr>
          </a:p>
          <a:p>
            <a:pPr marL="0" indent="0" algn="just">
              <a:buFontTx/>
              <a:buNone/>
            </a:pPr>
            <a:r>
              <a:rPr lang="ru-RU" sz="1400" b="0" dirty="0">
                <a:cs typeface="Times New Roman" pitchFamily="18" charset="0"/>
              </a:rPr>
              <a:t>- оперативное реагирование служб экстренного вызова на возникновение чрезвычайных ситуаций, аварий и происшествий;</a:t>
            </a:r>
          </a:p>
          <a:p>
            <a:pPr marL="0" indent="0" algn="just">
              <a:buFontTx/>
              <a:buNone/>
            </a:pPr>
            <a:r>
              <a:rPr lang="ru-RU" sz="1400" b="0" dirty="0">
                <a:cs typeface="Times New Roman" pitchFamily="18" charset="0"/>
              </a:rPr>
              <a:t>- осуществление </a:t>
            </a:r>
            <a:r>
              <a:rPr lang="ru-RU" sz="1400" b="0" dirty="0" err="1">
                <a:cs typeface="Times New Roman" pitchFamily="18" charset="0"/>
              </a:rPr>
              <a:t>видеомониторинга</a:t>
            </a:r>
            <a:r>
              <a:rPr lang="ru-RU" sz="1400" b="0" dirty="0">
                <a:cs typeface="Times New Roman" pitchFamily="18" charset="0"/>
              </a:rPr>
              <a:t> территории города для профилактики терроризма, экстремизма, снижения уровня преступности;</a:t>
            </a:r>
          </a:p>
          <a:p>
            <a:pPr marL="0" indent="0" algn="just">
              <a:buFontTx/>
              <a:buNone/>
            </a:pPr>
            <a:r>
              <a:rPr lang="ru-RU" sz="1400" b="0" dirty="0">
                <a:cs typeface="Times New Roman" pitchFamily="18" charset="0"/>
              </a:rPr>
              <a:t>- мероприятия по гражданской </a:t>
            </a:r>
            <a:r>
              <a:rPr lang="ru-RU" sz="1400" b="0" dirty="0" smtClean="0">
                <a:cs typeface="Times New Roman" pitchFamily="18" charset="0"/>
              </a:rPr>
              <a:t>обороне. </a:t>
            </a:r>
            <a:endParaRPr lang="ru-RU" sz="1400" b="0" dirty="0">
              <a:cs typeface="Times New Roman" pitchFamily="18" charset="0"/>
            </a:endParaRPr>
          </a:p>
        </p:txBody>
      </p:sp>
    </p:spTree>
    <p:extLst>
      <p:ext uri="{BB962C8B-B14F-4D97-AF65-F5344CB8AC3E}">
        <p14:creationId xmlns:p14="http://schemas.microsoft.com/office/powerpoint/2010/main" val="4103495892"/>
      </p:ext>
    </p:extLst>
  </p:cSld>
  <p:clrMapOvr>
    <a:masterClrMapping/>
  </p:clrMapOvr>
  <p:transition spd="slow">
    <p:blind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34962" y="4650280"/>
            <a:ext cx="8702675" cy="18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spcBef>
                <a:spcPct val="20000"/>
              </a:spcBef>
              <a:buChar char="•"/>
              <a:tabLst>
                <a:tab pos="85725" algn="l"/>
              </a:tabLst>
              <a:defRPr sz="2800">
                <a:solidFill>
                  <a:schemeClr val="tx1"/>
                </a:solidFill>
                <a:latin typeface="Times New Roman" pitchFamily="18" charset="0"/>
              </a:defRPr>
            </a:lvl1pPr>
            <a:lvl2pPr marL="742950" indent="-285750" eaLnBrk="0" hangingPunct="0">
              <a:spcBef>
                <a:spcPct val="20000"/>
              </a:spcBef>
              <a:buChar char="–"/>
              <a:tabLst>
                <a:tab pos="85725" algn="l"/>
              </a:tabLst>
              <a:defRPr sz="2400">
                <a:solidFill>
                  <a:schemeClr val="tx1"/>
                </a:solidFill>
                <a:latin typeface="Times New Roman" pitchFamily="18" charset="0"/>
              </a:defRPr>
            </a:lvl2pPr>
            <a:lvl3pPr marL="1143000" indent="-228600" eaLnBrk="0" hangingPunct="0">
              <a:spcBef>
                <a:spcPct val="20000"/>
              </a:spcBef>
              <a:buChar char="•"/>
              <a:tabLst>
                <a:tab pos="85725" algn="l"/>
              </a:tabLst>
              <a:defRPr sz="2000">
                <a:solidFill>
                  <a:schemeClr val="tx1"/>
                </a:solidFill>
                <a:latin typeface="Times New Roman" pitchFamily="18" charset="0"/>
              </a:defRPr>
            </a:lvl3pPr>
            <a:lvl4pPr marL="1600200" indent="-228600" eaLnBrk="0" hangingPunct="0">
              <a:spcBef>
                <a:spcPct val="20000"/>
              </a:spcBef>
              <a:buChar char="–"/>
              <a:tabLst>
                <a:tab pos="85725" algn="l"/>
              </a:tabLst>
              <a:defRPr>
                <a:solidFill>
                  <a:schemeClr val="tx1"/>
                </a:solidFill>
                <a:latin typeface="Times New Roman" pitchFamily="18" charset="0"/>
              </a:defRPr>
            </a:lvl4pPr>
            <a:lvl5pPr marL="2057400" indent="-228600" eaLnBrk="0" hangingPunct="0">
              <a:spcBef>
                <a:spcPct val="20000"/>
              </a:spcBef>
              <a:buChar char="»"/>
              <a:tabLst>
                <a:tab pos="85725" algn="l"/>
              </a:tabLst>
              <a:defRPr>
                <a:solidFill>
                  <a:schemeClr val="tx1"/>
                </a:solidFill>
                <a:latin typeface="Times New Roman" pitchFamily="18" charset="0"/>
              </a:defRPr>
            </a:lvl5pPr>
            <a:lvl6pPr marL="2514600" indent="-228600" eaLnBrk="0" fontAlgn="base" hangingPunct="0">
              <a:spcBef>
                <a:spcPct val="20000"/>
              </a:spcBef>
              <a:spcAft>
                <a:spcPct val="0"/>
              </a:spcAft>
              <a:buChar char="»"/>
              <a:tabLst>
                <a:tab pos="85725" algn="l"/>
              </a:tabLst>
              <a:defRPr>
                <a:solidFill>
                  <a:schemeClr val="tx1"/>
                </a:solidFill>
                <a:latin typeface="Times New Roman" pitchFamily="18" charset="0"/>
              </a:defRPr>
            </a:lvl6pPr>
            <a:lvl7pPr marL="2971800" indent="-228600" eaLnBrk="0" fontAlgn="base" hangingPunct="0">
              <a:spcBef>
                <a:spcPct val="20000"/>
              </a:spcBef>
              <a:spcAft>
                <a:spcPct val="0"/>
              </a:spcAft>
              <a:buChar char="»"/>
              <a:tabLst>
                <a:tab pos="85725" algn="l"/>
              </a:tabLst>
              <a:defRPr>
                <a:solidFill>
                  <a:schemeClr val="tx1"/>
                </a:solidFill>
                <a:latin typeface="Times New Roman" pitchFamily="18" charset="0"/>
              </a:defRPr>
            </a:lvl7pPr>
            <a:lvl8pPr marL="3429000" indent="-228600" eaLnBrk="0" fontAlgn="base" hangingPunct="0">
              <a:spcBef>
                <a:spcPct val="20000"/>
              </a:spcBef>
              <a:spcAft>
                <a:spcPct val="0"/>
              </a:spcAft>
              <a:buChar char="»"/>
              <a:tabLst>
                <a:tab pos="85725" algn="l"/>
              </a:tabLst>
              <a:defRPr>
                <a:solidFill>
                  <a:schemeClr val="tx1"/>
                </a:solidFill>
                <a:latin typeface="Times New Roman" pitchFamily="18" charset="0"/>
              </a:defRPr>
            </a:lvl8pPr>
            <a:lvl9pPr marL="3886200" indent="-228600" eaLnBrk="0" fontAlgn="base" hangingPunct="0">
              <a:spcBef>
                <a:spcPct val="20000"/>
              </a:spcBef>
              <a:spcAft>
                <a:spcPct val="0"/>
              </a:spcAft>
              <a:buChar char="»"/>
              <a:tabLst>
                <a:tab pos="85725" algn="l"/>
              </a:tabLst>
              <a:defRPr>
                <a:solidFill>
                  <a:schemeClr val="tx1"/>
                </a:solidFill>
                <a:latin typeface="Times New Roman" pitchFamily="18" charset="0"/>
              </a:defRPr>
            </a:lvl9pPr>
          </a:lstStyle>
          <a:p>
            <a:pPr marL="0" indent="0" algn="just" eaLnBrk="1" hangingPunct="1">
              <a:buFontTx/>
              <a:buNone/>
            </a:pPr>
            <a:r>
              <a:rPr lang="ru-RU" altLang="ru-RU" sz="1600" b="0" dirty="0">
                <a:solidFill>
                  <a:srgbClr val="3366CC"/>
                </a:solidFill>
                <a:cs typeface="Times New Roman" pitchFamily="18" charset="0"/>
              </a:rPr>
              <a:t>Направлено </a:t>
            </a:r>
            <a:r>
              <a:rPr lang="ru-RU" altLang="ru-RU" sz="1600" b="0" dirty="0" smtClean="0">
                <a:solidFill>
                  <a:srgbClr val="3366CC"/>
                </a:solidFill>
                <a:cs typeface="Times New Roman" pitchFamily="18" charset="0"/>
              </a:rPr>
              <a:t>2 </a:t>
            </a:r>
            <a:r>
              <a:rPr lang="ru-RU" altLang="ru-RU" sz="1600" b="0" dirty="0">
                <a:solidFill>
                  <a:srgbClr val="3366CC"/>
                </a:solidFill>
                <a:cs typeface="Times New Roman" pitchFamily="18" charset="0"/>
              </a:rPr>
              <a:t>млн. рублей: </a:t>
            </a:r>
          </a:p>
          <a:p>
            <a:pPr marL="0" indent="0" algn="just" eaLnBrk="1" hangingPunct="1">
              <a:buFontTx/>
              <a:buNone/>
            </a:pPr>
            <a:r>
              <a:rPr lang="ru-RU" altLang="ru-RU" sz="1600" b="0" dirty="0" smtClean="0">
                <a:solidFill>
                  <a:srgbClr val="3366CC"/>
                </a:solidFill>
                <a:cs typeface="Times New Roman" pitchFamily="18" charset="0"/>
              </a:rPr>
              <a:t>- </a:t>
            </a:r>
            <a:r>
              <a:rPr lang="ru-RU" altLang="ru-RU" sz="1400" b="0" dirty="0">
                <a:cs typeface="Times New Roman" pitchFamily="18" charset="0"/>
              </a:rPr>
              <a:t>п</a:t>
            </a:r>
            <a:r>
              <a:rPr lang="ru-RU" altLang="ru-RU" sz="1400" b="0" dirty="0" smtClean="0">
                <a:cs typeface="Times New Roman" pitchFamily="18" charset="0"/>
              </a:rPr>
              <a:t>риродоохранные </a:t>
            </a:r>
            <a:r>
              <a:rPr lang="ru-RU" altLang="ru-RU" sz="1400" b="0" dirty="0">
                <a:cs typeface="Times New Roman" pitchFamily="18" charset="0"/>
              </a:rPr>
              <a:t>мероприятия </a:t>
            </a:r>
            <a:r>
              <a:rPr lang="ru-RU" altLang="ru-RU" sz="1400" b="0" dirty="0" smtClean="0">
                <a:cs typeface="Times New Roman" pitchFamily="18" charset="0"/>
              </a:rPr>
              <a:t>(отвод  </a:t>
            </a:r>
            <a:r>
              <a:rPr lang="ru-RU" altLang="ru-RU" sz="1400" b="0" dirty="0">
                <a:cs typeface="Times New Roman" pitchFamily="18" charset="0"/>
              </a:rPr>
              <a:t>избыточных вод, </a:t>
            </a:r>
            <a:r>
              <a:rPr lang="ru-RU" altLang="ru-RU" sz="1400" b="0" dirty="0" smtClean="0">
                <a:cs typeface="Times New Roman" pitchFamily="18" charset="0"/>
              </a:rPr>
              <a:t>мероприятия </a:t>
            </a:r>
            <a:r>
              <a:rPr lang="ru-RU" altLang="ru-RU" sz="1400" b="0" dirty="0">
                <a:cs typeface="Times New Roman" pitchFamily="18" charset="0"/>
              </a:rPr>
              <a:t>по уничтожению ценхруса </a:t>
            </a:r>
            <a:r>
              <a:rPr lang="ru-RU" altLang="ru-RU" sz="1400" b="0" dirty="0" smtClean="0">
                <a:cs typeface="Times New Roman" pitchFamily="18" charset="0"/>
              </a:rPr>
              <a:t>малоцветкового) – </a:t>
            </a:r>
            <a:r>
              <a:rPr lang="en-US" altLang="ru-RU" sz="1400" b="0" dirty="0" smtClean="0">
                <a:cs typeface="Times New Roman" pitchFamily="18" charset="0"/>
              </a:rPr>
              <a:t>1</a:t>
            </a:r>
            <a:r>
              <a:rPr lang="ru-RU" altLang="ru-RU" sz="1400" b="0" dirty="0" smtClean="0">
                <a:cs typeface="Times New Roman" pitchFamily="18" charset="0"/>
              </a:rPr>
              <a:t> </a:t>
            </a:r>
            <a:r>
              <a:rPr lang="ru-RU" altLang="ru-RU" sz="1400" b="0" dirty="0">
                <a:cs typeface="Times New Roman" pitchFamily="18" charset="0"/>
              </a:rPr>
              <a:t>млн. рублей;</a:t>
            </a:r>
          </a:p>
          <a:p>
            <a:pPr marL="0" indent="0" algn="just" eaLnBrk="1" hangingPunct="1">
              <a:buFontTx/>
              <a:buNone/>
            </a:pPr>
            <a:endParaRPr lang="ru-RU" altLang="ru-RU" sz="900" b="0" dirty="0" smtClean="0">
              <a:cs typeface="Times New Roman" pitchFamily="18" charset="0"/>
            </a:endParaRPr>
          </a:p>
          <a:p>
            <a:pPr marL="0" indent="0" algn="just" eaLnBrk="1" hangingPunct="1">
              <a:buFontTx/>
              <a:buNone/>
            </a:pPr>
            <a:r>
              <a:rPr lang="ru-RU" altLang="ru-RU" sz="1400" b="0" dirty="0">
                <a:cs typeface="Times New Roman" pitchFamily="18" charset="0"/>
              </a:rPr>
              <a:t>- </a:t>
            </a:r>
            <a:r>
              <a:rPr lang="ru-RU" altLang="ru-RU" sz="1400" b="0" dirty="0" smtClean="0">
                <a:cs typeface="Times New Roman" pitchFamily="18" charset="0"/>
              </a:rPr>
              <a:t>мероприятия </a:t>
            </a:r>
            <a:r>
              <a:rPr lang="ru-RU" altLang="ru-RU" sz="1400" b="0" dirty="0">
                <a:cs typeface="Times New Roman" pitchFamily="18" charset="0"/>
              </a:rPr>
              <a:t>в области охраны окружающей среды </a:t>
            </a:r>
            <a:r>
              <a:rPr lang="ru-RU" altLang="ru-RU" sz="1400" b="0" dirty="0" smtClean="0">
                <a:cs typeface="Times New Roman" pitchFamily="18" charset="0"/>
              </a:rPr>
              <a:t>(техобслуживание</a:t>
            </a:r>
            <a:r>
              <a:rPr lang="ru-RU" altLang="ru-RU" sz="1400" b="0" dirty="0">
                <a:cs typeface="Times New Roman" pitchFamily="18" charset="0"/>
              </a:rPr>
              <a:t>, ремонт, поверка, диагностика постов контроля загрязнения атмосферного воздуха и оборудования передвижной экологической лаборатории, </a:t>
            </a:r>
            <a:r>
              <a:rPr lang="ru-RU" altLang="ru-RU" sz="1400" b="0" dirty="0" smtClean="0">
                <a:cs typeface="Times New Roman" pitchFamily="18" charset="0"/>
              </a:rPr>
              <a:t>мероприятия </a:t>
            </a:r>
            <a:r>
              <a:rPr lang="ru-RU" altLang="ru-RU" sz="1400" b="0" dirty="0">
                <a:cs typeface="Times New Roman" pitchFamily="18" charset="0"/>
              </a:rPr>
              <a:t>по борьбе с </a:t>
            </a:r>
            <a:r>
              <a:rPr lang="ru-RU" altLang="ru-RU" sz="1400" b="0" dirty="0" err="1" smtClean="0">
                <a:cs typeface="Times New Roman" pitchFamily="18" charset="0"/>
              </a:rPr>
              <a:t>ГНУСом</a:t>
            </a:r>
            <a:r>
              <a:rPr lang="ru-RU" altLang="ru-RU" sz="1400" b="0" dirty="0">
                <a:cs typeface="Times New Roman" pitchFamily="18" charset="0"/>
              </a:rPr>
              <a:t>, </a:t>
            </a:r>
            <a:r>
              <a:rPr lang="ru-RU" altLang="ru-RU" sz="1400" b="0" dirty="0" smtClean="0">
                <a:cs typeface="Times New Roman" pitchFamily="18" charset="0"/>
              </a:rPr>
              <a:t>измерение </a:t>
            </a:r>
            <a:r>
              <a:rPr lang="ru-RU" altLang="ru-RU" sz="1400" b="0" dirty="0">
                <a:cs typeface="Times New Roman" pitchFamily="18" charset="0"/>
              </a:rPr>
              <a:t>уровня загрязнения водных объектов и сточных вод, </a:t>
            </a:r>
            <a:r>
              <a:rPr lang="ru-RU" altLang="ru-RU" sz="1400" b="0" dirty="0" smtClean="0">
                <a:cs typeface="Times New Roman" pitchFamily="18" charset="0"/>
              </a:rPr>
              <a:t>измерение </a:t>
            </a:r>
            <a:r>
              <a:rPr lang="ru-RU" altLang="ru-RU" sz="1400" b="0" dirty="0">
                <a:cs typeface="Times New Roman" pitchFamily="18" charset="0"/>
              </a:rPr>
              <a:t>уровня загрязнения </a:t>
            </a:r>
            <a:r>
              <a:rPr lang="ru-RU" altLang="ru-RU" sz="1400" b="0" dirty="0" smtClean="0">
                <a:cs typeface="Times New Roman" pitchFamily="18" charset="0"/>
              </a:rPr>
              <a:t>почвы) </a:t>
            </a:r>
            <a:r>
              <a:rPr lang="ru-RU" altLang="ru-RU" sz="1400" b="0" dirty="0">
                <a:cs typeface="Times New Roman" pitchFamily="18" charset="0"/>
              </a:rPr>
              <a:t>– </a:t>
            </a:r>
            <a:r>
              <a:rPr lang="en-US" altLang="ru-RU" sz="1400" b="0" dirty="0" smtClean="0">
                <a:cs typeface="Times New Roman" pitchFamily="18" charset="0"/>
              </a:rPr>
              <a:t>1</a:t>
            </a:r>
            <a:r>
              <a:rPr lang="ru-RU" altLang="ru-RU" sz="1400" b="0" dirty="0" smtClean="0">
                <a:cs typeface="Times New Roman" pitchFamily="18" charset="0"/>
              </a:rPr>
              <a:t> </a:t>
            </a:r>
            <a:r>
              <a:rPr lang="ru-RU" altLang="ru-RU" sz="1400" b="0" dirty="0">
                <a:cs typeface="Times New Roman" pitchFamily="18" charset="0"/>
              </a:rPr>
              <a:t>млн. </a:t>
            </a:r>
            <a:r>
              <a:rPr lang="ru-RU" altLang="ru-RU" sz="1400" b="0" dirty="0" smtClean="0">
                <a:cs typeface="Times New Roman" pitchFamily="18" charset="0"/>
              </a:rPr>
              <a:t>рублей.</a:t>
            </a:r>
          </a:p>
        </p:txBody>
      </p:sp>
      <p:pic>
        <p:nvPicPr>
          <p:cNvPr id="3" name="Рисунок 2"/>
          <p:cNvPicPr>
            <a:picLocks noChangeAspect="1"/>
          </p:cNvPicPr>
          <p:nvPr/>
        </p:nvPicPr>
        <p:blipFill>
          <a:blip r:embed="rId2"/>
          <a:stretch>
            <a:fillRect/>
          </a:stretch>
        </p:blipFill>
        <p:spPr>
          <a:xfrm>
            <a:off x="884544" y="1444420"/>
            <a:ext cx="3305805" cy="2819076"/>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3"/>
          <a:stretch>
            <a:fillRect/>
          </a:stretch>
        </p:blipFill>
        <p:spPr>
          <a:xfrm>
            <a:off x="4877320" y="1368090"/>
            <a:ext cx="3663840" cy="3009370"/>
          </a:xfrm>
          <a:prstGeom prst="rect">
            <a:avLst/>
          </a:prstGeom>
          <a:ln>
            <a:noFill/>
          </a:ln>
          <a:effectLst>
            <a:softEdge rad="112500"/>
          </a:effectLst>
        </p:spPr>
      </p:pic>
      <p:sp>
        <p:nvSpPr>
          <p:cNvPr id="6" name="Прямоугольник 5"/>
          <p:cNvSpPr/>
          <p:nvPr/>
        </p:nvSpPr>
        <p:spPr>
          <a:xfrm>
            <a:off x="2969070" y="375800"/>
            <a:ext cx="3421129" cy="400110"/>
          </a:xfrm>
          <a:prstGeom prst="rect">
            <a:avLst/>
          </a:prstGeom>
          <a:noFill/>
        </p:spPr>
        <p:txBody>
          <a:bodyPr wrap="none">
            <a:spAutoFit/>
          </a:bodyPr>
          <a:lstStyle/>
          <a:p>
            <a:pPr>
              <a:spcAft>
                <a:spcPts val="0"/>
              </a:spcAft>
            </a:pPr>
            <a:r>
              <a:rPr lang="ru-RU" altLang="ru-RU" sz="2000" kern="0" dirty="0" smtClean="0">
                <a:solidFill>
                  <a:schemeClr val="accent6">
                    <a:lumMod val="60000"/>
                    <a:lumOff val="40000"/>
                  </a:schemeClr>
                </a:solidFill>
                <a:latin typeface="Times New Roman"/>
              </a:rPr>
              <a:t>Охрана </a:t>
            </a:r>
            <a:r>
              <a:rPr lang="ru-RU" altLang="ru-RU" sz="2000" kern="0" dirty="0">
                <a:solidFill>
                  <a:schemeClr val="accent6">
                    <a:lumMod val="60000"/>
                    <a:lumOff val="40000"/>
                  </a:schemeClr>
                </a:solidFill>
                <a:latin typeface="Times New Roman"/>
              </a:rPr>
              <a:t>окружающей </a:t>
            </a:r>
            <a:r>
              <a:rPr lang="ru-RU" altLang="ru-RU" sz="2000" kern="0" dirty="0" smtClean="0">
                <a:solidFill>
                  <a:schemeClr val="accent6">
                    <a:lumMod val="60000"/>
                    <a:lumOff val="40000"/>
                  </a:schemeClr>
                </a:solidFill>
                <a:latin typeface="Times New Roman"/>
              </a:rPr>
              <a:t>среды</a:t>
            </a:r>
            <a:endParaRPr lang="ru-RU" sz="2000" dirty="0">
              <a:solidFill>
                <a:schemeClr val="accent6">
                  <a:lumMod val="60000"/>
                  <a:lumOff val="40000"/>
                </a:schemeClr>
              </a:solidFill>
              <a:ea typeface="Times New Roman" panose="02020603050405020304" pitchFamily="18" charset="0"/>
            </a:endParaRPr>
          </a:p>
        </p:txBody>
      </p:sp>
    </p:spTree>
    <p:extLst>
      <p:ext uri="{BB962C8B-B14F-4D97-AF65-F5344CB8AC3E}">
        <p14:creationId xmlns:p14="http://schemas.microsoft.com/office/powerpoint/2010/main" val="656019310"/>
      </p:ext>
    </p:extLst>
  </p:cSld>
  <p:clrMapOvr>
    <a:masterClrMapping/>
  </p:clrMapOvr>
  <p:transition spd="slow">
    <p:blinds/>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9388" y="2276476"/>
            <a:ext cx="2700337" cy="3830164"/>
          </a:xfrm>
          <a:prstGeom prst="rect">
            <a:avLst/>
          </a:prstGeom>
          <a:gradFill rotWithShape="1">
            <a:gsLst>
              <a:gs pos="0">
                <a:srgbClr val="BFDDE3"/>
              </a:gs>
              <a:gs pos="100000">
                <a:srgbClr val="91A7AC"/>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300"/>
              </a:spcBef>
              <a:buClr>
                <a:srgbClr val="A04DA3"/>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A04DA3"/>
              </a:buClr>
              <a:buFont typeface="Georgia" pitchFamily="18" charset="0"/>
              <a:buChar char="▫"/>
              <a:defRPr sz="2000">
                <a:solidFill>
                  <a:srgbClr val="A04DA3"/>
                </a:solidFill>
                <a:latin typeface="Arial"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9pPr>
          </a:lstStyle>
          <a:p>
            <a:pPr algn="ctr" eaLnBrk="1" hangingPunct="1">
              <a:spcBef>
                <a:spcPct val="0"/>
              </a:spcBef>
              <a:buClrTx/>
              <a:buFontTx/>
              <a:buNone/>
            </a:pPr>
            <a:r>
              <a:rPr lang="ru-RU" altLang="ru-RU" sz="1800" dirty="0">
                <a:solidFill>
                  <a:srgbClr val="000000"/>
                </a:solidFill>
                <a:latin typeface="Times New Roman" pitchFamily="18" charset="0"/>
                <a:cs typeface="Times New Roman" pitchFamily="18" charset="0"/>
              </a:rPr>
              <a:t>Источники внутреннего</a:t>
            </a:r>
          </a:p>
          <a:p>
            <a:pPr algn="ctr" eaLnBrk="1" hangingPunct="1">
              <a:spcBef>
                <a:spcPct val="0"/>
              </a:spcBef>
              <a:buClrTx/>
              <a:buFontTx/>
              <a:buNone/>
            </a:pPr>
            <a:r>
              <a:rPr lang="ru-RU" altLang="ru-RU" sz="1800" dirty="0">
                <a:solidFill>
                  <a:srgbClr val="000000"/>
                </a:solidFill>
                <a:latin typeface="Times New Roman" pitchFamily="18" charset="0"/>
                <a:cs typeface="Times New Roman" pitchFamily="18" charset="0"/>
              </a:rPr>
              <a:t>финансирования </a:t>
            </a:r>
          </a:p>
          <a:p>
            <a:pPr algn="ctr" eaLnBrk="1" hangingPunct="1">
              <a:spcBef>
                <a:spcPct val="0"/>
              </a:spcBef>
              <a:buClrTx/>
              <a:buFontTx/>
              <a:buNone/>
            </a:pPr>
            <a:r>
              <a:rPr lang="ru-RU" altLang="ru-RU" sz="1800" dirty="0">
                <a:solidFill>
                  <a:srgbClr val="000000"/>
                </a:solidFill>
                <a:latin typeface="Times New Roman" pitchFamily="18" charset="0"/>
                <a:cs typeface="Times New Roman" pitchFamily="18" charset="0"/>
              </a:rPr>
              <a:t>дефицита</a:t>
            </a:r>
          </a:p>
          <a:p>
            <a:pPr algn="ctr" eaLnBrk="1" hangingPunct="1">
              <a:spcBef>
                <a:spcPct val="0"/>
              </a:spcBef>
              <a:buClrTx/>
              <a:buFontTx/>
              <a:buNone/>
            </a:pPr>
            <a:r>
              <a:rPr lang="ru-RU" altLang="ru-RU" sz="1800" dirty="0">
                <a:solidFill>
                  <a:srgbClr val="000000"/>
                </a:solidFill>
                <a:latin typeface="Times New Roman" pitchFamily="18" charset="0"/>
                <a:cs typeface="Times New Roman" pitchFamily="18" charset="0"/>
              </a:rPr>
              <a:t>бюджета</a:t>
            </a:r>
          </a:p>
          <a:p>
            <a:pPr algn="ctr" eaLnBrk="1" hangingPunct="1">
              <a:spcBef>
                <a:spcPct val="0"/>
              </a:spcBef>
              <a:buClrTx/>
              <a:buFontTx/>
              <a:buNone/>
            </a:pPr>
            <a:r>
              <a:rPr lang="ru-RU" altLang="ru-RU" sz="1800" i="1" dirty="0" smtClean="0">
                <a:solidFill>
                  <a:srgbClr val="000000"/>
                </a:solidFill>
                <a:latin typeface="Times New Roman" pitchFamily="18" charset="0"/>
                <a:cs typeface="Times New Roman" pitchFamily="18" charset="0"/>
              </a:rPr>
              <a:t>2 266 </a:t>
            </a:r>
            <a:r>
              <a:rPr lang="ru-RU" altLang="ru-RU" sz="1800" i="1" dirty="0">
                <a:solidFill>
                  <a:srgbClr val="000000"/>
                </a:solidFill>
                <a:latin typeface="Times New Roman" pitchFamily="18" charset="0"/>
                <a:cs typeface="Times New Roman" pitchFamily="18" charset="0"/>
              </a:rPr>
              <a:t>млн. рублей</a:t>
            </a:r>
          </a:p>
        </p:txBody>
      </p:sp>
      <p:sp>
        <p:nvSpPr>
          <p:cNvPr id="15366" name="Rectangle 6"/>
          <p:cNvSpPr>
            <a:spLocks noChangeArrowheads="1"/>
          </p:cNvSpPr>
          <p:nvPr/>
        </p:nvSpPr>
        <p:spPr bwMode="auto">
          <a:xfrm>
            <a:off x="3020541" y="5091603"/>
            <a:ext cx="5919788" cy="1015037"/>
          </a:xfrm>
          <a:prstGeom prst="rect">
            <a:avLst/>
          </a:prstGeom>
          <a:gradFill rotWithShape="1">
            <a:gsLst>
              <a:gs pos="0">
                <a:srgbClr val="BFDDE3"/>
              </a:gs>
              <a:gs pos="100000">
                <a:srgbClr val="91A7AC"/>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300"/>
              </a:spcBef>
              <a:buClr>
                <a:srgbClr val="A04DA3"/>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A04DA3"/>
              </a:buClr>
              <a:buFont typeface="Georgia" pitchFamily="18" charset="0"/>
              <a:buChar char="▫"/>
              <a:defRPr sz="2000">
                <a:solidFill>
                  <a:srgbClr val="A04DA3"/>
                </a:solidFill>
                <a:latin typeface="Arial"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9pPr>
          </a:lstStyle>
          <a:p>
            <a:pPr algn="ctr" eaLnBrk="1" hangingPunct="1">
              <a:spcBef>
                <a:spcPct val="0"/>
              </a:spcBef>
              <a:buClrTx/>
              <a:buFontTx/>
              <a:buNone/>
            </a:pPr>
            <a:r>
              <a:rPr lang="ru-RU" altLang="ru-RU" sz="1600" dirty="0">
                <a:solidFill>
                  <a:srgbClr val="000000"/>
                </a:solidFill>
                <a:latin typeface="Times New Roman" pitchFamily="18" charset="0"/>
                <a:cs typeface="Times New Roman" pitchFamily="18" charset="0"/>
              </a:rPr>
              <a:t>Иные источники внутреннего финансирования </a:t>
            </a:r>
          </a:p>
          <a:p>
            <a:pPr algn="ctr" eaLnBrk="1" hangingPunct="1">
              <a:spcBef>
                <a:spcPct val="0"/>
              </a:spcBef>
              <a:buClrTx/>
              <a:buFontTx/>
              <a:buNone/>
            </a:pPr>
            <a:r>
              <a:rPr lang="ru-RU" altLang="ru-RU" sz="1600" dirty="0">
                <a:solidFill>
                  <a:srgbClr val="000000"/>
                </a:solidFill>
                <a:latin typeface="Times New Roman" pitchFamily="18" charset="0"/>
                <a:cs typeface="Times New Roman" pitchFamily="18" charset="0"/>
              </a:rPr>
              <a:t>дефицита бюджета </a:t>
            </a:r>
            <a:endParaRPr lang="ru-RU" altLang="ru-RU" sz="1600" dirty="0" smtClean="0">
              <a:solidFill>
                <a:srgbClr val="000000"/>
              </a:solidFill>
              <a:latin typeface="Times New Roman" pitchFamily="18" charset="0"/>
              <a:cs typeface="Times New Roman" pitchFamily="18" charset="0"/>
            </a:endParaRP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804 </a:t>
            </a:r>
            <a:r>
              <a:rPr lang="ru-RU" altLang="ru-RU" sz="1600" i="1" dirty="0">
                <a:solidFill>
                  <a:srgbClr val="000000"/>
                </a:solidFill>
                <a:latin typeface="Times New Roman" pitchFamily="18" charset="0"/>
                <a:cs typeface="Times New Roman" pitchFamily="18" charset="0"/>
              </a:rPr>
              <a:t>млн. </a:t>
            </a:r>
            <a:r>
              <a:rPr lang="ru-RU" altLang="ru-RU" sz="1600" i="1" dirty="0" smtClean="0">
                <a:solidFill>
                  <a:srgbClr val="000000"/>
                </a:solidFill>
                <a:latin typeface="Times New Roman" pitchFamily="18" charset="0"/>
                <a:cs typeface="Times New Roman" pitchFamily="18" charset="0"/>
              </a:rPr>
              <a:t>рублей</a:t>
            </a: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(в т. ч. продажа акций 609 млн. рублей) </a:t>
            </a:r>
            <a:endParaRPr lang="ru-RU" altLang="ru-RU" sz="1600" i="1" dirty="0">
              <a:solidFill>
                <a:srgbClr val="000000"/>
              </a:solidFill>
              <a:latin typeface="Times New Roman" pitchFamily="18" charset="0"/>
              <a:cs typeface="Times New Roman" pitchFamily="18" charset="0"/>
            </a:endParaRPr>
          </a:p>
        </p:txBody>
      </p:sp>
      <p:sp>
        <p:nvSpPr>
          <p:cNvPr id="7" name="AutoShape 9"/>
          <p:cNvSpPr>
            <a:spLocks noChangeArrowheads="1"/>
          </p:cNvSpPr>
          <p:nvPr/>
        </p:nvSpPr>
        <p:spPr bwMode="auto">
          <a:xfrm>
            <a:off x="206376" y="604790"/>
            <a:ext cx="8778875" cy="1602362"/>
          </a:xfrm>
          <a:prstGeom prst="downArrowCallout">
            <a:avLst>
              <a:gd name="adj1" fmla="val 37159"/>
              <a:gd name="adj2" fmla="val 46329"/>
              <a:gd name="adj3" fmla="val 16667"/>
              <a:gd name="adj4" fmla="val 66667"/>
            </a:avLst>
          </a:prstGeom>
          <a:gradFill rotWithShape="1">
            <a:gsLst>
              <a:gs pos="0">
                <a:srgbClr val="BFDDE3"/>
              </a:gs>
              <a:gs pos="100000">
                <a:srgbClr val="91A7AC"/>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ru-RU" altLang="ru-RU" dirty="0">
                <a:solidFill>
                  <a:srgbClr val="000000"/>
                </a:solidFill>
                <a:cs typeface="Times New Roman" pitchFamily="18" charset="0"/>
              </a:rPr>
              <a:t>В целях обеспечения сбалансированности (покрытия дефицита) бюджета </a:t>
            </a:r>
          </a:p>
          <a:p>
            <a:pPr algn="ctr"/>
            <a:r>
              <a:rPr lang="ru-RU" altLang="ru-RU" dirty="0">
                <a:solidFill>
                  <a:srgbClr val="000000"/>
                </a:solidFill>
                <a:cs typeface="Times New Roman" pitchFamily="18" charset="0"/>
              </a:rPr>
              <a:t>муниципального образования город Краснодар в </a:t>
            </a:r>
            <a:r>
              <a:rPr lang="ru-RU" altLang="ru-RU" dirty="0" smtClean="0">
                <a:solidFill>
                  <a:srgbClr val="000000"/>
                </a:solidFill>
                <a:cs typeface="Times New Roman" pitchFamily="18" charset="0"/>
              </a:rPr>
              <a:t>2015 </a:t>
            </a:r>
            <a:r>
              <a:rPr lang="ru-RU" altLang="ru-RU" dirty="0">
                <a:solidFill>
                  <a:srgbClr val="000000"/>
                </a:solidFill>
                <a:cs typeface="Times New Roman" pitchFamily="18" charset="0"/>
              </a:rPr>
              <a:t>году привлечены источники </a:t>
            </a:r>
          </a:p>
          <a:p>
            <a:pPr algn="ctr"/>
            <a:r>
              <a:rPr lang="ru-RU" altLang="ru-RU" dirty="0">
                <a:solidFill>
                  <a:srgbClr val="000000"/>
                </a:solidFill>
                <a:cs typeface="Times New Roman" pitchFamily="18" charset="0"/>
              </a:rPr>
              <a:t>внутреннего финансирования дефицита в сумме </a:t>
            </a:r>
            <a:r>
              <a:rPr lang="ru-RU" altLang="ru-RU" dirty="0" smtClean="0">
                <a:solidFill>
                  <a:srgbClr val="000000"/>
                </a:solidFill>
                <a:cs typeface="Times New Roman" pitchFamily="18" charset="0"/>
              </a:rPr>
              <a:t>2 266 </a:t>
            </a:r>
            <a:r>
              <a:rPr lang="ru-RU" altLang="ru-RU" dirty="0">
                <a:solidFill>
                  <a:srgbClr val="000000"/>
                </a:solidFill>
                <a:cs typeface="Times New Roman" pitchFamily="18" charset="0"/>
              </a:rPr>
              <a:t>млн. рублей </a:t>
            </a:r>
          </a:p>
        </p:txBody>
      </p:sp>
      <p:sp>
        <p:nvSpPr>
          <p:cNvPr id="9" name="Rectangle 4"/>
          <p:cNvSpPr>
            <a:spLocks noChangeArrowheads="1"/>
          </p:cNvSpPr>
          <p:nvPr/>
        </p:nvSpPr>
        <p:spPr bwMode="auto">
          <a:xfrm>
            <a:off x="3024190" y="4344960"/>
            <a:ext cx="5919788" cy="686970"/>
          </a:xfrm>
          <a:prstGeom prst="rect">
            <a:avLst/>
          </a:prstGeom>
          <a:gradFill rotWithShape="1">
            <a:gsLst>
              <a:gs pos="0">
                <a:srgbClr val="BFDDE3"/>
              </a:gs>
              <a:gs pos="100000">
                <a:srgbClr val="91A7AC"/>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300"/>
              </a:spcBef>
              <a:buClr>
                <a:srgbClr val="A04DA3"/>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A04DA3"/>
              </a:buClr>
              <a:buFont typeface="Georgia" pitchFamily="18" charset="0"/>
              <a:buChar char="▫"/>
              <a:defRPr sz="2000">
                <a:solidFill>
                  <a:srgbClr val="A04DA3"/>
                </a:solidFill>
                <a:latin typeface="Arial"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9pPr>
          </a:lstStyle>
          <a:p>
            <a:pPr algn="ctr" eaLnBrk="1" hangingPunct="1">
              <a:spcBef>
                <a:spcPct val="0"/>
              </a:spcBef>
              <a:buClrTx/>
              <a:buFontTx/>
              <a:buNone/>
            </a:pPr>
            <a:r>
              <a:rPr lang="ru-RU" altLang="ru-RU" sz="1600" dirty="0">
                <a:solidFill>
                  <a:srgbClr val="000000"/>
                </a:solidFill>
                <a:latin typeface="Times New Roman" pitchFamily="18" charset="0"/>
                <a:cs typeface="Times New Roman" pitchFamily="18" charset="0"/>
              </a:rPr>
              <a:t>Погашение муниципальных ценных бумаг </a:t>
            </a: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275 </a:t>
            </a:r>
            <a:r>
              <a:rPr lang="ru-RU" altLang="ru-RU" sz="1600" i="1" dirty="0">
                <a:solidFill>
                  <a:srgbClr val="000000"/>
                </a:solidFill>
                <a:latin typeface="Times New Roman" pitchFamily="18" charset="0"/>
                <a:cs typeface="Times New Roman" pitchFamily="18" charset="0"/>
              </a:rPr>
              <a:t>млн. рублей</a:t>
            </a:r>
          </a:p>
        </p:txBody>
      </p:sp>
      <p:sp>
        <p:nvSpPr>
          <p:cNvPr id="10" name="Rectangle 5"/>
          <p:cNvSpPr>
            <a:spLocks noChangeArrowheads="1"/>
          </p:cNvSpPr>
          <p:nvPr/>
        </p:nvSpPr>
        <p:spPr bwMode="auto">
          <a:xfrm>
            <a:off x="3024189" y="2276475"/>
            <a:ext cx="5919788" cy="993775"/>
          </a:xfrm>
          <a:prstGeom prst="rect">
            <a:avLst/>
          </a:prstGeom>
          <a:gradFill rotWithShape="1">
            <a:gsLst>
              <a:gs pos="0">
                <a:srgbClr val="BFDDE3"/>
              </a:gs>
              <a:gs pos="100000">
                <a:srgbClr val="91A7AC"/>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300"/>
              </a:spcBef>
              <a:buClr>
                <a:srgbClr val="A04DA3"/>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A04DA3"/>
              </a:buClr>
              <a:buFont typeface="Georgia" pitchFamily="18" charset="0"/>
              <a:buChar char="▫"/>
              <a:defRPr sz="2000">
                <a:solidFill>
                  <a:srgbClr val="A04DA3"/>
                </a:solidFill>
                <a:latin typeface="Arial"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9pPr>
          </a:lstStyle>
          <a:p>
            <a:pPr algn="ctr" eaLnBrk="1" hangingPunct="1">
              <a:spcBef>
                <a:spcPct val="0"/>
              </a:spcBef>
              <a:buClrTx/>
              <a:buFontTx/>
              <a:buNone/>
            </a:pPr>
            <a:r>
              <a:rPr lang="ru-RU" altLang="ru-RU" sz="1600" dirty="0" smtClean="0">
                <a:solidFill>
                  <a:srgbClr val="000000"/>
                </a:solidFill>
                <a:latin typeface="Times New Roman" pitchFamily="18" charset="0"/>
                <a:cs typeface="Times New Roman" pitchFamily="18" charset="0"/>
              </a:rPr>
              <a:t>Привлечение кредитов </a:t>
            </a:r>
            <a:r>
              <a:rPr lang="ru-RU" altLang="ru-RU" sz="1600" dirty="0">
                <a:solidFill>
                  <a:srgbClr val="000000"/>
                </a:solidFill>
                <a:latin typeface="Times New Roman" pitchFamily="18" charset="0"/>
                <a:cs typeface="Times New Roman" pitchFamily="18" charset="0"/>
              </a:rPr>
              <a:t>кредитных </a:t>
            </a:r>
            <a:r>
              <a:rPr lang="ru-RU" altLang="ru-RU" sz="1600" dirty="0" smtClean="0">
                <a:solidFill>
                  <a:srgbClr val="000000"/>
                </a:solidFill>
                <a:latin typeface="Times New Roman" pitchFamily="18" charset="0"/>
                <a:cs typeface="Times New Roman" pitchFamily="18" charset="0"/>
              </a:rPr>
              <a:t>организаций</a:t>
            </a:r>
            <a:endParaRPr lang="ru-RU" altLang="ru-RU" sz="1600" dirty="0">
              <a:solidFill>
                <a:srgbClr val="000000"/>
              </a:solidFill>
              <a:latin typeface="Times New Roman" pitchFamily="18" charset="0"/>
              <a:cs typeface="Times New Roman" pitchFamily="18" charset="0"/>
            </a:endParaRP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3 400 млн. рублей </a:t>
            </a:r>
          </a:p>
          <a:p>
            <a:pPr algn="ctr" eaLnBrk="1" hangingPunct="1">
              <a:spcBef>
                <a:spcPct val="0"/>
              </a:spcBef>
              <a:buClrTx/>
              <a:buFontTx/>
              <a:buNone/>
            </a:pPr>
            <a:r>
              <a:rPr lang="ru-RU" altLang="ru-RU" sz="1600" dirty="0" smtClean="0">
                <a:solidFill>
                  <a:srgbClr val="000000"/>
                </a:solidFill>
                <a:latin typeface="Times New Roman" pitchFamily="18" charset="0"/>
                <a:cs typeface="Times New Roman" pitchFamily="18" charset="0"/>
              </a:rPr>
              <a:t>Погашение </a:t>
            </a:r>
            <a:r>
              <a:rPr lang="ru-RU" altLang="ru-RU" sz="1600" dirty="0">
                <a:solidFill>
                  <a:srgbClr val="000000"/>
                </a:solidFill>
                <a:latin typeface="Times New Roman" pitchFamily="18" charset="0"/>
                <a:cs typeface="Times New Roman" pitchFamily="18" charset="0"/>
              </a:rPr>
              <a:t>кредитов кредитных организаций</a:t>
            </a:r>
          </a:p>
          <a:p>
            <a:pPr algn="ctr" eaLnBrk="1" hangingPunct="1">
              <a:spcBef>
                <a:spcPct val="0"/>
              </a:spcBef>
              <a:buClrTx/>
              <a:buFontTx/>
              <a:buNone/>
            </a:pPr>
            <a:r>
              <a:rPr lang="ru-RU" altLang="ru-RU" sz="1600" i="1" dirty="0">
                <a:solidFill>
                  <a:srgbClr val="000000"/>
                </a:solidFill>
                <a:latin typeface="Times New Roman" pitchFamily="18" charset="0"/>
                <a:cs typeface="Times New Roman" pitchFamily="18" charset="0"/>
              </a:rPr>
              <a:t>1 </a:t>
            </a:r>
            <a:r>
              <a:rPr lang="ru-RU" altLang="ru-RU" sz="1600" i="1" dirty="0" smtClean="0">
                <a:solidFill>
                  <a:srgbClr val="000000"/>
                </a:solidFill>
                <a:latin typeface="Times New Roman" pitchFamily="18" charset="0"/>
                <a:cs typeface="Times New Roman" pitchFamily="18" charset="0"/>
              </a:rPr>
              <a:t>900 </a:t>
            </a:r>
            <a:r>
              <a:rPr lang="ru-RU" altLang="ru-RU" sz="1600" i="1" dirty="0">
                <a:solidFill>
                  <a:srgbClr val="000000"/>
                </a:solidFill>
                <a:latin typeface="Times New Roman" pitchFamily="18" charset="0"/>
                <a:cs typeface="Times New Roman" pitchFamily="18" charset="0"/>
              </a:rPr>
              <a:t>млн. </a:t>
            </a:r>
            <a:r>
              <a:rPr lang="ru-RU" altLang="ru-RU" sz="1600" i="1" dirty="0" smtClean="0">
                <a:solidFill>
                  <a:srgbClr val="000000"/>
                </a:solidFill>
                <a:latin typeface="Times New Roman" pitchFamily="18" charset="0"/>
                <a:cs typeface="Times New Roman" pitchFamily="18" charset="0"/>
              </a:rPr>
              <a:t>рублей</a:t>
            </a:r>
            <a:endParaRPr lang="ru-RU" altLang="ru-RU" sz="1600" i="1" dirty="0">
              <a:solidFill>
                <a:srgbClr val="000000"/>
              </a:solidFill>
              <a:latin typeface="Times New Roman" pitchFamily="18" charset="0"/>
              <a:cs typeface="Times New Roman" pitchFamily="18" charset="0"/>
            </a:endParaRPr>
          </a:p>
        </p:txBody>
      </p:sp>
      <p:sp>
        <p:nvSpPr>
          <p:cNvPr id="11" name="Rectangle 5"/>
          <p:cNvSpPr>
            <a:spLocks noChangeArrowheads="1"/>
          </p:cNvSpPr>
          <p:nvPr/>
        </p:nvSpPr>
        <p:spPr bwMode="auto">
          <a:xfrm>
            <a:off x="3024189" y="3323269"/>
            <a:ext cx="5919788" cy="993775"/>
          </a:xfrm>
          <a:prstGeom prst="rect">
            <a:avLst/>
          </a:prstGeom>
          <a:gradFill rotWithShape="1">
            <a:gsLst>
              <a:gs pos="0">
                <a:srgbClr val="BFDDE3"/>
              </a:gs>
              <a:gs pos="100000">
                <a:srgbClr val="91A7AC"/>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300"/>
              </a:spcBef>
              <a:buClr>
                <a:srgbClr val="A04DA3"/>
              </a:buClr>
              <a:buFont typeface="Georgia" pitchFamily="18" charset="0"/>
              <a:buChar char="•"/>
              <a:defRPr sz="2800">
                <a:solidFill>
                  <a:schemeClr val="tx1"/>
                </a:solidFill>
                <a:latin typeface="Arial" charset="0"/>
              </a:defRPr>
            </a:lvl1pPr>
            <a:lvl2pPr marL="742950" indent="-285750" eaLnBrk="0" hangingPunct="0">
              <a:spcBef>
                <a:spcPts val="300"/>
              </a:spcBef>
              <a:buClr>
                <a:schemeClr val="accent2"/>
              </a:buClr>
              <a:buFont typeface="Georgia" pitchFamily="18" charset="0"/>
              <a:buChar char="▫"/>
              <a:defRPr sz="2600">
                <a:solidFill>
                  <a:schemeClr val="accent2"/>
                </a:solidFill>
                <a:latin typeface="Arial" charset="0"/>
              </a:defRPr>
            </a:lvl2pPr>
            <a:lvl3pPr marL="1143000" indent="-228600" eaLnBrk="0" hangingPunct="0">
              <a:spcBef>
                <a:spcPts val="300"/>
              </a:spcBef>
              <a:buClr>
                <a:schemeClr val="accent1"/>
              </a:buClr>
              <a:buFont typeface="Wingdings 2" pitchFamily="18" charset="2"/>
              <a:buChar char=""/>
              <a:defRPr sz="2400">
                <a:solidFill>
                  <a:schemeClr val="accent1"/>
                </a:solidFill>
                <a:latin typeface="Arial" charset="0"/>
              </a:defRPr>
            </a:lvl3pPr>
            <a:lvl4pPr marL="1600200" indent="-228600" eaLnBrk="0" hangingPunct="0">
              <a:spcBef>
                <a:spcPts val="300"/>
              </a:spcBef>
              <a:buClr>
                <a:schemeClr val="accent1"/>
              </a:buClr>
              <a:buFont typeface="Wingdings 2" pitchFamily="18" charset="2"/>
              <a:buChar char=""/>
              <a:defRPr sz="2200">
                <a:solidFill>
                  <a:schemeClr val="accent1"/>
                </a:solidFill>
                <a:latin typeface="Arial" charset="0"/>
              </a:defRPr>
            </a:lvl4pPr>
            <a:lvl5pPr marL="2057400" indent="-228600" eaLnBrk="0" hangingPunct="0">
              <a:spcBef>
                <a:spcPts val="300"/>
              </a:spcBef>
              <a:buClr>
                <a:srgbClr val="A04DA3"/>
              </a:buClr>
              <a:buFont typeface="Georgia" pitchFamily="18" charset="0"/>
              <a:buChar char="▫"/>
              <a:defRPr sz="2000">
                <a:solidFill>
                  <a:srgbClr val="A04DA3"/>
                </a:solidFill>
                <a:latin typeface="Arial" charset="0"/>
              </a:defRPr>
            </a:lvl5pPr>
            <a:lvl6pPr marL="25146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6pPr>
            <a:lvl7pPr marL="29718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7pPr>
            <a:lvl8pPr marL="34290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8pPr>
            <a:lvl9pPr marL="3886200" indent="-228600" eaLnBrk="0" fontAlgn="base" hangingPunct="0">
              <a:spcBef>
                <a:spcPts val="300"/>
              </a:spcBef>
              <a:spcAft>
                <a:spcPct val="0"/>
              </a:spcAft>
              <a:buClr>
                <a:srgbClr val="A04DA3"/>
              </a:buClr>
              <a:buFont typeface="Georgia" pitchFamily="18" charset="0"/>
              <a:buChar char="▫"/>
              <a:defRPr sz="2000">
                <a:solidFill>
                  <a:srgbClr val="A04DA3"/>
                </a:solidFill>
                <a:latin typeface="Arial" charset="0"/>
              </a:defRPr>
            </a:lvl9pPr>
          </a:lstStyle>
          <a:p>
            <a:pPr algn="ctr" eaLnBrk="1" hangingPunct="1">
              <a:spcBef>
                <a:spcPct val="0"/>
              </a:spcBef>
              <a:buClrTx/>
              <a:buFontTx/>
              <a:buNone/>
            </a:pPr>
            <a:r>
              <a:rPr lang="ru-RU" altLang="ru-RU" sz="1600" dirty="0" smtClean="0">
                <a:solidFill>
                  <a:srgbClr val="000000"/>
                </a:solidFill>
                <a:latin typeface="Times New Roman" pitchFamily="18" charset="0"/>
                <a:cs typeface="Times New Roman" pitchFamily="18" charset="0"/>
              </a:rPr>
              <a:t>Привлечение кредитов от других бюджетов</a:t>
            </a:r>
            <a:endParaRPr lang="ru-RU" altLang="ru-RU" sz="1600" dirty="0">
              <a:solidFill>
                <a:srgbClr val="000000"/>
              </a:solidFill>
              <a:latin typeface="Times New Roman" pitchFamily="18" charset="0"/>
              <a:cs typeface="Times New Roman" pitchFamily="18" charset="0"/>
            </a:endParaRP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250 млн. рублей </a:t>
            </a:r>
          </a:p>
          <a:p>
            <a:pPr algn="ctr" eaLnBrk="1" hangingPunct="1">
              <a:spcBef>
                <a:spcPct val="0"/>
              </a:spcBef>
              <a:buClrTx/>
              <a:buFontTx/>
              <a:buNone/>
            </a:pPr>
            <a:r>
              <a:rPr lang="ru-RU" altLang="ru-RU" sz="1600" dirty="0" smtClean="0">
                <a:solidFill>
                  <a:srgbClr val="000000"/>
                </a:solidFill>
                <a:latin typeface="Times New Roman" pitchFamily="18" charset="0"/>
                <a:cs typeface="Times New Roman" pitchFamily="18" charset="0"/>
              </a:rPr>
              <a:t>Погашение </a:t>
            </a:r>
            <a:r>
              <a:rPr lang="ru-RU" altLang="ru-RU" sz="1600" dirty="0">
                <a:solidFill>
                  <a:srgbClr val="000000"/>
                </a:solidFill>
                <a:latin typeface="Times New Roman" pitchFamily="18" charset="0"/>
                <a:cs typeface="Times New Roman" pitchFamily="18" charset="0"/>
              </a:rPr>
              <a:t>кредитов </a:t>
            </a:r>
            <a:r>
              <a:rPr lang="ru-RU" altLang="ru-RU" sz="1600" dirty="0" smtClean="0">
                <a:solidFill>
                  <a:srgbClr val="000000"/>
                </a:solidFill>
                <a:latin typeface="Times New Roman" pitchFamily="18" charset="0"/>
                <a:cs typeface="Times New Roman" pitchFamily="18" charset="0"/>
              </a:rPr>
              <a:t>от других бюджетов</a:t>
            </a:r>
            <a:endParaRPr lang="ru-RU" altLang="ru-RU" sz="1600" dirty="0">
              <a:solidFill>
                <a:srgbClr val="000000"/>
              </a:solidFill>
              <a:latin typeface="Times New Roman" pitchFamily="18" charset="0"/>
              <a:cs typeface="Times New Roman" pitchFamily="18" charset="0"/>
            </a:endParaRPr>
          </a:p>
          <a:p>
            <a:pPr algn="ctr" eaLnBrk="1" hangingPunct="1">
              <a:spcBef>
                <a:spcPct val="0"/>
              </a:spcBef>
              <a:buClrTx/>
              <a:buFontTx/>
              <a:buNone/>
            </a:pPr>
            <a:r>
              <a:rPr lang="ru-RU" altLang="ru-RU" sz="1600" i="1" dirty="0" smtClean="0">
                <a:solidFill>
                  <a:srgbClr val="000000"/>
                </a:solidFill>
                <a:latin typeface="Times New Roman" pitchFamily="18" charset="0"/>
                <a:cs typeface="Times New Roman" pitchFamily="18" charset="0"/>
              </a:rPr>
              <a:t>13 </a:t>
            </a:r>
            <a:r>
              <a:rPr lang="ru-RU" altLang="ru-RU" sz="1600" i="1" dirty="0">
                <a:solidFill>
                  <a:srgbClr val="000000"/>
                </a:solidFill>
                <a:latin typeface="Times New Roman" pitchFamily="18" charset="0"/>
                <a:cs typeface="Times New Roman" pitchFamily="18" charset="0"/>
              </a:rPr>
              <a:t>млн. </a:t>
            </a:r>
            <a:r>
              <a:rPr lang="ru-RU" altLang="ru-RU" sz="1600" i="1" dirty="0" smtClean="0">
                <a:solidFill>
                  <a:srgbClr val="000000"/>
                </a:solidFill>
                <a:latin typeface="Times New Roman" pitchFamily="18" charset="0"/>
                <a:cs typeface="Times New Roman" pitchFamily="18" charset="0"/>
              </a:rPr>
              <a:t>рублей</a:t>
            </a:r>
            <a:endParaRPr lang="ru-RU" altLang="ru-RU"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6664511"/>
      </p:ext>
    </p:extLst>
  </p:cSld>
  <p:clrMapOvr>
    <a:masterClrMapping/>
  </p:clrMapOvr>
  <p:transition spd="slow">
    <p:blinds/>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468313" y="260350"/>
            <a:ext cx="8229600" cy="1143000"/>
          </a:xfrm>
          <a:noFill/>
        </p:spPr>
        <p:txBody>
          <a:bodyPr/>
          <a:lstStyle/>
          <a:p>
            <a:r>
              <a:rPr lang="ru-RU" altLang="ru-RU" sz="1800" b="1" dirty="0">
                <a:effectLst>
                  <a:outerShdw blurRad="38100" dist="38100" dir="2700000" algn="tl">
                    <a:srgbClr val="C0C0C0"/>
                  </a:outerShdw>
                </a:effectLst>
              </a:rPr>
              <a:t>Информация о показателях исполнения местного бюджета </a:t>
            </a:r>
            <a:br>
              <a:rPr lang="ru-RU" altLang="ru-RU" sz="1800" b="1" dirty="0">
                <a:effectLst>
                  <a:outerShdw blurRad="38100" dist="38100" dir="2700000" algn="tl">
                    <a:srgbClr val="C0C0C0"/>
                  </a:outerShdw>
                </a:effectLst>
              </a:rPr>
            </a:br>
            <a:r>
              <a:rPr lang="ru-RU" altLang="ru-RU" sz="1800" b="1" dirty="0">
                <a:effectLst>
                  <a:outerShdw blurRad="38100" dist="38100" dir="2700000" algn="tl">
                    <a:srgbClr val="C0C0C0"/>
                  </a:outerShdw>
                </a:effectLst>
              </a:rPr>
              <a:t>(бюджета муниципального образования город Краснодар)</a:t>
            </a:r>
            <a:br>
              <a:rPr lang="ru-RU" altLang="ru-RU" sz="1800" b="1" dirty="0">
                <a:effectLst>
                  <a:outerShdw blurRad="38100" dist="38100" dir="2700000" algn="tl">
                    <a:srgbClr val="C0C0C0"/>
                  </a:outerShdw>
                </a:effectLst>
              </a:rPr>
            </a:br>
            <a:r>
              <a:rPr lang="ru-RU" altLang="ru-RU" sz="1800" b="1" dirty="0">
                <a:effectLst>
                  <a:outerShdw blurRad="38100" dist="38100" dir="2700000" algn="tl">
                    <a:srgbClr val="C0C0C0"/>
                  </a:outerShdw>
                </a:effectLst>
              </a:rPr>
              <a:t> за </a:t>
            </a:r>
            <a:r>
              <a:rPr lang="ru-RU" altLang="ru-RU" sz="1800" b="1" dirty="0" smtClean="0">
                <a:effectLst>
                  <a:outerShdw blurRad="38100" dist="38100" dir="2700000" algn="tl">
                    <a:srgbClr val="C0C0C0"/>
                  </a:outerShdw>
                </a:effectLst>
              </a:rPr>
              <a:t>2013 </a:t>
            </a:r>
            <a:r>
              <a:rPr lang="ru-RU" altLang="ru-RU" sz="1800" b="1" dirty="0">
                <a:effectLst>
                  <a:outerShdw blurRad="38100" dist="38100" dir="2700000" algn="tl">
                    <a:srgbClr val="C0C0C0"/>
                  </a:outerShdw>
                </a:effectLst>
              </a:rPr>
              <a:t>- </a:t>
            </a:r>
            <a:r>
              <a:rPr lang="ru-RU" altLang="ru-RU" sz="1800" b="1" dirty="0" smtClean="0">
                <a:effectLst>
                  <a:outerShdw blurRad="38100" dist="38100" dir="2700000" algn="tl">
                    <a:srgbClr val="C0C0C0"/>
                  </a:outerShdw>
                </a:effectLst>
              </a:rPr>
              <a:t>2015 </a:t>
            </a:r>
            <a:r>
              <a:rPr lang="ru-RU" altLang="ru-RU" sz="1800" b="1" dirty="0">
                <a:effectLst>
                  <a:outerShdw blurRad="38100" dist="38100" dir="2700000" algn="tl">
                    <a:srgbClr val="C0C0C0"/>
                  </a:outerShdw>
                </a:effectLst>
              </a:rPr>
              <a:t>годы в </a:t>
            </a:r>
            <a:r>
              <a:rPr lang="ru-RU" altLang="ru-RU" sz="1800" b="1" dirty="0" smtClean="0">
                <a:effectLst>
                  <a:outerShdw blurRad="38100" dist="38100" dir="2700000" algn="tl">
                    <a:srgbClr val="C0C0C0"/>
                  </a:outerShdw>
                </a:effectLst>
              </a:rPr>
              <a:t>расчёте </a:t>
            </a:r>
            <a:r>
              <a:rPr lang="ru-RU" altLang="ru-RU" sz="1800" b="1" dirty="0">
                <a:effectLst>
                  <a:outerShdw blurRad="38100" dist="38100" dir="2700000" algn="tl">
                    <a:srgbClr val="C0C0C0"/>
                  </a:outerShdw>
                </a:effectLst>
              </a:rPr>
              <a:t>на 1 жителя г. Краснодара</a:t>
            </a:r>
          </a:p>
        </p:txBody>
      </p:sp>
      <p:graphicFrame>
        <p:nvGraphicFramePr>
          <p:cNvPr id="360547" name="Group 99"/>
          <p:cNvGraphicFramePr>
            <a:graphicFrameLocks noGrp="1"/>
          </p:cNvGraphicFramePr>
          <p:nvPr>
            <p:ph idx="1"/>
            <p:extLst/>
          </p:nvPr>
        </p:nvGraphicFramePr>
        <p:xfrm>
          <a:off x="450180" y="1520750"/>
          <a:ext cx="8218487" cy="4978529"/>
        </p:xfrm>
        <a:graphic>
          <a:graphicData uri="http://schemas.openxmlformats.org/drawingml/2006/table">
            <a:tbl>
              <a:tblPr/>
              <a:tblGrid>
                <a:gridCol w="515937"/>
                <a:gridCol w="4740275"/>
                <a:gridCol w="984250"/>
                <a:gridCol w="992188"/>
                <a:gridCol w="985837"/>
              </a:tblGrid>
              <a:tr h="5429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 п/п</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CCECFF"/>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Наименование показателя</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CCECFF"/>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2013 год</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CCECFF"/>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CCECFF"/>
                        </a:gs>
                        <a:gs pos="100000">
                          <a:srgbClr val="CCCCFF"/>
                        </a:gs>
                      </a:gsLst>
                      <a:lin ang="5400000" scaled="1"/>
                    </a:gradFill>
                  </a:tcPr>
                </a:tc>
                <a:tc>
                  <a:txBody>
                    <a:bodyPr/>
                    <a:lstStyle/>
                    <a:p>
                      <a:pPr marL="0" marR="0" lvl="0" indent="0" algn="ctr" defTabSz="914400" rtl="0" eaLnBrk="1" fontAlgn="base" latinLnBrk="0" hangingPunct="1">
                        <a:lnSpc>
                          <a:spcPct val="100000"/>
                        </a:lnSpc>
                        <a:spcBef>
                          <a:spcPts val="336"/>
                        </a:spcBef>
                        <a:spcAft>
                          <a:spcPct val="0"/>
                        </a:spcAft>
                        <a:buClrTx/>
                        <a:buSzTx/>
                        <a:buFontTx/>
                        <a:buNone/>
                        <a:tabLst/>
                        <a:defRPr/>
                      </a:pPr>
                      <a:r>
                        <a:rPr kumimoji="0" lang="ru-RU" altLang="ru-RU" sz="1400" b="1" i="0" u="none" strike="noStrike" kern="1200" cap="none" normalizeH="0" baseline="0" noProof="0" dirty="0" smtClean="0">
                          <a:ln>
                            <a:noFill/>
                          </a:ln>
                          <a:solidFill>
                            <a:schemeClr val="tx1"/>
                          </a:solidFill>
                          <a:effectLst/>
                          <a:latin typeface="Times New Roman" pitchFamily="18" charset="0"/>
                          <a:ea typeface="+mn-ea"/>
                          <a:cs typeface="+mn-cs"/>
                        </a:rPr>
                        <a:t>2015 год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CCECFF"/>
                        </a:gs>
                        <a:gs pos="100000">
                          <a:srgbClr val="CCCCFF"/>
                        </a:gs>
                      </a:gsLst>
                      <a:lin ang="5400000" scaled="1"/>
                    </a:gradFill>
                  </a:tcPr>
                </a:tc>
              </a:tr>
              <a:tr h="4841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dirty="0" smtClean="0">
                          <a:ln>
                            <a:noFill/>
                          </a:ln>
                          <a:solidFill>
                            <a:schemeClr val="tx1"/>
                          </a:solidFill>
                          <a:effectLst/>
                          <a:latin typeface="Times New Roman" pitchFamily="18" charset="0"/>
                        </a:rPr>
                        <a:t>Среднегодовая численность постоянного населения </a:t>
                      </a:r>
                      <a:r>
                        <a:rPr kumimoji="0" lang="ru-RU" altLang="ru-RU" sz="1200" b="0" i="0" u="none" strike="noStrike" cap="none" normalizeH="0" baseline="0" dirty="0" smtClean="0">
                          <a:ln>
                            <a:noFill/>
                          </a:ln>
                          <a:solidFill>
                            <a:schemeClr val="tx1"/>
                          </a:solidFill>
                          <a:effectLst/>
                          <a:latin typeface="Times New Roman" pitchFamily="18" charset="0"/>
                        </a:rPr>
                        <a:t> </a:t>
                      </a:r>
                      <a:r>
                        <a:rPr kumimoji="0" lang="ru-RU" altLang="ru-RU" sz="1200" b="1" i="1" u="none" strike="noStrike" cap="none" normalizeH="0" baseline="0" dirty="0" smtClean="0">
                          <a:ln>
                            <a:noFill/>
                          </a:ln>
                          <a:solidFill>
                            <a:schemeClr val="tx1"/>
                          </a:solidFill>
                          <a:effectLst/>
                          <a:latin typeface="Times New Roman" pitchFamily="18" charset="0"/>
                        </a:rPr>
                        <a:t>г. Краснодара </a:t>
                      </a:r>
                      <a:r>
                        <a:rPr kumimoji="0" lang="ru-RU" altLang="ru-RU" sz="1200" b="0" i="1" u="none" strike="noStrike" cap="none" normalizeH="0" baseline="0" dirty="0" smtClean="0">
                          <a:ln>
                            <a:noFill/>
                          </a:ln>
                          <a:solidFill>
                            <a:schemeClr val="tx1"/>
                          </a:solidFill>
                          <a:effectLst/>
                          <a:latin typeface="Times New Roman" pitchFamily="18" charset="0"/>
                        </a:rPr>
                        <a:t>(тыс. человек)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dirty="0" smtClean="0">
                          <a:ln>
                            <a:noFill/>
                          </a:ln>
                          <a:solidFill>
                            <a:schemeClr val="tx1"/>
                          </a:solidFill>
                          <a:effectLst/>
                          <a:latin typeface="Times New Roman" pitchFamily="18" charset="0"/>
                        </a:rPr>
                        <a:t>882,3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lang="ru-RU" sz="1200" b="1" i="1" dirty="0" smtClean="0"/>
                        <a:t>905,6</a:t>
                      </a:r>
                      <a:endParaRPr lang="ru-RU" sz="1200" b="1" i="1" dirty="0"/>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lang="ru-RU" sz="1200" b="1" i="1" dirty="0" smtClean="0"/>
                        <a:t>930,9</a:t>
                      </a:r>
                      <a:endParaRPr lang="ru-RU" sz="1200" b="1" i="1" dirty="0"/>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48577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1.</a:t>
                      </a:r>
                      <a:r>
                        <a:rPr kumimoji="0" lang="ru-RU" altLang="ru-RU" sz="1200" b="0"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Доходы местного бюджета </a:t>
                      </a:r>
                      <a:r>
                        <a:rPr kumimoji="0" lang="ru-RU" altLang="ru-RU" sz="1200" b="0" i="0" u="none" strike="noStrike" cap="none" normalizeH="0" baseline="0" dirty="0" smtClean="0">
                          <a:ln>
                            <a:noFill/>
                          </a:ln>
                          <a:solidFill>
                            <a:schemeClr val="tx1"/>
                          </a:solidFill>
                          <a:effectLst/>
                          <a:latin typeface="Times New Roman" pitchFamily="18" charset="0"/>
                        </a:rPr>
                        <a:t>в </a:t>
                      </a:r>
                      <a:r>
                        <a:rPr kumimoji="0" lang="ru-RU" altLang="ru-RU" sz="1200" b="0" i="0" u="none" strike="noStrike" cap="none" normalizeH="0" baseline="0" dirty="0" err="1" smtClean="0">
                          <a:ln>
                            <a:noFill/>
                          </a:ln>
                          <a:solidFill>
                            <a:schemeClr val="tx1"/>
                          </a:solidFill>
                          <a:effectLst/>
                          <a:latin typeface="Times New Roman" pitchFamily="18" charset="0"/>
                        </a:rPr>
                        <a:t>расчете</a:t>
                      </a:r>
                      <a:r>
                        <a:rPr kumimoji="0" lang="ru-RU" altLang="ru-RU" sz="1200" b="0" i="0" u="none" strike="noStrike" cap="none" normalizeH="0" baseline="0" dirty="0" smtClean="0">
                          <a:ln>
                            <a:noFill/>
                          </a:ln>
                          <a:solidFill>
                            <a:schemeClr val="tx1"/>
                          </a:solidFill>
                          <a:effectLst/>
                          <a:latin typeface="Times New Roman" pitchFamily="18" charset="0"/>
                        </a:rPr>
                        <a:t> на 1 жителя г. Краснодара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(тыс. рублей)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25,0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27,2</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23,7</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4841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Расходы местного бюджета </a:t>
                      </a:r>
                      <a:r>
                        <a:rPr kumimoji="0" lang="ru-RU" altLang="ru-RU" sz="1200" b="0" i="0" u="none" strike="noStrike" cap="none" normalizeH="0" baseline="0" dirty="0" smtClean="0">
                          <a:ln>
                            <a:noFill/>
                          </a:ln>
                          <a:solidFill>
                            <a:schemeClr val="tx1"/>
                          </a:solidFill>
                          <a:effectLst/>
                          <a:latin typeface="Times New Roman" pitchFamily="18" charset="0"/>
                        </a:rPr>
                        <a:t>в </a:t>
                      </a:r>
                      <a:r>
                        <a:rPr kumimoji="0" lang="ru-RU" altLang="ru-RU" sz="1200" b="0" i="0" u="none" strike="noStrike" cap="none" normalizeH="0" baseline="0" dirty="0" err="1" smtClean="0">
                          <a:ln>
                            <a:noFill/>
                          </a:ln>
                          <a:solidFill>
                            <a:schemeClr val="tx1"/>
                          </a:solidFill>
                          <a:effectLst/>
                          <a:latin typeface="Times New Roman" pitchFamily="18" charset="0"/>
                        </a:rPr>
                        <a:t>расчете</a:t>
                      </a:r>
                      <a:r>
                        <a:rPr kumimoji="0" lang="ru-RU" altLang="ru-RU" sz="1200" b="0" i="0" u="none" strike="noStrike" cap="none" normalizeH="0" baseline="0" dirty="0" smtClean="0">
                          <a:ln>
                            <a:noFill/>
                          </a:ln>
                          <a:solidFill>
                            <a:schemeClr val="tx1"/>
                          </a:solidFill>
                          <a:effectLst/>
                          <a:latin typeface="Times New Roman" pitchFamily="18" charset="0"/>
                        </a:rPr>
                        <a:t> на 1 жителя г. Краснодара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(тыс. рублей)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25,3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29,4</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26,1</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2921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rgbClr val="00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rgbClr val="000000"/>
                          </a:solidFill>
                          <a:effectLst/>
                          <a:latin typeface="Times New Roman" pitchFamily="18" charset="0"/>
                        </a:rPr>
                        <a:t>из них на: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317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 жилищно-коммунальное хозяйство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4,7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5,8</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4,0</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159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 образование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11,5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12,1</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11,7</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175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 здравоохранение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1,6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1,7</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1,3</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1432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 культуру и кинематографию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0,7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0,8</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0,8</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175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социальную политику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0,7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0,9</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1,0</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3175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smtClean="0">
                          <a:ln>
                            <a:noFill/>
                          </a:ln>
                          <a:solidFill>
                            <a:schemeClr val="tx1"/>
                          </a:solidFill>
                          <a:effectLst>
                            <a:outerShdw blurRad="38100" dist="38100" dir="2700000" algn="tl">
                              <a:srgbClr val="FFFFFF"/>
                            </a:outerShdw>
                          </a:effectLst>
                          <a:latin typeface="Times New Roman" pitchFamily="18" charset="0"/>
                        </a:rPr>
                        <a:t>- физическую культуру и спорт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1" u="none" strike="noStrike" cap="none" normalizeH="0" baseline="0" dirty="0" smtClean="0">
                          <a:ln>
                            <a:noFill/>
                          </a:ln>
                          <a:solidFill>
                            <a:schemeClr val="tx1"/>
                          </a:solidFill>
                          <a:effectLst/>
                          <a:latin typeface="Times New Roman" pitchFamily="18" charset="0"/>
                        </a:rPr>
                        <a:t>0,3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0,4</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1"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0,3</a:t>
                      </a:r>
                      <a:endParaRPr kumimoji="0" lang="ru-RU" sz="1200" b="0" i="1"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7572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0" u="none" strike="noStrike" cap="none" normalizeH="0" baseline="0" smtClean="0">
                          <a:ln>
                            <a:noFill/>
                          </a:ln>
                          <a:solidFill>
                            <a:schemeClr val="tx1"/>
                          </a:solidFill>
                          <a:effectLst/>
                          <a:latin typeface="Times New Roman" pitchFamily="18" charset="0"/>
                        </a:rPr>
                        <a:t>3.</a:t>
                      </a:r>
                      <a:r>
                        <a:rPr kumimoji="0" lang="ru-RU" altLang="ru-RU" sz="1200" b="0"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chemeClr val="tx1"/>
                          </a:solidFill>
                          <a:effectLst/>
                          <a:latin typeface="Times New Roman" pitchFamily="18" charset="0"/>
                        </a:rPr>
                        <a:t>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 (тыс. рублей)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rPr>
                        <a:t>1,1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1,2</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chemeClr val="tx1"/>
                          </a:solidFill>
                          <a:effectLst>
                            <a:outerShdw blurRad="38100" dist="38100" dir="2700000" algn="tl">
                              <a:srgbClr val="FFFFFF"/>
                            </a:outerShdw>
                          </a:effectLst>
                          <a:latin typeface="Times New Roman" pitchFamily="18" charset="0"/>
                          <a:ea typeface="+mn-ea"/>
                          <a:cs typeface="+mn-cs"/>
                        </a:rPr>
                        <a:t>1,2</a:t>
                      </a:r>
                      <a:endParaRPr kumimoji="0" lang="ru-RU" sz="1200" b="0" i="0" u="none" strike="noStrike" kern="1200" cap="none" normalizeH="0" baseline="0" dirty="0">
                        <a:ln>
                          <a:noFill/>
                        </a:ln>
                        <a:solidFill>
                          <a:schemeClr val="tx1"/>
                        </a:solidFill>
                        <a:effectLst>
                          <a:outerShdw blurRad="38100" dist="38100" dir="2700000" algn="tl">
                            <a:srgbClr val="FFFFFF"/>
                          </a:outerShdw>
                        </a:effectLst>
                        <a:latin typeface="Times New Roman" pitchFamily="18" charset="0"/>
                        <a:ea typeface="+mn-ea"/>
                        <a:cs typeface="+mn-cs"/>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bl>
          </a:graphicData>
        </a:graphic>
      </p:graphicFrame>
    </p:spTree>
    <p:extLst>
      <p:ext uri="{BB962C8B-B14F-4D97-AF65-F5344CB8AC3E}">
        <p14:creationId xmlns:p14="http://schemas.microsoft.com/office/powerpoint/2010/main" val="763812534"/>
      </p:ext>
    </p:extLst>
  </p:cSld>
  <p:clrMapOvr>
    <a:masterClrMapping/>
  </p:clrMapOvr>
  <p:transition spd="slow">
    <p:blinds/>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455613" y="377825"/>
            <a:ext cx="8229600" cy="936625"/>
          </a:xfrm>
          <a:noFill/>
        </p:spPr>
        <p:txBody>
          <a:bodyPr anchorCtr="1">
            <a:normAutofit fontScale="90000"/>
          </a:bodyPr>
          <a:lstStyle/>
          <a:p>
            <a:pPr eaLnBrk="1" hangingPunct="1">
              <a:defRPr/>
            </a:pPr>
            <a:r>
              <a:rPr lang="ru-RU" altLang="ru-RU" sz="2000" b="1" dirty="0">
                <a:effectLst>
                  <a:outerShdw blurRad="38100" dist="38100" dir="2700000" algn="tl">
                    <a:srgbClr val="C0C0C0"/>
                  </a:outerShdw>
                </a:effectLst>
                <a:cs typeface="Times New Roman" panose="02020603050405020304" pitchFamily="18" charset="0"/>
              </a:rPr>
              <a:t>Информация о показателях социально-экономического развития муниципального образования город Краснодар </a:t>
            </a:r>
            <a:br>
              <a:rPr lang="ru-RU" altLang="ru-RU" sz="2000" b="1" dirty="0">
                <a:effectLst>
                  <a:outerShdw blurRad="38100" dist="38100" dir="2700000" algn="tl">
                    <a:srgbClr val="C0C0C0"/>
                  </a:outerShdw>
                </a:effectLst>
                <a:cs typeface="Times New Roman" panose="02020603050405020304" pitchFamily="18" charset="0"/>
              </a:rPr>
            </a:br>
            <a:r>
              <a:rPr lang="ru-RU" altLang="ru-RU" sz="2000" b="1" dirty="0">
                <a:effectLst>
                  <a:outerShdw blurRad="38100" dist="38100" dir="2700000" algn="tl">
                    <a:srgbClr val="C0C0C0"/>
                  </a:outerShdw>
                </a:effectLst>
                <a:cs typeface="Times New Roman" panose="02020603050405020304" pitchFamily="18" charset="0"/>
              </a:rPr>
              <a:t>за </a:t>
            </a:r>
            <a:r>
              <a:rPr lang="ru-RU" altLang="ru-RU" sz="2000" b="1" dirty="0" smtClean="0">
                <a:effectLst>
                  <a:outerShdw blurRad="38100" dist="38100" dir="2700000" algn="tl">
                    <a:srgbClr val="C0C0C0"/>
                  </a:outerShdw>
                </a:effectLst>
                <a:cs typeface="Times New Roman" panose="02020603050405020304" pitchFamily="18" charset="0"/>
              </a:rPr>
              <a:t>2013 </a:t>
            </a:r>
            <a:r>
              <a:rPr lang="ru-RU" altLang="ru-RU" sz="2000" b="1" dirty="0">
                <a:effectLst>
                  <a:outerShdw blurRad="38100" dist="38100" dir="2700000" algn="tl">
                    <a:srgbClr val="C0C0C0"/>
                  </a:outerShdw>
                </a:effectLst>
                <a:cs typeface="Times New Roman" panose="02020603050405020304" pitchFamily="18" charset="0"/>
              </a:rPr>
              <a:t>-</a:t>
            </a:r>
            <a:r>
              <a:rPr lang="ru-RU" altLang="ru-RU" sz="2000" b="1" dirty="0" smtClean="0">
                <a:effectLst>
                  <a:outerShdw blurRad="38100" dist="38100" dir="2700000" algn="tl">
                    <a:srgbClr val="C0C0C0"/>
                  </a:outerShdw>
                </a:effectLst>
                <a:cs typeface="Times New Roman" panose="02020603050405020304" pitchFamily="18" charset="0"/>
              </a:rPr>
              <a:t> 2015 </a:t>
            </a:r>
            <a:r>
              <a:rPr lang="ru-RU" altLang="ru-RU" sz="2000" b="1" dirty="0">
                <a:effectLst>
                  <a:outerShdw blurRad="38100" dist="38100" dir="2700000" algn="tl">
                    <a:srgbClr val="C0C0C0"/>
                  </a:outerShdw>
                </a:effectLst>
                <a:cs typeface="Times New Roman" panose="02020603050405020304" pitchFamily="18" charset="0"/>
              </a:rPr>
              <a:t>годы</a:t>
            </a:r>
          </a:p>
        </p:txBody>
      </p:sp>
      <p:graphicFrame>
        <p:nvGraphicFramePr>
          <p:cNvPr id="354397" name="Group 93"/>
          <p:cNvGraphicFramePr>
            <a:graphicFrameLocks noGrp="1"/>
          </p:cNvGraphicFramePr>
          <p:nvPr>
            <p:ph idx="1"/>
            <p:extLst>
              <p:ext uri="{D42A27DB-BD31-4B8C-83A1-F6EECF244321}">
                <p14:modId xmlns:p14="http://schemas.microsoft.com/office/powerpoint/2010/main" val="2191043596"/>
              </p:ext>
            </p:extLst>
          </p:nvPr>
        </p:nvGraphicFramePr>
        <p:xfrm>
          <a:off x="220663" y="1341438"/>
          <a:ext cx="8701621" cy="5074314"/>
        </p:xfrm>
        <a:graphic>
          <a:graphicData uri="http://schemas.openxmlformats.org/drawingml/2006/table">
            <a:tbl>
              <a:tblPr/>
              <a:tblGrid>
                <a:gridCol w="551640"/>
                <a:gridCol w="5402101"/>
                <a:gridCol w="839630"/>
                <a:gridCol w="915960"/>
                <a:gridCol w="992290"/>
              </a:tblGrid>
              <a:tr h="76598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 п/п</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Наименование показателя</a:t>
                      </a:r>
                      <a:r>
                        <a:rPr kumimoji="0" lang="ru-RU" altLang="ru-RU" sz="1400" b="0" i="0" u="none" strike="noStrike" cap="none" normalizeH="0" baseline="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2013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2015 год</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340012">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chemeClr val="tx1"/>
                          </a:solidFill>
                          <a:effectLst/>
                          <a:latin typeface="Times New Roman" pitchFamily="18" charset="0"/>
                        </a:rPr>
                        <a:t>1.</a:t>
                      </a:r>
                      <a:r>
                        <a:rPr kumimoji="0" lang="ru-RU" altLang="ru-RU" sz="1200" b="0" i="0" u="none" strike="noStrike" cap="none" normalizeH="0" baseline="0" smtClean="0">
                          <a:ln>
                            <a:noFill/>
                          </a:ln>
                          <a:solidFill>
                            <a:schemeClr val="tx1"/>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chemeClr val="tx1"/>
                          </a:solidFill>
                          <a:effectLst/>
                          <a:latin typeface="Times New Roman" pitchFamily="18" charset="0"/>
                        </a:rPr>
                        <a:t>Показатели экономического развития города</a:t>
                      </a:r>
                      <a:r>
                        <a:rPr kumimoji="0" lang="ru-RU" altLang="ru-RU" sz="1200" b="0" i="0" u="none" strike="noStrike" cap="none" normalizeH="0" baseline="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770185">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rPr>
                        <a:t>Доля протяжённости автомобильных дорог общего пользования местного значения, не отвечающих нормативным требованиям, в общей протяжённости автомобильных дорог общего пользования местного значения (%)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ru-RU" altLang="ru-RU" sz="1200" b="0" i="0" u="none" strike="noStrike" cap="none" normalizeH="0" baseline="0" dirty="0" smtClean="0">
                          <a:ln>
                            <a:noFill/>
                          </a:ln>
                          <a:solidFill>
                            <a:srgbClr val="000000"/>
                          </a:solidFill>
                          <a:effectLst/>
                          <a:latin typeface="Times New Roman" pitchFamily="18" charset="0"/>
                          <a:cs typeface="+mn-cs"/>
                        </a:rPr>
                        <a:t>,0</a:t>
                      </a:r>
                      <a:endParaRPr kumimoji="0" lang="ru-RU" altLang="ru-RU" sz="1200" b="0" i="0" u="none" strike="noStrike" cap="none" normalizeH="0" baseline="0" dirty="0" smtClean="0">
                        <a:ln>
                          <a:noFill/>
                        </a:ln>
                        <a:solidFill>
                          <a:srgbClr val="000000"/>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974682">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chemeClr val="tx1"/>
                          </a:solidFill>
                          <a:effectLst/>
                          <a:latin typeface="Times New Roman" pitchFamily="18" charset="0"/>
                        </a:rPr>
                        <a:t>Доля населения, проживающего в населённых пунктах, не имеющих регулярного автобусного и (или) железнодорожного сообщения с административным центром городского округа (муниципального района), в общей численности населения городского округа (муниципального района) (%)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0,0</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55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Среднемесячная номинальная начисленная заработная плата работников муниципальных дошкольных образовательных учреждений (рублей)</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19 346,1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19 731,3</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20 866,8</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55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Среднемесячная номинальная начисленная заработная плата работников муниципальных учреждений культуры и искусства (рублей)</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17 096,0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20 873,0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22 518,0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55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Среднемесячная номинальная начисленная заработная плата работников муниципальных общеобразовательных учреждений (рублей)</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24 486,6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27 676,7</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27 558,6</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5558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Среднемесячная номинальная начисленная заработная плата работников муниципальных учреждений физической культуры и спорта (рублей)</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17 862,0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22 207,0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22 239,0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bl>
          </a:graphicData>
        </a:graphic>
      </p:graphicFrame>
    </p:spTree>
  </p:cSld>
  <p:clrMapOvr>
    <a:masterClrMapping/>
  </p:clrMapOvr>
  <p:transition spd="slow">
    <p:blinds/>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5405" name="Group 77"/>
          <p:cNvGraphicFramePr>
            <a:graphicFrameLocks noGrp="1"/>
          </p:cNvGraphicFramePr>
          <p:nvPr>
            <p:extLst>
              <p:ext uri="{D42A27DB-BD31-4B8C-83A1-F6EECF244321}">
                <p14:modId xmlns:p14="http://schemas.microsoft.com/office/powerpoint/2010/main" val="2401343628"/>
              </p:ext>
            </p:extLst>
          </p:nvPr>
        </p:nvGraphicFramePr>
        <p:xfrm>
          <a:off x="450850" y="452438"/>
          <a:ext cx="8320088" cy="6185538"/>
        </p:xfrm>
        <a:graphic>
          <a:graphicData uri="http://schemas.openxmlformats.org/drawingml/2006/table">
            <a:tbl>
              <a:tblPr/>
              <a:tblGrid>
                <a:gridCol w="533400"/>
                <a:gridCol w="5010150"/>
                <a:gridCol w="865188"/>
                <a:gridCol w="935037"/>
                <a:gridCol w="976313"/>
              </a:tblGrid>
              <a:tr h="7635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 п/п</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Наименование показателя</a:t>
                      </a:r>
                      <a:r>
                        <a:rPr kumimoji="0" lang="ru-RU" altLang="ru-RU" sz="1400" b="0" i="0" u="none" strike="noStrike" cap="none" normalizeH="0" baseline="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2013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kern="1200" cap="none" normalizeH="0" baseline="0" dirty="0" smtClean="0">
                          <a:ln>
                            <a:noFill/>
                          </a:ln>
                          <a:solidFill>
                            <a:schemeClr val="tx1"/>
                          </a:solidFill>
                          <a:effectLst/>
                          <a:latin typeface="Times New Roman" pitchFamily="18" charset="0"/>
                          <a:ea typeface="+mn-ea"/>
                          <a:cs typeface="+mn-cs"/>
                        </a:rPr>
                        <a:t>2015</a:t>
                      </a:r>
                      <a:r>
                        <a:rPr kumimoji="0" lang="ru-RU" altLang="ru-RU" sz="1400" b="1" i="0" u="none" strike="noStrike" cap="none" normalizeH="0" baseline="0" dirty="0" smtClean="0">
                          <a:ln>
                            <a:noFill/>
                          </a:ln>
                          <a:solidFill>
                            <a:schemeClr val="tx1"/>
                          </a:solidFill>
                          <a:effectLst/>
                          <a:latin typeface="Times New Roman" pitchFamily="18" charset="0"/>
                        </a:rPr>
                        <a:t> год</a:t>
                      </a:r>
                    </a:p>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3063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chemeClr val="tx1"/>
                          </a:solidFill>
                          <a:effectLst/>
                          <a:latin typeface="Times New Roman" pitchFamily="18"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Образование (дошкольное, общее и дополнительное)</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6683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детей в возрасте 1 - 6 лет, стоящих на учёте для определения в муниципальные дошкольные образовательные учреждения, в общей численности детей в возрасте 1 - 6 лет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30,0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27,0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29,0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0493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выпускников муниципальных общеобразовательных учреждений, сдавших единый государственный экзамен по русскому языку и математике, в общей численности выпускников муниципальных общеобразовательных учреждений, сдававших единый государственный экзамен по данным предметам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100</a:t>
                      </a:r>
                      <a:r>
                        <a:rPr kumimoji="0" lang="ru-RU" altLang="ru-RU" sz="1200" b="0" i="0" u="none" strike="noStrike" cap="none" normalizeH="0" baseline="0" dirty="0" smtClean="0">
                          <a:ln>
                            <a:noFill/>
                          </a:ln>
                          <a:solidFill>
                            <a:srgbClr val="000000"/>
                          </a:solidFill>
                          <a:effectLst/>
                          <a:latin typeface="Times New Roman" pitchFamily="18" charset="0"/>
                          <a:cs typeface="+mn-cs"/>
                        </a:rPr>
                        <a:t>,0</a:t>
                      </a:r>
                      <a:endParaRPr kumimoji="0" lang="ru-RU" altLang="ru-RU" sz="1200" b="0" i="0" u="none" strike="noStrike" cap="none" normalizeH="0" baseline="0" dirty="0" smtClean="0">
                        <a:ln>
                          <a:noFill/>
                        </a:ln>
                        <a:solidFill>
                          <a:srgbClr val="000000"/>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99,8</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98,9</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85725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детей в возрасте 1 - 6 лет, получающих дошкольную образовательную услугу и (или) услугу по их содержанию в муниципальных образовательных учреждениях в общей численности детей в возрасте 1 - 6 лет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81,5</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83,7</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93,1</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8588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муниципальных дошкольных образовательных учреждений, здания которых находятся в аварийном состоянии или требуют капитального ремонта, в общем числе муниципальных дошкольных образовательных учреждений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1,8</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1,3</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8588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выпускников муниципальных общеобразовательных учреждений, не получивших аттестат о среднем (полном) образовании, в общей численности выпускников муниципальных общеобразовательных учреждений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0</a:t>
                      </a:r>
                      <a:r>
                        <a:rPr kumimoji="0" lang="ru-RU" altLang="ru-RU" sz="1200" b="0" i="0" u="none" strike="noStrike" cap="none" normalizeH="0" baseline="0" dirty="0" smtClean="0">
                          <a:ln>
                            <a:noFill/>
                          </a:ln>
                          <a:solidFill>
                            <a:srgbClr val="000000"/>
                          </a:solidFill>
                          <a:effectLst/>
                          <a:latin typeface="Times New Roman" pitchFamily="18" charset="0"/>
                          <a:cs typeface="+mn-cs"/>
                        </a:rPr>
                        <a:t>,0</a:t>
                      </a:r>
                      <a:endParaRPr kumimoji="0" lang="ru-RU" altLang="ru-RU" sz="1200" b="0" i="0" u="none" strike="noStrike" cap="none" normalizeH="0" baseline="0" dirty="0" smtClean="0">
                        <a:ln>
                          <a:noFill/>
                        </a:ln>
                        <a:solidFill>
                          <a:srgbClr val="000000"/>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0,2</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1,1</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66675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муниципальных общеобразовательных учреждений, здания которых находятся в аварийном состоянии или требуют капитального ремонта, в общем количестве муниципальных общеобразовательных учреждений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0,0</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0,0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bl>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146050"/>
            <a:ext cx="8229600" cy="839788"/>
          </a:xfrm>
        </p:spPr>
        <p:txBody>
          <a:bodyPr/>
          <a:lstStyle/>
          <a:p>
            <a:pPr eaLnBrk="1" hangingPunct="1">
              <a:defRPr/>
            </a:pPr>
            <a:r>
              <a:rPr lang="ru-RU" altLang="ru-RU" sz="2000" dirty="0" smtClean="0">
                <a:solidFill>
                  <a:srgbClr val="990099"/>
                </a:solidFill>
                <a:effectLst>
                  <a:outerShdw blurRad="38100" dist="38100" dir="2700000" algn="tl">
                    <a:srgbClr val="C0C0C0"/>
                  </a:outerShdw>
                </a:effectLst>
                <a:latin typeface="Times New Roman" pitchFamily="18" charset="0"/>
              </a:rPr>
              <a:t/>
            </a:r>
            <a:br>
              <a:rPr lang="ru-RU" altLang="ru-RU" sz="2000" dirty="0" smtClean="0">
                <a:solidFill>
                  <a:srgbClr val="990099"/>
                </a:solidFill>
                <a:effectLst>
                  <a:outerShdw blurRad="38100" dist="38100" dir="2700000" algn="tl">
                    <a:srgbClr val="C0C0C0"/>
                  </a:outerShdw>
                </a:effectLst>
                <a:latin typeface="Times New Roman" pitchFamily="18" charset="0"/>
              </a:rPr>
            </a:br>
            <a:r>
              <a:rPr lang="ru-RU" altLang="ru-RU" sz="2000" dirty="0" smtClean="0">
                <a:solidFill>
                  <a:srgbClr val="990099"/>
                </a:solidFill>
                <a:effectLst>
                  <a:outerShdw blurRad="38100" dist="38100" dir="2700000" algn="tl">
                    <a:srgbClr val="C0C0C0"/>
                  </a:outerShdw>
                </a:effectLst>
                <a:latin typeface="Times New Roman" pitchFamily="18" charset="0"/>
              </a:rPr>
              <a:t>Основные неналоговые (собственные) доходные источники местного бюджета (бюджета муниципального образования город Краснодар)                   в 2015 году (млн. рублей)</a:t>
            </a:r>
          </a:p>
        </p:txBody>
      </p:sp>
      <p:graphicFrame>
        <p:nvGraphicFramePr>
          <p:cNvPr id="2" name="Object 3"/>
          <p:cNvGraphicFramePr>
            <a:graphicFrameLocks noGrp="1" noChangeAspect="1"/>
          </p:cNvGraphicFramePr>
          <p:nvPr>
            <p:ph sz="half" idx="1"/>
            <p:extLst/>
          </p:nvPr>
        </p:nvGraphicFramePr>
        <p:xfrm>
          <a:off x="321701" y="2894690"/>
          <a:ext cx="8537575" cy="3963310"/>
        </p:xfrm>
        <a:graphic>
          <a:graphicData uri="http://schemas.openxmlformats.org/drawingml/2006/chart">
            <c:chart xmlns:c="http://schemas.openxmlformats.org/drawingml/2006/chart" xmlns:r="http://schemas.openxmlformats.org/officeDocument/2006/relationships" r:id="rId2"/>
          </a:graphicData>
        </a:graphic>
      </p:graphicFrame>
      <p:sp>
        <p:nvSpPr>
          <p:cNvPr id="274438" name="Rectangle 6"/>
          <p:cNvSpPr>
            <a:spLocks noChangeArrowheads="1"/>
          </p:cNvSpPr>
          <p:nvPr/>
        </p:nvSpPr>
        <p:spPr bwMode="auto">
          <a:xfrm>
            <a:off x="831850" y="1444625"/>
            <a:ext cx="8015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graphicFrame>
        <p:nvGraphicFramePr>
          <p:cNvPr id="274439" name="Group 7"/>
          <p:cNvGraphicFramePr>
            <a:graphicFrameLocks noGrp="1"/>
          </p:cNvGraphicFramePr>
          <p:nvPr>
            <p:ph sz="half" idx="2"/>
            <p:extLst>
              <p:ext uri="{D42A27DB-BD31-4B8C-83A1-F6EECF244321}">
                <p14:modId xmlns:p14="http://schemas.microsoft.com/office/powerpoint/2010/main" val="476155212"/>
              </p:ext>
            </p:extLst>
          </p:nvPr>
        </p:nvGraphicFramePr>
        <p:xfrm>
          <a:off x="475236" y="1291760"/>
          <a:ext cx="8396289" cy="1645640"/>
        </p:xfrm>
        <a:graphic>
          <a:graphicData uri="http://schemas.openxmlformats.org/drawingml/2006/table">
            <a:tbl>
              <a:tblPr/>
              <a:tblGrid>
                <a:gridCol w="3434310"/>
                <a:gridCol w="1602930"/>
                <a:gridCol w="1602930"/>
                <a:gridCol w="1756119"/>
              </a:tblGrid>
              <a:tr h="30465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 </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336699"/>
                          </a:solidFill>
                          <a:effectLst/>
                          <a:latin typeface="Times New Roman" pitchFamily="18" charset="0"/>
                          <a:cs typeface="Times New Roman" pitchFamily="18" charset="0"/>
                        </a:rPr>
                        <a:t>Плановые показатели</a:t>
                      </a:r>
                      <a:endParaRPr kumimoji="0" lang="ru-RU" altLang="ru-RU" sz="1400" b="0" i="0" u="none" strike="noStrike" cap="none" normalizeH="0" baseline="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Фактические показатели</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defRPr/>
                      </a:pPr>
                      <a:r>
                        <a:rPr kumimoji="0" lang="ru-RU" altLang="ru-RU" sz="1400" b="0" i="0" u="none" strike="noStrike" kern="1200" cap="none" normalizeH="0" baseline="0" dirty="0" smtClean="0">
                          <a:ln>
                            <a:noFill/>
                          </a:ln>
                          <a:solidFill>
                            <a:srgbClr val="336699"/>
                          </a:solidFill>
                          <a:effectLst/>
                          <a:latin typeface="Times New Roman" pitchFamily="18" charset="0"/>
                          <a:ea typeface="+mn-ea"/>
                          <a:cs typeface="Times New Roman" pitchFamily="18" charset="0"/>
                        </a:rPr>
                        <a:t>Процент исполнения, %</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r>
              <a:tr h="30465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rgbClr val="336699"/>
                          </a:solidFill>
                          <a:effectLst/>
                          <a:latin typeface="Times New Roman" pitchFamily="18" charset="0"/>
                          <a:cs typeface="Times New Roman" pitchFamily="18" charset="0"/>
                        </a:rPr>
                        <a:t>Собственные доходы, всего</a:t>
                      </a:r>
                      <a:endParaRPr kumimoji="0" lang="ru-RU" altLang="ru-RU" sz="1400" b="0" i="0" u="none" strike="noStrike" cap="none" normalizeH="0" baseline="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kern="1200" cap="none" normalizeH="0" baseline="0" dirty="0" smtClean="0">
                          <a:ln>
                            <a:noFill/>
                          </a:ln>
                          <a:solidFill>
                            <a:srgbClr val="336699"/>
                          </a:solidFill>
                          <a:effectLst/>
                          <a:latin typeface="Times New Roman" pitchFamily="18" charset="0"/>
                          <a:ea typeface="+mn-ea"/>
                          <a:cs typeface="Times New Roman" pitchFamily="18" charset="0"/>
                        </a:rPr>
                        <a:t>14 454</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kern="1200" cap="none" normalizeH="0" baseline="0" dirty="0" smtClean="0">
                          <a:ln>
                            <a:noFill/>
                          </a:ln>
                          <a:solidFill>
                            <a:srgbClr val="336699"/>
                          </a:solidFill>
                          <a:effectLst/>
                          <a:latin typeface="Times New Roman" pitchFamily="18" charset="0"/>
                          <a:ea typeface="+mn-ea"/>
                          <a:cs typeface="Times New Roman" pitchFamily="18" charset="0"/>
                        </a:rPr>
                        <a:t>12 631</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kern="1200" cap="none" normalizeH="0" baseline="0" dirty="0" smtClean="0">
                          <a:ln>
                            <a:noFill/>
                          </a:ln>
                          <a:solidFill>
                            <a:srgbClr val="336699"/>
                          </a:solidFill>
                          <a:effectLst/>
                          <a:latin typeface="Times New Roman" pitchFamily="18" charset="0"/>
                          <a:ea typeface="+mn-ea"/>
                          <a:cs typeface="Times New Roman" pitchFamily="18" charset="0"/>
                        </a:rPr>
                        <a:t>87</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r>
              <a:tr h="30465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Неналоговые доходы</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3 453</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2 461</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rPr>
                        <a:t>71</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r>
              <a:tr h="51794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Удельный вес неналоговых доходов в общем объёме собственных доходов</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24%</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cs typeface="Times New Roman" pitchFamily="18" charset="0"/>
                        </a:rPr>
                        <a:t>19%</a:t>
                      </a:r>
                      <a:endParaRPr kumimoji="0" lang="ru-RU" altLang="ru-RU" sz="1400" b="0" i="0" u="none" strike="noStrike" cap="none" normalizeH="0" baseline="0" dirty="0" smtClean="0">
                        <a:ln>
                          <a:noFill/>
                        </a:ln>
                        <a:solidFill>
                          <a:srgbClr val="336699"/>
                        </a:solidFill>
                        <a:effectLst/>
                        <a:latin typeface="Times New Roman" pitchFamily="18" charset="0"/>
                      </a:endParaRP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99"/>
                          </a:solidFill>
                          <a:effectLst/>
                          <a:latin typeface="Times New Roman" pitchFamily="18" charset="0"/>
                        </a:rPr>
                        <a:t>-</a:t>
                      </a:r>
                    </a:p>
                  </a:txBody>
                  <a:tcPr marT="45685" marB="45685"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FF">
                            <a:alpha val="50000"/>
                          </a:srgbClr>
                        </a:gs>
                        <a:gs pos="100000">
                          <a:srgbClr val="CCFFFF">
                            <a:gamma/>
                            <a:shade val="73333"/>
                            <a:invGamma/>
                          </a:srgbClr>
                        </a:gs>
                      </a:gsLst>
                      <a:path path="shape">
                        <a:fillToRect l="50000" t="50000" r="50000" b="50000"/>
                      </a:path>
                    </a:gradFill>
                  </a:tcPr>
                </a:tc>
              </a:tr>
            </a:tbl>
          </a:graphicData>
        </a:graphic>
      </p:graphicFrame>
    </p:spTree>
    <p:extLst>
      <p:ext uri="{BB962C8B-B14F-4D97-AF65-F5344CB8AC3E}">
        <p14:creationId xmlns:p14="http://schemas.microsoft.com/office/powerpoint/2010/main" val="3701087273"/>
      </p:ext>
    </p:extLst>
  </p:cSld>
  <p:clrMapOvr>
    <a:masterClrMapping/>
  </p:clrMapOvr>
  <p:transition spd="slow">
    <p:blinds/>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448" name="Group 96"/>
          <p:cNvGraphicFramePr>
            <a:graphicFrameLocks noGrp="1"/>
          </p:cNvGraphicFramePr>
          <p:nvPr>
            <p:extLst>
              <p:ext uri="{D42A27DB-BD31-4B8C-83A1-F6EECF244321}">
                <p14:modId xmlns:p14="http://schemas.microsoft.com/office/powerpoint/2010/main" val="3907871110"/>
              </p:ext>
            </p:extLst>
          </p:nvPr>
        </p:nvGraphicFramePr>
        <p:xfrm>
          <a:off x="450850" y="223838"/>
          <a:ext cx="8332831" cy="5830321"/>
        </p:xfrm>
        <a:graphic>
          <a:graphicData uri="http://schemas.openxmlformats.org/drawingml/2006/table">
            <a:tbl>
              <a:tblPr/>
              <a:tblGrid>
                <a:gridCol w="547053"/>
                <a:gridCol w="5060040"/>
                <a:gridCol w="868363"/>
                <a:gridCol w="911225"/>
                <a:gridCol w="946150"/>
              </a:tblGrid>
              <a:tr h="5699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 п/п</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Наименование показателя</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2013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2015год</a:t>
                      </a:r>
                    </a:p>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41127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детей в возрасте 5 - 18 лет, получающих услуги по дополнительному образованию в организациях различной организационно-правовой формы и формы собственности, в общей численности детей данной возрастной группы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84,9</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86,4</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86,5</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2262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3.</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dirty="0" smtClean="0">
                          <a:ln>
                            <a:noFill/>
                          </a:ln>
                          <a:solidFill>
                            <a:srgbClr val="000000"/>
                          </a:solidFill>
                          <a:effectLst/>
                          <a:latin typeface="Times New Roman" pitchFamily="18" charset="0"/>
                          <a:cs typeface="Times New Roman" pitchFamily="18" charset="0"/>
                        </a:rPr>
                        <a:t>Культура</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dirty="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3635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муниципальных учреждений культуры, здания которых находятся в аварийном состоянии или требуют капитального ремонта, в общем количестве муниципальных учреждений культуры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20,6</a:t>
                      </a:r>
                      <a:r>
                        <a:rPr kumimoji="0" lang="ru-RU" altLang="ru-RU" sz="1200" b="0" i="0" u="none" strike="noStrike" cap="none" normalizeH="0" baseline="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26,1</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14,9</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25957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объектов культурного наследия, находящихся в муниципальной собственности и требующих консервации или реставрации, в общем количестве объектов культурного наследия, находящихся в муниципальной собственности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4,4</a:t>
                      </a:r>
                      <a:r>
                        <a:rPr kumimoji="0" lang="ru-RU" altLang="ru-RU" sz="1200" b="0" i="0" u="none" strike="noStrike" cap="none" normalizeH="0" baseline="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3,0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2,74</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28575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4.</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dirty="0" smtClean="0">
                          <a:ln>
                            <a:noFill/>
                          </a:ln>
                          <a:solidFill>
                            <a:srgbClr val="000000"/>
                          </a:solidFill>
                          <a:effectLst/>
                          <a:latin typeface="Times New Roman" pitchFamily="18" charset="0"/>
                          <a:cs typeface="Times New Roman" pitchFamily="18" charset="0"/>
                        </a:rPr>
                        <a:t>Физическая культура и спорт</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3731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населения, систематически занимающегося физической культурой и спортом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35,4</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38,0</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44,1</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3809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5.</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dirty="0" smtClean="0">
                          <a:ln>
                            <a:noFill/>
                          </a:ln>
                          <a:solidFill>
                            <a:srgbClr val="000000"/>
                          </a:solidFill>
                          <a:effectLst/>
                          <a:latin typeface="Times New Roman" pitchFamily="18" charset="0"/>
                          <a:cs typeface="Times New Roman" pitchFamily="18" charset="0"/>
                        </a:rPr>
                        <a:t>Жилищно-коммунальное хозяйство</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5182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Общая площадь жилых помещений, приходящаяся в среднем на одного жителя, всего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27,9</a:t>
                      </a:r>
                      <a:r>
                        <a:rPr kumimoji="0" lang="ru-RU" altLang="ru-RU" sz="1200" b="0" i="0" u="none" strike="noStrike" cap="none" normalizeH="0" baseline="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28,5</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29,9</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152600">
                <a:tc gridSpan="2">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100" b="0" i="1" u="none" strike="noStrike" cap="none" normalizeH="0" baseline="0" dirty="0" smtClean="0">
                          <a:ln>
                            <a:noFill/>
                          </a:ln>
                          <a:solidFill>
                            <a:srgbClr val="000000"/>
                          </a:solidFill>
                          <a:effectLst/>
                          <a:latin typeface="Times New Roman" pitchFamily="18" charset="0"/>
                          <a:cs typeface="Times New Roman" pitchFamily="18" charset="0"/>
                        </a:rPr>
                        <a:t>в том числе:</a:t>
                      </a:r>
                      <a:r>
                        <a:rPr kumimoji="0" lang="ru-RU" altLang="ru-RU" sz="1100" b="0" i="0" u="none" strike="noStrike" cap="none" normalizeH="0" baseline="0" dirty="0" smtClean="0">
                          <a:ln>
                            <a:noFill/>
                          </a:ln>
                          <a:solidFill>
                            <a:srgbClr val="0000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hMerge="1">
                  <a:txBody>
                    <a:bodyPr/>
                    <a:lstStyle/>
                    <a:p>
                      <a:endParaRPr lang="ru-RU"/>
                    </a:p>
                  </a:txBody>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 - введённая в действие за один год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1,5</a:t>
                      </a:r>
                      <a:r>
                        <a:rPr kumimoji="0" lang="ru-RU" altLang="ru-RU" sz="1200" b="0" i="0" u="none" strike="noStrike" cap="none" normalizeH="0" baseline="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1,9</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6683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Доля населения, получившего жилые помещения и улучшившего жилищные условия в отчётном году, в общей численности населения, состоящего на учёте в качестве нуждающегося в жилых помещениях (%)</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3,1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2,22</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bl>
          </a:graphicData>
        </a:graphic>
      </p:graphicFrame>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7432" name="Group 56"/>
          <p:cNvGraphicFramePr>
            <a:graphicFrameLocks noGrp="1"/>
          </p:cNvGraphicFramePr>
          <p:nvPr>
            <p:extLst>
              <p:ext uri="{D42A27DB-BD31-4B8C-83A1-F6EECF244321}">
                <p14:modId xmlns:p14="http://schemas.microsoft.com/office/powerpoint/2010/main" val="554811523"/>
              </p:ext>
            </p:extLst>
          </p:nvPr>
        </p:nvGraphicFramePr>
        <p:xfrm>
          <a:off x="395288" y="452438"/>
          <a:ext cx="8353425" cy="2084643"/>
        </p:xfrm>
        <a:graphic>
          <a:graphicData uri="http://schemas.openxmlformats.org/drawingml/2006/table">
            <a:tbl>
              <a:tblPr/>
              <a:tblGrid>
                <a:gridCol w="512762"/>
                <a:gridCol w="4743450"/>
                <a:gridCol w="1008063"/>
                <a:gridCol w="1008062"/>
                <a:gridCol w="1081088"/>
              </a:tblGrid>
              <a:tr h="3127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 п/п</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smtClean="0">
                          <a:ln>
                            <a:noFill/>
                          </a:ln>
                          <a:solidFill>
                            <a:schemeClr val="tx1"/>
                          </a:solidFill>
                          <a:effectLst/>
                          <a:latin typeface="Times New Roman" pitchFamily="18" charset="0"/>
                        </a:rPr>
                        <a:t>Наименование показателя</a:t>
                      </a:r>
                      <a:r>
                        <a:rPr kumimoji="0" lang="ru-RU" altLang="ru-RU" sz="1400" b="0" i="0" u="none" strike="noStrike" cap="none" normalizeH="0" baseline="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2013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2014 год              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2015 год</a:t>
                      </a:r>
                    </a:p>
                    <a:p>
                      <a:pPr marL="0" marR="0" lvl="0" indent="0" algn="ctr" defTabSz="914400" rtl="0" eaLnBrk="1" fontAlgn="base" latinLnBrk="0" hangingPunct="1">
                        <a:lnSpc>
                          <a:spcPct val="100000"/>
                        </a:lnSpc>
                        <a:spcBef>
                          <a:spcPts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itchFamily="18" charset="0"/>
                        </a:rPr>
                        <a:t>отчёт</a:t>
                      </a:r>
                      <a:r>
                        <a:rPr kumimoji="0" lang="ru-RU" altLang="ru-RU" sz="1400" b="0" i="0" u="none" strike="noStrike" cap="none" normalizeH="0" baseline="0" dirty="0" smtClean="0">
                          <a:ln>
                            <a:noFill/>
                          </a:ln>
                          <a:solidFill>
                            <a:schemeClr val="tx1"/>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28416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6.</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200" b="1" i="1" u="none" strike="noStrike" cap="none" normalizeH="0" baseline="0" smtClean="0">
                          <a:ln>
                            <a:noFill/>
                          </a:ln>
                          <a:solidFill>
                            <a:srgbClr val="000000"/>
                          </a:solidFill>
                          <a:effectLst/>
                          <a:latin typeface="Times New Roman" pitchFamily="18" charset="0"/>
                          <a:cs typeface="Times New Roman" pitchFamily="18" charset="0"/>
                        </a:rPr>
                        <a:t>Показатели организации муниципального управления</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3FF"/>
                        </a:gs>
                        <a:gs pos="50000">
                          <a:srgbClr val="DDFFFF"/>
                        </a:gs>
                        <a:gs pos="100000">
                          <a:srgbClr val="C5D3FF"/>
                        </a:gs>
                      </a:gsLst>
                      <a:lin ang="5400000" scaled="1"/>
                    </a:gradFill>
                  </a:tcPr>
                </a:tc>
              </a:tr>
              <a:tr h="4318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Удовлетворенность населения деятельностью органов местного самоуправления городского округа (муниципального района) </a:t>
                      </a:r>
                      <a:r>
                        <a:rPr kumimoji="0" lang="ru-RU" altLang="ru-RU" sz="1200" b="0" i="1" u="none" strike="noStrike" cap="none" normalizeH="0" baseline="0" smtClean="0">
                          <a:ln>
                            <a:noFill/>
                          </a:ln>
                          <a:solidFill>
                            <a:srgbClr val="000000"/>
                          </a:solidFill>
                          <a:effectLst/>
                          <a:latin typeface="Times New Roman" pitchFamily="18" charset="0"/>
                          <a:cs typeface="Times New Roman" pitchFamily="18" charset="0"/>
                        </a:rPr>
                        <a:t>(% от числа опрошенных)</a:t>
                      </a:r>
                      <a:r>
                        <a:rPr kumimoji="0" lang="ru-RU" altLang="ru-RU" sz="1200" b="0" i="0" u="none" strike="noStrike" cap="none" normalizeH="0" baseline="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smtClean="0">
                          <a:ln>
                            <a:noFill/>
                          </a:ln>
                          <a:solidFill>
                            <a:srgbClr val="000000"/>
                          </a:solidFill>
                          <a:effectLst/>
                          <a:latin typeface="Times New Roman" pitchFamily="18" charset="0"/>
                          <a:cs typeface="Times New Roman" pitchFamily="18" charset="0"/>
                        </a:rPr>
                        <a:t>40,1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54,2</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52,38</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r h="431800">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Объем незавершённого в установленные сроки строительства, осуществляемого за счёт средств бюджета городского округа (тыс. рублей)</a:t>
                      </a:r>
                      <a:r>
                        <a:rPr kumimoji="0" lang="ru-RU" altLang="ru-RU" sz="1200" b="0" i="0" u="none" strike="noStrike" cap="none" normalizeH="0" baseline="0" dirty="0" smtClean="0">
                          <a:ln>
                            <a:noFill/>
                          </a:ln>
                          <a:solidFill>
                            <a:srgbClr val="000000"/>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200" b="0" i="0" u="none" strike="noStrike" cap="none" normalizeH="0" baseline="0" dirty="0" smtClean="0">
                          <a:ln>
                            <a:noFill/>
                          </a:ln>
                          <a:solidFill>
                            <a:srgbClr val="000000"/>
                          </a:solidFill>
                          <a:effectLst/>
                          <a:latin typeface="Times New Roman" pitchFamily="18" charset="0"/>
                          <a:cs typeface="Times New Roman" pitchFamily="18" charset="0"/>
                        </a:rPr>
                        <a:t>12 666 885,0</a:t>
                      </a:r>
                      <a:r>
                        <a:rPr kumimoji="0" lang="ru-RU" altLang="ru-RU" sz="1200" b="0" i="0" u="none" strike="noStrike" cap="none" normalizeH="0" baseline="0" dirty="0" smtClean="0">
                          <a:ln>
                            <a:noFill/>
                          </a:ln>
                          <a:solidFill>
                            <a:srgbClr val="000000"/>
                          </a:solidFill>
                          <a:effectLst/>
                          <a:latin typeface="Times New Roman" pitchFamily="18" charset="0"/>
                        </a:rPr>
                        <a:t> </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13 898 217,4</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c>
                  <a:txBody>
                    <a:bodyPr/>
                    <a:lstStyle/>
                    <a:p>
                      <a:pPr algn="ctr"/>
                      <a:r>
                        <a:rPr kumimoji="0" lang="ru-RU" sz="1200" b="0" i="0" u="none" strike="noStrike" kern="1200" cap="none" normalizeH="0" baseline="0" dirty="0" smtClean="0">
                          <a:ln>
                            <a:noFill/>
                          </a:ln>
                          <a:solidFill>
                            <a:srgbClr val="000000"/>
                          </a:solidFill>
                          <a:effectLst/>
                          <a:latin typeface="Times New Roman" pitchFamily="18" charset="0"/>
                          <a:ea typeface="+mn-ea"/>
                          <a:cs typeface="Times New Roman" pitchFamily="18" charset="0"/>
                        </a:rPr>
                        <a:t>14 342 233,3</a:t>
                      </a:r>
                      <a:endParaRPr kumimoji="0" lang="ru-RU" sz="1200" b="0" i="0" u="none" strike="noStrike" kern="1200" cap="none" normalizeH="0" baseline="0" dirty="0">
                        <a:ln>
                          <a:noFill/>
                        </a:ln>
                        <a:solidFill>
                          <a:srgbClr val="000000"/>
                        </a:solidFill>
                        <a:effectLst/>
                        <a:latin typeface="Times New Roman" pitchFamily="18" charset="0"/>
                        <a:ea typeface="+mn-ea"/>
                        <a:cs typeface="Times New Roman" pitchFamily="18"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CCCFF"/>
                        </a:gs>
                        <a:gs pos="50000">
                          <a:srgbClr val="F1F8F9"/>
                        </a:gs>
                        <a:gs pos="100000">
                          <a:srgbClr val="CCCCFF"/>
                        </a:gs>
                      </a:gsLst>
                      <a:lin ang="5400000" scaled="1"/>
                    </a:gradFill>
                  </a:tcPr>
                </a:tc>
              </a:tr>
            </a:tbl>
          </a:graphicData>
        </a:graphic>
      </p:graphicFrame>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87400"/>
          </a:xfrm>
        </p:spPr>
        <p:txBody>
          <a:bodyPr/>
          <a:lstStyle/>
          <a:p>
            <a:pPr eaLnBrk="1" hangingPunct="1">
              <a:defRPr/>
            </a:pPr>
            <a:r>
              <a:rPr lang="ru-RU" sz="4000" b="1" dirty="0" smtClean="0">
                <a:effectLst>
                  <a:outerShdw blurRad="38100" dist="38100" dir="2700000" algn="tl">
                    <a:srgbClr val="000000">
                      <a:alpha val="43137"/>
                    </a:srgbClr>
                  </a:outerShdw>
                </a:effectLst>
              </a:rPr>
              <a:t>Глоссарий</a:t>
            </a:r>
            <a:endParaRPr lang="ru-RU" sz="4000" b="1" dirty="0">
              <a:effectLst>
                <a:outerShdw blurRad="38100" dist="38100" dir="2700000" algn="tl">
                  <a:srgbClr val="000000">
                    <a:alpha val="43137"/>
                  </a:srgbClr>
                </a:outerShdw>
              </a:effectLst>
            </a:endParaRPr>
          </a:p>
        </p:txBody>
      </p:sp>
      <p:sp>
        <p:nvSpPr>
          <p:cNvPr id="215042" name="Объект 2"/>
          <p:cNvSpPr>
            <a:spLocks noGrp="1"/>
          </p:cNvSpPr>
          <p:nvPr>
            <p:ph idx="1"/>
          </p:nvPr>
        </p:nvSpPr>
        <p:spPr>
          <a:xfrm>
            <a:off x="457200" y="985838"/>
            <a:ext cx="8229600" cy="5572125"/>
          </a:xfrm>
        </p:spPr>
        <p:style>
          <a:lnRef idx="1">
            <a:schemeClr val="accent1"/>
          </a:lnRef>
          <a:fillRef idx="2">
            <a:schemeClr val="accent1"/>
          </a:fillRef>
          <a:effectRef idx="1">
            <a:schemeClr val="accent1"/>
          </a:effectRef>
          <a:fontRef idx="minor">
            <a:schemeClr val="dk1"/>
          </a:fontRef>
        </p:style>
        <p:txBody>
          <a:bodyPr/>
          <a:lstStyle/>
          <a:p>
            <a:pPr eaLnBrk="1" hangingPunct="1"/>
            <a:r>
              <a:rPr lang="ru-RU" sz="1200" b="1" i="1" dirty="0" smtClean="0"/>
              <a:t>Бюджет</a:t>
            </a:r>
            <a:r>
              <a:rPr lang="ru-RU" sz="1200" dirty="0" smtClean="0"/>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eaLnBrk="1" hangingPunct="1"/>
            <a:r>
              <a:rPr lang="ru-RU" sz="1200" b="1" i="1" dirty="0" smtClean="0"/>
              <a:t>Бюджетные ассигнования</a:t>
            </a:r>
            <a:r>
              <a:rPr lang="ru-RU" sz="1200" i="1" dirty="0" smtClean="0"/>
              <a:t> </a:t>
            </a:r>
            <a:r>
              <a:rPr lang="ru-RU" sz="1200" dirty="0" smtClean="0"/>
              <a:t>– предельные объёмы денежных средств, предусмотренных в соответствующем финансовом году для исполнения бюджетных обязательств.</a:t>
            </a:r>
          </a:p>
          <a:p>
            <a:pPr eaLnBrk="1" hangingPunct="1"/>
            <a:r>
              <a:rPr lang="ru-RU" sz="1200" b="1" i="1" dirty="0" smtClean="0"/>
              <a:t>Бюджетный кредит</a:t>
            </a:r>
            <a:r>
              <a:rPr lang="ru-RU" sz="1200" i="1" dirty="0" smtClean="0"/>
              <a:t> </a:t>
            </a:r>
            <a:r>
              <a:rPr lang="ru-RU" sz="1200" dirty="0" smtClean="0"/>
              <a:t>– 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a:t>
            </a:r>
          </a:p>
          <a:p>
            <a:pPr eaLnBrk="1" hangingPunct="1"/>
            <a:r>
              <a:rPr lang="ru-RU" sz="1200" b="1" i="1" dirty="0" smtClean="0"/>
              <a:t>Бюджетные обязательства</a:t>
            </a:r>
            <a:r>
              <a:rPr lang="ru-RU" sz="1200" i="1" dirty="0" smtClean="0"/>
              <a:t> </a:t>
            </a:r>
            <a:r>
              <a:rPr lang="ru-RU" sz="1200" dirty="0" smtClean="0"/>
              <a:t>– расходные обязательства, подлежащие исполнению в соответствующем финансовом году.</a:t>
            </a:r>
          </a:p>
          <a:p>
            <a:pPr eaLnBrk="1" hangingPunct="1"/>
            <a:r>
              <a:rPr lang="ru-RU" sz="1200" b="1" i="1" dirty="0" smtClean="0"/>
              <a:t>Бюджетные полномочия</a:t>
            </a:r>
            <a:r>
              <a:rPr lang="ru-RU" sz="1200" i="1" dirty="0" smtClean="0"/>
              <a:t> </a:t>
            </a:r>
            <a:r>
              <a:rPr lang="ru-RU" sz="1200" dirty="0" smtClean="0"/>
              <a:t>– установленные Бюджетным кодексом и принятыми в соответствии с ним правовыми актами, регулирующими бюджетные правоотношения, права и обязанности органов государственной власти (органов местного самоуправления) и иных участников бюджетного процесса по регулированию бюджетных правоотношений, организации и осуществлению бюджетного процесса.</a:t>
            </a:r>
          </a:p>
          <a:p>
            <a:pPr eaLnBrk="1" hangingPunct="1"/>
            <a:r>
              <a:rPr lang="ru-RU" sz="1200" b="1" i="1" dirty="0" smtClean="0"/>
              <a:t>Бюджетный процесс</a:t>
            </a:r>
            <a:r>
              <a:rPr lang="ru-RU" sz="1200" i="1" dirty="0" smtClean="0"/>
              <a:t> </a:t>
            </a:r>
            <a:r>
              <a:rPr lang="ru-RU" sz="1200" dirty="0" smtClean="0"/>
              <a:t>– регламентируемая законодательством Российской Федерации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учёта, составлению, внешней проверке, рассмотрению и утверждению бюджетной отчётности.</a:t>
            </a:r>
          </a:p>
          <a:p>
            <a:pPr eaLnBrk="1" hangingPunct="1"/>
            <a:r>
              <a:rPr lang="ru-RU" sz="1200" b="1" i="1" dirty="0" smtClean="0"/>
              <a:t>Ведомственная структура расходов бюджета</a:t>
            </a:r>
            <a:r>
              <a:rPr lang="ru-RU" sz="1200" i="1" dirty="0" smtClean="0"/>
              <a:t> </a:t>
            </a:r>
            <a:r>
              <a:rPr lang="ru-RU" sz="1200" dirty="0" smtClean="0"/>
              <a:t>– распределение бюджетных ассигнований, предусмотренных законом (решением) о бюджете на соответствующий финансовый год главным распорядителям бюджетных средств, по разделам, подразделам, целевым статьям и видам расходов бюджетной классификации Российской Федерации.</a:t>
            </a:r>
          </a:p>
          <a:p>
            <a:pPr eaLnBrk="1" hangingPunct="1"/>
            <a:r>
              <a:rPr lang="ru-RU" sz="1200" b="1" i="1" dirty="0" smtClean="0"/>
              <a:t>Временный кассовый разрыв</a:t>
            </a:r>
            <a:r>
              <a:rPr lang="ru-RU" sz="1200" i="1" dirty="0" smtClean="0"/>
              <a:t> </a:t>
            </a:r>
            <a:r>
              <a:rPr lang="ru-RU" sz="1200" dirty="0" smtClean="0"/>
              <a:t>– прогнозируемая в определённый период текущего финансового года недостаточность на едином счёте бюджета денежных средств, необходимых для осуществления кассовых выплат из бюджета.</a:t>
            </a:r>
          </a:p>
          <a:p>
            <a:pPr eaLnBrk="1" hangingPunct="1"/>
            <a:r>
              <a:rPr lang="ru-RU" sz="1200" b="1" i="1" dirty="0" smtClean="0"/>
              <a:t>Главный администратор доходов бюджета</a:t>
            </a:r>
            <a:r>
              <a:rPr lang="ru-RU" sz="1200" i="1" dirty="0" smtClean="0"/>
              <a:t> </a:t>
            </a:r>
            <a:r>
              <a:rPr lang="ru-RU" sz="1200" dirty="0" smtClean="0"/>
              <a:t>– определённый законом (решением) о бюджете 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иная организация, имеющие в своём ведении администраторов доходов бюджета и (или) являющиеся администраторами доходов бюджета, если иное не установлено Бюджетным кодексом.</a:t>
            </a:r>
          </a:p>
          <a:p>
            <a:pPr eaLnBrk="1" hangingPunct="1"/>
            <a:endParaRPr lang="ru-RU" sz="1200" dirty="0" smtClean="0"/>
          </a:p>
          <a:p>
            <a:pPr eaLnBrk="1" hangingPunct="1"/>
            <a:endParaRPr lang="ru-RU" sz="1400" dirty="0" smtClean="0"/>
          </a:p>
        </p:txBody>
      </p:sp>
    </p:spTree>
  </p:cSld>
  <p:clrMapOvr>
    <a:masterClrMapping/>
  </p:clrMapOvr>
  <p:transition spd="slow">
    <p:blinds/>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6510" y="223838"/>
            <a:ext cx="8160290" cy="6334692"/>
          </a:xfrm>
        </p:spPr>
        <p:style>
          <a:lnRef idx="1">
            <a:schemeClr val="accent1"/>
          </a:lnRef>
          <a:fillRef idx="2">
            <a:schemeClr val="accent1"/>
          </a:fillRef>
          <a:effectRef idx="1">
            <a:schemeClr val="accent1"/>
          </a:effectRef>
          <a:fontRef idx="minor">
            <a:schemeClr val="dk1"/>
          </a:fontRef>
        </p:style>
        <p:txBody>
          <a:bodyPr/>
          <a:lstStyle/>
          <a:p>
            <a:pPr eaLnBrk="1" hangingPunct="1">
              <a:defRPr/>
            </a:pPr>
            <a:r>
              <a:rPr lang="ru-RU" sz="1200" b="1" i="1" dirty="0" smtClean="0"/>
              <a:t>Главный </a:t>
            </a:r>
            <a:r>
              <a:rPr lang="ru-RU" sz="1200" b="1" i="1" dirty="0"/>
              <a:t>распорядитель бюджетных средств</a:t>
            </a:r>
            <a:r>
              <a:rPr lang="ru-RU" sz="1200" i="1" dirty="0"/>
              <a:t> </a:t>
            </a:r>
            <a:r>
              <a:rPr lang="ru-RU" sz="1200" dirty="0"/>
              <a:t>–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а также наиболее значимое учреждение науки, образования, культуры и здравоохранения, указанное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 если иное не установлено Бюджетным кодексом.</a:t>
            </a:r>
          </a:p>
          <a:p>
            <a:pPr eaLnBrk="1" hangingPunct="1">
              <a:defRPr/>
            </a:pPr>
            <a:r>
              <a:rPr lang="ru-RU" sz="1200" b="1" i="1" dirty="0"/>
              <a:t>Государственная или муниципальная гарантия</a:t>
            </a:r>
            <a:r>
              <a:rPr lang="ru-RU" sz="1200" dirty="0"/>
              <a:t> (государственная гарантия Российской Федерации, государственная гарантия субъекта Российской Федерации, муниципальная гарантия) – вид долгового обязательства, в силу которого соответственно Российская Федерация, субъект Российской Федерации, муниципальное образование (гарант) обязаны при наступлении предусмотренного в гарантии события (гарантийного случая) уплатить лицу, в пользу которого предоставлена гарантия (бенефициару), по его письменному требованию определённую в обязательстве денежную сумму за </a:t>
            </a:r>
            <a:r>
              <a:rPr lang="ru-RU" sz="1200" dirty="0" smtClean="0"/>
              <a:t>счёт </a:t>
            </a:r>
            <a:r>
              <a:rPr lang="ru-RU" sz="1200" dirty="0"/>
              <a:t>средств соответствующего бюджета в соответствии с условиями даваемого гарантом обязательства отвечать за исполнение третьим лицом (принципалом) его обязательств перед бенефициаром.</a:t>
            </a:r>
          </a:p>
          <a:p>
            <a:pPr eaLnBrk="1" hangingPunct="1">
              <a:defRPr/>
            </a:pPr>
            <a:r>
              <a:rPr lang="ru-RU" sz="1200" b="1" i="1" dirty="0"/>
              <a:t>Государственный или муниципальный долг</a:t>
            </a:r>
            <a:r>
              <a:rPr lang="ru-RU" sz="1200" i="1" dirty="0"/>
              <a:t> </a:t>
            </a:r>
            <a:r>
              <a:rPr lang="ru-RU" sz="1200" dirty="0"/>
              <a:t>–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субъектом Российской Федерации или муниципальным образованием.</a:t>
            </a:r>
          </a:p>
          <a:p>
            <a:pPr eaLnBrk="1" hangingPunct="1">
              <a:defRPr/>
            </a:pPr>
            <a:r>
              <a:rPr lang="ru-RU" sz="1200" b="1" i="1" dirty="0"/>
              <a:t>Дефицит бюджета</a:t>
            </a:r>
            <a:r>
              <a:rPr lang="ru-RU" sz="1200" i="1" dirty="0"/>
              <a:t> </a:t>
            </a:r>
            <a:r>
              <a:rPr lang="ru-RU" sz="1200" dirty="0"/>
              <a:t>– превышение расходов бюджета над его доходами.</a:t>
            </a:r>
          </a:p>
          <a:p>
            <a:pPr eaLnBrk="1" hangingPunct="1">
              <a:defRPr/>
            </a:pPr>
            <a:r>
              <a:rPr lang="ru-RU" sz="1200" b="1" i="1" dirty="0"/>
              <a:t>Доходы бюджета</a:t>
            </a:r>
            <a:r>
              <a:rPr lang="ru-RU" sz="1200" dirty="0"/>
              <a:t> – 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a:t>
            </a:r>
          </a:p>
          <a:p>
            <a:pPr eaLnBrk="1" hangingPunct="1">
              <a:defRPr/>
            </a:pPr>
            <a:r>
              <a:rPr lang="ru-RU" sz="1200" b="1" i="1" dirty="0"/>
              <a:t>Межбюджетные отношения</a:t>
            </a:r>
            <a:r>
              <a:rPr lang="ru-RU" sz="1200" i="1" dirty="0"/>
              <a:t> </a:t>
            </a:r>
            <a:r>
              <a:rPr lang="ru-RU" sz="1200" dirty="0"/>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p>
          <a:p>
            <a:pPr eaLnBrk="1" hangingPunct="1">
              <a:defRPr/>
            </a:pPr>
            <a:r>
              <a:rPr lang="ru-RU" sz="1200" b="1" i="1" dirty="0"/>
              <a:t>Межбюджетные трансферты</a:t>
            </a:r>
            <a:r>
              <a:rPr lang="ru-RU" sz="1200" i="1" dirty="0"/>
              <a:t> </a:t>
            </a:r>
            <a:r>
              <a:rPr lang="ru-RU" sz="1200" dirty="0"/>
              <a:t>– средства, предоставляемые одним бюджетом бюджетной системы Российской Федерации другому бюджету бюджетной системы Российской Федерации.</a:t>
            </a:r>
          </a:p>
          <a:p>
            <a:pPr eaLnBrk="1" hangingPunct="1">
              <a:defRPr/>
            </a:pPr>
            <a:r>
              <a:rPr lang="ru-RU" sz="1200" b="1" i="1" dirty="0"/>
              <a:t>Налог</a:t>
            </a:r>
            <a:r>
              <a:rPr lang="ru-RU" sz="1200" i="1" dirty="0"/>
              <a:t> </a:t>
            </a:r>
            <a:r>
              <a:rPr lang="ru-RU" sz="1200" dirty="0"/>
              <a:t>– это обязательный, индивидуально безвозмездный платёж,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p>
          <a:p>
            <a:pPr eaLnBrk="1" hangingPunct="1">
              <a:defRPr/>
            </a:pPr>
            <a:r>
              <a:rPr lang="ru-RU" sz="1200" b="1" i="1" dirty="0"/>
              <a:t>Отчётный финансовый год</a:t>
            </a:r>
            <a:r>
              <a:rPr lang="ru-RU" sz="1200" i="1" dirty="0"/>
              <a:t> –</a:t>
            </a:r>
            <a:r>
              <a:rPr lang="ru-RU" sz="1200" dirty="0"/>
              <a:t> год, предшествующий текущему финансовому году.</a:t>
            </a:r>
          </a:p>
          <a:p>
            <a:pPr eaLnBrk="1" hangingPunct="1">
              <a:defRPr/>
            </a:pPr>
            <a:r>
              <a:rPr lang="ru-RU" sz="1200" b="1" i="1" dirty="0"/>
              <a:t>Очередной финансовый год</a:t>
            </a:r>
            <a:r>
              <a:rPr lang="ru-RU" sz="1200" i="1" dirty="0"/>
              <a:t> </a:t>
            </a:r>
            <a:r>
              <a:rPr lang="ru-RU" sz="1200" dirty="0"/>
              <a:t>– год, следующий за текущим финансовым годом.</a:t>
            </a:r>
          </a:p>
          <a:p>
            <a:pPr eaLnBrk="1" hangingPunct="1">
              <a:defRPr/>
            </a:pPr>
            <a:r>
              <a:rPr lang="ru-RU" sz="1200" b="1" i="1" dirty="0"/>
              <a:t>Плановый период</a:t>
            </a:r>
            <a:r>
              <a:rPr lang="ru-RU" sz="1200" dirty="0"/>
              <a:t> – два финансовых года, следующие за очередным финансовым годом.</a:t>
            </a:r>
          </a:p>
          <a:p>
            <a:pPr marL="0" indent="0" eaLnBrk="1" hangingPunct="1">
              <a:buFontTx/>
              <a:buNone/>
              <a:defRPr/>
            </a:pPr>
            <a:endParaRPr lang="ru-RU" sz="1400" dirty="0"/>
          </a:p>
        </p:txBody>
      </p:sp>
    </p:spTree>
  </p:cSld>
  <p:clrMapOvr>
    <a:masterClrMapping/>
  </p:clrMapOvr>
  <p:transition spd="slow">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Объект 2"/>
          <p:cNvSpPr>
            <a:spLocks noGrp="1"/>
          </p:cNvSpPr>
          <p:nvPr>
            <p:ph idx="1"/>
          </p:nvPr>
        </p:nvSpPr>
        <p:spPr>
          <a:xfrm>
            <a:off x="457200" y="376238"/>
            <a:ext cx="8229600" cy="6257925"/>
          </a:xfrm>
        </p:spPr>
        <p:style>
          <a:lnRef idx="1">
            <a:schemeClr val="accent1"/>
          </a:lnRef>
          <a:fillRef idx="2">
            <a:schemeClr val="accent1"/>
          </a:fillRef>
          <a:effectRef idx="1">
            <a:schemeClr val="accent1"/>
          </a:effectRef>
          <a:fontRef idx="minor">
            <a:schemeClr val="dk1"/>
          </a:fontRef>
        </p:style>
        <p:txBody>
          <a:bodyPr/>
          <a:lstStyle/>
          <a:p>
            <a:pPr eaLnBrk="1" hangingPunct="1"/>
            <a:r>
              <a:rPr lang="ru-RU" sz="1200" b="1" i="1" dirty="0" smtClean="0"/>
              <a:t>Получатель бюджетных средств</a:t>
            </a:r>
            <a:r>
              <a:rPr lang="ru-RU" sz="1200" i="1" dirty="0" smtClean="0"/>
              <a:t> </a:t>
            </a:r>
            <a:r>
              <a:rPr lang="ru-RU" sz="1200" dirty="0" smtClean="0"/>
              <a:t>–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находящееся в ведении главного распорядителя (распорядителя) бюджетных средств казённое учреждение, имеющие право на принятие и (или) исполнение бюджетных обязательств от имени публично-правового образования за счёт средств соответствующего бюджета, если иное не установлено Бюджетным кодексом.</a:t>
            </a:r>
          </a:p>
          <a:p>
            <a:pPr eaLnBrk="1" hangingPunct="1"/>
            <a:r>
              <a:rPr lang="ru-RU" sz="1200" b="1" i="1" dirty="0" smtClean="0"/>
              <a:t>Профицит бюджета</a:t>
            </a:r>
            <a:r>
              <a:rPr lang="ru-RU" sz="1200" i="1" dirty="0" smtClean="0"/>
              <a:t> </a:t>
            </a:r>
            <a:r>
              <a:rPr lang="ru-RU" sz="1200" dirty="0" smtClean="0"/>
              <a:t>– превышение доходов бюджета над его расходами.</a:t>
            </a:r>
          </a:p>
          <a:p>
            <a:pPr eaLnBrk="1" hangingPunct="1"/>
            <a:r>
              <a:rPr lang="ru-RU" sz="1200" b="1" i="1" dirty="0" smtClean="0"/>
              <a:t>Публичные нормативные обязательства</a:t>
            </a:r>
            <a:r>
              <a:rPr lang="ru-RU" sz="1200" i="1" dirty="0" smtClean="0"/>
              <a:t> </a:t>
            </a:r>
            <a:r>
              <a:rPr lang="ru-RU" sz="1200" dirty="0" smtClean="0"/>
              <a:t>– 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казённых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a:t>
            </a:r>
          </a:p>
          <a:p>
            <a:pPr eaLnBrk="1" hangingPunct="1"/>
            <a:r>
              <a:rPr lang="ru-RU" sz="1200" b="1" i="1" dirty="0" smtClean="0"/>
              <a:t>Расходы бюджета</a:t>
            </a:r>
            <a:r>
              <a:rPr lang="ru-RU" sz="1200" i="1" dirty="0" smtClean="0"/>
              <a:t> </a:t>
            </a:r>
            <a:r>
              <a:rPr lang="ru-RU" sz="1200" dirty="0" smtClean="0"/>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a:t>
            </a:r>
          </a:p>
          <a:p>
            <a:pPr eaLnBrk="1" hangingPunct="1"/>
            <a:r>
              <a:rPr lang="ru-RU" sz="1200" b="1" i="1" dirty="0" smtClean="0"/>
              <a:t>Расходные обязательства</a:t>
            </a:r>
            <a:r>
              <a:rPr lang="ru-RU" sz="1200" i="1" dirty="0" smtClean="0"/>
              <a:t> </a:t>
            </a:r>
            <a:r>
              <a:rPr lang="ru-RU" sz="1200" dirty="0" smtClean="0"/>
              <a:t>– 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казённого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p>
          <a:p>
            <a:pPr eaLnBrk="1" hangingPunct="1"/>
            <a:r>
              <a:rPr lang="ru-RU" sz="1200" b="1" i="1" dirty="0" smtClean="0"/>
              <a:t>Сводная бюджетная роспись</a:t>
            </a:r>
            <a:r>
              <a:rPr lang="ru-RU" sz="1200" i="1" dirty="0" smtClean="0"/>
              <a:t> </a:t>
            </a:r>
            <a:r>
              <a:rPr lang="ru-RU" sz="1200" dirty="0" smtClean="0"/>
              <a:t>– документ, который составляется и ведётся финансовым органом (органом управления государственным внебюджетным фондом) в соответствии с Бюджетным кодексом в целях организации исполнения бюджета по расходам бюджета и источникам финансирования дефицита бюджета.</a:t>
            </a:r>
          </a:p>
          <a:p>
            <a:pPr eaLnBrk="1" hangingPunct="1"/>
            <a:r>
              <a:rPr lang="ru-RU" sz="1200" b="1" i="1" dirty="0" smtClean="0"/>
              <a:t>Текущий финансовый год</a:t>
            </a:r>
            <a:r>
              <a:rPr lang="ru-RU" sz="1200" i="1" dirty="0" smtClean="0"/>
              <a:t> </a:t>
            </a:r>
            <a:r>
              <a:rPr lang="ru-RU" sz="1200" dirty="0" smtClean="0"/>
              <a:t>– 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a:t>
            </a:r>
          </a:p>
          <a:p>
            <a:pPr eaLnBrk="1" hangingPunct="1"/>
            <a:r>
              <a:rPr lang="ru-RU" sz="1200" b="1" i="1" dirty="0" smtClean="0"/>
              <a:t>Уровень безработицы</a:t>
            </a:r>
            <a:r>
              <a:rPr lang="ru-RU" sz="1200" dirty="0" smtClean="0"/>
              <a:t> – отношение численности безработных к численности экономически активного населения. Безработными являются лица в возрасте от 16 лет и старше, которые в отчётном периоде: не имели работы (доходного занятия); активно занимались поисками работы; были готовы приступить к работе.</a:t>
            </a:r>
          </a:p>
        </p:txBody>
      </p:sp>
    </p:spTree>
  </p:cSld>
  <p:clrMapOvr>
    <a:masterClrMapping/>
  </p:clrMapOvr>
  <p:transition spd="slow">
    <p:blinds/>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Контактная информация</a:t>
            </a:r>
            <a:endParaRPr lang="ru-RU" sz="4000" b="1" dirty="0">
              <a:solidFill>
                <a:schemeClr val="accent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aphicFrame>
        <p:nvGraphicFramePr>
          <p:cNvPr id="7" name="Объект 6"/>
          <p:cNvGraphicFramePr>
            <a:graphicFrameLocks noGrp="1"/>
          </p:cNvGraphicFramePr>
          <p:nvPr>
            <p:ph idx="1"/>
            <p:extLst/>
          </p:nvPr>
        </p:nvGraphicFramePr>
        <p:xfrm>
          <a:off x="1442470" y="4115970"/>
          <a:ext cx="6257290" cy="640080"/>
        </p:xfrm>
        <a:graphic>
          <a:graphicData uri="http://schemas.openxmlformats.org/drawingml/2006/table">
            <a:tbl>
              <a:tblPr firstRow="1" firstCol="1" lastRow="1" lastCol="1" bandRow="1" bandCol="1"/>
              <a:tblGrid>
                <a:gridCol w="2204085"/>
                <a:gridCol w="4053205"/>
              </a:tblGrid>
              <a:tr h="0">
                <a:tc>
                  <a:txBody>
                    <a:bodyPr/>
                    <a:lstStyle/>
                    <a:p>
                      <a:pPr algn="ctr">
                        <a:spcAft>
                          <a:spcPts val="0"/>
                        </a:spcAft>
                      </a:pPr>
                      <a:r>
                        <a:rPr lang="ru-RU" sz="1400" b="1" dirty="0" smtClean="0">
                          <a:solidFill>
                            <a:srgbClr val="000000"/>
                          </a:solidFill>
                          <a:effectLst/>
                          <a:latin typeface="Times New Roman"/>
                          <a:ea typeface="Times New Roman"/>
                        </a:rPr>
                        <a:t>Лебедев</a:t>
                      </a:r>
                    </a:p>
                    <a:p>
                      <a:pPr algn="ctr">
                        <a:spcAft>
                          <a:spcPts val="0"/>
                        </a:spcAft>
                      </a:pPr>
                      <a:r>
                        <a:rPr lang="ru-RU" sz="1400" b="1" dirty="0" smtClean="0">
                          <a:solidFill>
                            <a:srgbClr val="000000"/>
                          </a:solidFill>
                          <a:effectLst/>
                          <a:latin typeface="Times New Roman"/>
                          <a:ea typeface="Times New Roman"/>
                        </a:rPr>
                        <a:t>Николай</a:t>
                      </a:r>
                    </a:p>
                    <a:p>
                      <a:pPr algn="ctr">
                        <a:spcAft>
                          <a:spcPts val="0"/>
                        </a:spcAft>
                      </a:pPr>
                      <a:r>
                        <a:rPr lang="ru-RU" sz="1400" b="1" dirty="0" smtClean="0">
                          <a:solidFill>
                            <a:srgbClr val="000000"/>
                          </a:solidFill>
                          <a:effectLst/>
                          <a:latin typeface="Times New Roman"/>
                          <a:ea typeface="Times New Roman"/>
                        </a:rPr>
                        <a:t>Витальевич</a:t>
                      </a:r>
                      <a:endParaRPr lang="ru-RU" sz="1000" dirty="0">
                        <a:effectLst/>
                        <a:latin typeface="Times New Roman"/>
                        <a:ea typeface="Times New Roman"/>
                      </a:endParaRPr>
                    </a:p>
                  </a:txBody>
                  <a:tcPr marL="68580" marR="68580" marT="0" marB="0" anchor="ctr">
                    <a:lnL>
                      <a:noFill/>
                    </a:lnL>
                    <a:lnR>
                      <a:noFill/>
                    </a:lnR>
                    <a:lnT>
                      <a:noFill/>
                    </a:lnT>
                    <a:lnB>
                      <a:noFill/>
                    </a:lnB>
                  </a:tcPr>
                </a:tc>
                <a:tc>
                  <a:txBody>
                    <a:bodyPr/>
                    <a:lstStyle/>
                    <a:p>
                      <a:pPr algn="ctr">
                        <a:spcAft>
                          <a:spcPts val="0"/>
                        </a:spcAft>
                      </a:pPr>
                      <a:r>
                        <a:rPr lang="ru-RU" sz="1400" dirty="0" smtClean="0">
                          <a:effectLst/>
                          <a:latin typeface="Times New Roman"/>
                          <a:ea typeface="Times New Roman"/>
                        </a:rPr>
                        <a:t>директор </a:t>
                      </a:r>
                      <a:r>
                        <a:rPr lang="ru-RU" sz="1400" dirty="0">
                          <a:effectLst/>
                          <a:latin typeface="Times New Roman"/>
                          <a:ea typeface="Times New Roman"/>
                        </a:rPr>
                        <a:t>департамента финансов администрации муниципального образования город Краснодар</a:t>
                      </a:r>
                      <a:endParaRPr lang="ru-RU" sz="1000" dirty="0">
                        <a:effectLst/>
                        <a:latin typeface="Times New Roman"/>
                        <a:ea typeface="Times New Roman"/>
                      </a:endParaRPr>
                    </a:p>
                  </a:txBody>
                  <a:tcPr marL="68580" marR="68580" marT="0" marB="0" anchor="ctr">
                    <a:lnL>
                      <a:noFill/>
                    </a:lnL>
                    <a:lnR>
                      <a:noFill/>
                    </a:lnR>
                    <a:lnT>
                      <a:noFill/>
                    </a:lnT>
                    <a:lnB>
                      <a:noFill/>
                    </a:lnB>
                  </a:tcPr>
                </a:tc>
              </a:tr>
            </a:tbl>
          </a:graphicData>
        </a:graphic>
      </p:graphicFrame>
      <p:graphicFrame>
        <p:nvGraphicFramePr>
          <p:cNvPr id="8" name="Таблица 7"/>
          <p:cNvGraphicFramePr>
            <a:graphicFrameLocks noGrp="1"/>
          </p:cNvGraphicFramePr>
          <p:nvPr>
            <p:extLst/>
          </p:nvPr>
        </p:nvGraphicFramePr>
        <p:xfrm>
          <a:off x="457200" y="5108260"/>
          <a:ext cx="8229599" cy="1577340"/>
        </p:xfrm>
        <a:graphic>
          <a:graphicData uri="http://schemas.openxmlformats.org/drawingml/2006/table">
            <a:tbl>
              <a:tblPr/>
              <a:tblGrid>
                <a:gridCol w="2908260"/>
                <a:gridCol w="1984795"/>
                <a:gridCol w="1668272"/>
                <a:gridCol w="1668272"/>
              </a:tblGrid>
              <a:tr h="0">
                <a:tc>
                  <a:txBody>
                    <a:bodyPr/>
                    <a:lstStyle/>
                    <a:p>
                      <a:pPr algn="ctr">
                        <a:spcAft>
                          <a:spcPts val="0"/>
                        </a:spcAft>
                      </a:pPr>
                      <a:r>
                        <a:rPr lang="ru-RU" sz="1400" b="1" dirty="0">
                          <a:solidFill>
                            <a:srgbClr val="FFFFFF"/>
                          </a:solidFill>
                          <a:effectLst/>
                          <a:latin typeface="Times New Roman"/>
                          <a:ea typeface="Times New Roman"/>
                        </a:rPr>
                        <a:t>Место приёма, телефон </a:t>
                      </a:r>
                      <a:endParaRPr lang="ru-RU" sz="1000" dirty="0">
                        <a:effectLst/>
                        <a:latin typeface="Times New Roman"/>
                        <a:ea typeface="Times New Roman"/>
                      </a:endParaRPr>
                    </a:p>
                    <a:p>
                      <a:pPr algn="ctr">
                        <a:spcAft>
                          <a:spcPts val="0"/>
                        </a:spcAft>
                      </a:pPr>
                      <a:r>
                        <a:rPr lang="ru-RU" sz="1400" b="1" dirty="0">
                          <a:solidFill>
                            <a:srgbClr val="FFFFFF"/>
                          </a:solidFill>
                          <a:effectLst/>
                          <a:latin typeface="Times New Roman"/>
                          <a:ea typeface="Times New Roman"/>
                        </a:rPr>
                        <a:t>ответственных лиц</a:t>
                      </a:r>
                      <a:endParaRPr lang="ru-RU" sz="1000" dirty="0">
                        <a:effectLst/>
                        <a:latin typeface="Times New Roman"/>
                        <a:ea typeface="Times New Roman"/>
                      </a:endParaRPr>
                    </a:p>
                  </a:txBody>
                  <a:tcPr marL="95250" marR="95250" marT="47625" marB="47625">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ADC"/>
                      </a:solidFill>
                      <a:prstDash val="solid"/>
                      <a:round/>
                      <a:headEnd type="none" w="med" len="med"/>
                      <a:tailEnd type="none" w="med" len="med"/>
                    </a:lnB>
                    <a:solidFill>
                      <a:schemeClr val="accent2">
                        <a:lumMod val="50000"/>
                      </a:schemeClr>
                    </a:solidFill>
                  </a:tcPr>
                </a:tc>
                <a:tc>
                  <a:txBody>
                    <a:bodyPr/>
                    <a:lstStyle/>
                    <a:p>
                      <a:pPr algn="ctr">
                        <a:lnSpc>
                          <a:spcPct val="120000"/>
                        </a:lnSpc>
                      </a:pPr>
                      <a:r>
                        <a:rPr lang="ru-RU" sz="1400" b="1" dirty="0" smtClean="0">
                          <a:solidFill>
                            <a:srgbClr val="FFFFFF"/>
                          </a:solidFill>
                          <a:effectLst/>
                          <a:latin typeface="Times New Roman"/>
                          <a:ea typeface="Times New Roman"/>
                        </a:rPr>
                        <a:t>Апрель</a:t>
                      </a:r>
                      <a:endParaRPr lang="ru-RU" sz="1000" dirty="0">
                        <a:effectLst/>
                        <a:latin typeface="Times New Roman"/>
                        <a:ea typeface="Times New Roman"/>
                      </a:endParaRPr>
                    </a:p>
                  </a:txBody>
                  <a:tcPr marL="95250" marR="95250" marT="47625" marB="476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ADC"/>
                      </a:solidFill>
                      <a:prstDash val="solid"/>
                      <a:round/>
                      <a:headEnd type="none" w="med" len="med"/>
                      <a:tailEnd type="none" w="med" len="med"/>
                    </a:lnB>
                    <a:solidFill>
                      <a:schemeClr val="accent2">
                        <a:lumMod val="50000"/>
                      </a:schemeClr>
                    </a:solidFill>
                  </a:tcPr>
                </a:tc>
                <a:tc>
                  <a:txBody>
                    <a:bodyPr/>
                    <a:lstStyle/>
                    <a:p>
                      <a:pPr algn="ctr">
                        <a:lnSpc>
                          <a:spcPct val="120000"/>
                        </a:lnSpc>
                      </a:pPr>
                      <a:r>
                        <a:rPr lang="ru-RU" sz="1400" b="1" kern="1200" dirty="0" smtClean="0">
                          <a:solidFill>
                            <a:srgbClr val="FFFFFF"/>
                          </a:solidFill>
                          <a:effectLst/>
                          <a:latin typeface="Times New Roman"/>
                          <a:ea typeface="Times New Roman"/>
                          <a:cs typeface="+mn-cs"/>
                        </a:rPr>
                        <a:t>Май</a:t>
                      </a:r>
                      <a:endParaRPr lang="ru-RU" sz="1400" b="1" kern="1200" dirty="0">
                        <a:solidFill>
                          <a:srgbClr val="FFFFFF"/>
                        </a:solidFill>
                        <a:effectLst/>
                        <a:latin typeface="Times New Roman"/>
                        <a:ea typeface="Times New Roman"/>
                        <a:cs typeface="+mn-cs"/>
                      </a:endParaRPr>
                    </a:p>
                  </a:txBody>
                  <a:tcPr marL="95250" marR="95250" marT="47625" marB="476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ADC"/>
                      </a:solidFill>
                      <a:prstDash val="solid"/>
                      <a:round/>
                      <a:headEnd type="none" w="med" len="med"/>
                      <a:tailEnd type="none" w="med" len="med"/>
                    </a:lnB>
                    <a:solidFill>
                      <a:schemeClr val="accent2">
                        <a:lumMod val="50000"/>
                      </a:schemeClr>
                    </a:solidFill>
                  </a:tcPr>
                </a:tc>
                <a:tc>
                  <a:txBody>
                    <a:bodyPr/>
                    <a:lstStyle/>
                    <a:p>
                      <a:pPr algn="ctr">
                        <a:lnSpc>
                          <a:spcPct val="120000"/>
                        </a:lnSpc>
                      </a:pPr>
                      <a:r>
                        <a:rPr lang="ru-RU" sz="1400" b="1" dirty="0" smtClean="0">
                          <a:solidFill>
                            <a:srgbClr val="FFFFFF"/>
                          </a:solidFill>
                          <a:effectLst/>
                          <a:latin typeface="Times New Roman"/>
                          <a:ea typeface="Times New Roman"/>
                        </a:rPr>
                        <a:t>Июнь</a:t>
                      </a:r>
                      <a:endParaRPr lang="ru-RU" sz="1000" dirty="0">
                        <a:effectLst/>
                        <a:latin typeface="Times New Roman"/>
                        <a:ea typeface="Times New Roman"/>
                      </a:endParaRPr>
                    </a:p>
                  </a:txBody>
                  <a:tcPr marL="95250" marR="95250" marT="47625" marB="47625"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D9DADC"/>
                      </a:solidFill>
                      <a:prstDash val="solid"/>
                      <a:round/>
                      <a:headEnd type="none" w="med" len="med"/>
                      <a:tailEnd type="none" w="med" len="med"/>
                    </a:lnB>
                    <a:solidFill>
                      <a:schemeClr val="accent2">
                        <a:lumMod val="50000"/>
                      </a:schemeClr>
                    </a:solidFill>
                  </a:tcPr>
                </a:tc>
              </a:tr>
              <a:tr h="0">
                <a:tc rowSpan="2">
                  <a:txBody>
                    <a:bodyPr/>
                    <a:lstStyle/>
                    <a:p>
                      <a:pPr algn="ctr">
                        <a:lnSpc>
                          <a:spcPct val="150000"/>
                        </a:lnSpc>
                        <a:spcAft>
                          <a:spcPts val="0"/>
                        </a:spcAft>
                      </a:pPr>
                      <a:r>
                        <a:rPr lang="ru-RU" sz="1400" dirty="0">
                          <a:effectLst/>
                          <a:latin typeface="Times New Roman"/>
                          <a:ea typeface="Times New Roman"/>
                        </a:rPr>
                        <a:t>г. Краснодар, ул. Красная, </a:t>
                      </a:r>
                      <a:r>
                        <a:rPr lang="ru-RU" sz="1400" dirty="0" smtClean="0">
                          <a:effectLst/>
                          <a:latin typeface="Times New Roman"/>
                          <a:ea typeface="Times New Roman"/>
                        </a:rPr>
                        <a:t>122,</a:t>
                      </a:r>
                    </a:p>
                    <a:p>
                      <a:pPr algn="ctr">
                        <a:lnSpc>
                          <a:spcPct val="150000"/>
                        </a:lnSpc>
                        <a:spcAft>
                          <a:spcPts val="0"/>
                        </a:spcAft>
                      </a:pPr>
                      <a:r>
                        <a:rPr lang="ru-RU" sz="1400" dirty="0" smtClean="0">
                          <a:effectLst/>
                          <a:latin typeface="Times New Roman"/>
                          <a:ea typeface="Times New Roman"/>
                        </a:rPr>
                        <a:t>каб</a:t>
                      </a:r>
                      <a:r>
                        <a:rPr lang="ru-RU" sz="1400" dirty="0">
                          <a:effectLst/>
                          <a:latin typeface="Times New Roman"/>
                          <a:ea typeface="Times New Roman"/>
                        </a:rPr>
                        <a:t>. </a:t>
                      </a:r>
                      <a:r>
                        <a:rPr lang="ru-RU" sz="1400" dirty="0" smtClean="0">
                          <a:effectLst/>
                          <a:latin typeface="Times New Roman"/>
                          <a:ea typeface="Times New Roman"/>
                        </a:rPr>
                        <a:t>114</a:t>
                      </a:r>
                      <a:endParaRPr lang="ru-RU" sz="1000" dirty="0">
                        <a:effectLst/>
                        <a:latin typeface="Times New Roman"/>
                        <a:ea typeface="Times New Roman"/>
                      </a:endParaRPr>
                    </a:p>
                    <a:p>
                      <a:pPr algn="ctr">
                        <a:lnSpc>
                          <a:spcPct val="150000"/>
                        </a:lnSpc>
                        <a:spcAft>
                          <a:spcPts val="0"/>
                        </a:spcAft>
                      </a:pPr>
                      <a:r>
                        <a:rPr kumimoji="0" lang="ru-RU" altLang="ru-RU" sz="1400" b="0" i="0" u="none" strike="noStrike" cap="none" normalizeH="0" baseline="0" dirty="0" smtClean="0">
                          <a:ln>
                            <a:noFill/>
                          </a:ln>
                          <a:solidFill>
                            <a:schemeClr val="tx1"/>
                          </a:solidFill>
                          <a:effectLst/>
                          <a:latin typeface="+mn-lt"/>
                          <a:ea typeface="Times New Roman" pitchFamily="18" charset="0"/>
                          <a:cs typeface="Arial" pitchFamily="34" charset="0"/>
                        </a:rPr>
                        <a:t>255-32-46</a:t>
                      </a:r>
                      <a:endParaRPr lang="ru-RU" sz="1000" dirty="0">
                        <a:effectLst/>
                        <a:latin typeface="Times New Roman"/>
                        <a:ea typeface="Times New Roman"/>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D9DAD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algn="ctr">
                        <a:lnSpc>
                          <a:spcPct val="120000"/>
                        </a:lnSpc>
                      </a:pPr>
                      <a:r>
                        <a:rPr lang="ru-RU" sz="1400" dirty="0">
                          <a:effectLst/>
                          <a:latin typeface="Times New Roman"/>
                          <a:ea typeface="Times New Roman"/>
                        </a:rPr>
                        <a:t>Даты, часы приёма</a:t>
                      </a:r>
                      <a:endParaRPr lang="ru-RU" sz="1000" dirty="0">
                        <a:effectLst/>
                        <a:latin typeface="Times New Roman"/>
                        <a:ea typeface="Times New Roman"/>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D9DAD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lnSpc>
                          <a:spcPct val="120000"/>
                        </a:lnSpc>
                      </a:pPr>
                      <a:r>
                        <a:rPr lang="ru-RU" sz="1400" dirty="0">
                          <a:effectLst/>
                          <a:latin typeface="Times New Roman"/>
                          <a:ea typeface="Times New Roman"/>
                        </a:rPr>
                        <a:t>13, 27</a:t>
                      </a:r>
                      <a:endParaRPr lang="ru-RU" sz="1000" dirty="0">
                        <a:effectLst/>
                        <a:latin typeface="Times New Roman"/>
                        <a:ea typeface="Times New Roman"/>
                      </a:endParaRPr>
                    </a:p>
                    <a:p>
                      <a:pPr algn="ctr">
                        <a:lnSpc>
                          <a:spcPct val="120000"/>
                        </a:lnSpc>
                      </a:pPr>
                      <a:r>
                        <a:rPr lang="ru-RU" sz="1400" dirty="0">
                          <a:effectLst/>
                          <a:latin typeface="Times New Roman"/>
                          <a:ea typeface="Times New Roman"/>
                        </a:rPr>
                        <a:t>с 15.00 час.</a:t>
                      </a:r>
                      <a:endParaRPr lang="ru-RU" sz="1000" dirty="0">
                        <a:effectLst/>
                        <a:latin typeface="Times New Roman"/>
                        <a:ea typeface="Times New Roman"/>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pPr>
                      <a:r>
                        <a:rPr lang="ru-RU" sz="1400" dirty="0" smtClean="0">
                          <a:effectLst/>
                          <a:latin typeface="Times New Roman"/>
                          <a:ea typeface="Times New Roman"/>
                        </a:rPr>
                        <a:t>11, 25</a:t>
                      </a:r>
                      <a:endParaRPr lang="ru-RU" sz="1000" dirty="0">
                        <a:effectLst/>
                        <a:latin typeface="Times New Roman"/>
                        <a:ea typeface="Times New Roman"/>
                      </a:endParaRPr>
                    </a:p>
                    <a:p>
                      <a:pPr algn="ctr">
                        <a:lnSpc>
                          <a:spcPct val="120000"/>
                        </a:lnSpc>
                      </a:pPr>
                      <a:r>
                        <a:rPr lang="ru-RU" sz="1400" dirty="0">
                          <a:effectLst/>
                          <a:latin typeface="Times New Roman"/>
                          <a:ea typeface="Times New Roman"/>
                        </a:rPr>
                        <a:t>с 15.00 час.</a:t>
                      </a:r>
                      <a:endParaRPr lang="ru-RU" sz="1000" dirty="0">
                        <a:effectLst/>
                        <a:latin typeface="Times New Roman"/>
                        <a:ea typeface="Times New Roman"/>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20000"/>
                        </a:lnSpc>
                      </a:pPr>
                      <a:r>
                        <a:rPr lang="ru-RU" sz="1400" dirty="0">
                          <a:effectLst/>
                          <a:latin typeface="Times New Roman"/>
                          <a:ea typeface="Times New Roman"/>
                        </a:rPr>
                        <a:t>8, </a:t>
                      </a:r>
                      <a:r>
                        <a:rPr lang="ru-RU" sz="1400" dirty="0" smtClean="0">
                          <a:effectLst/>
                          <a:latin typeface="Times New Roman"/>
                          <a:ea typeface="Times New Roman"/>
                        </a:rPr>
                        <a:t>29</a:t>
                      </a:r>
                      <a:endParaRPr lang="ru-RU" sz="1000" dirty="0">
                        <a:effectLst/>
                        <a:latin typeface="Times New Roman"/>
                        <a:ea typeface="Times New Roman"/>
                      </a:endParaRPr>
                    </a:p>
                    <a:p>
                      <a:pPr algn="ctr">
                        <a:lnSpc>
                          <a:spcPct val="120000"/>
                        </a:lnSpc>
                      </a:pPr>
                      <a:r>
                        <a:rPr lang="ru-RU" sz="1400" dirty="0">
                          <a:effectLst/>
                          <a:latin typeface="Times New Roman"/>
                          <a:ea typeface="Times New Roman"/>
                        </a:rPr>
                        <a:t>с 15.00 час.</a:t>
                      </a:r>
                      <a:endParaRPr lang="ru-RU" sz="1000" dirty="0">
                        <a:effectLst/>
                        <a:latin typeface="Times New Roman"/>
                        <a:ea typeface="Times New Roman"/>
                      </a:endParaRPr>
                    </a:p>
                  </a:txBody>
                  <a:tcPr marL="95250" marR="9525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9" name="Rectangle 2"/>
          <p:cNvSpPr>
            <a:spLocks noChangeArrowheads="1"/>
          </p:cNvSpPr>
          <p:nvPr/>
        </p:nvSpPr>
        <p:spPr bwMode="auto">
          <a:xfrm>
            <a:off x="15165" y="1340643"/>
            <a:ext cx="8983975"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922588" algn="l"/>
              </a:tabLst>
              <a:defRPr>
                <a:solidFill>
                  <a:schemeClr val="tx1"/>
                </a:solidFill>
                <a:latin typeface="Arial" pitchFamily="34" charset="0"/>
                <a:cs typeface="Arial" pitchFamily="34" charset="0"/>
              </a:defRPr>
            </a:lvl1pPr>
            <a:lvl2pPr>
              <a:tabLst>
                <a:tab pos="2922588" algn="l"/>
              </a:tabLst>
              <a:defRPr>
                <a:solidFill>
                  <a:schemeClr val="tx1"/>
                </a:solidFill>
                <a:latin typeface="Arial" pitchFamily="34" charset="0"/>
                <a:cs typeface="Arial" pitchFamily="34" charset="0"/>
              </a:defRPr>
            </a:lvl2pPr>
            <a:lvl3pPr>
              <a:tabLst>
                <a:tab pos="2922588" algn="l"/>
              </a:tabLst>
              <a:defRPr>
                <a:solidFill>
                  <a:schemeClr val="tx1"/>
                </a:solidFill>
                <a:latin typeface="Arial" pitchFamily="34" charset="0"/>
                <a:cs typeface="Arial" pitchFamily="34" charset="0"/>
              </a:defRPr>
            </a:lvl3pPr>
            <a:lvl4pPr>
              <a:tabLst>
                <a:tab pos="2922588" algn="l"/>
              </a:tabLst>
              <a:defRPr>
                <a:solidFill>
                  <a:schemeClr val="tx1"/>
                </a:solidFill>
                <a:latin typeface="Arial" pitchFamily="34" charset="0"/>
                <a:cs typeface="Arial" pitchFamily="34" charset="0"/>
              </a:defRPr>
            </a:lvl4pPr>
            <a:lvl5pPr>
              <a:tabLst>
                <a:tab pos="2922588" algn="l"/>
              </a:tabLst>
              <a:defRPr>
                <a:solidFill>
                  <a:schemeClr val="tx1"/>
                </a:solidFill>
                <a:latin typeface="Arial" pitchFamily="34" charset="0"/>
                <a:cs typeface="Arial" pitchFamily="34" charset="0"/>
              </a:defRPr>
            </a:lvl5pPr>
            <a:lvl6pPr fontAlgn="base">
              <a:spcBef>
                <a:spcPct val="0"/>
              </a:spcBef>
              <a:spcAft>
                <a:spcPct val="0"/>
              </a:spcAft>
              <a:tabLst>
                <a:tab pos="2922588" algn="l"/>
              </a:tabLst>
              <a:defRPr>
                <a:solidFill>
                  <a:schemeClr val="tx1"/>
                </a:solidFill>
                <a:latin typeface="Arial" pitchFamily="34" charset="0"/>
                <a:cs typeface="Arial" pitchFamily="34" charset="0"/>
              </a:defRPr>
            </a:lvl6pPr>
            <a:lvl7pPr fontAlgn="base">
              <a:spcBef>
                <a:spcPct val="0"/>
              </a:spcBef>
              <a:spcAft>
                <a:spcPct val="0"/>
              </a:spcAft>
              <a:tabLst>
                <a:tab pos="2922588" algn="l"/>
              </a:tabLst>
              <a:defRPr>
                <a:solidFill>
                  <a:schemeClr val="tx1"/>
                </a:solidFill>
                <a:latin typeface="Arial" pitchFamily="34" charset="0"/>
                <a:cs typeface="Arial" pitchFamily="34" charset="0"/>
              </a:defRPr>
            </a:lvl7pPr>
            <a:lvl8pPr fontAlgn="base">
              <a:spcBef>
                <a:spcPct val="0"/>
              </a:spcBef>
              <a:spcAft>
                <a:spcPct val="0"/>
              </a:spcAft>
              <a:tabLst>
                <a:tab pos="2922588" algn="l"/>
              </a:tabLst>
              <a:defRPr>
                <a:solidFill>
                  <a:schemeClr val="tx1"/>
                </a:solidFill>
                <a:latin typeface="Arial" pitchFamily="34" charset="0"/>
                <a:cs typeface="Arial" pitchFamily="34" charset="0"/>
              </a:defRPr>
            </a:lvl8pPr>
            <a:lvl9pPr fontAlgn="base">
              <a:spcBef>
                <a:spcPct val="0"/>
              </a:spcBef>
              <a:spcAft>
                <a:spcPct val="0"/>
              </a:spcAft>
              <a:tabLst>
                <a:tab pos="2922588" algn="l"/>
              </a:tabLst>
              <a:defRPr>
                <a:solidFill>
                  <a:schemeClr val="tx1"/>
                </a:solidFill>
                <a:latin typeface="Arial" pitchFamily="34" charset="0"/>
                <a:cs typeface="Arial" pitchFamily="34" charset="0"/>
              </a:defRPr>
            </a:lvl9pPr>
          </a:lstStyle>
          <a:p>
            <a:endPar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endParaRPr>
          </a:p>
          <a:p>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График </a:t>
            </a:r>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работы департамента финансов администрации муниципального образования город Краснодар:</a:t>
            </a:r>
          </a:p>
          <a:p>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Понедельник – </a:t>
            </a:r>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четверг	с </a:t>
            </a:r>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9-00 до 18-00</a:t>
            </a:r>
          </a:p>
          <a:p>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Перерыв	с </a:t>
            </a:r>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12-30 до </a:t>
            </a:r>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13-20</a:t>
            </a:r>
            <a:endPar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endParaRPr>
          </a:p>
          <a:p>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Пятница	с </a:t>
            </a:r>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9-00 до 17-00</a:t>
            </a:r>
          </a:p>
          <a:p>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Перерыв	с </a:t>
            </a:r>
            <a:r>
              <a:rPr lang="ru-RU" altLang="ru-RU" sz="1400" b="0" dirty="0">
                <a:solidFill>
                  <a:prstClr val="black"/>
                </a:solidFill>
                <a:latin typeface="Times New Roman" panose="02020603050405020304" pitchFamily="18" charset="0"/>
                <a:ea typeface="Times New Roman" pitchFamily="18" charset="0"/>
                <a:cs typeface="Times New Roman" panose="02020603050405020304" pitchFamily="18" charset="0"/>
              </a:rPr>
              <a:t>12-30 до 13-10</a:t>
            </a:r>
          </a:p>
          <a:p>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Адрес электронной почты: </a:t>
            </a:r>
            <a:r>
              <a:rPr lang="en-US"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hlinkClick r:id="rId2"/>
              </a:rPr>
              <a:t>fku</a:t>
            </a:r>
            <a:r>
              <a:rPr lang="ru-RU"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hlinkClick r:id="rId2"/>
              </a:rPr>
              <a:t>@</a:t>
            </a:r>
            <a:r>
              <a:rPr lang="en-US"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hlinkClick r:id="rId2"/>
              </a:rPr>
              <a:t>krd</a:t>
            </a:r>
            <a:r>
              <a:rPr lang="ru-RU"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hlinkClick r:id="rId2"/>
              </a:rPr>
              <a:t>.</a:t>
            </a:r>
            <a:r>
              <a:rPr lang="en-US"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hlinkClick r:id="rId2"/>
              </a:rPr>
              <a:t>ru</a:t>
            </a:r>
            <a:endParaRPr lang="ru-RU" altLang="ru-RU" sz="1400" b="0" dirty="0" smtClean="0">
              <a:solidFill>
                <a:srgbClr val="0070C0"/>
              </a:solidFill>
              <a:latin typeface="Times New Roman" panose="02020603050405020304" pitchFamily="18" charset="0"/>
              <a:ea typeface="Times New Roman" pitchFamily="18" charset="0"/>
              <a:cs typeface="Times New Roman" panose="02020603050405020304" pitchFamily="18" charset="0"/>
            </a:endParaRPr>
          </a:p>
          <a:p>
            <a:pPr eaLnBrk="0" hangingPunct="0"/>
            <a:r>
              <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rPr>
              <a:t>Контактные телефоны: 255-32-46, 255-69-85</a:t>
            </a:r>
          </a:p>
          <a:p>
            <a:pPr eaLnBrk="0" hangingPunct="0"/>
            <a:endPar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endParaRPr>
          </a:p>
          <a:p>
            <a:pPr algn="ctr" eaLnBrk="0" hangingPunct="0"/>
            <a:r>
              <a:rPr lang="ru-RU" altLang="ru-RU" sz="1400" dirty="0" smtClean="0">
                <a:solidFill>
                  <a:prstClr val="black"/>
                </a:solidFill>
                <a:latin typeface="Times New Roman" panose="02020603050405020304" pitchFamily="18" charset="0"/>
                <a:ea typeface="Times New Roman" pitchFamily="18" charset="0"/>
                <a:cs typeface="Times New Roman" panose="02020603050405020304" pitchFamily="18" charset="0"/>
              </a:rPr>
              <a:t>График проведения приёмов граждан директором департамента финансов </a:t>
            </a:r>
            <a:endPar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endParaRPr>
          </a:p>
          <a:p>
            <a:pPr algn="ctr" eaLnBrk="0" hangingPunct="0"/>
            <a:r>
              <a:rPr lang="ru-RU" altLang="ru-RU" sz="1400" dirty="0" smtClean="0">
                <a:solidFill>
                  <a:prstClr val="black"/>
                </a:solidFill>
                <a:latin typeface="Times New Roman" panose="02020603050405020304" pitchFamily="18" charset="0"/>
                <a:ea typeface="Times New Roman" pitchFamily="18" charset="0"/>
                <a:cs typeface="Times New Roman" panose="02020603050405020304" pitchFamily="18" charset="0"/>
              </a:rPr>
              <a:t>администрации муниципального образования город Краснодар </a:t>
            </a:r>
            <a:endPar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endParaRPr>
          </a:p>
          <a:p>
            <a:pPr algn="ctr" eaLnBrk="0" hangingPunct="0"/>
            <a:r>
              <a:rPr lang="ru-RU" altLang="ru-RU" sz="1400" dirty="0" smtClean="0">
                <a:solidFill>
                  <a:prstClr val="black"/>
                </a:solidFill>
                <a:latin typeface="Times New Roman" panose="02020603050405020304" pitchFamily="18" charset="0"/>
                <a:ea typeface="Times New Roman" pitchFamily="18" charset="0"/>
                <a:cs typeface="Times New Roman" panose="02020603050405020304" pitchFamily="18" charset="0"/>
              </a:rPr>
              <a:t>на </a:t>
            </a:r>
            <a:r>
              <a:rPr lang="en-US" altLang="ru-RU" sz="1400" dirty="0" smtClean="0">
                <a:solidFill>
                  <a:prstClr val="black"/>
                </a:solidFill>
                <a:latin typeface="Times New Roman" panose="02020603050405020304" pitchFamily="18" charset="0"/>
                <a:ea typeface="Times New Roman" pitchFamily="18" charset="0"/>
                <a:cs typeface="Times New Roman" panose="02020603050405020304" pitchFamily="18" charset="0"/>
              </a:rPr>
              <a:t>II</a:t>
            </a:r>
            <a:r>
              <a:rPr lang="ru-RU" altLang="ru-RU" sz="1400" dirty="0" smtClean="0">
                <a:solidFill>
                  <a:prstClr val="black"/>
                </a:solidFill>
                <a:latin typeface="Times New Roman" panose="02020603050405020304" pitchFamily="18" charset="0"/>
                <a:ea typeface="Times New Roman" pitchFamily="18" charset="0"/>
                <a:cs typeface="Times New Roman" panose="02020603050405020304" pitchFamily="18" charset="0"/>
              </a:rPr>
              <a:t> квартал 2016 года</a:t>
            </a:r>
            <a:endParaRPr lang="ru-RU" altLang="ru-RU" sz="1400" b="0" dirty="0" smtClean="0">
              <a:solidFill>
                <a:prstClr val="black"/>
              </a:solidFill>
              <a:latin typeface="Times New Roman" panose="02020603050405020304" pitchFamily="18" charset="0"/>
              <a:ea typeface="Times New Roman" pitchFamily="18" charset="0"/>
              <a:cs typeface="Times New Roman" panose="02020603050405020304" pitchFamily="18" charset="0"/>
            </a:endParaRPr>
          </a:p>
          <a:p>
            <a:pPr eaLnBrk="0" hangingPunct="0"/>
            <a:endParaRPr lang="ru-RU" altLang="ru-RU" b="0" dirty="0" smtClean="0">
              <a:solidFill>
                <a:prstClr val="black"/>
              </a:solidFill>
            </a:endParaRPr>
          </a:p>
        </p:txBody>
      </p:sp>
    </p:spTree>
    <p:extLst>
      <p:ext uri="{BB962C8B-B14F-4D97-AF65-F5344CB8AC3E}">
        <p14:creationId xmlns:p14="http://schemas.microsoft.com/office/powerpoint/2010/main" val="628156228"/>
      </p:ext>
    </p:extLst>
  </p:cSld>
  <p:clrMapOvr>
    <a:masterClrMapping/>
  </p:clrMapOvr>
  <p:transition spd="slow">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457200" y="223838"/>
            <a:ext cx="8229600" cy="1144587"/>
          </a:xfrm>
        </p:spPr>
        <p:txBody>
          <a:bodyPr/>
          <a:lstStyle/>
          <a:p>
            <a:pPr eaLnBrk="1" hangingPunct="1">
              <a:defRPr/>
            </a:pPr>
            <a:r>
              <a:rPr lang="ru-RU" altLang="ru-RU" sz="2400" dirty="0" smtClean="0">
                <a:solidFill>
                  <a:srgbClr val="008000"/>
                </a:solidFill>
                <a:effectLst>
                  <a:outerShdw blurRad="38100" dist="38100" dir="2700000" algn="tl">
                    <a:srgbClr val="C0C0C0"/>
                  </a:outerShdw>
                </a:effectLst>
                <a:latin typeface="Times New Roman" pitchFamily="18" charset="0"/>
              </a:rPr>
              <a:t>Доходы местного бюджета (бюджета муниципального образования город Краснодар) (соотношение собственных доходов и поступлений из краевого бюджета) (млн. рублей)</a:t>
            </a:r>
          </a:p>
        </p:txBody>
      </p:sp>
      <p:graphicFrame>
        <p:nvGraphicFramePr>
          <p:cNvPr id="7" name="Объект 6"/>
          <p:cNvGraphicFramePr>
            <a:graphicFrameLocks noGrp="1"/>
          </p:cNvGraphicFramePr>
          <p:nvPr>
            <p:ph idx="1"/>
            <p:extLst/>
          </p:nvPr>
        </p:nvGraphicFramePr>
        <p:xfrm>
          <a:off x="457200" y="1600200"/>
          <a:ext cx="8229600" cy="50346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1934744"/>
      </p:ext>
    </p:extLst>
  </p:cSld>
  <p:clrMapOvr>
    <a:masterClrMapping/>
  </p:clrMapOvr>
  <p:transition spd="slow">
    <p:blind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180" y="986440"/>
            <a:ext cx="8229600" cy="635472"/>
          </a:xfrm>
        </p:spPr>
        <p:txBody>
          <a:bodyPr/>
          <a:lstStyle/>
          <a:p>
            <a:pPr lvl="0" fontAlgn="auto">
              <a:spcBef>
                <a:spcPts val="0"/>
              </a:spcBef>
              <a:spcAft>
                <a:spcPts val="0"/>
              </a:spcAft>
              <a:defRPr/>
            </a:pPr>
            <a:r>
              <a:rPr lang="ru-RU" altLang="ru-RU" sz="2400" kern="1200" dirty="0">
                <a:solidFill>
                  <a:srgbClr val="596B5D"/>
                </a:solidFill>
                <a:effectLst>
                  <a:outerShdw blurRad="38100" dist="38100" dir="2700000" algn="tl">
                    <a:srgbClr val="C0C0C0"/>
                  </a:outerShdw>
                </a:effectLst>
                <a:latin typeface="Times New Roman" pitchFamily="18" charset="0"/>
                <a:ea typeface="+mn-ea"/>
                <a:cs typeface="Arial" charset="0"/>
              </a:rPr>
              <a:t>Безвозмездные поступления от других бюджетов бюджетной системы Российской Федерации</a:t>
            </a:r>
            <a:br>
              <a:rPr lang="ru-RU" altLang="ru-RU" sz="2400" kern="1200" dirty="0">
                <a:solidFill>
                  <a:srgbClr val="596B5D"/>
                </a:solidFill>
                <a:effectLst>
                  <a:outerShdw blurRad="38100" dist="38100" dir="2700000" algn="tl">
                    <a:srgbClr val="C0C0C0"/>
                  </a:outerShdw>
                </a:effectLst>
                <a:latin typeface="Times New Roman" pitchFamily="18" charset="0"/>
                <a:ea typeface="+mn-ea"/>
                <a:cs typeface="Arial" charset="0"/>
              </a:rPr>
            </a:br>
            <a:endParaRPr lang="ru-RU" dirty="0"/>
          </a:p>
        </p:txBody>
      </p:sp>
      <p:graphicFrame>
        <p:nvGraphicFramePr>
          <p:cNvPr id="6" name="Объект 5"/>
          <p:cNvGraphicFramePr>
            <a:graphicFrameLocks noGrp="1"/>
          </p:cNvGraphicFramePr>
          <p:nvPr>
            <p:ph idx="1"/>
            <p:extLst/>
          </p:nvPr>
        </p:nvGraphicFramePr>
        <p:xfrm>
          <a:off x="221190" y="1444420"/>
          <a:ext cx="8777950" cy="5318874"/>
        </p:xfrm>
        <a:graphic>
          <a:graphicData uri="http://schemas.openxmlformats.org/drawingml/2006/table">
            <a:tbl>
              <a:tblPr/>
              <a:tblGrid>
                <a:gridCol w="3130221"/>
                <a:gridCol w="915891"/>
                <a:gridCol w="761919"/>
                <a:gridCol w="763507"/>
                <a:gridCol w="763506"/>
                <a:gridCol w="839700"/>
                <a:gridCol w="687314"/>
                <a:gridCol w="915892"/>
              </a:tblGrid>
              <a:tr h="101078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Наименование</a:t>
                      </a:r>
                      <a:endPar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2013 год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(отчёт)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2014 год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(отчёт)</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hMerge="1">
                  <a:txBody>
                    <a:bodyPr/>
                    <a:lstStyle/>
                    <a:p>
                      <a:endParaRPr lang="ru-RU"/>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2015 год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6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Times New Roman" pitchFamily="18" charset="0"/>
                        </a:rPr>
                        <a:t>(отчёт)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hMerge="1">
                  <a:txBody>
                    <a:bodyPr/>
                    <a:lstStyle/>
                    <a:p>
                      <a:endParaRPr lang="ru-RU"/>
                    </a:p>
                  </a:txBody>
                  <a:tcPr/>
                </a:tc>
                <a:tc hMerge="1">
                  <a:txBody>
                    <a:bodyPr/>
                    <a:lstStyle/>
                    <a:p>
                      <a:endParaRPr lang="ru-RU"/>
                    </a:p>
                  </a:txBody>
                  <a:tcPr/>
                </a:tc>
                <a:tc hMerge="1">
                  <a:txBody>
                    <a:bodyPr/>
                    <a:lstStyle/>
                    <a:p>
                      <a:endParaRPr lang="ru-RU"/>
                    </a:p>
                  </a:txBody>
                  <a:tcPr/>
                </a:tc>
              </a:tr>
              <a:tr h="884435">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млн.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руб.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млн.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руб.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336600"/>
                          </a:solidFill>
                          <a:effectLst/>
                          <a:latin typeface="Times New Roman" pitchFamily="18" charset="0"/>
                          <a:cs typeface="Times New Roman" pitchFamily="18" charset="0"/>
                        </a:rPr>
                        <a:t>% к </a:t>
                      </a:r>
                      <a:r>
                        <a:rPr kumimoji="0" lang="ru-RU" altLang="ru-RU" sz="1400" b="1" i="0" u="none" strike="noStrike" cap="none" normalizeH="0" baseline="0" dirty="0" err="1" smtClean="0">
                          <a:ln>
                            <a:noFill/>
                          </a:ln>
                          <a:solidFill>
                            <a:srgbClr val="336600"/>
                          </a:solidFill>
                          <a:effectLst/>
                          <a:latin typeface="Times New Roman" pitchFamily="18" charset="0"/>
                          <a:cs typeface="Times New Roman" pitchFamily="18" charset="0"/>
                        </a:rPr>
                        <a:t>преды-дущему</a:t>
                      </a:r>
                      <a:r>
                        <a:rPr kumimoji="0" lang="ru-RU" altLang="ru-RU" sz="1400" b="1" i="0" u="none" strike="noStrike" cap="none" normalizeH="0" baseline="0" dirty="0" smtClean="0">
                          <a:ln>
                            <a:noFill/>
                          </a:ln>
                          <a:solidFill>
                            <a:srgbClr val="336600"/>
                          </a:solidFill>
                          <a:effectLst/>
                          <a:latin typeface="Times New Roman" pitchFamily="18" charset="0"/>
                          <a:cs typeface="Times New Roman" pitchFamily="18" charset="0"/>
                        </a:rPr>
                        <a:t> году</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(млн. рублей)</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отчёт (млн.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рублей)</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smtClean="0">
                          <a:ln>
                            <a:noFill/>
                          </a:ln>
                          <a:solidFill>
                            <a:srgbClr val="336600"/>
                          </a:solidFill>
                          <a:effectLst/>
                          <a:latin typeface="Times New Roman" pitchFamily="18" charset="0"/>
                          <a:cs typeface="Times New Roman" pitchFamily="18" charset="0"/>
                        </a:rPr>
                        <a:t>% выпол-нения к плану</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rgbClr val="3366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err="1" smtClean="0">
                          <a:ln>
                            <a:noFill/>
                          </a:ln>
                          <a:solidFill>
                            <a:srgbClr val="336600"/>
                          </a:solidFill>
                          <a:effectLst/>
                          <a:latin typeface="Times New Roman" pitchFamily="18" charset="0"/>
                          <a:cs typeface="Times New Roman" pitchFamily="18" charset="0"/>
                        </a:rPr>
                        <a:t>выпол</a:t>
                      </a:r>
                      <a:r>
                        <a:rPr kumimoji="0" lang="ru-RU" altLang="ru-RU" sz="1400" b="1" i="0" u="none" strike="noStrike" cap="none" normalizeH="0" baseline="0" dirty="0" smtClean="0">
                          <a:ln>
                            <a:noFill/>
                          </a:ln>
                          <a:solidFill>
                            <a:srgbClr val="336600"/>
                          </a:solidFill>
                          <a:effectLst/>
                          <a:latin typeface="Times New Roman" pitchFamily="18" charset="0"/>
                          <a:cs typeface="Times New Roman" pitchFamily="18" charset="0"/>
                        </a:rPr>
                        <a:t>-нения к 2014 году</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3158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336600"/>
                          </a:solidFill>
                          <a:effectLst/>
                          <a:latin typeface="Times New Roman" pitchFamily="18" charset="0"/>
                          <a:cs typeface="Times New Roman" pitchFamily="18" charset="0"/>
                        </a:rPr>
                        <a:t>Всего</a:t>
                      </a:r>
                      <a:endParaRPr kumimoji="0" lang="ru-RU" altLang="ru-RU" sz="2000" b="1" i="0" u="none" strike="noStrike" cap="none" normalizeH="0" baseline="0" dirty="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8 648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11 798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136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rPr>
                        <a:t>10 357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r>
                        <a:rPr kumimoji="0" lang="ru-RU" sz="2000" b="1" i="0" u="none" strike="noStrike" kern="1200" cap="none" normalizeH="0" baseline="0" dirty="0" smtClean="0">
                          <a:ln>
                            <a:noFill/>
                          </a:ln>
                          <a:solidFill>
                            <a:srgbClr val="336600"/>
                          </a:solidFill>
                          <a:effectLst>
                            <a:outerShdw blurRad="38100" dist="38100" dir="2700000" algn="tl">
                              <a:srgbClr val="000000"/>
                            </a:outerShdw>
                          </a:effectLst>
                          <a:latin typeface="Times New Roman" pitchFamily="18" charset="0"/>
                          <a:ea typeface="+mn-ea"/>
                          <a:cs typeface="Arial" charset="0"/>
                        </a:rPr>
                        <a:t>9 552</a:t>
                      </a:r>
                      <a:endParaRPr kumimoji="0" lang="ru-RU" sz="2000" b="1" i="0" u="none" strike="noStrike" kern="1200" cap="none" normalizeH="0" baseline="0" dirty="0">
                        <a:ln>
                          <a:noFill/>
                        </a:ln>
                        <a:solidFill>
                          <a:srgbClr val="336600"/>
                        </a:solidFill>
                        <a:effectLst>
                          <a:outerShdw blurRad="38100" dist="38100" dir="2700000" algn="tl">
                            <a:srgbClr val="000000"/>
                          </a:outerShdw>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kern="1200" cap="none" normalizeH="0" baseline="0" dirty="0" smtClean="0">
                          <a:ln>
                            <a:noFill/>
                          </a:ln>
                          <a:solidFill>
                            <a:srgbClr val="336600"/>
                          </a:solidFill>
                          <a:effectLst>
                            <a:outerShdw blurRad="38100" dist="38100" dir="2700000" algn="tl">
                              <a:srgbClr val="000000"/>
                            </a:outerShdw>
                          </a:effectLst>
                          <a:latin typeface="Times New Roman" pitchFamily="18" charset="0"/>
                          <a:ea typeface="+mn-ea"/>
                          <a:cs typeface="Arial" charset="0"/>
                        </a:rPr>
                        <a:t>92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kern="1200" cap="none" normalizeH="0" baseline="0" dirty="0" smtClean="0">
                          <a:ln>
                            <a:noFill/>
                          </a:ln>
                          <a:solidFill>
                            <a:srgbClr val="336600"/>
                          </a:solidFill>
                          <a:effectLst>
                            <a:outerShdw blurRad="38100" dist="38100" dir="2700000" algn="tl">
                              <a:srgbClr val="000000"/>
                            </a:outerShdw>
                          </a:effectLst>
                          <a:latin typeface="Times New Roman" pitchFamily="18" charset="0"/>
                          <a:ea typeface="+mn-ea"/>
                          <a:cs typeface="Arial" charset="0"/>
                        </a:rPr>
                        <a:t>81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25269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0" i="1" u="none" strike="noStrike" cap="none" normalizeH="0" baseline="0" dirty="0" smtClean="0">
                          <a:ln>
                            <a:noFill/>
                          </a:ln>
                          <a:solidFill>
                            <a:srgbClr val="336600"/>
                          </a:solidFill>
                          <a:effectLst/>
                          <a:latin typeface="Times New Roman" pitchFamily="18" charset="0"/>
                          <a:cs typeface="Times New Roman" pitchFamily="18" charset="0"/>
                        </a:rPr>
                        <a:t> </a:t>
                      </a:r>
                      <a:r>
                        <a:rPr kumimoji="0" lang="ru-RU" altLang="ru-RU" sz="1600" b="0" i="1" u="none" strike="noStrike" cap="none" normalizeH="0" baseline="0" dirty="0" smtClean="0">
                          <a:ln>
                            <a:noFill/>
                          </a:ln>
                          <a:solidFill>
                            <a:srgbClr val="336600"/>
                          </a:solidFill>
                          <a:effectLst/>
                          <a:latin typeface="Times New Roman" pitchFamily="18" charset="0"/>
                          <a:cs typeface="Times New Roman" pitchFamily="18" charset="0"/>
                        </a:rPr>
                        <a:t>в том числе:</a:t>
                      </a:r>
                      <a:endParaRPr kumimoji="0" lang="ru-RU" altLang="ru-RU" sz="1600" b="0" i="1" u="none" strike="noStrike" cap="none" normalizeH="0" baseline="0" dirty="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dirty="0" smtClean="0">
                        <a:ln>
                          <a:noFill/>
                        </a:ln>
                        <a:solidFill>
                          <a:srgbClr val="336600"/>
                        </a:solidFill>
                        <a:effectLst>
                          <a:outerShdw blurRad="38100" dist="38100" dir="2700000" algn="tl">
                            <a:srgbClr val="000000"/>
                          </a:outerShdw>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endParaRPr kumimoji="0" lang="ru-RU" sz="2000" b="1" i="0" u="none" strike="noStrike" kern="1200" cap="none" normalizeH="0" baseline="0" dirty="0">
                        <a:ln>
                          <a:noFill/>
                        </a:ln>
                        <a:solidFill>
                          <a:srgbClr val="336600"/>
                        </a:solidFill>
                        <a:effectLst>
                          <a:outerShdw blurRad="38100" dist="38100" dir="2700000" algn="tl">
                            <a:srgbClr val="000000"/>
                          </a:outerShdw>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2000" b="1" i="0" u="none" strike="noStrike" kern="1200" cap="none" normalizeH="0" baseline="0" dirty="0" smtClean="0">
                        <a:ln>
                          <a:noFill/>
                        </a:ln>
                        <a:solidFill>
                          <a:srgbClr val="336600"/>
                        </a:solidFill>
                        <a:effectLst>
                          <a:outerShdw blurRad="38100" dist="38100" dir="2700000" algn="tl">
                            <a:srgbClr val="000000"/>
                          </a:outerShdw>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109538"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2000" b="1" i="0" u="none" strike="noStrike" kern="1200" cap="none" normalizeH="0" baseline="0" dirty="0" smtClean="0">
                        <a:ln>
                          <a:noFill/>
                        </a:ln>
                        <a:solidFill>
                          <a:srgbClr val="336600"/>
                        </a:solidFill>
                        <a:effectLst>
                          <a:outerShdw blurRad="38100" dist="38100" dir="2700000" algn="tl">
                            <a:srgbClr val="000000"/>
                          </a:outerShdw>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37904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2400" b="0" i="0" u="none" strike="noStrike" cap="none" normalizeH="0" baseline="0" smtClean="0">
                          <a:ln>
                            <a:noFill/>
                          </a:ln>
                          <a:solidFill>
                            <a:srgbClr val="336600"/>
                          </a:solidFill>
                          <a:effectLst/>
                          <a:latin typeface="Times New Roman" pitchFamily="18" charset="0"/>
                          <a:cs typeface="Times New Roman" pitchFamily="18" charset="0"/>
                        </a:rPr>
                        <a:t>Дотации</a:t>
                      </a:r>
                      <a:endParaRPr kumimoji="0" lang="ru-RU" altLang="ru-RU" sz="2400" b="0" i="0" u="none" strike="noStrike" cap="none" normalizeH="0" baseline="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rgbClr val="336600"/>
                          </a:solidFill>
                          <a:effectLst/>
                          <a:latin typeface="Times New Roman" pitchFamily="18" charset="0"/>
                          <a:cs typeface="Arial" charset="0"/>
                        </a:rPr>
                        <a:t>554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52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r>
                        <a:rPr kumimoji="0" lang="ru-RU" sz="2000" b="0" i="0" u="none" strike="noStrike" kern="1200" cap="none" normalizeH="0" baseline="0" dirty="0" smtClean="0">
                          <a:ln>
                            <a:noFill/>
                          </a:ln>
                          <a:solidFill>
                            <a:srgbClr val="336600"/>
                          </a:solidFill>
                          <a:effectLst/>
                          <a:latin typeface="Times New Roman" pitchFamily="18" charset="0"/>
                          <a:ea typeface="+mn-ea"/>
                          <a:cs typeface="Arial" charset="0"/>
                        </a:rPr>
                        <a:t>51</a:t>
                      </a:r>
                      <a:endParaRPr kumimoji="0" lang="ru-RU" sz="2000" b="0" i="0" u="none" strike="noStrike" kern="1200" cap="none" normalizeH="0" baseline="0" dirty="0">
                        <a:ln>
                          <a:noFill/>
                        </a:ln>
                        <a:solidFill>
                          <a:srgbClr val="336600"/>
                        </a:solidFill>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98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86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9709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336600"/>
                          </a:solidFill>
                          <a:effectLst/>
                          <a:latin typeface="Times New Roman" pitchFamily="18" charset="0"/>
                          <a:cs typeface="Times New Roman" pitchFamily="18" charset="0"/>
                        </a:rPr>
                        <a:t>Субсидии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(на софинансирование расходов по решению вопросов местного значения)</a:t>
                      </a:r>
                      <a:endParaRPr kumimoji="0" lang="ru-RU" altLang="ru-RU" sz="1400" b="0" i="1" u="none" strike="noStrike" cap="none" normalizeH="0" baseline="0" dirty="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4 081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4 263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104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2 617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r>
                        <a:rPr kumimoji="0" lang="ru-RU" sz="2000" b="0" i="0" u="none" strike="noStrike" kern="1200" cap="none" normalizeH="0" baseline="0" dirty="0" smtClean="0">
                          <a:ln>
                            <a:noFill/>
                          </a:ln>
                          <a:solidFill>
                            <a:srgbClr val="336600"/>
                          </a:solidFill>
                          <a:effectLst/>
                          <a:latin typeface="Times New Roman" pitchFamily="18" charset="0"/>
                          <a:ea typeface="+mn-ea"/>
                          <a:cs typeface="Arial" charset="0"/>
                        </a:rPr>
                        <a:t>1 813</a:t>
                      </a:r>
                      <a:endParaRPr kumimoji="0" lang="ru-RU" sz="2000" b="0" i="0" u="none" strike="noStrike" kern="1200" cap="none" normalizeH="0" baseline="0" dirty="0">
                        <a:ln>
                          <a:noFill/>
                        </a:ln>
                        <a:solidFill>
                          <a:srgbClr val="336600"/>
                        </a:solidFill>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69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82126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2400" b="0" i="0" u="none" strike="noStrike" cap="none" normalizeH="0" baseline="0" dirty="0" smtClean="0">
                          <a:ln>
                            <a:noFill/>
                          </a:ln>
                          <a:solidFill>
                            <a:srgbClr val="336600"/>
                          </a:solidFill>
                          <a:effectLst/>
                          <a:latin typeface="Times New Roman" pitchFamily="18" charset="0"/>
                          <a:cs typeface="Times New Roman" pitchFamily="18" charset="0"/>
                        </a:rPr>
                        <a:t>Субвенции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1400" b="0" i="0" u="none" strike="noStrike" cap="none" normalizeH="0" baseline="0" dirty="0" smtClean="0">
                          <a:ln>
                            <a:noFill/>
                          </a:ln>
                          <a:solidFill>
                            <a:srgbClr val="336600"/>
                          </a:solidFill>
                          <a:effectLst/>
                          <a:latin typeface="Times New Roman" pitchFamily="18" charset="0"/>
                          <a:cs typeface="Times New Roman" pitchFamily="18" charset="0"/>
                        </a:rPr>
                        <a:t>(на осуществление государственных полномочий Краснодарского края)</a:t>
                      </a:r>
                      <a:endParaRPr kumimoji="0" lang="ru-RU" altLang="ru-RU" sz="1400" b="0" i="0" u="none" strike="noStrike" cap="none" normalizeH="0" baseline="0" dirty="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3 995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7 443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186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7 670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r>
                        <a:rPr kumimoji="0" lang="ru-RU" sz="2000" b="0" i="0" u="none" strike="noStrike" kern="1200" cap="none" normalizeH="0" baseline="0" dirty="0" smtClean="0">
                          <a:ln>
                            <a:noFill/>
                          </a:ln>
                          <a:solidFill>
                            <a:srgbClr val="336600"/>
                          </a:solidFill>
                          <a:effectLst/>
                          <a:latin typeface="Times New Roman" pitchFamily="18" charset="0"/>
                          <a:ea typeface="+mn-ea"/>
                          <a:cs typeface="Arial" charset="0"/>
                        </a:rPr>
                        <a:t>7 670</a:t>
                      </a:r>
                      <a:endParaRPr kumimoji="0" lang="ru-RU" sz="2000" b="0" i="0" u="none" strike="noStrike" kern="1200" cap="none" normalizeH="0" baseline="0" dirty="0">
                        <a:ln>
                          <a:noFill/>
                        </a:ln>
                        <a:solidFill>
                          <a:srgbClr val="336600"/>
                        </a:solidFill>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103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r h="63173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Times New Roman" pitchFamily="18" charset="0"/>
                        </a:rPr>
                        <a:t>Иные межбюджетные трансферты</a:t>
                      </a:r>
                      <a:endParaRPr kumimoji="0" lang="ru-RU" altLang="ru-RU" sz="2000" b="0" i="0" u="none" strike="noStrike" cap="none" normalizeH="0" baseline="0" dirty="0" smtClean="0">
                        <a:ln>
                          <a:noFill/>
                        </a:ln>
                        <a:solidFill>
                          <a:srgbClr val="336600"/>
                        </a:solidFill>
                        <a:effectLst/>
                        <a:latin typeface="Times New Roman" pitchFamily="18" charset="0"/>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32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rgbClr val="336600"/>
                          </a:solidFill>
                          <a:effectLst/>
                          <a:latin typeface="Times New Roman" pitchFamily="18" charset="0"/>
                          <a:cs typeface="Arial" charset="0"/>
                        </a:rPr>
                        <a:t>178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algn="ctr"/>
                      <a:r>
                        <a:rPr kumimoji="0" lang="ru-RU" sz="2000" b="0" i="0" u="none" strike="noStrike" kern="1200" cap="none" normalizeH="0" baseline="0" dirty="0" smtClean="0">
                          <a:ln>
                            <a:noFill/>
                          </a:ln>
                          <a:solidFill>
                            <a:srgbClr val="336600"/>
                          </a:solidFill>
                          <a:effectLst/>
                          <a:latin typeface="Times New Roman" pitchFamily="18" charset="0"/>
                          <a:ea typeface="+mn-ea"/>
                          <a:cs typeface="Arial" charset="0"/>
                        </a:rPr>
                        <a:t>18</a:t>
                      </a:r>
                      <a:endParaRPr kumimoji="0" lang="ru-RU" sz="2000" b="0" i="0" u="none" strike="noStrike" kern="1200" cap="none" normalizeH="0" baseline="0" dirty="0">
                        <a:ln>
                          <a:noFill/>
                        </a:ln>
                        <a:solidFill>
                          <a:srgbClr val="336600"/>
                        </a:solidFill>
                        <a:effectLst/>
                        <a:latin typeface="Times New Roman" pitchFamily="18" charset="0"/>
                        <a:ea typeface="+mn-ea"/>
                        <a:cs typeface="Arial"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kern="1200" cap="none" normalizeH="0" baseline="0" dirty="0" smtClean="0">
                          <a:ln>
                            <a:noFill/>
                          </a:ln>
                          <a:solidFill>
                            <a:srgbClr val="336600"/>
                          </a:solidFill>
                          <a:effectLst/>
                          <a:latin typeface="Times New Roman" pitchFamily="18" charset="0"/>
                          <a:ea typeface="+mn-ea"/>
                          <a:cs typeface="Arial" charset="0"/>
                        </a:rPr>
                        <a:t>55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0">
                      <a:gsLst>
                        <a:gs pos="0">
                          <a:srgbClr val="CCFF66">
                            <a:alpha val="50000"/>
                          </a:srgbClr>
                        </a:gs>
                        <a:gs pos="100000">
                          <a:srgbClr val="9AC14D"/>
                        </a:gs>
                      </a:gsLst>
                      <a:path path="shape">
                        <a:fillToRect l="50000" t="50000" r="50000" b="50000"/>
                      </a:path>
                    </a:gradFill>
                  </a:tcPr>
                </a:tc>
              </a:tr>
            </a:tbl>
          </a:graphicData>
        </a:graphic>
      </p:graphicFrame>
    </p:spTree>
    <p:extLst>
      <p:ext uri="{BB962C8B-B14F-4D97-AF65-F5344CB8AC3E}">
        <p14:creationId xmlns:p14="http://schemas.microsoft.com/office/powerpoint/2010/main" val="2557352203"/>
      </p:ext>
    </p:extLst>
  </p:cSld>
  <p:clrMapOvr>
    <a:masterClrMapping/>
  </p:clrMapOvr>
  <p:transition spd="slow">
    <p:blind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527050" y="300038"/>
            <a:ext cx="8229600" cy="1144587"/>
          </a:xfrm>
        </p:spPr>
        <p:txBody>
          <a:bodyPr/>
          <a:lstStyle/>
          <a:p>
            <a:pPr eaLnBrk="1" hangingPunct="1">
              <a:defRPr/>
            </a:pPr>
            <a:r>
              <a:rPr lang="ru-RU" altLang="ru-RU" sz="2400" b="1" dirty="0" smtClean="0">
                <a:solidFill>
                  <a:srgbClr val="336699"/>
                </a:solidFill>
                <a:effectLst>
                  <a:outerShdw blurRad="38100" dist="38100" dir="2700000" algn="tl">
                    <a:srgbClr val="C0C0C0"/>
                  </a:outerShdw>
                </a:effectLst>
                <a:latin typeface="Times New Roman" pitchFamily="18" charset="0"/>
              </a:rPr>
              <a:t>Расходы местного бюджета (бюджета муниципального образования город Краснодар) (соотношение плановых и фактических показателей) (млн. рублей)</a:t>
            </a:r>
          </a:p>
        </p:txBody>
      </p:sp>
      <p:graphicFrame>
        <p:nvGraphicFramePr>
          <p:cNvPr id="2" name="Object 3"/>
          <p:cNvGraphicFramePr>
            <a:graphicFrameLocks noGrp="1" noChangeAspect="1"/>
          </p:cNvGraphicFramePr>
          <p:nvPr>
            <p:ph idx="1"/>
            <p:extLst/>
          </p:nvPr>
        </p:nvGraphicFramePr>
        <p:xfrm>
          <a:off x="720725" y="1498600"/>
          <a:ext cx="8216900" cy="5051425"/>
        </p:xfrm>
        <a:graphic>
          <a:graphicData uri="http://schemas.openxmlformats.org/drawingml/2006/chart">
            <c:chart xmlns:c="http://schemas.openxmlformats.org/drawingml/2006/chart" xmlns:r="http://schemas.openxmlformats.org/officeDocument/2006/relationships" r:id="rId2"/>
          </a:graphicData>
        </a:graphic>
      </p:graphicFrame>
      <p:sp>
        <p:nvSpPr>
          <p:cNvPr id="306182" name="Oval 6"/>
          <p:cNvSpPr>
            <a:spLocks noChangeArrowheads="1"/>
          </p:cNvSpPr>
          <p:nvPr/>
        </p:nvSpPr>
        <p:spPr bwMode="auto">
          <a:xfrm>
            <a:off x="2587625" y="3657600"/>
            <a:ext cx="611188" cy="228600"/>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ru-RU" sz="2400" b="0">
              <a:solidFill>
                <a:srgbClr val="99CC00"/>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1970603434"/>
      </p:ext>
    </p:extLst>
  </p:cSld>
  <p:clrMapOvr>
    <a:masterClrMapping/>
  </p:clrMapOvr>
  <p:transition spd="slow">
    <p:blinds/>
  </p:transition>
  <p:timing>
    <p:tnLst>
      <p:par>
        <p:cTn id="1" dur="indefinite" restart="never" nodeType="tmRoot"/>
      </p:par>
    </p:tnLst>
  </p:timing>
</p:sld>
</file>

<file path=ppt/theme/theme1.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1_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Оформление по умолчанию">
  <a:themeElements>
    <a:clrScheme name="Зеленый и желтый">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Городская">
  <a:themeElements>
    <a:clrScheme name="5_Городская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fontScheme name="5_Городская">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2400" b="0" i="0" u="none" strike="noStrike" cap="none" normalizeH="0" baseline="0" smtClean="0">
            <a:ln>
              <a:noFill/>
            </a:ln>
            <a:solidFill>
              <a:schemeClr val="folHlink"/>
            </a:solidFill>
            <a:effectLst>
              <a:outerShdw blurRad="38100" dist="38100" dir="2700000" algn="tl">
                <a:srgbClr val="000000">
                  <a:alpha val="43137"/>
                </a:srgbClr>
              </a:outerShdw>
            </a:effectLst>
            <a:latin typeface="Times New Roman" pitchFamily="18" charset="0"/>
            <a:cs typeface="Times New Roman" pitchFamily="18" charset="0"/>
          </a:defRPr>
        </a:defPPr>
      </a:lstStyle>
    </a:lnDef>
  </a:objectDefaults>
  <a:extraClrSchemeLst>
    <a:extraClrScheme>
      <a:clrScheme name="5_Городская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1"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2"/>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28535</TotalTime>
  <Words>7323</Words>
  <Application>Microsoft Office PowerPoint</Application>
  <PresentationFormat>Экран (4:3)</PresentationFormat>
  <Paragraphs>1306</Paragraphs>
  <Slides>65</Slides>
  <Notes>5</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20</vt:i4>
      </vt:variant>
      <vt:variant>
        <vt:lpstr>Внедренные серверы OLE</vt:lpstr>
      </vt:variant>
      <vt:variant>
        <vt:i4>2</vt:i4>
      </vt:variant>
      <vt:variant>
        <vt:lpstr>Заголовки слайдов</vt:lpstr>
      </vt:variant>
      <vt:variant>
        <vt:i4>65</vt:i4>
      </vt:variant>
    </vt:vector>
  </HeadingPairs>
  <TitlesOfParts>
    <vt:vector size="97" baseType="lpstr">
      <vt:lpstr>Arial</vt:lpstr>
      <vt:lpstr>Arial Cyr</vt:lpstr>
      <vt:lpstr>Calibri</vt:lpstr>
      <vt:lpstr>Georgia</vt:lpstr>
      <vt:lpstr>Segoe UI Light</vt:lpstr>
      <vt:lpstr>Symbol</vt:lpstr>
      <vt:lpstr>Times New Roman</vt:lpstr>
      <vt:lpstr>Trebuchet MS</vt:lpstr>
      <vt:lpstr>Wingdings 2</vt:lpstr>
      <vt:lpstr>Wingdings 3</vt:lpstr>
      <vt:lpstr>5_Оформление по умолчанию</vt:lpstr>
      <vt:lpstr>8_Оформление по умолчанию</vt:lpstr>
      <vt:lpstr>9_Оформление по умолчанию</vt:lpstr>
      <vt:lpstr>10_Оформление по умолчанию</vt:lpstr>
      <vt:lpstr>11_Оформление по умолчанию</vt:lpstr>
      <vt:lpstr>12_Оформление по умолчанию</vt:lpstr>
      <vt:lpstr>13_Оформление по умолчанию</vt:lpstr>
      <vt:lpstr>1_Оформление по умолчанию</vt:lpstr>
      <vt:lpstr>16_Оформление по умолчанию</vt:lpstr>
      <vt:lpstr>Грань</vt:lpstr>
      <vt:lpstr>1_Грань</vt:lpstr>
      <vt:lpstr>6_Оформление по умолчанию</vt:lpstr>
      <vt:lpstr>17_Оформление по умолчанию</vt:lpstr>
      <vt:lpstr>18_Оформление по умолчанию</vt:lpstr>
      <vt:lpstr>19_Оформление по умолчанию</vt:lpstr>
      <vt:lpstr>21_Оформление по умолчанию</vt:lpstr>
      <vt:lpstr>22_Оформление по умолчанию</vt:lpstr>
      <vt:lpstr>1_Тема Office</vt:lpstr>
      <vt:lpstr>23_Оформление по умолчанию</vt:lpstr>
      <vt:lpstr>6_Городская</vt:lpstr>
      <vt:lpstr>Документ</vt:lpstr>
      <vt:lpstr>Диаграмма</vt:lpstr>
      <vt:lpstr>Презентация PowerPoint</vt:lpstr>
      <vt:lpstr>Бюджет муниципального образования город Краснодар на 2015 год утверждён решением городской Думы Краснодара от 18.12.2014 № 72 п. 1 «О местном бюджете (бюджете муниципального образования город Краснодар) на 2015 год и на плановый период 2016 и 2017 годов» </vt:lpstr>
      <vt:lpstr>Динамика основных показателей местного бюджета (бюджета муниципального образования город Краснодар) (млн. рублей)</vt:lpstr>
      <vt:lpstr>Исполнение местного бюджета  (бюджета муниципального образования город Краснодар)       по доходам в 2015 году (млн. рублей)</vt:lpstr>
      <vt:lpstr>Основные налоговые (собственные) доходные источники местного бюджета (бюджета муниципального образования город Краснодар)                    в 2015 году (млн. рублей)</vt:lpstr>
      <vt:lpstr> Основные неналоговые (собственные) доходные источники местного бюджета (бюджета муниципального образования город Краснодар)                   в 2015 году (млн. рублей)</vt:lpstr>
      <vt:lpstr>Доходы местного бюджета (бюджета муниципального образования город Краснодар) (соотношение собственных доходов и поступлений из краевого бюджета) (млн. рублей)</vt:lpstr>
      <vt:lpstr>Безвозмездные поступления от других бюджетов бюджетной системы Российской Федерации </vt:lpstr>
      <vt:lpstr>Расходы местного бюджета (бюджета муниципального образования город Краснодар) (соотношение плановых и фактических показателей) (млн. рублей)</vt:lpstr>
      <vt:lpstr>Расходы местного бюджета (бюджета муниципального образования город Краснодар) (млн. рублей)</vt:lpstr>
      <vt:lpstr>Расходы местного бюджета на бюджетные инвестиции в инфраструктуру муниципального образования город Краснодар за 2015 год</vt:lpstr>
      <vt:lpstr>Структура расходов местного бюджета (бюджета муниципального образования город Краснодар)</vt:lpstr>
      <vt:lpstr>Аналитическое распределение расходов местного бюджета (бюджета муниципального образования город Краснодар) по направлениям реализации муниципальных программ муниципального образования город Краснодар в 2015 году</vt:lpstr>
      <vt:lpstr>Презентация PowerPoint</vt:lpstr>
      <vt:lpstr>Презентация PowerPoint</vt:lpstr>
      <vt:lpstr>///   СОЦИАЛЬНАЯ СФЕРА   ///</vt:lpstr>
      <vt:lpstr>Средняя заработная плата работников учреждений социальной сферы*</vt:lpstr>
      <vt:lpstr>///   Образование   ///   Расходы – 10 931 млн. рулей.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Муниципальная программа муниципального образования город Краснодар «Комплексное развитие муниципального образования в сфере жилищно-коммунального хозяйства, благоустройства и озеленения»</vt:lpstr>
      <vt:lpstr>– 2 437 млн. рублей – текущие  расходы  по  благоустройству,</vt:lpstr>
      <vt:lpstr>Муниципальная программа муниципального образования город Краснодар «Энергосбережение и повышение энергетической эффективности муниципального образования город Краснодар» - 54 млн. рублей</vt:lpstr>
      <vt:lpstr>Муниципальная программа муниципального образования город Краснодар «Комплексное развитие муниципального образования  в сфере строительства, архитектуры, развития объектов инженерной, социальной инфраструктуры, дорожного хозяйства»</vt:lpstr>
      <vt:lpstr>Презентация PowerPoint</vt:lpstr>
      <vt:lpstr>Муниципальная программа муниципального образования город Краснодар "Развитие транспортной системы муниципального образования город Краснодар и повышение экологической безопасности"</vt:lpstr>
      <vt:lpstr>Муниципальная программа муниципального образования город Краснодар «Краснодару - столичный облик»</vt:lpstr>
      <vt:lpstr>Презентация PowerPoint</vt:lpstr>
      <vt:lpstr>Муниципальная программа муниципального образования город Краснодар «Содействие развитию малого и среднего предпринимательства в муниципальном образовании город Краснодар» - 70 млн. рублей</vt:lpstr>
      <vt:lpstr>Муниципальная программа муниципального образования город Краснодар «Развитие туризма в муниципальном образовании город Краснодар» - 5 млн. рублей</vt:lpstr>
      <vt:lpstr>Презентация PowerPoint</vt:lpstr>
      <vt:lpstr>Муниципальная программа муниципального образования город Краснодар «Обеспечение защиты населения и территории города от чрезвычайных ситуаций природного и техногенного характера в мирное и военное время»</vt:lpstr>
      <vt:lpstr>Презентация PowerPoint</vt:lpstr>
      <vt:lpstr>Презентация PowerPoint</vt:lpstr>
      <vt:lpstr>Информация о показателях исполнения местного бюджета  (бюджета муниципального образования город Краснодар)  за 2013 - 2015 годы в расчёте на 1 жителя г. Краснодара</vt:lpstr>
      <vt:lpstr>Информация о показателях социально-экономического развития муниципального образования город Краснодар  за 2013 - 2015 годы</vt:lpstr>
      <vt:lpstr>Презентация PowerPoint</vt:lpstr>
      <vt:lpstr>Презентация PowerPoint</vt:lpstr>
      <vt:lpstr>Презентация PowerPoint</vt:lpstr>
      <vt:lpstr>Глоссарий</vt:lpstr>
      <vt:lpstr>Презентация PowerPoint</vt:lpstr>
      <vt:lpstr>Презентация PowerPoint</vt:lpstr>
      <vt:lpstr>Контактная информация</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Чулков Александр Сергеевич</dc:creator>
  <cp:lastModifiedBy>Диденко Екатерина Андреевна</cp:lastModifiedBy>
  <cp:revision>1249</cp:revision>
  <cp:lastPrinted>2016-04-20T14:10:31Z</cp:lastPrinted>
  <dcterms:created xsi:type="dcterms:W3CDTF">1601-01-01T00:00:00Z</dcterms:created>
  <dcterms:modified xsi:type="dcterms:W3CDTF">2016-04-29T07:12:45Z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