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310" r:id="rId4"/>
    <p:sldId id="311" r:id="rId5"/>
    <p:sldId id="312" r:id="rId6"/>
    <p:sldId id="315" r:id="rId7"/>
    <p:sldId id="316" r:id="rId8"/>
    <p:sldId id="313" r:id="rId9"/>
    <p:sldId id="319" r:id="rId10"/>
    <p:sldId id="321" r:id="rId11"/>
    <p:sldId id="26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7" d="100"/>
          <a:sy n="77" d="100"/>
        </p:scale>
        <p:origin x="726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rot.fedresurs.ru/MessageWindow.aspx?ID=ADD4C97C15F7CF68FFB4408B65BAD793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rupt.alfalot.ru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принадлежащий </a:t>
            </a:r>
            <a:r>
              <a:rPr lang="ru-RU" sz="2800" dirty="0" smtClean="0">
                <a:latin typeface="+mj-lt"/>
              </a:rPr>
              <a:t>ЗАО «Кубаньстройпроект» 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latin typeface="+mj-lt"/>
              </a:rPr>
              <a:t>ИНН 2308071880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786" y="758675"/>
            <a:ext cx="9989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890" y="513566"/>
            <a:ext cx="11565699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Право аренды части земельных участков находится в залоге у КБ «Кубанский универсальный банк» (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ООО).</a:t>
            </a:r>
          </a:p>
          <a:p>
            <a:pPr lvl="0">
              <a:spcAft>
                <a:spcPts val="5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Объекты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являются землями населенных пунктов, для строительства многоэтажных и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среднеэтажных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 жилых домов, в том числе со встроено-пристроенными помещениями общественного назначения, общественных зданий административного назначения. </a:t>
            </a:r>
          </a:p>
          <a:p>
            <a:pPr lvl="0">
              <a:spcAft>
                <a:spcPts val="5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Объекты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входят в состав земельного участка общей площадью 300 000 (Триста тысяч)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, с кадастровым номером: 23:43:0000000:894. Расположены по адресу: Краснодарский край, гор. Краснодар,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 внутригородской округ, проезд 1-й Лиговский. </a:t>
            </a: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Начальная цена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– 314 591 050,80 руб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</a:t>
            </a:r>
            <a:endParaRPr lang="ru-RU" sz="1600" b="1" dirty="0">
              <a:solidFill>
                <a:srgbClr val="000000"/>
              </a:solidFill>
              <a:latin typeface="Adobe Gothic Std B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890" y="4211388"/>
            <a:ext cx="110476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latin typeface="+mj-lt"/>
              </a:rPr>
              <a:t>Заявки на участие в торгах принимаются </a:t>
            </a:r>
            <a:r>
              <a:rPr lang="ru-RU" sz="1600" b="1" dirty="0">
                <a:latin typeface="+mj-lt"/>
              </a:rPr>
              <a:t>с </a:t>
            </a:r>
            <a:r>
              <a:rPr lang="ru-RU" sz="1600" b="1" dirty="0" smtClean="0">
                <a:latin typeface="+mj-lt"/>
              </a:rPr>
              <a:t>14.09.2020 </a:t>
            </a:r>
            <a:r>
              <a:rPr lang="ru-RU" sz="1600" b="1" dirty="0">
                <a:latin typeface="+mj-lt"/>
              </a:rPr>
              <a:t>до </a:t>
            </a:r>
            <a:r>
              <a:rPr lang="ru-RU" sz="1600" b="1" dirty="0" smtClean="0">
                <a:latin typeface="+mj-lt"/>
              </a:rPr>
              <a:t>21.10.2020</a:t>
            </a:r>
            <a:r>
              <a:rPr lang="ru-RU" sz="1600" dirty="0" smtClean="0">
                <a:latin typeface="+mj-lt"/>
              </a:rPr>
              <a:t>  </a:t>
            </a:r>
            <a:r>
              <a:rPr lang="ru-RU" sz="1600" dirty="0">
                <a:latin typeface="+mj-lt"/>
              </a:rPr>
              <a:t>в электронной форме </a:t>
            </a:r>
            <a:r>
              <a:rPr lang="ru-RU" sz="1600" dirty="0" smtClean="0">
                <a:latin typeface="+mj-lt"/>
              </a:rPr>
              <a:t>на сайте электронной </a:t>
            </a:r>
            <a:r>
              <a:rPr lang="ru-RU" sz="1600" dirty="0">
                <a:latin typeface="+mj-lt"/>
              </a:rPr>
              <a:t>площадки. Шаг аукциона – 5% от начальной цены </a:t>
            </a:r>
            <a:r>
              <a:rPr lang="ru-RU" sz="1600" dirty="0" smtClean="0">
                <a:latin typeface="+mj-lt"/>
              </a:rPr>
              <a:t>продажи.</a:t>
            </a: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ru-RU" sz="1600" dirty="0" smtClean="0">
                <a:latin typeface="+mj-lt"/>
              </a:rPr>
              <a:t>Вся </a:t>
            </a:r>
            <a:r>
              <a:rPr lang="ru-RU" sz="1600" dirty="0">
                <a:latin typeface="+mj-lt"/>
              </a:rPr>
              <a:t>информация размещена на официальном ресурсе по </a:t>
            </a:r>
            <a:r>
              <a:rPr lang="ru-RU" sz="1600" dirty="0" smtClean="0">
                <a:latin typeface="+mj-lt"/>
              </a:rPr>
              <a:t>адресу: </a:t>
            </a:r>
            <a:r>
              <a:rPr lang="en-US" sz="1600" dirty="0">
                <a:latin typeface="+mj-lt"/>
                <a:hlinkClick r:id="rId2"/>
              </a:rPr>
              <a:t>https://</a:t>
            </a:r>
            <a:r>
              <a:rPr lang="en-US" sz="1600" dirty="0" smtClean="0">
                <a:latin typeface="+mj-lt"/>
                <a:hlinkClick r:id="rId2"/>
              </a:rPr>
              <a:t>bankrot.fedresurs.ru/MessageWindow.aspx?ID=ADD4C97C15F7CF68FFB4408B65BAD793</a:t>
            </a:r>
            <a:endParaRPr lang="ru-RU" sz="1600" dirty="0" smtClean="0"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ЗАО «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Кубаньстройпроект» 11.04.2019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г.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Северная, дом 324, корп. А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444392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Деятельность в области архитектуры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Кравченко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Михаил Михайлович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4" y="1866868"/>
            <a:ext cx="5200922" cy="38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065628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latin typeface="+mj-lt"/>
              </a:rPr>
              <a:t>ЗАО </a:t>
            </a:r>
            <a:r>
              <a:rPr lang="ru-RU" sz="2800" dirty="0">
                <a:latin typeface="+mj-lt"/>
              </a:rPr>
              <a:t>«Кубаньстройпроект</a:t>
            </a:r>
            <a:r>
              <a:rPr lang="ru-RU" sz="2800" dirty="0" smtClean="0">
                <a:latin typeface="+mj-lt"/>
              </a:rPr>
              <a:t>» располагает земельными участками, рыночной стоимостью (без учёта НДС), согласно отчета об оценки от 28.08.2019, в размере  349 545 тыс. руб.:</a:t>
            </a:r>
          </a:p>
          <a:p>
            <a:pPr algn="ctr"/>
            <a:r>
              <a:rPr lang="ru-RU" sz="2800" b="1" dirty="0" smtClean="0">
                <a:latin typeface="+mj-lt"/>
              </a:rPr>
              <a:t>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76801" y="2550380"/>
            <a:ext cx="967303" cy="571139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17586" y="2393780"/>
            <a:ext cx="102744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23:43:0000000:894/4, площадью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15562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расположенного 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–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62 067,17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776802" y="3763530"/>
            <a:ext cx="967303" cy="571139"/>
            <a:chOff x="1113598" y="2572521"/>
            <a:chExt cx="1166638" cy="734541"/>
          </a:xfrm>
        </p:grpSpPr>
        <p:grpSp>
          <p:nvGrpSpPr>
            <p:cNvPr id="37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40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41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42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8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9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17586" y="3631844"/>
            <a:ext cx="10194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23:43:0000000:894/5, площадью 11516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, расположенного по адресу: Краснодарский край, г. Краснодар,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внутригородской округ, проезд 1-й Лиговский -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45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930,18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76803" y="4945958"/>
            <a:ext cx="967303" cy="571139"/>
            <a:chOff x="1113598" y="2572521"/>
            <a:chExt cx="1166638" cy="734541"/>
          </a:xfrm>
        </p:grpSpPr>
        <p:grpSp>
          <p:nvGrpSpPr>
            <p:cNvPr id="44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47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48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49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45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46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925177" y="4814272"/>
            <a:ext cx="10078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23:43:0000000:894/6, площадью 8191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, расположенного по адресу: Краснодарский край, г. Краснодар,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внутригородской округ, проезд 1-й Лиговский -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32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668,82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807264" y="3004468"/>
            <a:ext cx="967303" cy="571139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62028" y="2796110"/>
            <a:ext cx="10229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23:43:0000000:894/9, площадью 10014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–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39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939,63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807267" y="4087461"/>
            <a:ext cx="967303" cy="571139"/>
            <a:chOff x="1113598" y="2572521"/>
            <a:chExt cx="1166638" cy="734541"/>
          </a:xfrm>
        </p:grpSpPr>
        <p:grpSp>
          <p:nvGrpSpPr>
            <p:cNvPr id="37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40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41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42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8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9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62028" y="3928672"/>
            <a:ext cx="102299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23:43:0000000:894/10, площадью 25095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Краснодар,Прикубанский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-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100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088,39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807267" y="5211249"/>
            <a:ext cx="967303" cy="571139"/>
            <a:chOff x="1113598" y="2572521"/>
            <a:chExt cx="1166638" cy="734541"/>
          </a:xfrm>
        </p:grpSpPr>
        <p:grpSp>
          <p:nvGrpSpPr>
            <p:cNvPr id="44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47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48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49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45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46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925176" y="5145577"/>
            <a:ext cx="10178155" cy="107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23:43:0000000:894/16, площадью 73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внутригородскойокруг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–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291,15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807265" y="745859"/>
            <a:ext cx="967303" cy="571139"/>
            <a:chOff x="1113598" y="2572521"/>
            <a:chExt cx="1166638" cy="734541"/>
          </a:xfrm>
        </p:grpSpPr>
        <p:grpSp>
          <p:nvGrpSpPr>
            <p:cNvPr id="51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54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55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56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52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53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25177" y="581891"/>
            <a:ext cx="10178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23:43:0000000:894/7, площадью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5257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расположенного 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-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20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966,91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807263" y="1891833"/>
            <a:ext cx="967303" cy="571139"/>
            <a:chOff x="1113598" y="2572521"/>
            <a:chExt cx="1166638" cy="734541"/>
          </a:xfrm>
        </p:grpSpPr>
        <p:grpSp>
          <p:nvGrpSpPr>
            <p:cNvPr id="58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61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62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63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59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60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975594" y="1707244"/>
            <a:ext cx="10127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23:43:0000000:894/8, площадью 11810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Краснодар,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внутригородской округ, проезд 1-й Лиговский -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47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102,76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856755" y="3048218"/>
            <a:ext cx="967303" cy="571139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04900" y="2975955"/>
            <a:ext cx="10187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23:43:0000000:894/19, площадью 41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163, 52 тыс. руб.</a:t>
            </a:r>
          </a:p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856760" y="752484"/>
            <a:ext cx="967303" cy="571139"/>
            <a:chOff x="1113598" y="2572521"/>
            <a:chExt cx="1166638" cy="734541"/>
          </a:xfrm>
        </p:grpSpPr>
        <p:grpSp>
          <p:nvGrpSpPr>
            <p:cNvPr id="51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54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55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56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52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53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25177" y="581891"/>
            <a:ext cx="10178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23:43:0000000:894/17, площадью 41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–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163, 52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856756" y="1838930"/>
            <a:ext cx="967303" cy="571139"/>
            <a:chOff x="1113598" y="2572521"/>
            <a:chExt cx="1166638" cy="734541"/>
          </a:xfrm>
        </p:grpSpPr>
        <p:grpSp>
          <p:nvGrpSpPr>
            <p:cNvPr id="58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61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62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63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59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60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004901" y="1839924"/>
            <a:ext cx="9682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Право аренды земельного участка с кадастровым номером 23:43:0000000:894/18, площадью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41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., расположенного по адресу: Краснодарский край, г. Краснодар,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внутригородской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–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163, 52 тыс. руб.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;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	</a:t>
            </a:r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0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47690" y="5016980"/>
            <a:ext cx="967303" cy="571139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19358" y="5016980"/>
            <a:ext cx="899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Земельный участок кадастровый номер 23:43:0000000:894/13, площадью 14622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, расположенный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по адресу: Краснодарский край, г. Краснодар,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Лиговский –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90 656,40 тыс. руб.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814086" y="2535039"/>
            <a:ext cx="967303" cy="571139"/>
            <a:chOff x="1113598" y="2572521"/>
            <a:chExt cx="1166638" cy="734541"/>
          </a:xfrm>
        </p:grpSpPr>
        <p:grpSp>
          <p:nvGrpSpPr>
            <p:cNvPr id="51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54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55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56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52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53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1031" y="3800036"/>
            <a:ext cx="967303" cy="571139"/>
            <a:chOff x="1113598" y="2572521"/>
            <a:chExt cx="1166638" cy="734541"/>
          </a:xfrm>
        </p:grpSpPr>
        <p:grpSp>
          <p:nvGrpSpPr>
            <p:cNvPr id="58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61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62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63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59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60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14898" y="666450"/>
            <a:ext cx="113385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Adobe Gothic Std B"/>
              </a:rPr>
              <a:t>ЗАО «Кубаньстройпроект» 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Adobe Gothic Std B"/>
              </a:rPr>
              <a:t>праве аренды 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также принадлежат </a:t>
            </a:r>
            <a:r>
              <a:rPr lang="ru-RU" sz="2800" dirty="0">
                <a:solidFill>
                  <a:srgbClr val="000000"/>
                </a:solidFill>
                <a:latin typeface="Adobe Gothic Std B"/>
              </a:rPr>
              <a:t>5 земельных участков 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рыночная стоимость которых, </a:t>
            </a:r>
            <a:r>
              <a:rPr lang="ru-RU" sz="2800" dirty="0">
                <a:solidFill>
                  <a:srgbClr val="000000"/>
                </a:solidFill>
                <a:latin typeface="Adobe Gothic Std B"/>
              </a:rPr>
              <a:t>согласно отчета об оценки от 09.08.2019, 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составляет - 225 </a:t>
            </a:r>
            <a:r>
              <a:rPr lang="ru-RU" sz="2800" dirty="0">
                <a:solidFill>
                  <a:srgbClr val="000000"/>
                </a:solidFill>
                <a:latin typeface="Adobe Gothic Std B"/>
              </a:rPr>
              <a:t>326,6 тыс. руб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.: </a:t>
            </a:r>
            <a:endParaRPr lang="ru-RU" sz="2800" dirty="0">
              <a:solidFill>
                <a:srgbClr val="000000"/>
              </a:solidFill>
              <a:latin typeface="Adobe Gothic Std B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9358" y="2403352"/>
            <a:ext cx="9344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Земельный участок кадастровый номер 23:43:0000000:894/11, площадью 12139 кв. </a:t>
            </a:r>
            <a:r>
              <a:rPr lang="ru-RU" sz="1600" dirty="0" smtClean="0">
                <a:latin typeface="+mj-lt"/>
              </a:rPr>
              <a:t>м, расположенный </a:t>
            </a:r>
            <a:r>
              <a:rPr lang="ru-RU" sz="1600" dirty="0">
                <a:latin typeface="+mj-lt"/>
              </a:rPr>
              <a:t>по адресу: Краснодарский край, г. Краснодар, </a:t>
            </a:r>
            <a:r>
              <a:rPr lang="ru-RU" sz="1600" dirty="0" err="1">
                <a:latin typeface="+mj-lt"/>
              </a:rPr>
              <a:t>Прикубанский</a:t>
            </a:r>
            <a:r>
              <a:rPr lang="ru-RU" sz="1600" dirty="0"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latin typeface="+mj-lt"/>
              </a:rPr>
              <a:t>Лиговский – </a:t>
            </a:r>
            <a:r>
              <a:rPr lang="ru-RU" sz="1600" b="1" dirty="0" smtClean="0">
                <a:latin typeface="+mj-lt"/>
              </a:rPr>
              <a:t>75 261,80 тыс. руб.</a:t>
            </a:r>
            <a:endParaRPr lang="ru-RU" sz="16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6304" y="3678589"/>
            <a:ext cx="9199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Земельный участок кадастровый номер 23:43:0000000:894/12, площадью 9500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расположенный </a:t>
            </a:r>
            <a:r>
              <a:rPr lang="ru-RU" sz="1600" dirty="0">
                <a:latin typeface="+mj-lt"/>
              </a:rPr>
              <a:t>по адресу: Краснодарский край, г. Краснодар, </a:t>
            </a:r>
            <a:r>
              <a:rPr lang="ru-RU" sz="1600" dirty="0" err="1">
                <a:latin typeface="+mj-lt"/>
              </a:rPr>
              <a:t>Прикубанский</a:t>
            </a:r>
            <a:r>
              <a:rPr lang="ru-RU" sz="1600" dirty="0"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latin typeface="+mj-lt"/>
              </a:rPr>
              <a:t>Лиговский – </a:t>
            </a:r>
            <a:r>
              <a:rPr lang="ru-RU" sz="1600" b="1" dirty="0" smtClean="0">
                <a:latin typeface="+mj-lt"/>
              </a:rPr>
              <a:t>58 900,00 тыс. руб.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4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29" y="3965658"/>
            <a:ext cx="527836" cy="527836"/>
          </a:xfrm>
          <a:prstGeom prst="rect">
            <a:avLst/>
          </a:prstGeom>
        </p:spPr>
      </p:pic>
      <p:grpSp>
        <p:nvGrpSpPr>
          <p:cNvPr id="51" name="Group 61"/>
          <p:cNvGrpSpPr/>
          <p:nvPr/>
        </p:nvGrpSpPr>
        <p:grpSpPr>
          <a:xfrm>
            <a:off x="4959561" y="1122726"/>
            <a:ext cx="967303" cy="571139"/>
            <a:chOff x="920816" y="2053524"/>
            <a:chExt cx="1294484" cy="815037"/>
          </a:xfrm>
        </p:grpSpPr>
        <p:sp>
          <p:nvSpPr>
            <p:cNvPr id="54" name="Rectangle: Rounded Corners 12"/>
            <p:cNvSpPr/>
            <p:nvPr/>
          </p:nvSpPr>
          <p:spPr>
            <a:xfrm rot="18900000">
              <a:off x="920816" y="2233116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C344C"/>
                </a:solidFill>
              </a:endParaRPr>
            </a:p>
          </p:txBody>
        </p:sp>
        <p:sp>
          <p:nvSpPr>
            <p:cNvPr id="55" name="Rectangle: Rounded Corners 13"/>
            <p:cNvSpPr/>
            <p:nvPr/>
          </p:nvSpPr>
          <p:spPr>
            <a:xfrm rot="18900000">
              <a:off x="1759444" y="2233117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C344C"/>
                </a:solidFill>
              </a:endParaRPr>
            </a:p>
          </p:txBody>
        </p:sp>
        <p:sp>
          <p:nvSpPr>
            <p:cNvPr id="56" name="Rectangle: Rounded Corners 14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en-US" dirty="0">
                <a:solidFill>
                  <a:srgbClr val="0C344C"/>
                </a:solidFill>
              </a:endParaRPr>
            </a:p>
          </p:txBody>
        </p:sp>
      </p:grpSp>
      <p:grpSp>
        <p:nvGrpSpPr>
          <p:cNvPr id="58" name="Group 61"/>
          <p:cNvGrpSpPr/>
          <p:nvPr/>
        </p:nvGrpSpPr>
        <p:grpSpPr>
          <a:xfrm>
            <a:off x="4959560" y="3965658"/>
            <a:ext cx="967303" cy="571139"/>
            <a:chOff x="920816" y="2053524"/>
            <a:chExt cx="1294484" cy="815037"/>
          </a:xfrm>
        </p:grpSpPr>
        <p:sp>
          <p:nvSpPr>
            <p:cNvPr id="61" name="Rectangle: Rounded Corners 12"/>
            <p:cNvSpPr/>
            <p:nvPr/>
          </p:nvSpPr>
          <p:spPr>
            <a:xfrm rot="18900000">
              <a:off x="920816" y="2233116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C344C"/>
                </a:solidFill>
              </a:endParaRPr>
            </a:p>
          </p:txBody>
        </p:sp>
        <p:sp>
          <p:nvSpPr>
            <p:cNvPr id="62" name="Rectangle: Rounded Corners 13"/>
            <p:cNvSpPr/>
            <p:nvPr/>
          </p:nvSpPr>
          <p:spPr>
            <a:xfrm rot="18900000">
              <a:off x="1759444" y="2233117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C344C"/>
                </a:solidFill>
              </a:endParaRPr>
            </a:p>
          </p:txBody>
        </p:sp>
        <p:sp>
          <p:nvSpPr>
            <p:cNvPr id="63" name="Rectangle: Rounded Corners 14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ru-RU" dirty="0" smtClean="0">
                <a:solidFill>
                  <a:srgbClr val="0C344C"/>
                </a:solidFill>
              </a:endParaRPr>
            </a:p>
            <a:p>
              <a:pPr algn="ctr"/>
              <a:endParaRPr lang="ru-RU" dirty="0">
                <a:solidFill>
                  <a:srgbClr val="0C344C"/>
                </a:solidFill>
              </a:endParaRPr>
            </a:p>
            <a:p>
              <a:pPr algn="ctr"/>
              <a:endParaRPr lang="en-US" dirty="0">
                <a:solidFill>
                  <a:srgbClr val="0C344C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223479" y="991040"/>
            <a:ext cx="5023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Земельный участок кадастровый номер 23:43:0000000:894/20, площадью 41 кв. </a:t>
            </a:r>
            <a:r>
              <a:rPr lang="ru-RU" sz="1600" dirty="0" smtClean="0">
                <a:latin typeface="+mj-lt"/>
              </a:rPr>
              <a:t>м, расположенный </a:t>
            </a:r>
            <a:r>
              <a:rPr lang="ru-RU" sz="1600" dirty="0">
                <a:latin typeface="+mj-lt"/>
              </a:rPr>
              <a:t>по адресу: Краснодарский край, г. Краснодар, </a:t>
            </a:r>
            <a:r>
              <a:rPr lang="ru-RU" sz="1600" dirty="0" err="1">
                <a:latin typeface="+mj-lt"/>
              </a:rPr>
              <a:t>Прикубанский</a:t>
            </a:r>
            <a:r>
              <a:rPr lang="ru-RU" sz="1600" dirty="0"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latin typeface="+mj-lt"/>
              </a:rPr>
              <a:t>Лиговский – </a:t>
            </a:r>
            <a:r>
              <a:rPr lang="ru-RU" sz="1600" b="1" dirty="0" smtClean="0">
                <a:latin typeface="+mj-lt"/>
              </a:rPr>
              <a:t>254,20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3479" y="3833972"/>
            <a:ext cx="4948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Земельный участок кадастровый номер 23:43:0000000:894/21, площадью 41 кв. м., </a:t>
            </a:r>
            <a:r>
              <a:rPr lang="ru-RU" sz="1600" dirty="0" smtClean="0">
                <a:latin typeface="+mj-lt"/>
              </a:rPr>
              <a:t>расположенный </a:t>
            </a:r>
            <a:r>
              <a:rPr lang="ru-RU" sz="1600" dirty="0">
                <a:latin typeface="+mj-lt"/>
              </a:rPr>
              <a:t>по адресу: Краснодарский край, г. Краснодар, </a:t>
            </a:r>
            <a:r>
              <a:rPr lang="ru-RU" sz="1600" dirty="0" err="1">
                <a:latin typeface="+mj-lt"/>
              </a:rPr>
              <a:t>Прикубанский</a:t>
            </a:r>
            <a:r>
              <a:rPr lang="ru-RU" sz="1600" dirty="0">
                <a:latin typeface="+mj-lt"/>
              </a:rPr>
              <a:t> внутригородской округ, проезд 1-й </a:t>
            </a:r>
            <a:r>
              <a:rPr lang="ru-RU" sz="1600" dirty="0" smtClean="0">
                <a:latin typeface="+mj-lt"/>
              </a:rPr>
              <a:t>Лиговский – </a:t>
            </a:r>
            <a:r>
              <a:rPr lang="ru-RU" sz="1600" b="1" dirty="0" smtClean="0">
                <a:latin typeface="+mj-lt"/>
              </a:rPr>
              <a:t>254,20 тыс. руб.</a:t>
            </a:r>
            <a:endParaRPr lang="ru-RU" sz="1600" b="1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88" y="994408"/>
            <a:ext cx="3566899" cy="2284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89" y="3468905"/>
            <a:ext cx="3566899" cy="23690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23" y="1222505"/>
            <a:ext cx="371580" cy="3715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27" y="4065437"/>
            <a:ext cx="371580" cy="3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2012" y="607263"/>
            <a:ext cx="10865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Данные земельные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участки являются частями земельного участка с кадастровым номером 23:43:0000000:894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,            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площадью 300 000 </a:t>
            </a:r>
            <a:r>
              <a:rPr lang="ru-RU" sz="28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0" y="2261549"/>
            <a:ext cx="4236520" cy="3620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03767" y="2191755"/>
            <a:ext cx="66668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Категория земель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земли населенных пунктов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Разрешенное использование: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иных видов использования, характерных для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населенных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пунктов </a:t>
            </a:r>
            <a:endParaRPr lang="ru-RU" sz="1400" b="1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Фактическое использование: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строительства многоэтажных и </a:t>
            </a:r>
            <a:r>
              <a:rPr lang="ru-RU" sz="1400" b="1" dirty="0" err="1">
                <a:solidFill>
                  <a:srgbClr val="000000"/>
                </a:solidFill>
                <a:latin typeface="+mj-lt"/>
              </a:rPr>
              <a:t>среднеэтажных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жилых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домов, в том числе со встроенно-пристроенными помещениями общественного назначения,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общественных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зданий административного назначения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	</a:t>
            </a:r>
            <a:endParaRPr lang="ru-RU" sz="1400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Инженерные коммуникации: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есть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возможность подключения к центральным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коммуникациям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Плотность застройки: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средняя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Подъездные пути: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асфальтированная дорога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Имущественные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права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земельных участков, </a:t>
            </a:r>
            <a:r>
              <a:rPr lang="ru-RU" sz="1400" dirty="0" err="1" smtClean="0">
                <a:solidFill>
                  <a:srgbClr val="000000"/>
                </a:solidFill>
                <a:latin typeface="+mj-lt"/>
              </a:rPr>
              <a:t>выделеных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из земельного участка с кадастровым номером 23:43:0000000:894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право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аренды ЗАО «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Кубаньстройпроект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» до 2058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года. </a:t>
            </a:r>
            <a:endParaRPr lang="ru-RU" sz="1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8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В настоящее время, на электронной площадке «</a:t>
            </a:r>
            <a:r>
              <a:rPr lang="ru-RU" sz="2400" dirty="0" err="1">
                <a:latin typeface="+mj-lt"/>
              </a:rPr>
              <a:t>Альфалот</a:t>
            </a:r>
            <a:r>
              <a:rPr lang="ru-RU" sz="2400" dirty="0">
                <a:latin typeface="+mj-lt"/>
              </a:rPr>
              <a:t>»: </a:t>
            </a:r>
            <a:r>
              <a:rPr lang="en-US" sz="2400" dirty="0">
                <a:latin typeface="+mj-lt"/>
                <a:hlinkClick r:id="rId2"/>
              </a:rPr>
              <a:t>https://</a:t>
            </a:r>
            <a:r>
              <a:rPr lang="en-US" sz="2400" dirty="0" smtClean="0">
                <a:latin typeface="+mj-lt"/>
                <a:hlinkClick r:id="rId2"/>
              </a:rPr>
              <a:t>bankrupt.alfalot.ru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26.10.2020 проводятся повторные электронные </a:t>
            </a:r>
            <a:r>
              <a:rPr lang="ru-RU" sz="2400" dirty="0">
                <a:latin typeface="+mj-lt"/>
              </a:rPr>
              <a:t>торги в форме </a:t>
            </a:r>
            <a:r>
              <a:rPr lang="ru-RU" sz="2400" dirty="0" smtClean="0">
                <a:latin typeface="+mj-lt"/>
              </a:rPr>
              <a:t>открытого аукциона</a:t>
            </a:r>
            <a:r>
              <a:rPr lang="ru-RU" sz="2400" dirty="0">
                <a:latin typeface="+mj-lt"/>
              </a:rPr>
              <a:t>, с открытой формой представления предложений о </a:t>
            </a:r>
            <a:r>
              <a:rPr lang="ru-RU" sz="2400" dirty="0" smtClean="0">
                <a:latin typeface="+mj-lt"/>
              </a:rPr>
              <a:t>цене </a:t>
            </a:r>
            <a:r>
              <a:rPr lang="ru-RU" sz="2400" dirty="0">
                <a:latin typeface="+mj-lt"/>
              </a:rPr>
              <a:t>следующего </a:t>
            </a:r>
            <a:r>
              <a:rPr lang="ru-RU" sz="2400" dirty="0" smtClean="0">
                <a:latin typeface="+mj-lt"/>
              </a:rPr>
              <a:t>имущества: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705" y="2372711"/>
            <a:ext cx="11596255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+mj-lt"/>
              </a:rPr>
              <a:t>Лот №1: Право аренды части земельного участка с учетным номером: 23:43:0000000:894/4 , площадью 15 562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</a:t>
            </a: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23:43:0000000:894/5, площадью 11 516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</a:t>
            </a: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23:43:0000000:894/6, площадью 8 191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23:43:0000000:894/7, площадью 5 257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,</a:t>
            </a:r>
            <a:r>
              <a:rPr lang="ru-RU" sz="1600" dirty="0" smtClean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23:43:0000000:894/8, площадью 11 810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23:43:0000000:894/9 , площадью 10 014 кв. </a:t>
            </a:r>
            <a:r>
              <a:rPr lang="ru-RU" sz="1600" dirty="0" smtClean="0">
                <a:latin typeface="+mj-lt"/>
              </a:rPr>
              <a:t>м,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номером; 23:43:0000000:894/10, площадью 25 095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,</a:t>
            </a:r>
            <a:r>
              <a:rPr lang="ru-RU" sz="1600" dirty="0" smtClean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23:43:0000000:894/16, площадью 73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23:43:0000000:894/17, площадью 41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,</a:t>
            </a:r>
            <a:r>
              <a:rPr lang="ru-RU" sz="1600" dirty="0" smtClean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23:43:0000000:894/18, начальная цена 41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</a:t>
            </a:r>
            <a:endParaRPr lang="ru-RU" sz="16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Право </a:t>
            </a:r>
            <a:r>
              <a:rPr lang="ru-RU" sz="1600" dirty="0">
                <a:latin typeface="+mj-lt"/>
              </a:rPr>
              <a:t>аренды части земельного участка с учетным номером: 23:43:0000000:894/19, площадью 41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.</a:t>
            </a:r>
            <a:r>
              <a:rPr lang="ru-RU" sz="1600" dirty="0" smtClean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3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1172</Words>
  <Application>Microsoft Office PowerPoint</Application>
  <PresentationFormat>Широкоэкранный</PresentationFormat>
  <Paragraphs>660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425</cp:revision>
  <cp:lastPrinted>2019-10-18T12:08:50Z</cp:lastPrinted>
  <dcterms:created xsi:type="dcterms:W3CDTF">2017-06-08T09:33:15Z</dcterms:created>
  <dcterms:modified xsi:type="dcterms:W3CDTF">2020-09-14T14:00:06Z</dcterms:modified>
</cp:coreProperties>
</file>