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4" r:id="rId5"/>
    <p:sldId id="259" r:id="rId6"/>
    <p:sldId id="263" r:id="rId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1" autoAdjust="0"/>
  </p:normalViewPr>
  <p:slideViewPr>
    <p:cSldViewPr snapToGrid="0">
      <p:cViewPr varScale="1">
        <p:scale>
          <a:sx n="99" d="100"/>
          <a:sy n="99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DA4D6-6E70-4C20-8AF8-F64E9DC8533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8BE4D-BF4B-4EDB-9965-1F5EB87DC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47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0341C-EEF0-45A5-84B5-570B6466D2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987A-8A6D-43DA-A1D2-AB12F1255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6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987A-8A6D-43DA-A1D2-AB12F1255B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1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987A-8A6D-43DA-A1D2-AB12F1255B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1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2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2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01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9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548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5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3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9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5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6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2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2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6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CF76-A2BB-400E-832F-A3FF2574CAE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974" y="686299"/>
            <a:ext cx="108483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администрации муниципального образования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Краснодар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39" y="3703363"/>
            <a:ext cx="1186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уведомления налоговых органов о состоянии лицевых счетов»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956" y="6365630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800" dirty="0" smtClean="0">
                <a:latin typeface="Impact" panose="020B0806030902050204" pitchFamily="34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25" y="2041098"/>
            <a:ext cx="118608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ОБРАЗОВАНИЕ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71736" y="104775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Паспорт проекта</a:t>
            </a:r>
            <a:endParaRPr lang="ru-RU" sz="2800" dirty="0">
              <a:latin typeface="Impact" panose="020B080603090205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98" y="550005"/>
            <a:ext cx="8588609" cy="60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-14776" y="675915"/>
            <a:ext cx="1649020" cy="2225353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В приёмную департамента финансов поступает письмо главного распорядителя бюджетных средств о намерении подведомственного учреждения открыть, закрыть, переоформить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 лицевой счёт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5953927" y="1754019"/>
            <a:ext cx="1325453" cy="2496299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Отдел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программного обеспечения закрывает /открывает/переоформляет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л/ счёт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7313461" y="2027122"/>
            <a:ext cx="1172867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Специалист</a:t>
            </a:r>
            <a:r>
              <a:rPr lang="en-US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вручную заполняет сообщение для налогового органа 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8565792" y="2242567"/>
            <a:ext cx="1047226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Специалист нарочно доставляет сообщение в налоговый орган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9712513" y="2404577"/>
            <a:ext cx="1438092" cy="1975375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Налоговый орган принимает и регистрирует сообщение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3700195" y="3685705"/>
            <a:ext cx="727168" cy="440000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20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4" name="Загнутый угол 33"/>
          <p:cNvSpPr/>
          <p:nvPr/>
        </p:nvSpPr>
        <p:spPr>
          <a:xfrm>
            <a:off x="6684069" y="4000679"/>
            <a:ext cx="595311" cy="400411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10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Загнутый угол 36"/>
          <p:cNvSpPr/>
          <p:nvPr/>
        </p:nvSpPr>
        <p:spPr>
          <a:xfrm>
            <a:off x="7891017" y="3873031"/>
            <a:ext cx="595311" cy="421996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15-20 </a:t>
            </a:r>
            <a:r>
              <a:rPr lang="ru-RU" sz="11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мин.</a:t>
            </a:r>
            <a:endParaRPr lang="ru-RU" sz="11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64539" y="3619665"/>
            <a:ext cx="595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0583" y="114753"/>
            <a:ext cx="6350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Impact" panose="020B0806030902050204" pitchFamily="34" charset="0"/>
              </a:rPr>
              <a:t>Текущее состояние</a:t>
            </a:r>
            <a:endParaRPr lang="ru-RU" sz="3200" dirty="0">
              <a:latin typeface="Impact" panose="020B0806030902050204" pitchFamily="34" charset="0"/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>
            <a:off x="2800447" y="529669"/>
            <a:ext cx="650136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Выгнутая вверх стрелка 52"/>
          <p:cNvSpPr/>
          <p:nvPr/>
        </p:nvSpPr>
        <p:spPr>
          <a:xfrm>
            <a:off x="1361865" y="318101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верх стрелка 53"/>
          <p:cNvSpPr/>
          <p:nvPr/>
        </p:nvSpPr>
        <p:spPr>
          <a:xfrm>
            <a:off x="4179139" y="772198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верх стрелка 54"/>
          <p:cNvSpPr/>
          <p:nvPr/>
        </p:nvSpPr>
        <p:spPr>
          <a:xfrm>
            <a:off x="8239421" y="1724799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Выгнутая вверх стрелка 55"/>
          <p:cNvSpPr/>
          <p:nvPr/>
        </p:nvSpPr>
        <p:spPr>
          <a:xfrm>
            <a:off x="9363017" y="1869918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Загнутый угол 51"/>
          <p:cNvSpPr/>
          <p:nvPr/>
        </p:nvSpPr>
        <p:spPr>
          <a:xfrm>
            <a:off x="1660398" y="925214"/>
            <a:ext cx="1421766" cy="2058950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Одновременно с письмом ГРБС учреждение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подает пакет документов в отдел казначейского исполнения на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открытие, закрытие , переоформление счёта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58" name="Загнутый угол 57"/>
          <p:cNvSpPr/>
          <p:nvPr/>
        </p:nvSpPr>
        <p:spPr>
          <a:xfrm>
            <a:off x="10638030" y="4200885"/>
            <a:ext cx="605836" cy="468581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5-10 мин.</a:t>
            </a:r>
            <a:endParaRPr lang="ru-RU" dirty="0"/>
          </a:p>
        </p:txBody>
      </p:sp>
      <p:sp>
        <p:nvSpPr>
          <p:cNvPr id="18" name="Пятно 2 17"/>
          <p:cNvSpPr/>
          <p:nvPr/>
        </p:nvSpPr>
        <p:spPr>
          <a:xfrm>
            <a:off x="8931372" y="5287936"/>
            <a:ext cx="3000375" cy="912609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anose="020B0806030902050204" pitchFamily="34" charset="0"/>
              </a:rPr>
              <a:t>215 мин.</a:t>
            </a:r>
            <a:endParaRPr lang="ru-RU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10638030" y="3724272"/>
            <a:ext cx="476124" cy="47057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9017707" y="4019557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120-150 </a:t>
            </a:r>
            <a:r>
              <a:rPr lang="ru-RU" sz="11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мин.</a:t>
            </a:r>
            <a:endParaRPr lang="ru-RU" sz="11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Загнутый угол 23"/>
          <p:cNvSpPr/>
          <p:nvPr/>
        </p:nvSpPr>
        <p:spPr>
          <a:xfrm>
            <a:off x="3108319" y="1168718"/>
            <a:ext cx="1315579" cy="2514900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Отдел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казначейского исполнения бюджета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осуществляет сверку с отделом учёта и отчётности на предмет наличия остатка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средств на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лицевом счёте учреждения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>
            <a:off x="5672939" y="934123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нутый угол 28"/>
          <p:cNvSpPr/>
          <p:nvPr/>
        </p:nvSpPr>
        <p:spPr>
          <a:xfrm>
            <a:off x="4636903" y="4344298"/>
            <a:ext cx="1390762" cy="1946135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Учреждение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перечисляет остаток средств  в доход бюджета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7033201" y="1344071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Загнутый угол 37"/>
          <p:cNvSpPr/>
          <p:nvPr/>
        </p:nvSpPr>
        <p:spPr>
          <a:xfrm>
            <a:off x="4460127" y="1331360"/>
            <a:ext cx="1474397" cy="2605182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При отсутствии остатка отдел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казначейского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исполнения бюджета подаёт служебную записку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отделу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программного обеспечения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 необходимости закрытия/открытия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переоформления л/счёта 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022639" y="3932298"/>
            <a:ext cx="265738" cy="38681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нутый угол 38"/>
          <p:cNvSpPr/>
          <p:nvPr/>
        </p:nvSpPr>
        <p:spPr>
          <a:xfrm>
            <a:off x="5332284" y="3683618"/>
            <a:ext cx="595311" cy="400411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0" name="Двойная стрелка влево/вверх 19"/>
          <p:cNvSpPr/>
          <p:nvPr/>
        </p:nvSpPr>
        <p:spPr>
          <a:xfrm>
            <a:off x="6072432" y="4323629"/>
            <a:ext cx="616888" cy="850392"/>
          </a:xfrm>
          <a:prstGeom prst="leftUpArrow">
            <a:avLst>
              <a:gd name="adj1" fmla="val 10747"/>
              <a:gd name="adj2" fmla="val 25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нутый угол 31"/>
          <p:cNvSpPr/>
          <p:nvPr/>
        </p:nvSpPr>
        <p:spPr>
          <a:xfrm>
            <a:off x="2497873" y="4326673"/>
            <a:ext cx="1696565" cy="2074127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При наличии остатка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отдел учёта и отчётности формирует отчёт о состоянии лицевого счёта с указанием остатка,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который направляет учреждению</a:t>
            </a:r>
            <a:endParaRPr lang="ru-RU" sz="11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3373314" y="3744483"/>
            <a:ext cx="253756" cy="57038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4194438" y="5145235"/>
            <a:ext cx="501909" cy="267631"/>
          </a:xfrm>
          <a:prstGeom prst="right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57" y="166232"/>
            <a:ext cx="8497486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9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314" y="2565693"/>
            <a:ext cx="1258148" cy="1982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18898" y="-53159"/>
            <a:ext cx="1179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Impact" panose="020B0806030902050204" pitchFamily="34" charset="0"/>
              </a:rPr>
              <a:t>Целевое состояние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34" name="Загнутый угол 33"/>
          <p:cNvSpPr/>
          <p:nvPr/>
        </p:nvSpPr>
        <p:spPr>
          <a:xfrm>
            <a:off x="4526822" y="2958127"/>
            <a:ext cx="550354" cy="500437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500146" y="3003317"/>
            <a:ext cx="653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mpact" panose="020B0806030902050204" pitchFamily="34" charset="0"/>
              </a:rPr>
              <a:t>10 мин</a:t>
            </a:r>
            <a:endParaRPr lang="ru-RU" sz="1100" dirty="0">
              <a:latin typeface="Impact" panose="020B080603090205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44314" y="2702287"/>
            <a:ext cx="12581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dirty="0" smtClean="0">
              <a:latin typeface="Impact" panose="020B0806030902050204" pitchFamily="34" charset="0"/>
            </a:endParaRPr>
          </a:p>
          <a:p>
            <a:pPr algn="ctr"/>
            <a:r>
              <a:rPr lang="ru-RU" sz="1100" dirty="0" smtClean="0">
                <a:latin typeface="Impact" panose="020B0806030902050204" pitchFamily="34" charset="0"/>
              </a:rPr>
              <a:t>Специалист передаёт сообщение  в налоговый орган в электронном виде через СЭД</a:t>
            </a:r>
            <a:endParaRPr lang="ru-RU" sz="1100" dirty="0">
              <a:latin typeface="Impact" panose="020B080603090205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93079" y="2361500"/>
            <a:ext cx="1331698" cy="19533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Специалист заполняет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сообщение  для налогового органа в электронном виде с помощью АС Бюджет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921999" y="3338157"/>
            <a:ext cx="1193801" cy="19386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Налоговый орган принимает и регистрирует сообщение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Пятно 1 39"/>
          <p:cNvSpPr/>
          <p:nvPr/>
        </p:nvSpPr>
        <p:spPr>
          <a:xfrm>
            <a:off x="11715876" y="4877309"/>
            <a:ext cx="476124" cy="47057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Выгнутая вверх стрелка 43"/>
          <p:cNvSpPr/>
          <p:nvPr/>
        </p:nvSpPr>
        <p:spPr>
          <a:xfrm>
            <a:off x="1499309" y="317191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>
            <a:off x="2950035" y="566490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>
            <a:off x="4237988" y="770012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верх стрелка 46"/>
          <p:cNvSpPr/>
          <p:nvPr/>
        </p:nvSpPr>
        <p:spPr>
          <a:xfrm>
            <a:off x="5674799" y="940428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верх стрелка 49"/>
          <p:cNvSpPr/>
          <p:nvPr/>
        </p:nvSpPr>
        <p:spPr>
          <a:xfrm>
            <a:off x="6872860" y="1294897"/>
            <a:ext cx="612884" cy="32760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Загнутый угол 24"/>
          <p:cNvSpPr/>
          <p:nvPr/>
        </p:nvSpPr>
        <p:spPr>
          <a:xfrm>
            <a:off x="9049003" y="4186321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10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Пятно 2 27"/>
          <p:cNvSpPr/>
          <p:nvPr/>
        </p:nvSpPr>
        <p:spPr>
          <a:xfrm>
            <a:off x="8994133" y="5676960"/>
            <a:ext cx="3000375" cy="912609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anose="020B0806030902050204" pitchFamily="34" charset="0"/>
              </a:rPr>
              <a:t>35 мин.</a:t>
            </a:r>
            <a:endParaRPr lang="ru-RU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Загнутый угол 29"/>
          <p:cNvSpPr/>
          <p:nvPr/>
        </p:nvSpPr>
        <p:spPr>
          <a:xfrm>
            <a:off x="-14776" y="675915"/>
            <a:ext cx="1649020" cy="2225353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В приёмную департамента финансов поступает письмо главного распорядителя бюджетных средств о намерении подведомственного учреждения открыть, закрыть, переоформить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 лицевой счёт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1660398" y="925214"/>
            <a:ext cx="1421766" cy="2058950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Одновременно с письмом ГРБС учреждение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подает пакет документов в отдел казначейского исполнения на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открытие, закрытие , переоформление счёта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3108319" y="1168718"/>
            <a:ext cx="1315579" cy="2514900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Отдел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казначейского исполнения бюджета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осуществляет сверку с отделом учёта и отчётности на предмет наличия остатка на лицевом счёте учреждения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7" name="Загнутый угол 36"/>
          <p:cNvSpPr/>
          <p:nvPr/>
        </p:nvSpPr>
        <p:spPr>
          <a:xfrm>
            <a:off x="4460127" y="1331360"/>
            <a:ext cx="1474397" cy="2605182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При отсутствии остатка отдел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казначейского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исполнения бюджета подаёт служебную записку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отделу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программного обеспечения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 необходимости закрытия/открытия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переоформления л/счёта 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Загнутый угол 37"/>
          <p:cNvSpPr/>
          <p:nvPr/>
        </p:nvSpPr>
        <p:spPr>
          <a:xfrm>
            <a:off x="4447716" y="4003624"/>
            <a:ext cx="1390762" cy="1946135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При наличии остатка учреждение перечисляет остаток средств  в доход бюджета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1" name="Загнутый угол 40"/>
          <p:cNvSpPr/>
          <p:nvPr/>
        </p:nvSpPr>
        <p:spPr>
          <a:xfrm>
            <a:off x="5980831" y="1653118"/>
            <a:ext cx="1110399" cy="2496299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Отдел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программного обеспечения закрывает /открывает/переоформляет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л/ счёт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42" name="Загнутый угол 41"/>
          <p:cNvSpPr/>
          <p:nvPr/>
        </p:nvSpPr>
        <p:spPr>
          <a:xfrm>
            <a:off x="7098195" y="2077390"/>
            <a:ext cx="1270720" cy="2496299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Использование модуля </a:t>
            </a:r>
            <a:r>
              <a:rPr lang="ru-RU" sz="1100" smtClean="0">
                <a:solidFill>
                  <a:schemeClr val="tx1"/>
                </a:solidFill>
                <a:latin typeface="Impact" panose="020B0806030902050204" pitchFamily="34" charset="0"/>
              </a:rPr>
              <a:t>в программе</a:t>
            </a:r>
          </a:p>
          <a:p>
            <a:pPr algn="ctr"/>
            <a:r>
              <a:rPr lang="ru-RU" sz="1100" smtClean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АС Бюджет по формированию уведомлений в автоматическом виде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43" name="Двойная стрелка влево/вверх 42"/>
          <p:cNvSpPr/>
          <p:nvPr/>
        </p:nvSpPr>
        <p:spPr>
          <a:xfrm>
            <a:off x="5818488" y="4148493"/>
            <a:ext cx="616888" cy="850392"/>
          </a:xfrm>
          <a:prstGeom prst="leftUpArrow">
            <a:avLst>
              <a:gd name="adj1" fmla="val 10747"/>
              <a:gd name="adj2" fmla="val 25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Загнутый угол 47"/>
          <p:cNvSpPr/>
          <p:nvPr/>
        </p:nvSpPr>
        <p:spPr>
          <a:xfrm>
            <a:off x="7661751" y="4276765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5 </a:t>
            </a:r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49" name="Загнутый угол 48"/>
          <p:cNvSpPr/>
          <p:nvPr/>
        </p:nvSpPr>
        <p:spPr>
          <a:xfrm>
            <a:off x="3846701" y="3487011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10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51" name="Загнутый угол 50"/>
          <p:cNvSpPr/>
          <p:nvPr/>
        </p:nvSpPr>
        <p:spPr>
          <a:xfrm>
            <a:off x="2489854" y="2789857"/>
            <a:ext cx="595311" cy="458362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3-5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52" name="Загнутый угол 51"/>
          <p:cNvSpPr/>
          <p:nvPr/>
        </p:nvSpPr>
        <p:spPr>
          <a:xfrm>
            <a:off x="5333242" y="3617697"/>
            <a:ext cx="595311" cy="458362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5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>
            <a:off x="8115506" y="1653118"/>
            <a:ext cx="612884" cy="32760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>
            <a:off x="9346658" y="1901413"/>
            <a:ext cx="612884" cy="32760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Выгнутая вверх стрелка 52"/>
          <p:cNvSpPr/>
          <p:nvPr/>
        </p:nvSpPr>
        <p:spPr>
          <a:xfrm>
            <a:off x="10760168" y="2104317"/>
            <a:ext cx="612884" cy="32760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17000" brushSize="3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7661" y="2861164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Impact" panose="020B0806030902050204" pitchFamily="34" charset="0"/>
              </a:rPr>
              <a:t>Спасибо за ваше время!!!</a:t>
            </a:r>
            <a:endParaRPr lang="ru-RU" sz="4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4861</TotalTime>
  <Words>348</Words>
  <Application>Microsoft Office PowerPoint</Application>
  <PresentationFormat>Широкоэкранный</PresentationFormat>
  <Paragraphs>67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Impact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МО город Краснодар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Железнев Руслан Анатольевич</dc:creator>
  <cp:lastModifiedBy>Никитина Наталья Викторовна</cp:lastModifiedBy>
  <cp:revision>252</cp:revision>
  <cp:lastPrinted>2022-04-27T09:20:11Z</cp:lastPrinted>
  <dcterms:created xsi:type="dcterms:W3CDTF">2021-04-22T11:25:59Z</dcterms:created>
  <dcterms:modified xsi:type="dcterms:W3CDTF">2022-09-20T09:31:47Z</dcterms:modified>
</cp:coreProperties>
</file>