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Экономия</a:t>
            </a:r>
            <a:r>
              <a:rPr lang="ru-RU" baseline="0" dirty="0" smtClean="0"/>
              <a:t> расходных материалов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бумаги до оптимизации, пачек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9-4125-AA32-370301BE8F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Ожидаемые расходы бумаги после оптимизации, пачек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4-455A-8216-A5EFA7BBDD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 картриджей до оптимизации, штук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4-455A-8216-A5EFA7BBDD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Ожидаемые расходы картриджей после оптимизации, штук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4-455A-8216-A5EFA7BB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28068752"/>
        <c:axId val="528070416"/>
        <c:axId val="0"/>
      </c:bar3DChart>
      <c:catAx>
        <c:axId val="52806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070416"/>
        <c:crosses val="autoZero"/>
        <c:auto val="1"/>
        <c:lblAlgn val="ctr"/>
        <c:lblOffset val="100"/>
        <c:noMultiLvlLbl val="0"/>
      </c:catAx>
      <c:valAx>
        <c:axId val="52807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06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7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1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9C76-0F64-44AF-B709-975B1CCF8F8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2154-BF9A-4D2F-BE7C-5B6269377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5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14425"/>
            <a:ext cx="9144000" cy="10382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Impact" panose="020B0806030902050204" pitchFamily="34" charset="0"/>
              </a:rPr>
              <a:t/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>
                <a:latin typeface="Impact" panose="020B0806030902050204" pitchFamily="34" charset="0"/>
              </a:rPr>
              <a:t/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/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>
                <a:latin typeface="Impact" panose="020B0806030902050204" pitchFamily="34" charset="0"/>
              </a:rPr>
              <a:t/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/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>
                <a:latin typeface="Impact" panose="020B0806030902050204" pitchFamily="34" charset="0"/>
              </a:rPr>
              <a:t/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/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/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Департамент финансов администрации муниципального образования город Краснодар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2152651"/>
            <a:ext cx="9144000" cy="45434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: «Оптимизация </a:t>
            </a:r>
            <a:r>
              <a:rPr lang="ru-RU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подготовки и направления выписок по лицевым счетам получателей бюджетных средств и муниципальных бюджетных и автономных </a:t>
            </a:r>
            <a:r>
              <a:rPr lang="ru-RU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2021 год</a:t>
            </a:r>
            <a:endParaRPr lang="ru-RU" sz="18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3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Sylfaen" panose="010A0502050306030303" pitchFamily="18" charset="0"/>
                <a:ea typeface="+mn-ea"/>
                <a:cs typeface="+mn-cs"/>
              </a:rPr>
              <a:t>Паспорт проекта</a:t>
            </a:r>
            <a:r>
              <a:rPr lang="ru-RU" sz="1400" dirty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29" name="Объект 28"/>
          <p:cNvPicPr>
            <a:picLocks noGrp="1"/>
          </p:cNvPicPr>
          <p:nvPr>
            <p:ph idx="1"/>
          </p:nvPr>
        </p:nvPicPr>
        <p:blipFill rotWithShape="1">
          <a:blip r:embed="rId3"/>
          <a:srcRect l="20591" t="18118" r="20316" b="6845"/>
          <a:stretch/>
        </p:blipFill>
        <p:spPr bwMode="auto">
          <a:xfrm>
            <a:off x="200025" y="619126"/>
            <a:ext cx="11591925" cy="6238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538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1926"/>
            <a:ext cx="9144000" cy="331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Sylfaen" panose="010A0502050306030303" pitchFamily="18" charset="0"/>
              </a:rPr>
              <a:t>Текущее состояние</a:t>
            </a:r>
            <a:endParaRPr lang="ru-RU" sz="2800" b="1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099" y="885825"/>
            <a:ext cx="11515725" cy="550545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8896" y="647698"/>
            <a:ext cx="1895475" cy="1200151"/>
          </a:xfrm>
          <a:prstGeom prst="horizontalScroll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общего массива выписок по лицевым </a:t>
            </a:r>
            <a:r>
              <a:rPr lang="ru-RU" sz="10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счетам, </a:t>
            </a:r>
            <a:endParaRPr lang="ru-RU" sz="105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минут</a:t>
            </a:r>
          </a:p>
          <a:p>
            <a:pPr algn="ctr"/>
            <a:endParaRPr lang="ru-RU" dirty="0"/>
          </a:p>
        </p:txBody>
      </p:sp>
      <p:sp>
        <p:nvSpPr>
          <p:cNvPr id="12" name="Шеврон 11"/>
          <p:cNvSpPr/>
          <p:nvPr/>
        </p:nvSpPr>
        <p:spPr>
          <a:xfrm>
            <a:off x="2044259" y="1081661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629881" y="647699"/>
            <a:ext cx="2390205" cy="1200151"/>
          </a:xfrm>
          <a:prstGeom prst="horizontalScroll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выписок по лицевым счетам клиентов  объёмом 500 - 600 листов на бумажном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носителе, </a:t>
            </a: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15 - 20 минут</a:t>
            </a:r>
          </a:p>
          <a:p>
            <a:pPr algn="ctr"/>
            <a:endParaRPr lang="ru-RU" sz="900" dirty="0"/>
          </a:p>
        </p:txBody>
      </p:sp>
      <p:sp>
        <p:nvSpPr>
          <p:cNvPr id="14" name="Шеврон 13"/>
          <p:cNvSpPr/>
          <p:nvPr/>
        </p:nvSpPr>
        <p:spPr>
          <a:xfrm>
            <a:off x="5190315" y="1072135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815058" y="647700"/>
            <a:ext cx="2952750" cy="1200150"/>
          </a:xfrm>
          <a:prstGeom prst="horizontalScroll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выписок по лицевым счетам клиентов по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учреждениям, 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</a:p>
          <a:p>
            <a:pPr algn="ctr"/>
            <a:endParaRPr lang="ru-RU" dirty="0"/>
          </a:p>
        </p:txBody>
      </p:sp>
      <p:sp>
        <p:nvSpPr>
          <p:cNvPr id="16" name="Шеврон 15"/>
          <p:cNvSpPr/>
          <p:nvPr/>
        </p:nvSpPr>
        <p:spPr>
          <a:xfrm>
            <a:off x="8868798" y="1072135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9598930" y="591089"/>
            <a:ext cx="2695574" cy="1200151"/>
          </a:xfrm>
          <a:prstGeom prst="horizontalScroll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департамента финансов ставит штамп и подписывает каждую выписку по лицевым счетам собственноручно, около 60 - 70 минут </a:t>
            </a:r>
          </a:p>
          <a:p>
            <a:pPr algn="ctr"/>
            <a:endParaRPr lang="ru-RU" sz="900" dirty="0"/>
          </a:p>
        </p:txBody>
      </p:sp>
      <p:sp>
        <p:nvSpPr>
          <p:cNvPr id="19" name="Шеврон 18"/>
          <p:cNvSpPr/>
          <p:nvPr/>
        </p:nvSpPr>
        <p:spPr>
          <a:xfrm>
            <a:off x="73112" y="2522412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655273" y="2149795"/>
            <a:ext cx="3180371" cy="1267016"/>
          </a:xfrm>
          <a:prstGeom prst="horizontalScroll">
            <a:avLst/>
          </a:prstGeom>
          <a:blipFill>
            <a:blip r:embed="rId4">
              <a:alphaModFix amt="61000"/>
            </a:blip>
            <a:tile tx="0" ty="0" sx="100000" sy="100000" flip="none" algn="tl"/>
          </a:blipFill>
          <a:ln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департамента финансов направляется в кабинете с установленными ячейками для передачи корреспонденции, </a:t>
            </a:r>
          </a:p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 </a:t>
            </a:r>
          </a:p>
          <a:p>
            <a:pPr algn="ctr"/>
            <a:endParaRPr lang="ru-RU" sz="900" dirty="0"/>
          </a:p>
        </p:txBody>
      </p:sp>
      <p:sp>
        <p:nvSpPr>
          <p:cNvPr id="21" name="Шеврон 20"/>
          <p:cNvSpPr/>
          <p:nvPr/>
        </p:nvSpPr>
        <p:spPr>
          <a:xfrm>
            <a:off x="3975791" y="2522412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8169794" y="2264741"/>
            <a:ext cx="3933014" cy="3329171"/>
          </a:xfrm>
          <a:prstGeom prst="verticalScroll">
            <a:avLst/>
          </a:prstGeom>
          <a:blipFill dpi="0" rotWithShape="1">
            <a:blip r:embed="rId4">
              <a:alphaModFix amt="61000"/>
            </a:blip>
            <a:srcRect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затраченного времени = 110 минут, также расходуется ежедневно 1 пачка бумаги и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картриджа принтера</a:t>
            </a:r>
          </a:p>
          <a:p>
            <a:pPr algn="ctr"/>
            <a:endParaRPr lang="ru-RU" dirty="0"/>
          </a:p>
        </p:txBody>
      </p:sp>
      <p:sp>
        <p:nvSpPr>
          <p:cNvPr id="25" name="Молния 24"/>
          <p:cNvSpPr/>
          <p:nvPr/>
        </p:nvSpPr>
        <p:spPr>
          <a:xfrm rot="20113881">
            <a:off x="2335628" y="471906"/>
            <a:ext cx="446964" cy="630863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врон 22"/>
          <p:cNvSpPr/>
          <p:nvPr/>
        </p:nvSpPr>
        <p:spPr>
          <a:xfrm>
            <a:off x="7927478" y="2419532"/>
            <a:ext cx="484632" cy="48463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4600570" y="2131220"/>
            <a:ext cx="3180371" cy="1267016"/>
          </a:xfrm>
          <a:prstGeom prst="horizontalScroll">
            <a:avLst/>
          </a:prstGeom>
          <a:blipFill>
            <a:blip r:embed="rId4">
              <a:alphaModFix amt="61000"/>
            </a:blip>
            <a:tile tx="0" ty="0" sx="100000" sy="100000" flip="none" algn="tl"/>
          </a:blipFill>
          <a:ln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департамента финансов раскладывает выписки по лицевым счетам в ячейки для передачи корреспонденции установленные в департаменте финансов, </a:t>
            </a: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минуты 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519" y="320051"/>
            <a:ext cx="6645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1925"/>
            <a:ext cx="9144000" cy="7239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Sylfaen" panose="010A0502050306030303" pitchFamily="18" charset="0"/>
              </a:rPr>
              <a:t>План оптимизации </a:t>
            </a:r>
            <a:r>
              <a:rPr lang="ru-RU" sz="2800" b="1" dirty="0">
                <a:latin typeface="Sylfaen" panose="010A0502050306030303" pitchFamily="18" charset="0"/>
              </a:rPr>
              <a:t>подготовки и направления выписок по лицевым счетам </a:t>
            </a:r>
            <a:r>
              <a:rPr lang="ru-RU" sz="2800" b="1" dirty="0" smtClean="0">
                <a:latin typeface="Sylfaen" panose="010A0502050306030303" pitchFamily="18" charset="0"/>
              </a:rPr>
              <a:t>клиентов департамента финансов</a:t>
            </a:r>
            <a:endParaRPr lang="ru-RU" sz="2800" b="1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099" y="885825"/>
            <a:ext cx="11515725" cy="550545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316732" y="933450"/>
            <a:ext cx="3265168" cy="120015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Установка сертификатов электронных усиленных квалифицированных подписей (далее – ЭЦП) на компьютеры специалистов осуществляющих подготовку и направление выписок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707000" y="2152651"/>
            <a:ext cx="484632" cy="63817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4316733" y="2809875"/>
            <a:ext cx="3265168" cy="72390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Настройка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Excel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корректного отражения ЭЦП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707000" y="3533775"/>
            <a:ext cx="484632" cy="6477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усеченными противолежащими углами 27"/>
          <p:cNvSpPr/>
          <p:nvPr/>
        </p:nvSpPr>
        <p:spPr>
          <a:xfrm>
            <a:off x="4316732" y="4200525"/>
            <a:ext cx="3265168" cy="72390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адресов электронной почты клиентов департамента финансов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5682804" y="4924425"/>
            <a:ext cx="484632" cy="533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усеченными противолежащими углами 29"/>
          <p:cNvSpPr/>
          <p:nvPr/>
        </p:nvSpPr>
        <p:spPr>
          <a:xfrm>
            <a:off x="4316732" y="5457825"/>
            <a:ext cx="3265168" cy="942975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Оптимизация процесса подготовки и направление выписок по лицевым счетам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8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Целевое состояние</a:t>
            </a:r>
            <a:endParaRPr lang="ru-RU" dirty="0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171450" y="1257298"/>
            <a:ext cx="2628900" cy="2019301"/>
          </a:xfrm>
          <a:prstGeom prst="flowChartDocument">
            <a:avLst/>
          </a:prstGeo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выписок по лицевым счетам клиентов департамента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финансов,  </a:t>
            </a: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22 - 23 минуты</a:t>
            </a:r>
          </a:p>
          <a:p>
            <a:pPr algn="ctr"/>
            <a:endParaRPr lang="ru-RU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935033" y="1804414"/>
            <a:ext cx="949834" cy="352425"/>
          </a:xfrm>
          <a:prstGeom prst="stripedRightArrow">
            <a:avLst/>
          </a:prstGeom>
          <a:blipFill>
            <a:blip r:embed="rId3">
              <a:alphaModFix amt="61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4019550" y="1257298"/>
            <a:ext cx="2438400" cy="1866901"/>
          </a:xfrm>
          <a:prstGeom prst="flowChartDocument">
            <a:avLst/>
          </a:prstGeo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</a:t>
            </a:r>
            <a:r>
              <a:rPr lang="ru-RU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сформированных выписок по лицевым счетам клиентов,          5 - 10 минут</a:t>
            </a:r>
            <a:endParaRPr lang="ru-RU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6614350" y="1738310"/>
            <a:ext cx="775716" cy="484632"/>
          </a:xfrm>
          <a:prstGeom prst="stripedRightArrow">
            <a:avLst/>
          </a:prstGeom>
          <a:blipFill>
            <a:blip r:embed="rId3">
              <a:alphaModFix amt="61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7600950" y="1257297"/>
            <a:ext cx="2981325" cy="1866901"/>
          </a:xfrm>
          <a:prstGeom prst="flowChartDocument">
            <a:avLst/>
          </a:prstGeo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каждого файла электронной цифровой подписью сотрудника департамента финансов,     10 минут</a:t>
            </a:r>
            <a:endParaRPr lang="ru-RU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733425" y="4182044"/>
            <a:ext cx="978408" cy="484632"/>
          </a:xfrm>
          <a:prstGeom prst="stripedRightArrow">
            <a:avLst/>
          </a:prstGeom>
          <a:blipFill>
            <a:blip r:embed="rId3">
              <a:alphaModFix amt="61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2457450" y="3619496"/>
            <a:ext cx="2276475" cy="2343153"/>
          </a:xfrm>
          <a:prstGeom prst="flowChartDocument">
            <a:avLst/>
          </a:prstGeo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выписок по лицевым счетам  по электронной почте клиентов,       10 минут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4990338" y="4182044"/>
            <a:ext cx="978408" cy="484632"/>
          </a:xfrm>
          <a:prstGeom prst="stripedRightArrow">
            <a:avLst/>
          </a:prstGeom>
          <a:blipFill>
            <a:blip r:embed="rId3">
              <a:alphaModFix amt="61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6225158" y="3734081"/>
            <a:ext cx="3804667" cy="1609444"/>
          </a:xfrm>
          <a:prstGeom prst="flowChartPunchedCard">
            <a:avLst/>
          </a:prstGeom>
          <a:blipFill>
            <a:blip r:embed="rId3">
              <a:alphaModFix amt="61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затраченного времени = 53 минуты, также экономится  ежедневно 1 пачка бумаги и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картриджа принтера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192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Затраты времени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79068"/>
              </p:ext>
            </p:extLst>
          </p:nvPr>
        </p:nvGraphicFramePr>
        <p:xfrm>
          <a:off x="838200" y="1825624"/>
          <a:ext cx="10515600" cy="167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844445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28087924"/>
                    </a:ext>
                  </a:extLst>
                </a:gridCol>
              </a:tblGrid>
              <a:tr h="613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52998"/>
                  </a:ext>
                </a:extLst>
              </a:tr>
              <a:tr h="1059738"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Затрачиваемое время до оптимизации - 110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Затрачиваемое время</a:t>
                      </a:r>
                      <a:r>
                        <a:rPr lang="ru-RU" baseline="0" dirty="0" smtClean="0"/>
                        <a:t> после оптимизации 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минуты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4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331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45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Экономия расходных материалов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2974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2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Ваше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7622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311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Sylfaen</vt:lpstr>
      <vt:lpstr>Times New Roman</vt:lpstr>
      <vt:lpstr>Тема Office</vt:lpstr>
      <vt:lpstr>          Департамент финансов администрации муниципального образования город Краснодар</vt:lpstr>
      <vt:lpstr>Паспорт проекта </vt:lpstr>
      <vt:lpstr>Текущее состояние</vt:lpstr>
      <vt:lpstr>План оптимизации подготовки и направления выписок по лицевым счетам клиентов департамента финансов</vt:lpstr>
      <vt:lpstr>Целевое состояние</vt:lpstr>
      <vt:lpstr>Затраты времени</vt:lpstr>
      <vt:lpstr>Экономия расходных материалов</vt:lpstr>
      <vt:lpstr>Спасибо за Ваше внимание!</vt:lpstr>
    </vt:vector>
  </TitlesOfParts>
  <Company>Администрация МО город Краснодар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Департамент финансов администрации муниципального образования город Краснодар  </dc:title>
  <dc:creator>Покусаев Владислав Юрьевич</dc:creator>
  <cp:lastModifiedBy>Покусаев Владислав Юрьевич</cp:lastModifiedBy>
  <cp:revision>54</cp:revision>
  <dcterms:created xsi:type="dcterms:W3CDTF">2021-10-21T07:50:57Z</dcterms:created>
  <dcterms:modified xsi:type="dcterms:W3CDTF">2021-12-08T05:58:08Z</dcterms:modified>
</cp:coreProperties>
</file>