
<file path=[Content_Types].xml><?xml version="1.0" encoding="utf-8"?>
<Types xmlns="http://schemas.openxmlformats.org/package/2006/content-types">
  <Default Extension="tmp" ContentType="image/png"/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4" r:id="rId6"/>
    <p:sldId id="266" r:id="rId7"/>
    <p:sldId id="259" r:id="rId8"/>
    <p:sldId id="265" r:id="rId9"/>
    <p:sldId id="260" r:id="rId10"/>
    <p:sldId id="263" r:id="rId1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809F2-0137-420F-88B1-E23FDF6556BF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943AE700-D654-4A45-971E-7E931C47207C}">
      <dgm:prSet phldrT="[Текст]" custT="1"/>
      <dgm:spPr/>
      <dgm:t>
        <a:bodyPr anchor="ctr"/>
        <a:lstStyle/>
        <a:p>
          <a:pPr algn="ctr"/>
          <a:r>
            <a:rPr lang="ru-RU" sz="1600" dirty="0" smtClean="0">
              <a:latin typeface="Impact" panose="020B0806030902050204" pitchFamily="34" charset="0"/>
            </a:rPr>
            <a:t>Разработка чек-листа для должника</a:t>
          </a:r>
          <a:endParaRPr lang="ru-RU" sz="1600" dirty="0">
            <a:latin typeface="Impact" panose="020B0806030902050204" pitchFamily="34" charset="0"/>
          </a:endParaRPr>
        </a:p>
      </dgm:t>
    </dgm:pt>
    <dgm:pt modelId="{45A13ADC-D80E-48ED-BC65-8CB279D4289A}" type="parTrans" cxnId="{A1619872-3827-4B12-8774-FD78B71ED134}">
      <dgm:prSet/>
      <dgm:spPr/>
      <dgm:t>
        <a:bodyPr/>
        <a:lstStyle/>
        <a:p>
          <a:endParaRPr lang="ru-RU" sz="2000">
            <a:solidFill>
              <a:srgbClr val="92D050"/>
            </a:solidFill>
            <a:latin typeface="Impact" panose="020B0806030902050204" pitchFamily="34" charset="0"/>
          </a:endParaRPr>
        </a:p>
      </dgm:t>
    </dgm:pt>
    <dgm:pt modelId="{A8A0BF0A-5892-4633-AFBD-6EE10F8111D8}" type="sibTrans" cxnId="{A1619872-3827-4B12-8774-FD78B71ED134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Impact" panose="020B0806030902050204" pitchFamily="34" charset="0"/>
          </a:endParaRPr>
        </a:p>
      </dgm:t>
    </dgm:pt>
    <dgm:pt modelId="{ACDDAC47-99F8-4C12-A0B4-D90FEC8A8F68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Impact" panose="020B0806030902050204" pitchFamily="34" charset="0"/>
            </a:rPr>
            <a:t>Размещение на сайте администрации г. Краснодара информации для взыскателя</a:t>
          </a:r>
          <a:endParaRPr lang="ru-RU" sz="1400" dirty="0">
            <a:latin typeface="Impact" panose="020B0806030902050204" pitchFamily="34" charset="0"/>
          </a:endParaRPr>
        </a:p>
      </dgm:t>
    </dgm:pt>
    <dgm:pt modelId="{D7DA9FBF-78B9-4594-9A5D-235A3C59B028}" type="parTrans" cxnId="{68E2022F-EB6A-4532-81DA-5B64CDBCD084}">
      <dgm:prSet/>
      <dgm:spPr/>
      <dgm:t>
        <a:bodyPr/>
        <a:lstStyle/>
        <a:p>
          <a:endParaRPr lang="ru-RU" sz="2000">
            <a:solidFill>
              <a:srgbClr val="92D050"/>
            </a:solidFill>
            <a:latin typeface="Impact" panose="020B0806030902050204" pitchFamily="34" charset="0"/>
          </a:endParaRPr>
        </a:p>
      </dgm:t>
    </dgm:pt>
    <dgm:pt modelId="{98DD9C2C-7BD1-494E-86AB-DABD9B0BC8A1}" type="sibTrans" cxnId="{68E2022F-EB6A-4532-81DA-5B64CDBCD084}">
      <dgm:prSet custT="1"/>
      <dgm:spPr/>
      <dgm:t>
        <a:bodyPr/>
        <a:lstStyle/>
        <a:p>
          <a:endParaRPr lang="ru-RU" sz="1050">
            <a:solidFill>
              <a:srgbClr val="92D050"/>
            </a:solidFill>
            <a:latin typeface="Impact" panose="020B0806030902050204" pitchFamily="34" charset="0"/>
          </a:endParaRPr>
        </a:p>
      </dgm:t>
    </dgm:pt>
    <dgm:pt modelId="{41BE757A-BB54-4B88-B725-E632E3159A73}">
      <dgm:prSet phldrT="[Текст]" custT="1"/>
      <dgm:spPr/>
      <dgm:t>
        <a:bodyPr anchor="ctr"/>
        <a:lstStyle/>
        <a:p>
          <a:pPr algn="ctr"/>
          <a:r>
            <a:rPr lang="ru-RU" sz="1600" dirty="0" smtClean="0">
              <a:latin typeface="Impact" panose="020B0806030902050204" pitchFamily="34" charset="0"/>
            </a:rPr>
            <a:t>Оптимизация проверки исполнительных документов </a:t>
          </a:r>
          <a:endParaRPr lang="ru-RU" sz="1600" dirty="0">
            <a:latin typeface="Impact" panose="020B0806030902050204" pitchFamily="34" charset="0"/>
          </a:endParaRPr>
        </a:p>
      </dgm:t>
    </dgm:pt>
    <dgm:pt modelId="{A3C2E72E-0C82-4A81-89ED-67DA4ED645CC}" type="parTrans" cxnId="{A127060B-4A02-49EE-8CCE-B0FD1F2C016F}">
      <dgm:prSet/>
      <dgm:spPr/>
      <dgm:t>
        <a:bodyPr/>
        <a:lstStyle/>
        <a:p>
          <a:endParaRPr lang="ru-RU" sz="2000">
            <a:solidFill>
              <a:srgbClr val="92D050"/>
            </a:solidFill>
            <a:latin typeface="Impact" panose="020B0806030902050204" pitchFamily="34" charset="0"/>
          </a:endParaRPr>
        </a:p>
      </dgm:t>
    </dgm:pt>
    <dgm:pt modelId="{64B7E3E2-B6D6-4E18-A0A9-F76C360F7516}" type="sibTrans" cxnId="{A127060B-4A02-49EE-8CCE-B0FD1F2C016F}">
      <dgm:prSet/>
      <dgm:spPr/>
      <dgm:t>
        <a:bodyPr/>
        <a:lstStyle/>
        <a:p>
          <a:endParaRPr lang="ru-RU" sz="2000">
            <a:solidFill>
              <a:srgbClr val="92D050"/>
            </a:solidFill>
            <a:latin typeface="Impact" panose="020B0806030902050204" pitchFamily="34" charset="0"/>
          </a:endParaRPr>
        </a:p>
      </dgm:t>
    </dgm:pt>
    <dgm:pt modelId="{8735EBAC-03F6-4F0A-8ED7-966D1CA83F18}">
      <dgm:prSet phldrT="[Текст]" custT="1"/>
      <dgm:spPr/>
      <dgm:t>
        <a:bodyPr anchor="ctr"/>
        <a:lstStyle/>
        <a:p>
          <a:pPr algn="ctr"/>
          <a:r>
            <a:rPr lang="ru-RU" sz="1600" b="0" dirty="0" smtClean="0">
              <a:latin typeface="Impact" panose="020B0806030902050204" pitchFamily="34" charset="0"/>
            </a:rPr>
            <a:t>Разработка информации для взыскателя</a:t>
          </a:r>
          <a:endParaRPr lang="ru-RU" sz="1600" b="0" dirty="0">
            <a:latin typeface="Impact" panose="020B0806030902050204" pitchFamily="34" charset="0"/>
          </a:endParaRPr>
        </a:p>
      </dgm:t>
    </dgm:pt>
    <dgm:pt modelId="{AB6F4695-F2CA-44C2-94CF-87E2E7845569}" type="parTrans" cxnId="{D488306A-01A8-46C0-B0D1-17B24B417551}">
      <dgm:prSet/>
      <dgm:spPr/>
      <dgm:t>
        <a:bodyPr/>
        <a:lstStyle/>
        <a:p>
          <a:endParaRPr lang="ru-RU"/>
        </a:p>
      </dgm:t>
    </dgm:pt>
    <dgm:pt modelId="{AB7C22A4-9DFB-40E1-9C0B-AEB3C66A9212}" type="sibTrans" cxnId="{D488306A-01A8-46C0-B0D1-17B24B417551}">
      <dgm:prSet/>
      <dgm:spPr/>
      <dgm:t>
        <a:bodyPr/>
        <a:lstStyle/>
        <a:p>
          <a:endParaRPr lang="ru-RU"/>
        </a:p>
      </dgm:t>
    </dgm:pt>
    <dgm:pt modelId="{D828899F-FA69-4582-9FF2-47F1792A1733}" type="pres">
      <dgm:prSet presAssocID="{E44809F2-0137-420F-88B1-E23FDF6556BF}" presName="arrowDiagram" presStyleCnt="0">
        <dgm:presLayoutVars>
          <dgm:chMax val="5"/>
          <dgm:dir/>
          <dgm:resizeHandles val="exact"/>
        </dgm:presLayoutVars>
      </dgm:prSet>
      <dgm:spPr/>
    </dgm:pt>
    <dgm:pt modelId="{FC2E8027-CBB6-4689-84C9-9A77C5B2F9EB}" type="pres">
      <dgm:prSet presAssocID="{E44809F2-0137-420F-88B1-E23FDF6556BF}" presName="arrow" presStyleLbl="bgShp" presStyleIdx="0" presStyleCnt="1"/>
      <dgm:spPr/>
    </dgm:pt>
    <dgm:pt modelId="{C5A7996B-3273-4B11-B5A1-9387FDDDFA6F}" type="pres">
      <dgm:prSet presAssocID="{E44809F2-0137-420F-88B1-E23FDF6556BF}" presName="arrowDiagram4" presStyleCnt="0"/>
      <dgm:spPr/>
    </dgm:pt>
    <dgm:pt modelId="{405EC505-E243-4B3A-8702-3DDD520FBA88}" type="pres">
      <dgm:prSet presAssocID="{943AE700-D654-4A45-971E-7E931C47207C}" presName="bullet4a" presStyleLbl="node1" presStyleIdx="0" presStyleCnt="4"/>
      <dgm:spPr/>
    </dgm:pt>
    <dgm:pt modelId="{CB35F499-B014-4DF9-81B5-681527ADAE99}" type="pres">
      <dgm:prSet presAssocID="{943AE700-D654-4A45-971E-7E931C47207C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14A9D-2456-4B02-86D3-1529DC963C74}" type="pres">
      <dgm:prSet presAssocID="{8735EBAC-03F6-4F0A-8ED7-966D1CA83F18}" presName="bullet4b" presStyleLbl="node1" presStyleIdx="1" presStyleCnt="4"/>
      <dgm:spPr/>
    </dgm:pt>
    <dgm:pt modelId="{C557BCE8-A9B5-4A96-9FC6-D3737256F199}" type="pres">
      <dgm:prSet presAssocID="{8735EBAC-03F6-4F0A-8ED7-966D1CA83F18}" presName="textBox4b" presStyleLbl="revTx" presStyleIdx="1" presStyleCnt="4" custScaleX="99897" custScaleY="46146" custLinFactNeighborX="-698" custLinFactNeighborY="-23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397FB-37FF-417B-A15C-58616DFBDE08}" type="pres">
      <dgm:prSet presAssocID="{ACDDAC47-99F8-4C12-A0B4-D90FEC8A8F68}" presName="bullet4c" presStyleLbl="node1" presStyleIdx="2" presStyleCnt="4"/>
      <dgm:spPr/>
    </dgm:pt>
    <dgm:pt modelId="{0F3CF58B-5EA7-4E2B-BF0D-87A2E2B55EF0}" type="pres">
      <dgm:prSet presAssocID="{ACDDAC47-99F8-4C12-A0B4-D90FEC8A8F68}" presName="textBox4c" presStyleLbl="revTx" presStyleIdx="2" presStyleCnt="4" custScaleX="110586" custScaleY="48062" custLinFactNeighborX="7674" custLinFactNeighborY="-22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D5DBA-8A99-4059-9295-7DA4696FE2A7}" type="pres">
      <dgm:prSet presAssocID="{41BE757A-BB54-4B88-B725-E632E3159A73}" presName="bullet4d" presStyleLbl="node1" presStyleIdx="3" presStyleCnt="4"/>
      <dgm:spPr/>
    </dgm:pt>
    <dgm:pt modelId="{8A99E8C2-3B32-44FE-8E93-B60B8F001A11}" type="pres">
      <dgm:prSet presAssocID="{41BE757A-BB54-4B88-B725-E632E3159A73}" presName="textBox4d" presStyleLbl="revTx" presStyleIdx="3" presStyleCnt="4" custScaleX="150490" custScaleY="58481" custLinFactNeighborX="34726" custLinFactNeighborY="-30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3FC3E2-7FB5-4D45-936C-47FD006AFEF2}" type="presOf" srcId="{41BE757A-BB54-4B88-B725-E632E3159A73}" destId="{8A99E8C2-3B32-44FE-8E93-B60B8F001A11}" srcOrd="0" destOrd="0" presId="urn:microsoft.com/office/officeart/2005/8/layout/arrow2"/>
    <dgm:cxn modelId="{B6C1063A-050D-4B34-8158-D84EFBA78D34}" type="presOf" srcId="{ACDDAC47-99F8-4C12-A0B4-D90FEC8A8F68}" destId="{0F3CF58B-5EA7-4E2B-BF0D-87A2E2B55EF0}" srcOrd="0" destOrd="0" presId="urn:microsoft.com/office/officeart/2005/8/layout/arrow2"/>
    <dgm:cxn modelId="{AB64DF5C-074F-460B-887D-6F26FA7B0C1A}" type="presOf" srcId="{E44809F2-0137-420F-88B1-E23FDF6556BF}" destId="{D828899F-FA69-4582-9FF2-47F1792A1733}" srcOrd="0" destOrd="0" presId="urn:microsoft.com/office/officeart/2005/8/layout/arrow2"/>
    <dgm:cxn modelId="{D488306A-01A8-46C0-B0D1-17B24B417551}" srcId="{E44809F2-0137-420F-88B1-E23FDF6556BF}" destId="{8735EBAC-03F6-4F0A-8ED7-966D1CA83F18}" srcOrd="1" destOrd="0" parTransId="{AB6F4695-F2CA-44C2-94CF-87E2E7845569}" sibTransId="{AB7C22A4-9DFB-40E1-9C0B-AEB3C66A9212}"/>
    <dgm:cxn modelId="{E5E6D196-221C-4CAC-B5E3-660C5DB2E484}" type="presOf" srcId="{943AE700-D654-4A45-971E-7E931C47207C}" destId="{CB35F499-B014-4DF9-81B5-681527ADAE99}" srcOrd="0" destOrd="0" presId="urn:microsoft.com/office/officeart/2005/8/layout/arrow2"/>
    <dgm:cxn modelId="{A127060B-4A02-49EE-8CCE-B0FD1F2C016F}" srcId="{E44809F2-0137-420F-88B1-E23FDF6556BF}" destId="{41BE757A-BB54-4B88-B725-E632E3159A73}" srcOrd="3" destOrd="0" parTransId="{A3C2E72E-0C82-4A81-89ED-67DA4ED645CC}" sibTransId="{64B7E3E2-B6D6-4E18-A0A9-F76C360F7516}"/>
    <dgm:cxn modelId="{A1619872-3827-4B12-8774-FD78B71ED134}" srcId="{E44809F2-0137-420F-88B1-E23FDF6556BF}" destId="{943AE700-D654-4A45-971E-7E931C47207C}" srcOrd="0" destOrd="0" parTransId="{45A13ADC-D80E-48ED-BC65-8CB279D4289A}" sibTransId="{A8A0BF0A-5892-4633-AFBD-6EE10F8111D8}"/>
    <dgm:cxn modelId="{68E2022F-EB6A-4532-81DA-5B64CDBCD084}" srcId="{E44809F2-0137-420F-88B1-E23FDF6556BF}" destId="{ACDDAC47-99F8-4C12-A0B4-D90FEC8A8F68}" srcOrd="2" destOrd="0" parTransId="{D7DA9FBF-78B9-4594-9A5D-235A3C59B028}" sibTransId="{98DD9C2C-7BD1-494E-86AB-DABD9B0BC8A1}"/>
    <dgm:cxn modelId="{80EF29E9-1D94-4273-846A-7C3B7AD2565D}" type="presOf" srcId="{8735EBAC-03F6-4F0A-8ED7-966D1CA83F18}" destId="{C557BCE8-A9B5-4A96-9FC6-D3737256F199}" srcOrd="0" destOrd="0" presId="urn:microsoft.com/office/officeart/2005/8/layout/arrow2"/>
    <dgm:cxn modelId="{2B99199F-DC7E-41B2-B63B-590A20BD03CD}" type="presParOf" srcId="{D828899F-FA69-4582-9FF2-47F1792A1733}" destId="{FC2E8027-CBB6-4689-84C9-9A77C5B2F9EB}" srcOrd="0" destOrd="0" presId="urn:microsoft.com/office/officeart/2005/8/layout/arrow2"/>
    <dgm:cxn modelId="{D4E66F50-BEA8-4D9C-9CB0-5310517333B2}" type="presParOf" srcId="{D828899F-FA69-4582-9FF2-47F1792A1733}" destId="{C5A7996B-3273-4B11-B5A1-9387FDDDFA6F}" srcOrd="1" destOrd="0" presId="urn:microsoft.com/office/officeart/2005/8/layout/arrow2"/>
    <dgm:cxn modelId="{2E231B83-57F4-460E-A1FC-CE4AF1CF7E61}" type="presParOf" srcId="{C5A7996B-3273-4B11-B5A1-9387FDDDFA6F}" destId="{405EC505-E243-4B3A-8702-3DDD520FBA88}" srcOrd="0" destOrd="0" presId="urn:microsoft.com/office/officeart/2005/8/layout/arrow2"/>
    <dgm:cxn modelId="{2BD1CE54-7684-4069-87F1-2032350E81A9}" type="presParOf" srcId="{C5A7996B-3273-4B11-B5A1-9387FDDDFA6F}" destId="{CB35F499-B014-4DF9-81B5-681527ADAE99}" srcOrd="1" destOrd="0" presId="urn:microsoft.com/office/officeart/2005/8/layout/arrow2"/>
    <dgm:cxn modelId="{C5DEE942-538D-4589-993F-3756A183F7C7}" type="presParOf" srcId="{C5A7996B-3273-4B11-B5A1-9387FDDDFA6F}" destId="{CA814A9D-2456-4B02-86D3-1529DC963C74}" srcOrd="2" destOrd="0" presId="urn:microsoft.com/office/officeart/2005/8/layout/arrow2"/>
    <dgm:cxn modelId="{E8A4BBEA-CA63-4B72-AEAD-CBCA66B87A33}" type="presParOf" srcId="{C5A7996B-3273-4B11-B5A1-9387FDDDFA6F}" destId="{C557BCE8-A9B5-4A96-9FC6-D3737256F199}" srcOrd="3" destOrd="0" presId="urn:microsoft.com/office/officeart/2005/8/layout/arrow2"/>
    <dgm:cxn modelId="{8845EDE4-C7A4-48A7-829B-6557F7AD66F9}" type="presParOf" srcId="{C5A7996B-3273-4B11-B5A1-9387FDDDFA6F}" destId="{D43397FB-37FF-417B-A15C-58616DFBDE08}" srcOrd="4" destOrd="0" presId="urn:microsoft.com/office/officeart/2005/8/layout/arrow2"/>
    <dgm:cxn modelId="{92FF0B0B-3A0A-441C-A61E-63A5F35E0536}" type="presParOf" srcId="{C5A7996B-3273-4B11-B5A1-9387FDDDFA6F}" destId="{0F3CF58B-5EA7-4E2B-BF0D-87A2E2B55EF0}" srcOrd="5" destOrd="0" presId="urn:microsoft.com/office/officeart/2005/8/layout/arrow2"/>
    <dgm:cxn modelId="{0917D44C-3864-4B88-873B-C00E3C1B3E76}" type="presParOf" srcId="{C5A7996B-3273-4B11-B5A1-9387FDDDFA6F}" destId="{4E8D5DBA-8A99-4059-9295-7DA4696FE2A7}" srcOrd="6" destOrd="0" presId="urn:microsoft.com/office/officeart/2005/8/layout/arrow2"/>
    <dgm:cxn modelId="{825B3E1E-BCE6-40DD-89F5-D63982E415E7}" type="presParOf" srcId="{C5A7996B-3273-4B11-B5A1-9387FDDDFA6F}" destId="{8A99E8C2-3B32-44FE-8E93-B60B8F001A11}" srcOrd="7" destOrd="0" presId="urn:microsoft.com/office/officeart/2005/8/layout/arrow2"/>
  </dgm:cxnLst>
  <dgm:bg>
    <a:effectLst>
      <a:outerShdw blurRad="50800" dist="165100" dir="5400000" algn="ctr" rotWithShape="0">
        <a:srgbClr val="000000"/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A368C8-DD32-4C0D-B102-B7A7613DD012}" type="doc">
      <dgm:prSet loTypeId="urn:microsoft.com/office/officeart/2005/8/layout/pyramid2" loCatId="pyramid" qsTypeId="urn:microsoft.com/office/officeart/2005/8/quickstyle/3d4" qsCatId="3D" csTypeId="urn:microsoft.com/office/officeart/2005/8/colors/colorful1" csCatId="colorful" phldr="1"/>
      <dgm:spPr/>
    </dgm:pt>
    <dgm:pt modelId="{C471D7B5-A12D-41AA-849D-3459D28F3672}">
      <dgm:prSet phldrT="[Текст]"/>
      <dgm:spPr/>
      <dgm:t>
        <a:bodyPr/>
        <a:lstStyle/>
        <a:p>
          <a:r>
            <a:rPr lang="ru-RU" dirty="0" smtClean="0">
              <a:latin typeface="Impact" panose="020B0806030902050204" pitchFamily="34" charset="0"/>
            </a:rPr>
            <a:t>Заявитель не знает какие документы необходимо прикладывать к исполнительному листу</a:t>
          </a:r>
          <a:endParaRPr lang="ru-RU" dirty="0">
            <a:latin typeface="Impact" panose="020B0806030902050204" pitchFamily="34" charset="0"/>
          </a:endParaRPr>
        </a:p>
      </dgm:t>
    </dgm:pt>
    <dgm:pt modelId="{F04057E2-027E-4F3C-BC49-1483084FE98B}" type="parTrans" cxnId="{7B7CA55C-39E8-44ED-9C4C-7EFD77531275}">
      <dgm:prSet/>
      <dgm:spPr/>
      <dgm:t>
        <a:bodyPr/>
        <a:lstStyle/>
        <a:p>
          <a:endParaRPr lang="ru-RU"/>
        </a:p>
      </dgm:t>
    </dgm:pt>
    <dgm:pt modelId="{F3332D7B-6E76-4DF8-B4DF-F2B51154F2A0}" type="sibTrans" cxnId="{7B7CA55C-39E8-44ED-9C4C-7EFD77531275}">
      <dgm:prSet/>
      <dgm:spPr/>
      <dgm:t>
        <a:bodyPr/>
        <a:lstStyle/>
        <a:p>
          <a:endParaRPr lang="ru-RU"/>
        </a:p>
      </dgm:t>
    </dgm:pt>
    <dgm:pt modelId="{70F9BDC1-5FE2-48B0-92BB-746FB700399D}">
      <dgm:prSet phldrT="[Текст]"/>
      <dgm:spPr/>
      <dgm:t>
        <a:bodyPr/>
        <a:lstStyle/>
        <a:p>
          <a:r>
            <a:rPr lang="ru-RU" dirty="0" smtClean="0">
              <a:latin typeface="Impact" panose="020B0806030902050204" pitchFamily="34" charset="0"/>
            </a:rPr>
            <a:t>Не размещено на сайте администрации</a:t>
          </a:r>
          <a:endParaRPr lang="ru-RU" dirty="0">
            <a:latin typeface="Impact" panose="020B0806030902050204" pitchFamily="34" charset="0"/>
          </a:endParaRPr>
        </a:p>
      </dgm:t>
    </dgm:pt>
    <dgm:pt modelId="{771A45DC-D79A-4B28-800A-D917417904E7}" type="parTrans" cxnId="{D5CC857D-8A80-402B-BB96-E10F5AE892B0}">
      <dgm:prSet/>
      <dgm:spPr/>
      <dgm:t>
        <a:bodyPr/>
        <a:lstStyle/>
        <a:p>
          <a:endParaRPr lang="ru-RU"/>
        </a:p>
      </dgm:t>
    </dgm:pt>
    <dgm:pt modelId="{8469F11E-EC1E-4D33-A8DE-4BD7E5668452}" type="sibTrans" cxnId="{D5CC857D-8A80-402B-BB96-E10F5AE892B0}">
      <dgm:prSet/>
      <dgm:spPr/>
      <dgm:t>
        <a:bodyPr/>
        <a:lstStyle/>
        <a:p>
          <a:endParaRPr lang="ru-RU"/>
        </a:p>
      </dgm:t>
    </dgm:pt>
    <dgm:pt modelId="{651A1495-A617-40C8-8F9B-B91B32F4A250}">
      <dgm:prSet phldrT="[Текст]"/>
      <dgm:spPr/>
      <dgm:t>
        <a:bodyPr/>
        <a:lstStyle/>
        <a:p>
          <a:r>
            <a:rPr lang="ru-RU" dirty="0" smtClean="0">
              <a:latin typeface="Impact" panose="020B0806030902050204" pitchFamily="34" charset="0"/>
            </a:rPr>
            <a:t>Не предусмотрели размещение на сайте администрации</a:t>
          </a:r>
          <a:endParaRPr lang="ru-RU" dirty="0">
            <a:latin typeface="Impact" panose="020B0806030902050204" pitchFamily="34" charset="0"/>
          </a:endParaRPr>
        </a:p>
      </dgm:t>
    </dgm:pt>
    <dgm:pt modelId="{07211E5F-FDDF-4878-A1C7-64483E93EC67}" type="parTrans" cxnId="{D98081B8-7988-4115-8895-87790C8D09C9}">
      <dgm:prSet/>
      <dgm:spPr/>
      <dgm:t>
        <a:bodyPr/>
        <a:lstStyle/>
        <a:p>
          <a:endParaRPr lang="ru-RU"/>
        </a:p>
      </dgm:t>
    </dgm:pt>
    <dgm:pt modelId="{A064D806-6AA5-4494-A69C-82405E83DFE1}" type="sibTrans" cxnId="{D98081B8-7988-4115-8895-87790C8D09C9}">
      <dgm:prSet/>
      <dgm:spPr/>
      <dgm:t>
        <a:bodyPr/>
        <a:lstStyle/>
        <a:p>
          <a:endParaRPr lang="ru-RU"/>
        </a:p>
      </dgm:t>
    </dgm:pt>
    <dgm:pt modelId="{64B59FC6-C66A-4F4B-8F09-EA77621F33EE}">
      <dgm:prSet phldrT="[Текст]"/>
      <dgm:spPr/>
      <dgm:t>
        <a:bodyPr/>
        <a:lstStyle/>
        <a:p>
          <a:r>
            <a:rPr lang="ru-RU" dirty="0" smtClean="0">
              <a:latin typeface="Impact" panose="020B0806030902050204" pitchFamily="34" charset="0"/>
              <a:cs typeface="Times New Roman" panose="02020603050405020304" pitchFamily="18" charset="0"/>
            </a:rPr>
            <a:t>Законодательство большое /сложное. Не знают как искать и где.</a:t>
          </a:r>
          <a:endParaRPr lang="ru-RU" dirty="0">
            <a:latin typeface="Impact" panose="020B0806030902050204" pitchFamily="34" charset="0"/>
            <a:cs typeface="Times New Roman" panose="02020603050405020304" pitchFamily="18" charset="0"/>
          </a:endParaRPr>
        </a:p>
      </dgm:t>
    </dgm:pt>
    <dgm:pt modelId="{6CFC2E1F-62BB-43C3-8C0F-B268800F2E01}" type="parTrans" cxnId="{A62C64A3-EDB8-45A1-9E7A-C904D17B8EDF}">
      <dgm:prSet/>
      <dgm:spPr/>
      <dgm:t>
        <a:bodyPr/>
        <a:lstStyle/>
        <a:p>
          <a:endParaRPr lang="ru-RU"/>
        </a:p>
      </dgm:t>
    </dgm:pt>
    <dgm:pt modelId="{C9A3C430-0494-40CC-B3E3-9BF88288EE52}" type="sibTrans" cxnId="{A62C64A3-EDB8-45A1-9E7A-C904D17B8EDF}">
      <dgm:prSet/>
      <dgm:spPr/>
      <dgm:t>
        <a:bodyPr/>
        <a:lstStyle/>
        <a:p>
          <a:endParaRPr lang="ru-RU"/>
        </a:p>
      </dgm:t>
    </dgm:pt>
    <dgm:pt modelId="{6D4B191F-02FE-41D5-AE9E-94E4EBD77E8F}">
      <dgm:prSet phldrT="[Текст]"/>
      <dgm:spPr/>
      <dgm:t>
        <a:bodyPr/>
        <a:lstStyle/>
        <a:p>
          <a:r>
            <a:rPr lang="ru-RU" dirty="0" smtClean="0">
              <a:latin typeface="Impact" panose="020B0806030902050204" pitchFamily="34" charset="0"/>
            </a:rPr>
            <a:t>Нет доступной и простой информации </a:t>
          </a:r>
          <a:endParaRPr lang="ru-RU" dirty="0">
            <a:latin typeface="Impact" panose="020B0806030902050204" pitchFamily="34" charset="0"/>
          </a:endParaRPr>
        </a:p>
      </dgm:t>
    </dgm:pt>
    <dgm:pt modelId="{52AAAFBF-646E-498F-BDC2-921A03578A9D}" type="parTrans" cxnId="{836CECB1-D618-4BE2-853A-FCB284A87982}">
      <dgm:prSet/>
      <dgm:spPr/>
      <dgm:t>
        <a:bodyPr/>
        <a:lstStyle/>
        <a:p>
          <a:endParaRPr lang="ru-RU"/>
        </a:p>
      </dgm:t>
    </dgm:pt>
    <dgm:pt modelId="{B21BCC97-828E-4DA7-B7BD-0A9A1689B27A}" type="sibTrans" cxnId="{836CECB1-D618-4BE2-853A-FCB284A87982}">
      <dgm:prSet/>
      <dgm:spPr/>
      <dgm:t>
        <a:bodyPr/>
        <a:lstStyle/>
        <a:p>
          <a:endParaRPr lang="ru-RU"/>
        </a:p>
      </dgm:t>
    </dgm:pt>
    <dgm:pt modelId="{3450EA61-B466-45FC-B578-51A09894A51A}" type="pres">
      <dgm:prSet presAssocID="{A3A368C8-DD32-4C0D-B102-B7A7613DD012}" presName="compositeShape" presStyleCnt="0">
        <dgm:presLayoutVars>
          <dgm:dir/>
          <dgm:resizeHandles/>
        </dgm:presLayoutVars>
      </dgm:prSet>
      <dgm:spPr/>
    </dgm:pt>
    <dgm:pt modelId="{27F2015B-57BD-4C95-9D4D-4A1B09201758}" type="pres">
      <dgm:prSet presAssocID="{A3A368C8-DD32-4C0D-B102-B7A7613DD012}" presName="pyramid" presStyleLbl="node1" presStyleIdx="0" presStyleCnt="1"/>
      <dgm:spPr/>
    </dgm:pt>
    <dgm:pt modelId="{0F065F49-EBFB-4CC3-8271-10B8799B87EF}" type="pres">
      <dgm:prSet presAssocID="{A3A368C8-DD32-4C0D-B102-B7A7613DD012}" presName="theList" presStyleCnt="0"/>
      <dgm:spPr/>
    </dgm:pt>
    <dgm:pt modelId="{3E622A98-6499-4E7A-9819-81537EFAF299}" type="pres">
      <dgm:prSet presAssocID="{C471D7B5-A12D-41AA-849D-3459D28F3672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694BB-D3DB-47F7-B6DC-B2F6E654EDB4}" type="pres">
      <dgm:prSet presAssocID="{C471D7B5-A12D-41AA-849D-3459D28F3672}" presName="aSpace" presStyleCnt="0"/>
      <dgm:spPr/>
    </dgm:pt>
    <dgm:pt modelId="{E4E611FF-C6B7-4404-9560-973897FF09CC}" type="pres">
      <dgm:prSet presAssocID="{64B59FC6-C66A-4F4B-8F09-EA77621F33EE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3A77B-6C10-456C-BD60-CE5650DEE9F6}" type="pres">
      <dgm:prSet presAssocID="{64B59FC6-C66A-4F4B-8F09-EA77621F33EE}" presName="aSpace" presStyleCnt="0"/>
      <dgm:spPr/>
    </dgm:pt>
    <dgm:pt modelId="{D9EFDF5B-3DDC-4734-B0F8-F796D39513FE}" type="pres">
      <dgm:prSet presAssocID="{6D4B191F-02FE-41D5-AE9E-94E4EBD77E8F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D1733-F251-4C97-B62B-73290BCB7835}" type="pres">
      <dgm:prSet presAssocID="{6D4B191F-02FE-41D5-AE9E-94E4EBD77E8F}" presName="aSpace" presStyleCnt="0"/>
      <dgm:spPr/>
    </dgm:pt>
    <dgm:pt modelId="{23F241BF-9C29-4E94-9C54-C8EA4388D314}" type="pres">
      <dgm:prSet presAssocID="{70F9BDC1-5FE2-48B0-92BB-746FB700399D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E55AE-D1A2-49D8-B788-377B839F3792}" type="pres">
      <dgm:prSet presAssocID="{70F9BDC1-5FE2-48B0-92BB-746FB700399D}" presName="aSpace" presStyleCnt="0"/>
      <dgm:spPr/>
    </dgm:pt>
    <dgm:pt modelId="{A810A6F2-72E3-4EC6-8D86-82DB13D5291B}" type="pres">
      <dgm:prSet presAssocID="{651A1495-A617-40C8-8F9B-B91B32F4A250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704B2-3368-43E1-B23D-822610F11E31}" type="pres">
      <dgm:prSet presAssocID="{651A1495-A617-40C8-8F9B-B91B32F4A250}" presName="aSpace" presStyleCnt="0"/>
      <dgm:spPr/>
    </dgm:pt>
  </dgm:ptLst>
  <dgm:cxnLst>
    <dgm:cxn modelId="{D5CC857D-8A80-402B-BB96-E10F5AE892B0}" srcId="{A3A368C8-DD32-4C0D-B102-B7A7613DD012}" destId="{70F9BDC1-5FE2-48B0-92BB-746FB700399D}" srcOrd="3" destOrd="0" parTransId="{771A45DC-D79A-4B28-800A-D917417904E7}" sibTransId="{8469F11E-EC1E-4D33-A8DE-4BD7E5668452}"/>
    <dgm:cxn modelId="{7B7CA55C-39E8-44ED-9C4C-7EFD77531275}" srcId="{A3A368C8-DD32-4C0D-B102-B7A7613DD012}" destId="{C471D7B5-A12D-41AA-849D-3459D28F3672}" srcOrd="0" destOrd="0" parTransId="{F04057E2-027E-4F3C-BC49-1483084FE98B}" sibTransId="{F3332D7B-6E76-4DF8-B4DF-F2B51154F2A0}"/>
    <dgm:cxn modelId="{467FAC68-8AB5-48FC-A66D-DF9DA7729FE3}" type="presOf" srcId="{C471D7B5-A12D-41AA-849D-3459D28F3672}" destId="{3E622A98-6499-4E7A-9819-81537EFAF299}" srcOrd="0" destOrd="0" presId="urn:microsoft.com/office/officeart/2005/8/layout/pyramid2"/>
    <dgm:cxn modelId="{A62C64A3-EDB8-45A1-9E7A-C904D17B8EDF}" srcId="{A3A368C8-DD32-4C0D-B102-B7A7613DD012}" destId="{64B59FC6-C66A-4F4B-8F09-EA77621F33EE}" srcOrd="1" destOrd="0" parTransId="{6CFC2E1F-62BB-43C3-8C0F-B268800F2E01}" sibTransId="{C9A3C430-0494-40CC-B3E3-9BF88288EE52}"/>
    <dgm:cxn modelId="{E3649A41-098C-41BE-BF5A-8EED9B531ED6}" type="presOf" srcId="{651A1495-A617-40C8-8F9B-B91B32F4A250}" destId="{A810A6F2-72E3-4EC6-8D86-82DB13D5291B}" srcOrd="0" destOrd="0" presId="urn:microsoft.com/office/officeart/2005/8/layout/pyramid2"/>
    <dgm:cxn modelId="{747EF31A-B7FB-449F-A3B2-1723A2023954}" type="presOf" srcId="{64B59FC6-C66A-4F4B-8F09-EA77621F33EE}" destId="{E4E611FF-C6B7-4404-9560-973897FF09CC}" srcOrd="0" destOrd="0" presId="urn:microsoft.com/office/officeart/2005/8/layout/pyramid2"/>
    <dgm:cxn modelId="{003FE7E7-ACA1-46C8-A8B1-8B29588D38DE}" type="presOf" srcId="{A3A368C8-DD32-4C0D-B102-B7A7613DD012}" destId="{3450EA61-B466-45FC-B578-51A09894A51A}" srcOrd="0" destOrd="0" presId="urn:microsoft.com/office/officeart/2005/8/layout/pyramid2"/>
    <dgm:cxn modelId="{D98081B8-7988-4115-8895-87790C8D09C9}" srcId="{A3A368C8-DD32-4C0D-B102-B7A7613DD012}" destId="{651A1495-A617-40C8-8F9B-B91B32F4A250}" srcOrd="4" destOrd="0" parTransId="{07211E5F-FDDF-4878-A1C7-64483E93EC67}" sibTransId="{A064D806-6AA5-4494-A69C-82405E83DFE1}"/>
    <dgm:cxn modelId="{836CECB1-D618-4BE2-853A-FCB284A87982}" srcId="{A3A368C8-DD32-4C0D-B102-B7A7613DD012}" destId="{6D4B191F-02FE-41D5-AE9E-94E4EBD77E8F}" srcOrd="2" destOrd="0" parTransId="{52AAAFBF-646E-498F-BDC2-921A03578A9D}" sibTransId="{B21BCC97-828E-4DA7-B7BD-0A9A1689B27A}"/>
    <dgm:cxn modelId="{2B9FCB98-6C65-4606-93D9-DA9DC9C1CAB1}" type="presOf" srcId="{70F9BDC1-5FE2-48B0-92BB-746FB700399D}" destId="{23F241BF-9C29-4E94-9C54-C8EA4388D314}" srcOrd="0" destOrd="0" presId="urn:microsoft.com/office/officeart/2005/8/layout/pyramid2"/>
    <dgm:cxn modelId="{7EB216A5-88FB-421E-A0EC-B982DBD0A602}" type="presOf" srcId="{6D4B191F-02FE-41D5-AE9E-94E4EBD77E8F}" destId="{D9EFDF5B-3DDC-4734-B0F8-F796D39513FE}" srcOrd="0" destOrd="0" presId="urn:microsoft.com/office/officeart/2005/8/layout/pyramid2"/>
    <dgm:cxn modelId="{089B5824-DA7D-44BB-A007-A1EF7827E76A}" type="presParOf" srcId="{3450EA61-B466-45FC-B578-51A09894A51A}" destId="{27F2015B-57BD-4C95-9D4D-4A1B09201758}" srcOrd="0" destOrd="0" presId="urn:microsoft.com/office/officeart/2005/8/layout/pyramid2"/>
    <dgm:cxn modelId="{69D120DD-83D9-4048-AF28-E75A7AA07CF5}" type="presParOf" srcId="{3450EA61-B466-45FC-B578-51A09894A51A}" destId="{0F065F49-EBFB-4CC3-8271-10B8799B87EF}" srcOrd="1" destOrd="0" presId="urn:microsoft.com/office/officeart/2005/8/layout/pyramid2"/>
    <dgm:cxn modelId="{69CAE887-495D-4939-8E80-39F856DD4CD4}" type="presParOf" srcId="{0F065F49-EBFB-4CC3-8271-10B8799B87EF}" destId="{3E622A98-6499-4E7A-9819-81537EFAF299}" srcOrd="0" destOrd="0" presId="urn:microsoft.com/office/officeart/2005/8/layout/pyramid2"/>
    <dgm:cxn modelId="{5752C8A2-73C2-4892-A51D-F3409B2769C8}" type="presParOf" srcId="{0F065F49-EBFB-4CC3-8271-10B8799B87EF}" destId="{5B4694BB-D3DB-47F7-B6DC-B2F6E654EDB4}" srcOrd="1" destOrd="0" presId="urn:microsoft.com/office/officeart/2005/8/layout/pyramid2"/>
    <dgm:cxn modelId="{63ED247D-B192-4A5A-B178-55890BFFE4B3}" type="presParOf" srcId="{0F065F49-EBFB-4CC3-8271-10B8799B87EF}" destId="{E4E611FF-C6B7-4404-9560-973897FF09CC}" srcOrd="2" destOrd="0" presId="urn:microsoft.com/office/officeart/2005/8/layout/pyramid2"/>
    <dgm:cxn modelId="{25285277-AFA2-474B-A9DD-EF8CF755C00A}" type="presParOf" srcId="{0F065F49-EBFB-4CC3-8271-10B8799B87EF}" destId="{A2F3A77B-6C10-456C-BD60-CE5650DEE9F6}" srcOrd="3" destOrd="0" presId="urn:microsoft.com/office/officeart/2005/8/layout/pyramid2"/>
    <dgm:cxn modelId="{3E656A9B-96F3-4BF1-939D-5A9EAB81BF2E}" type="presParOf" srcId="{0F065F49-EBFB-4CC3-8271-10B8799B87EF}" destId="{D9EFDF5B-3DDC-4734-B0F8-F796D39513FE}" srcOrd="4" destOrd="0" presId="urn:microsoft.com/office/officeart/2005/8/layout/pyramid2"/>
    <dgm:cxn modelId="{25A6897B-1232-4A03-AC77-C76706F46F61}" type="presParOf" srcId="{0F065F49-EBFB-4CC3-8271-10B8799B87EF}" destId="{CC3D1733-F251-4C97-B62B-73290BCB7835}" srcOrd="5" destOrd="0" presId="urn:microsoft.com/office/officeart/2005/8/layout/pyramid2"/>
    <dgm:cxn modelId="{EF38BB71-2853-408F-B273-871CCD54B11D}" type="presParOf" srcId="{0F065F49-EBFB-4CC3-8271-10B8799B87EF}" destId="{23F241BF-9C29-4E94-9C54-C8EA4388D314}" srcOrd="6" destOrd="0" presId="urn:microsoft.com/office/officeart/2005/8/layout/pyramid2"/>
    <dgm:cxn modelId="{D7A2C900-92DD-4E81-8C69-3D1224323850}" type="presParOf" srcId="{0F065F49-EBFB-4CC3-8271-10B8799B87EF}" destId="{DACE55AE-D1A2-49D8-B788-377B839F3792}" srcOrd="7" destOrd="0" presId="urn:microsoft.com/office/officeart/2005/8/layout/pyramid2"/>
    <dgm:cxn modelId="{2E6461AF-4AE4-464C-AC25-ADF659707079}" type="presParOf" srcId="{0F065F49-EBFB-4CC3-8271-10B8799B87EF}" destId="{A810A6F2-72E3-4EC6-8D86-82DB13D5291B}" srcOrd="8" destOrd="0" presId="urn:microsoft.com/office/officeart/2005/8/layout/pyramid2"/>
    <dgm:cxn modelId="{5D692555-623F-431F-ACFC-DB9598E90E8A}" type="presParOf" srcId="{0F065F49-EBFB-4CC3-8271-10B8799B87EF}" destId="{2C8704B2-3368-43E1-B23D-822610F11E3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E8027-CBB6-4689-84C9-9A77C5B2F9EB}">
      <dsp:nvSpPr>
        <dsp:cNvPr id="0" name=""/>
        <dsp:cNvSpPr/>
      </dsp:nvSpPr>
      <dsp:spPr>
        <a:xfrm>
          <a:off x="0" y="790159"/>
          <a:ext cx="6500342" cy="406271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EC505-E243-4B3A-8702-3DDD520FBA88}">
      <dsp:nvSpPr>
        <dsp:cNvPr id="0" name=""/>
        <dsp:cNvSpPr/>
      </dsp:nvSpPr>
      <dsp:spPr>
        <a:xfrm>
          <a:off x="640283" y="3811193"/>
          <a:ext cx="149507" cy="149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5F499-B014-4DF9-81B5-681527ADAE99}">
      <dsp:nvSpPr>
        <dsp:cNvPr id="0" name=""/>
        <dsp:cNvSpPr/>
      </dsp:nvSpPr>
      <dsp:spPr>
        <a:xfrm>
          <a:off x="715037" y="3885947"/>
          <a:ext cx="1111558" cy="966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21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Impact" panose="020B0806030902050204" pitchFamily="34" charset="0"/>
            </a:rPr>
            <a:t>Разработка чек-листа для должника</a:t>
          </a:r>
          <a:endParaRPr lang="ru-RU" sz="1600" kern="1200" dirty="0">
            <a:latin typeface="Impact" panose="020B0806030902050204" pitchFamily="34" charset="0"/>
          </a:endParaRPr>
        </a:p>
      </dsp:txBody>
      <dsp:txXfrm>
        <a:off x="715037" y="3885947"/>
        <a:ext cx="1111558" cy="966925"/>
      </dsp:txXfrm>
    </dsp:sp>
    <dsp:sp modelId="{CA814A9D-2456-4B02-86D3-1529DC963C74}">
      <dsp:nvSpPr>
        <dsp:cNvPr id="0" name=""/>
        <dsp:cNvSpPr/>
      </dsp:nvSpPr>
      <dsp:spPr>
        <a:xfrm>
          <a:off x="1696589" y="2866206"/>
          <a:ext cx="260013" cy="260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7BCE8-A9B5-4A96-9FC6-D3737256F199}">
      <dsp:nvSpPr>
        <dsp:cNvPr id="0" name=""/>
        <dsp:cNvSpPr/>
      </dsp:nvSpPr>
      <dsp:spPr>
        <a:xfrm>
          <a:off x="1817770" y="3067527"/>
          <a:ext cx="1363665" cy="856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76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Impact" panose="020B0806030902050204" pitchFamily="34" charset="0"/>
            </a:rPr>
            <a:t>Разработка информации для взыскателя</a:t>
          </a:r>
          <a:endParaRPr lang="ru-RU" sz="1600" b="0" kern="1200" dirty="0">
            <a:latin typeface="Impact" panose="020B0806030902050204" pitchFamily="34" charset="0"/>
          </a:endParaRPr>
        </a:p>
      </dsp:txBody>
      <dsp:txXfrm>
        <a:off x="1817770" y="3067527"/>
        <a:ext cx="1363665" cy="856774"/>
      </dsp:txXfrm>
    </dsp:sp>
    <dsp:sp modelId="{D43397FB-37FF-417B-A15C-58616DFBDE08}">
      <dsp:nvSpPr>
        <dsp:cNvPr id="0" name=""/>
        <dsp:cNvSpPr/>
      </dsp:nvSpPr>
      <dsp:spPr>
        <a:xfrm>
          <a:off x="3045410" y="2169857"/>
          <a:ext cx="344518" cy="344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CF58B-5EA7-4E2B-BF0D-87A2E2B55EF0}">
      <dsp:nvSpPr>
        <dsp:cNvPr id="0" name=""/>
        <dsp:cNvSpPr/>
      </dsp:nvSpPr>
      <dsp:spPr>
        <a:xfrm>
          <a:off x="3250171" y="2417991"/>
          <a:ext cx="1509578" cy="120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53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Impact" panose="020B0806030902050204" pitchFamily="34" charset="0"/>
            </a:rPr>
            <a:t>Размещение на сайте администрации г. Краснодара информации для взыскателя</a:t>
          </a:r>
          <a:endParaRPr lang="ru-RU" sz="1400" kern="1200" dirty="0">
            <a:latin typeface="Impact" panose="020B0806030902050204" pitchFamily="34" charset="0"/>
          </a:endParaRPr>
        </a:p>
      </dsp:txBody>
      <dsp:txXfrm>
        <a:off x="3250171" y="2417991"/>
        <a:ext cx="1509578" cy="1206720"/>
      </dsp:txXfrm>
    </dsp:sp>
    <dsp:sp modelId="{4E8D5DBA-8A99-4059-9295-7DA4696FE2A7}">
      <dsp:nvSpPr>
        <dsp:cNvPr id="0" name=""/>
        <dsp:cNvSpPr/>
      </dsp:nvSpPr>
      <dsp:spPr>
        <a:xfrm>
          <a:off x="4514487" y="1709145"/>
          <a:ext cx="461524" cy="461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9E8C2-3B32-44FE-8E93-B60B8F001A11}">
      <dsp:nvSpPr>
        <dsp:cNvPr id="0" name=""/>
        <dsp:cNvSpPr/>
      </dsp:nvSpPr>
      <dsp:spPr>
        <a:xfrm>
          <a:off x="4446045" y="1644052"/>
          <a:ext cx="2054296" cy="1703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552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Impact" panose="020B0806030902050204" pitchFamily="34" charset="0"/>
            </a:rPr>
            <a:t>Оптимизация проверки исполнительных документов </a:t>
          </a:r>
          <a:endParaRPr lang="ru-RU" sz="1600" kern="1200" dirty="0">
            <a:latin typeface="Impact" panose="020B0806030902050204" pitchFamily="34" charset="0"/>
          </a:endParaRPr>
        </a:p>
      </dsp:txBody>
      <dsp:txXfrm>
        <a:off x="4446045" y="1644052"/>
        <a:ext cx="2054296" cy="1703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2015B-57BD-4C95-9D4D-4A1B09201758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22A98-6499-4E7A-9819-81537EFAF299}">
      <dsp:nvSpPr>
        <dsp:cNvPr id="0" name=""/>
        <dsp:cNvSpPr/>
      </dsp:nvSpPr>
      <dsp:spPr>
        <a:xfrm>
          <a:off x="3657599" y="54239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Impact" panose="020B0806030902050204" pitchFamily="34" charset="0"/>
            </a:rPr>
            <a:t>Заявитель не знает какие документы необходимо прикладывать к исполнительному листу</a:t>
          </a:r>
          <a:endParaRPr lang="ru-RU" sz="1400" kern="1200" dirty="0">
            <a:latin typeface="Impact" panose="020B0806030902050204" pitchFamily="34" charset="0"/>
          </a:endParaRPr>
        </a:p>
      </dsp:txBody>
      <dsp:txXfrm>
        <a:off x="3695210" y="580006"/>
        <a:ext cx="3446911" cy="695244"/>
      </dsp:txXfrm>
    </dsp:sp>
    <dsp:sp modelId="{E4E611FF-C6B7-4404-9560-973897FF09CC}">
      <dsp:nvSpPr>
        <dsp:cNvPr id="0" name=""/>
        <dsp:cNvSpPr/>
      </dsp:nvSpPr>
      <dsp:spPr>
        <a:xfrm>
          <a:off x="3657599" y="1409170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Impact" panose="020B0806030902050204" pitchFamily="34" charset="0"/>
              <a:cs typeface="Times New Roman" panose="02020603050405020304" pitchFamily="18" charset="0"/>
            </a:rPr>
            <a:t>Законодательство большое /сложное. Не знают как искать и где.</a:t>
          </a:r>
          <a:endParaRPr lang="ru-RU" sz="1400" kern="1200" dirty="0">
            <a:latin typeface="Impact" panose="020B0806030902050204" pitchFamily="34" charset="0"/>
            <a:cs typeface="Times New Roman" panose="02020603050405020304" pitchFamily="18" charset="0"/>
          </a:endParaRPr>
        </a:p>
      </dsp:txBody>
      <dsp:txXfrm>
        <a:off x="3695210" y="1446781"/>
        <a:ext cx="3446911" cy="695244"/>
      </dsp:txXfrm>
    </dsp:sp>
    <dsp:sp modelId="{D9EFDF5B-3DDC-4734-B0F8-F796D39513FE}">
      <dsp:nvSpPr>
        <dsp:cNvPr id="0" name=""/>
        <dsp:cNvSpPr/>
      </dsp:nvSpPr>
      <dsp:spPr>
        <a:xfrm>
          <a:off x="3657599" y="227594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Impact" panose="020B0806030902050204" pitchFamily="34" charset="0"/>
            </a:rPr>
            <a:t>Нет доступной и простой информации </a:t>
          </a:r>
          <a:endParaRPr lang="ru-RU" sz="1400" kern="1200" dirty="0">
            <a:latin typeface="Impact" panose="020B0806030902050204" pitchFamily="34" charset="0"/>
          </a:endParaRPr>
        </a:p>
      </dsp:txBody>
      <dsp:txXfrm>
        <a:off x="3695210" y="2313556"/>
        <a:ext cx="3446911" cy="695244"/>
      </dsp:txXfrm>
    </dsp:sp>
    <dsp:sp modelId="{23F241BF-9C29-4E94-9C54-C8EA4388D314}">
      <dsp:nvSpPr>
        <dsp:cNvPr id="0" name=""/>
        <dsp:cNvSpPr/>
      </dsp:nvSpPr>
      <dsp:spPr>
        <a:xfrm>
          <a:off x="3657599" y="3142721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Impact" panose="020B0806030902050204" pitchFamily="34" charset="0"/>
            </a:rPr>
            <a:t>Не размещено на сайте администрации</a:t>
          </a:r>
          <a:endParaRPr lang="ru-RU" sz="1400" kern="1200" dirty="0">
            <a:latin typeface="Impact" panose="020B0806030902050204" pitchFamily="34" charset="0"/>
          </a:endParaRPr>
        </a:p>
      </dsp:txBody>
      <dsp:txXfrm>
        <a:off x="3695210" y="3180332"/>
        <a:ext cx="3446911" cy="695244"/>
      </dsp:txXfrm>
    </dsp:sp>
    <dsp:sp modelId="{A810A6F2-72E3-4EC6-8D86-82DB13D5291B}">
      <dsp:nvSpPr>
        <dsp:cNvPr id="0" name=""/>
        <dsp:cNvSpPr/>
      </dsp:nvSpPr>
      <dsp:spPr>
        <a:xfrm>
          <a:off x="3657599" y="4009496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Impact" panose="020B0806030902050204" pitchFamily="34" charset="0"/>
            </a:rPr>
            <a:t>Не предусмотрели размещение на сайте администрации</a:t>
          </a:r>
          <a:endParaRPr lang="ru-RU" sz="1400" kern="1200" dirty="0">
            <a:latin typeface="Impact" panose="020B0806030902050204" pitchFamily="34" charset="0"/>
          </a:endParaRPr>
        </a:p>
      </dsp:txBody>
      <dsp:txXfrm>
        <a:off x="3695210" y="4047107"/>
        <a:ext cx="3446911" cy="695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0341C-EEF0-45A5-84B5-570B6466D20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5987A-8A6D-43DA-A1D2-AB12F1255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6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2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4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4598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37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512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01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9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3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2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4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6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03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F76-A2BB-400E-832F-A3FF2574CAE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33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FCF76-A2BB-400E-832F-A3FF2574CAE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A12DCD1-A158-4B8C-B5D1-F50B95E95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0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eb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web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webp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eb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074" y="2114407"/>
            <a:ext cx="11331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Impact" panose="020B0806030902050204" pitchFamily="34" charset="0"/>
              </a:rPr>
              <a:t>Департамент финансов администрации муниципального образования</a:t>
            </a:r>
          </a:p>
          <a:p>
            <a:pPr algn="ctr"/>
            <a:r>
              <a:rPr lang="ru-RU" sz="2800" dirty="0" smtClean="0">
                <a:latin typeface="Impact" panose="020B0806030902050204" pitchFamily="34" charset="0"/>
              </a:rPr>
              <a:t> город Краснодар</a:t>
            </a:r>
            <a:endParaRPr lang="ru-RU" sz="2800" dirty="0"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177" y="3068514"/>
            <a:ext cx="1186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Impact" panose="020B0806030902050204" pitchFamily="34" charset="0"/>
              </a:rPr>
              <a:t>Проект : </a:t>
            </a:r>
            <a:r>
              <a:rPr lang="ru-RU" sz="3200" dirty="0">
                <a:latin typeface="Impact" panose="020B0806030902050204" pitchFamily="34" charset="0"/>
              </a:rPr>
              <a:t>«Оптимизация процессов </a:t>
            </a:r>
            <a:r>
              <a:rPr lang="ru-RU" sz="3200" dirty="0" smtClean="0">
                <a:latin typeface="Impact" panose="020B0806030902050204" pitchFamily="34" charset="0"/>
              </a:rPr>
              <a:t>представления </a:t>
            </a:r>
            <a:r>
              <a:rPr lang="ru-RU" sz="3200" dirty="0">
                <a:latin typeface="Impact" panose="020B0806030902050204" pitchFamily="34" charset="0"/>
              </a:rPr>
              <a:t>и рассмотрения исполнительных </a:t>
            </a:r>
            <a:r>
              <a:rPr lang="ru-RU" sz="3200" dirty="0" smtClean="0">
                <a:latin typeface="Impact" panose="020B0806030902050204" pitchFamily="34" charset="0"/>
              </a:rPr>
              <a:t>документов»</a:t>
            </a:r>
            <a:endParaRPr lang="ru-RU" sz="3200" dirty="0"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897" y="6365630"/>
            <a:ext cx="105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2021  год</a:t>
            </a:r>
            <a:endParaRPr lang="ru-RU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 trans="17000" brushSize="3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7661" y="2861164"/>
            <a:ext cx="6696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Impact" panose="020B0806030902050204" pitchFamily="34" charset="0"/>
              </a:rPr>
              <a:t>Спасибо за ваше время!!!</a:t>
            </a:r>
            <a:endParaRPr lang="ru-RU" sz="4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71736" y="104775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Impact" panose="020B0806030902050204" pitchFamily="34" charset="0"/>
              </a:rPr>
              <a:t>Паспорт проекта</a:t>
            </a:r>
            <a:endParaRPr lang="ru-RU" sz="2800" dirty="0">
              <a:latin typeface="Impact" panose="020B0806030902050204" pitchFamily="34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1" y="712177"/>
            <a:ext cx="9507277" cy="60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77385" y="1545673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Impact" panose="020B0806030902050204" pitchFamily="34" charset="0"/>
              </a:rPr>
              <a:t>Взыскатель принёс документы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2095440" y="1545673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Impact" panose="020B0806030902050204" pitchFamily="34" charset="0"/>
              </a:rPr>
              <a:t>Вызов специалиста для сдачи документов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3899458" y="1560086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Impact" panose="020B0806030902050204" pitchFamily="34" charset="0"/>
              </a:rPr>
              <a:t>Ожидание специалиста</a:t>
            </a:r>
            <a:r>
              <a:rPr lang="en-US" dirty="0"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Impact" panose="020B0806030902050204" pitchFamily="34" charset="0"/>
              </a:rPr>
              <a:t>взыскателем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5643543" y="1567168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Impact" panose="020B0806030902050204" pitchFamily="34" charset="0"/>
              </a:rPr>
              <a:t>Специалист принимает документы </a:t>
            </a:r>
            <a:r>
              <a:rPr lang="ru-RU" dirty="0" smtClean="0">
                <a:solidFill>
                  <a:schemeClr val="tx1"/>
                </a:solidFill>
                <a:latin typeface="Impact" panose="020B0806030902050204" pitchFamily="34" charset="0"/>
              </a:rPr>
              <a:t>взыскателя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7425091" y="1548526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Impact" panose="020B0806030902050204" pitchFamily="34" charset="0"/>
              </a:rPr>
              <a:t>Специалист возвращается в кабинет с документами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1881939" y="3931601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Impact" panose="020B0806030902050204" pitchFamily="34" charset="0"/>
              </a:rPr>
              <a:t>Юридический отдел принимает документы взыскателя в электронном виде в СЭД</a:t>
            </a:r>
            <a:r>
              <a:rPr lang="ru-RU" dirty="0">
                <a:latin typeface="Impact" panose="020B0806030902050204" pitchFamily="34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16" name="Загнутый угол 15"/>
          <p:cNvSpPr/>
          <p:nvPr/>
        </p:nvSpPr>
        <p:spPr>
          <a:xfrm>
            <a:off x="3556258" y="3931602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Impact" panose="020B0806030902050204" pitchFamily="34" charset="0"/>
              </a:rPr>
              <a:t>Специалист юр. отдела рассматривает документы </a:t>
            </a:r>
            <a:r>
              <a:rPr lang="ru-RU" sz="1600" dirty="0">
                <a:solidFill>
                  <a:schemeClr val="tx1"/>
                </a:solidFill>
                <a:latin typeface="Impact" panose="020B0806030902050204" pitchFamily="34" charset="0"/>
              </a:rPr>
              <a:t>взыскателя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6882173" y="3938121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Согласование проекта уведомления о возврате исполнительных документов с заместителем директора департамента</a:t>
            </a:r>
            <a:endParaRPr lang="ru-RU" sz="1100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Загнутый угол 19"/>
          <p:cNvSpPr/>
          <p:nvPr/>
        </p:nvSpPr>
        <p:spPr>
          <a:xfrm>
            <a:off x="5223465" y="3922051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Принятие </a:t>
            </a: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</a:rPr>
              <a:t>решения по результатам рассмотрения документов  и подготовка </a:t>
            </a:r>
            <a:r>
              <a:rPr lang="ru-RU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заключения специалистом юр. отдела</a:t>
            </a:r>
            <a:endParaRPr lang="ru-RU" sz="1200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1" name="Загнутый угол 30"/>
          <p:cNvSpPr/>
          <p:nvPr/>
        </p:nvSpPr>
        <p:spPr>
          <a:xfrm>
            <a:off x="3202780" y="3174455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3-5 мин</a:t>
            </a:r>
            <a:endParaRPr lang="ru-RU" sz="1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4" name="Загнутый угол 33"/>
          <p:cNvSpPr/>
          <p:nvPr/>
        </p:nvSpPr>
        <p:spPr>
          <a:xfrm>
            <a:off x="4994380" y="3179296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5-7 мин</a:t>
            </a:r>
            <a:endParaRPr lang="ru-RU" sz="1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7" name="Загнутый угол 36"/>
          <p:cNvSpPr/>
          <p:nvPr/>
        </p:nvSpPr>
        <p:spPr>
          <a:xfrm>
            <a:off x="6717193" y="3208247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10-15 мин.</a:t>
            </a:r>
            <a:endParaRPr lang="ru-RU" sz="11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8516291" y="3193608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5-7 мин</a:t>
            </a:r>
            <a:endParaRPr lang="ru-RU" sz="1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23166" y="3198368"/>
            <a:ext cx="595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latin typeface="Impact" panose="020B0806030902050204" pitchFamily="34" charset="0"/>
            </a:endParaRPr>
          </a:p>
        </p:txBody>
      </p:sp>
      <p:sp>
        <p:nvSpPr>
          <p:cNvPr id="43" name="Загнутый угол 42"/>
          <p:cNvSpPr/>
          <p:nvPr/>
        </p:nvSpPr>
        <p:spPr>
          <a:xfrm>
            <a:off x="2892765" y="5644946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00332" y="5622386"/>
            <a:ext cx="608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Impact" panose="020B0806030902050204" pitchFamily="34" charset="0"/>
              </a:rPr>
              <a:t>7-10 мин.</a:t>
            </a:r>
            <a:endParaRPr lang="ru-RU" sz="1100" dirty="0">
              <a:latin typeface="Impact" panose="020B0806030902050204" pitchFamily="34" charset="0"/>
            </a:endParaRPr>
          </a:p>
        </p:txBody>
      </p:sp>
      <p:sp>
        <p:nvSpPr>
          <p:cNvPr id="46" name="Загнутый угол 45"/>
          <p:cNvSpPr/>
          <p:nvPr/>
        </p:nvSpPr>
        <p:spPr>
          <a:xfrm>
            <a:off x="4588022" y="5622386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4609282" y="5644291"/>
            <a:ext cx="595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Impact" panose="020B0806030902050204" pitchFamily="34" charset="0"/>
              </a:rPr>
              <a:t>45-50 мин.</a:t>
            </a:r>
            <a:endParaRPr lang="ru-RU" sz="1100" dirty="0">
              <a:latin typeface="Impact" panose="020B0806030902050204" pitchFamily="34" charset="0"/>
            </a:endParaRPr>
          </a:p>
        </p:txBody>
      </p:sp>
      <p:sp>
        <p:nvSpPr>
          <p:cNvPr id="49" name="Загнутый угол 48"/>
          <p:cNvSpPr/>
          <p:nvPr/>
        </p:nvSpPr>
        <p:spPr>
          <a:xfrm>
            <a:off x="6277277" y="5622386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7-10 мин</a:t>
            </a:r>
            <a:endParaRPr lang="ru-RU" sz="1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51" name="Загнутый угол 50"/>
          <p:cNvSpPr/>
          <p:nvPr/>
        </p:nvSpPr>
        <p:spPr>
          <a:xfrm>
            <a:off x="7970144" y="5583771"/>
            <a:ext cx="579236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73917" y="5626487"/>
            <a:ext cx="5446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Impact" panose="020B0806030902050204" pitchFamily="34" charset="0"/>
              </a:rPr>
              <a:t>30-40  мин.</a:t>
            </a:r>
            <a:endParaRPr lang="ru-RU" sz="1100" dirty="0">
              <a:latin typeface="Impact" panose="020B0806030902050204" pitchFamily="34" charset="0"/>
            </a:endParaRPr>
          </a:p>
          <a:p>
            <a:endParaRPr lang="ru-RU" sz="1100" dirty="0">
              <a:latin typeface="Impact" panose="020B080603090205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0583" y="114753"/>
            <a:ext cx="635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Impact" panose="020B0806030902050204" pitchFamily="34" charset="0"/>
              </a:rPr>
              <a:t>Текущее состояние</a:t>
            </a:r>
            <a:endParaRPr lang="ru-RU" sz="4000" dirty="0">
              <a:latin typeface="Impact" panose="020B0806030902050204" pitchFamily="34" charset="0"/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>
            <a:off x="1689386" y="1212055"/>
            <a:ext cx="561975" cy="3238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Выгнутая вверх стрелка 52"/>
          <p:cNvSpPr/>
          <p:nvPr/>
        </p:nvSpPr>
        <p:spPr>
          <a:xfrm>
            <a:off x="3520669" y="1221823"/>
            <a:ext cx="561975" cy="3238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Выгнутая вверх стрелка 53"/>
          <p:cNvSpPr/>
          <p:nvPr/>
        </p:nvSpPr>
        <p:spPr>
          <a:xfrm>
            <a:off x="5244833" y="1234677"/>
            <a:ext cx="561975" cy="3238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Выгнутая вверх стрелка 54"/>
          <p:cNvSpPr/>
          <p:nvPr/>
        </p:nvSpPr>
        <p:spPr>
          <a:xfrm>
            <a:off x="7038742" y="1234677"/>
            <a:ext cx="561975" cy="3238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Выгнутая вверх стрелка 55"/>
          <p:cNvSpPr/>
          <p:nvPr/>
        </p:nvSpPr>
        <p:spPr>
          <a:xfrm>
            <a:off x="8813946" y="1212713"/>
            <a:ext cx="561975" cy="3238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 rot="19705084">
            <a:off x="1724310" y="6106796"/>
            <a:ext cx="458528" cy="327643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Выгнутая вниз стрелка 56"/>
          <p:cNvSpPr/>
          <p:nvPr/>
        </p:nvSpPr>
        <p:spPr>
          <a:xfrm rot="19618633">
            <a:off x="3382833" y="6105303"/>
            <a:ext cx="458528" cy="321615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Загнутый угол 51"/>
          <p:cNvSpPr/>
          <p:nvPr/>
        </p:nvSpPr>
        <p:spPr>
          <a:xfrm>
            <a:off x="9157488" y="1535905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Impact" panose="020B0806030902050204" pitchFamily="34" charset="0"/>
              </a:rPr>
              <a:t>Специалист оформляет документы и вносит </a:t>
            </a:r>
            <a:r>
              <a:rPr lang="ru-RU" sz="1600" dirty="0">
                <a:solidFill>
                  <a:schemeClr val="tx1"/>
                </a:solidFill>
                <a:latin typeface="Impact" panose="020B0806030902050204" pitchFamily="34" charset="0"/>
              </a:rPr>
              <a:t>в СЭД </a:t>
            </a:r>
          </a:p>
        </p:txBody>
      </p:sp>
      <p:sp>
        <p:nvSpPr>
          <p:cNvPr id="58" name="Загнутый угол 57"/>
          <p:cNvSpPr/>
          <p:nvPr/>
        </p:nvSpPr>
        <p:spPr>
          <a:xfrm>
            <a:off x="10261784" y="3179296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5-10 мин.</a:t>
            </a:r>
            <a:endParaRPr lang="ru-RU" dirty="0"/>
          </a:p>
        </p:txBody>
      </p:sp>
      <p:sp>
        <p:nvSpPr>
          <p:cNvPr id="64" name="Выгнутая вниз стрелка 63"/>
          <p:cNvSpPr/>
          <p:nvPr/>
        </p:nvSpPr>
        <p:spPr>
          <a:xfrm rot="19788112">
            <a:off x="5106419" y="6099424"/>
            <a:ext cx="458528" cy="327643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42089" y="3938121"/>
            <a:ext cx="2088482" cy="77948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Заключение по исполнительному листу о выплате специалистом юр. отдела передаётся отделу казначейства</a:t>
            </a:r>
            <a:endParaRPr lang="ru-RU" sz="11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068890" y="4927646"/>
            <a:ext cx="2088482" cy="95523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Специалист юр. отдела подготавливает уведомление о возврате и исполнительные документы направляет взыскателю</a:t>
            </a:r>
            <a:endParaRPr lang="ru-RU" sz="11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8540004" y="3867287"/>
            <a:ext cx="1423020" cy="1000135"/>
          </a:xfrm>
          <a:prstGeom prst="rightArrow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Impact" panose="020B0806030902050204" pitchFamily="34" charset="0"/>
              </a:rPr>
              <a:t>Положительное решение</a:t>
            </a:r>
            <a:endParaRPr lang="ru-RU" sz="1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67" name="Стрелка вправо 66"/>
          <p:cNvSpPr/>
          <p:nvPr/>
        </p:nvSpPr>
        <p:spPr>
          <a:xfrm>
            <a:off x="8582752" y="4905197"/>
            <a:ext cx="1423020" cy="1000135"/>
          </a:xfrm>
          <a:prstGeom prst="rightArrow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Impact" panose="020B0806030902050204" pitchFamily="34" charset="0"/>
              </a:rPr>
              <a:t>Отрицательное решение</a:t>
            </a:r>
            <a:endParaRPr lang="ru-RU" sz="1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Пятно 2 17"/>
          <p:cNvSpPr/>
          <p:nvPr/>
        </p:nvSpPr>
        <p:spPr>
          <a:xfrm>
            <a:off x="9214674" y="5896462"/>
            <a:ext cx="3000375" cy="912609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Impact" panose="020B0806030902050204" pitchFamily="34" charset="0"/>
              </a:rPr>
              <a:t>159 мин.</a:t>
            </a:r>
            <a:endParaRPr lang="ru-RU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59" name="Загнутый угол 58"/>
          <p:cNvSpPr/>
          <p:nvPr/>
        </p:nvSpPr>
        <p:spPr>
          <a:xfrm>
            <a:off x="228415" y="3922050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Impact" panose="020B0806030902050204" pitchFamily="34" charset="0"/>
              </a:rPr>
              <a:t>Специалист передаёт пакет документов в электронном </a:t>
            </a:r>
            <a:r>
              <a:rPr lang="ru-RU" sz="1600" dirty="0" smtClean="0">
                <a:solidFill>
                  <a:schemeClr val="tx1"/>
                </a:solidFill>
                <a:latin typeface="Impact" panose="020B0806030902050204" pitchFamily="34" charset="0"/>
              </a:rPr>
              <a:t>виде в юридический отдел</a:t>
            </a:r>
            <a:endParaRPr lang="ru-RU" sz="16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60" name="Загнутый угол 59"/>
          <p:cNvSpPr/>
          <p:nvPr/>
        </p:nvSpPr>
        <p:spPr>
          <a:xfrm>
            <a:off x="1269942" y="5644291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3-5 мин.</a:t>
            </a:r>
            <a:endParaRPr lang="ru-RU" dirty="0"/>
          </a:p>
        </p:txBody>
      </p:sp>
      <p:sp>
        <p:nvSpPr>
          <p:cNvPr id="3" name="Пятно 1 2"/>
          <p:cNvSpPr/>
          <p:nvPr/>
        </p:nvSpPr>
        <p:spPr>
          <a:xfrm>
            <a:off x="9714182" y="2954764"/>
            <a:ext cx="476124" cy="470571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но 1 41"/>
          <p:cNvSpPr/>
          <p:nvPr/>
        </p:nvSpPr>
        <p:spPr>
          <a:xfrm>
            <a:off x="4075182" y="5316709"/>
            <a:ext cx="476124" cy="470571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Выгнутая вниз стрелка 44"/>
          <p:cNvSpPr/>
          <p:nvPr/>
        </p:nvSpPr>
        <p:spPr>
          <a:xfrm rot="19788112">
            <a:off x="6808077" y="6119565"/>
            <a:ext cx="458528" cy="327643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178" y="133350"/>
            <a:ext cx="10937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Impact" panose="020B0806030902050204" pitchFamily="34" charset="0"/>
              </a:rPr>
              <a:t>План оптимизации мероприятия по приему и проверке исполнительных листов</a:t>
            </a:r>
            <a:endParaRPr lang="ru-RU" sz="2400" dirty="0">
              <a:latin typeface="Impact" panose="020B0806030902050204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396545272"/>
              </p:ext>
            </p:extLst>
          </p:nvPr>
        </p:nvGraphicFramePr>
        <p:xfrm>
          <a:off x="3009812" y="904875"/>
          <a:ext cx="6500342" cy="5643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1369">
            <a:off x="9469159" y="4699619"/>
            <a:ext cx="2338094" cy="1681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032">
            <a:off x="9530873" y="976352"/>
            <a:ext cx="2419349" cy="2043006"/>
          </a:xfrm>
          <a:prstGeom prst="rect">
            <a:avLst/>
          </a:prstGeom>
          <a:effectLst>
            <a:glow rad="63500">
              <a:schemeClr val="bg2">
                <a:alpha val="40000"/>
              </a:schemeClr>
            </a:glow>
            <a:softEdge rad="127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r="10607" b="410"/>
          <a:stretch/>
        </p:blipFill>
        <p:spPr>
          <a:xfrm rot="20159635">
            <a:off x="641024" y="4222559"/>
            <a:ext cx="2741779" cy="20720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463">
            <a:off x="914400" y="122223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45892" y="184639"/>
            <a:ext cx="65341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Impact" panose="020B0806030902050204" pitchFamily="34" charset="0"/>
              </a:rPr>
              <a:t>Чек-лист</a:t>
            </a:r>
          </a:p>
          <a:p>
            <a:pPr algn="ctr"/>
            <a:r>
              <a:rPr lang="ru-RU" sz="2800" dirty="0" smtClean="0">
                <a:latin typeface="Impact" panose="020B0806030902050204" pitchFamily="34" charset="0"/>
              </a:rPr>
              <a:t> проверки исполнительных документов </a:t>
            </a:r>
          </a:p>
          <a:p>
            <a:pPr algn="ctr"/>
            <a:r>
              <a:rPr lang="ru-RU" sz="2800" dirty="0" smtClean="0">
                <a:latin typeface="Impact" panose="020B0806030902050204" pitchFamily="34" charset="0"/>
              </a:rPr>
              <a:t>специалистом юридического отдела</a:t>
            </a:r>
            <a:endParaRPr lang="ru-RU" sz="2800" dirty="0">
              <a:latin typeface="Impact" panose="020B0806030902050204" pitchFamily="34" charset="0"/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41" y="1473686"/>
            <a:ext cx="9583487" cy="42773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7921">
            <a:off x="451688" y="5008874"/>
            <a:ext cx="1525969" cy="1484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7583">
            <a:off x="184375" y="322234"/>
            <a:ext cx="2060598" cy="1545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577">
            <a:off x="9915723" y="82347"/>
            <a:ext cx="2292324" cy="2112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98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25324" y="184639"/>
            <a:ext cx="45752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Impact" panose="020B0806030902050204" pitchFamily="34" charset="0"/>
              </a:rPr>
              <a:t>Чек-лист</a:t>
            </a:r>
          </a:p>
          <a:p>
            <a:pPr algn="ctr"/>
            <a:r>
              <a:rPr lang="ru-RU" sz="2800" dirty="0" smtClean="0">
                <a:latin typeface="Impact" panose="020B0806030902050204" pitchFamily="34" charset="0"/>
              </a:rPr>
              <a:t> проверки исполнительных </a:t>
            </a:r>
          </a:p>
          <a:p>
            <a:pPr algn="ctr"/>
            <a:r>
              <a:rPr lang="ru-RU" sz="2800" dirty="0" smtClean="0">
                <a:latin typeface="Impact" panose="020B0806030902050204" pitchFamily="34" charset="0"/>
              </a:rPr>
              <a:t>документов специалистом</a:t>
            </a:r>
            <a:endParaRPr lang="ru-RU" sz="2800" dirty="0">
              <a:latin typeface="Impact" panose="020B0806030902050204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09" y="1917781"/>
            <a:ext cx="9631119" cy="25911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7583">
            <a:off x="272506" y="624855"/>
            <a:ext cx="2519409" cy="1889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375">
            <a:off x="9896138" y="3998657"/>
            <a:ext cx="1716866" cy="17168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206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1" y="238125"/>
            <a:ext cx="1179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Impact" panose="020B0806030902050204" pitchFamily="34" charset="0"/>
              </a:rPr>
              <a:t>Целевое состояние</a:t>
            </a:r>
            <a:endParaRPr lang="ru-RU" sz="2400" dirty="0">
              <a:latin typeface="Impact" panose="020B0806030902050204" pitchFamily="34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16413" y="3089582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нутый угол 18"/>
          <p:cNvSpPr/>
          <p:nvPr/>
        </p:nvSpPr>
        <p:spPr>
          <a:xfrm>
            <a:off x="1535937" y="777423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нутый угол 19"/>
          <p:cNvSpPr/>
          <p:nvPr/>
        </p:nvSpPr>
        <p:spPr>
          <a:xfrm>
            <a:off x="2226073" y="4609109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нутый угол 20"/>
          <p:cNvSpPr/>
          <p:nvPr/>
        </p:nvSpPr>
        <p:spPr>
          <a:xfrm>
            <a:off x="3625457" y="2151095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87850" y="3515690"/>
            <a:ext cx="143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Impact" panose="020B0806030902050204" pitchFamily="34" charset="0"/>
              </a:rPr>
              <a:t>Взыскатель принёс документы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38573" y="1115697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Impact" panose="020B0806030902050204" pitchFamily="34" charset="0"/>
              </a:rPr>
              <a:t>Вызов специалиста для сдачи документов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28668" y="5037639"/>
            <a:ext cx="1581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Impact" panose="020B0806030902050204" pitchFamily="34" charset="0"/>
              </a:rPr>
              <a:t>Ожидание специалиста</a:t>
            </a:r>
            <a:r>
              <a:rPr lang="en-US" dirty="0">
                <a:latin typeface="Impact" panose="020B0806030902050204" pitchFamily="34" charset="0"/>
              </a:rPr>
              <a:t> </a:t>
            </a:r>
            <a:r>
              <a:rPr lang="ru-RU" dirty="0">
                <a:latin typeface="Impact" panose="020B0806030902050204" pitchFamily="34" charset="0"/>
              </a:rPr>
              <a:t>взыскателем</a:t>
            </a:r>
          </a:p>
        </p:txBody>
      </p:sp>
      <p:sp>
        <p:nvSpPr>
          <p:cNvPr id="32" name="Загнутый угол 31"/>
          <p:cNvSpPr/>
          <p:nvPr/>
        </p:nvSpPr>
        <p:spPr>
          <a:xfrm>
            <a:off x="3327801" y="6163648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269457" y="6229034"/>
            <a:ext cx="711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Impact" panose="020B0806030902050204" pitchFamily="34" charset="0"/>
              </a:rPr>
              <a:t>5-7 </a:t>
            </a:r>
          </a:p>
          <a:p>
            <a:pPr algn="ctr"/>
            <a:r>
              <a:rPr lang="ru-RU" sz="1100" dirty="0" smtClean="0">
                <a:latin typeface="Impact" panose="020B0806030902050204" pitchFamily="34" charset="0"/>
              </a:rPr>
              <a:t>мин</a:t>
            </a:r>
            <a:endParaRPr lang="ru-RU" sz="1100" dirty="0">
              <a:latin typeface="Impact" panose="020B0806030902050204" pitchFamily="34" charset="0"/>
            </a:endParaRPr>
          </a:p>
        </p:txBody>
      </p:sp>
      <p:sp>
        <p:nvSpPr>
          <p:cNvPr id="34" name="Загнутый угол 33"/>
          <p:cNvSpPr/>
          <p:nvPr/>
        </p:nvSpPr>
        <p:spPr>
          <a:xfrm>
            <a:off x="2597961" y="2394253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624149" y="2445589"/>
            <a:ext cx="569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Impact" panose="020B0806030902050204" pitchFamily="34" charset="0"/>
              </a:rPr>
              <a:t>3-5 мин</a:t>
            </a:r>
            <a:endParaRPr lang="ru-RU" sz="1100" dirty="0">
              <a:latin typeface="Impact" panose="020B080603090205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43044" y="2469340"/>
            <a:ext cx="1581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Impact" panose="020B0806030902050204" pitchFamily="34" charset="0"/>
              </a:rPr>
              <a:t>Специалист принимает </a:t>
            </a:r>
            <a:r>
              <a:rPr lang="ru-RU" sz="1600" dirty="0" smtClean="0">
                <a:latin typeface="Impact" panose="020B0806030902050204" pitchFamily="34" charset="0"/>
              </a:rPr>
              <a:t>документы по чек-листу</a:t>
            </a:r>
            <a:endParaRPr lang="ru-RU" sz="1600" dirty="0">
              <a:latin typeface="Impact" panose="020B0806030902050204" pitchFamily="34" charset="0"/>
            </a:endParaRPr>
          </a:p>
        </p:txBody>
      </p:sp>
      <p:sp>
        <p:nvSpPr>
          <p:cNvPr id="37" name="Загнутый угол 36"/>
          <p:cNvSpPr/>
          <p:nvPr/>
        </p:nvSpPr>
        <p:spPr>
          <a:xfrm>
            <a:off x="4660488" y="3737132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4660488" y="3773086"/>
            <a:ext cx="60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Impact" panose="020B0806030902050204" pitchFamily="34" charset="0"/>
              </a:rPr>
              <a:t>5-7</a:t>
            </a:r>
          </a:p>
          <a:p>
            <a:pPr algn="ctr"/>
            <a:r>
              <a:rPr lang="ru-RU" sz="1200" dirty="0" smtClean="0">
                <a:latin typeface="Impact" panose="020B0806030902050204" pitchFamily="34" charset="0"/>
              </a:rPr>
              <a:t>мин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3" name="Стрелка углом 2"/>
          <p:cNvSpPr/>
          <p:nvPr/>
        </p:nvSpPr>
        <p:spPr>
          <a:xfrm>
            <a:off x="627370" y="1985146"/>
            <a:ext cx="857249" cy="1019176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2147903" y="3553009"/>
            <a:ext cx="1495425" cy="423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углом 6"/>
          <p:cNvSpPr/>
          <p:nvPr/>
        </p:nvSpPr>
        <p:spPr>
          <a:xfrm rot="5400000" flipH="1">
            <a:off x="3631692" y="4869667"/>
            <a:ext cx="1488441" cy="764489"/>
          </a:xfrm>
          <a:prstGeom prst="bentArrow">
            <a:avLst>
              <a:gd name="adj1" fmla="val 25000"/>
              <a:gd name="adj2" fmla="val 26246"/>
              <a:gd name="adj3" fmla="val 25000"/>
              <a:gd name="adj4" fmla="val 4375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298050" y="2215443"/>
            <a:ext cx="1655199" cy="1023057"/>
          </a:xfrm>
          <a:prstGeom prst="rightArrow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Impact" panose="020B0806030902050204" pitchFamily="34" charset="0"/>
              </a:rPr>
              <a:t>Полный пакет документов</a:t>
            </a:r>
            <a:endParaRPr lang="ru-RU" sz="1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7106" y="1896355"/>
            <a:ext cx="1773994" cy="9194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Impact" panose="020B0806030902050204" pitchFamily="34" charset="0"/>
              </a:rPr>
              <a:t>Специалист возвращается в </a:t>
            </a:r>
            <a:r>
              <a:rPr lang="ru-RU" sz="1400" dirty="0" smtClean="0">
                <a:solidFill>
                  <a:schemeClr val="tx1"/>
                </a:solidFill>
                <a:latin typeface="Impact" panose="020B0806030902050204" pitchFamily="34" charset="0"/>
              </a:rPr>
              <a:t>кабинет с пакетом документов</a:t>
            </a:r>
            <a:endParaRPr lang="ru-RU" sz="14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836008" y="3322062"/>
            <a:ext cx="1764469" cy="88552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Impact" panose="020B0806030902050204" pitchFamily="34" charset="0"/>
              </a:rPr>
              <a:t>Оформляет документы и вносит в СЭД</a:t>
            </a:r>
            <a:endParaRPr lang="ru-RU" sz="1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165861" y="1913301"/>
            <a:ext cx="1764469" cy="88552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Impact" panose="020B0806030902050204" pitchFamily="34" charset="0"/>
              </a:rPr>
              <a:t>Специалист оформляет документы, вносит в СЭД и передает их в электронном виде в юр. отдел</a:t>
            </a:r>
            <a:endParaRPr lang="ru-RU" sz="105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3000943">
            <a:off x="8675891" y="1260587"/>
            <a:ext cx="775195" cy="747316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Стрелка углом 59"/>
          <p:cNvSpPr/>
          <p:nvPr/>
        </p:nvSpPr>
        <p:spPr>
          <a:xfrm rot="10800000">
            <a:off x="9655054" y="3063340"/>
            <a:ext cx="786083" cy="764489"/>
          </a:xfrm>
          <a:prstGeom prst="bentArrow">
            <a:avLst>
              <a:gd name="adj1" fmla="val 25000"/>
              <a:gd name="adj2" fmla="val 26246"/>
              <a:gd name="adj3" fmla="val 25000"/>
              <a:gd name="adj4" fmla="val 4375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Загнутый угол 64"/>
          <p:cNvSpPr/>
          <p:nvPr/>
        </p:nvSpPr>
        <p:spPr>
          <a:xfrm>
            <a:off x="9301200" y="3968821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5-7</a:t>
            </a:r>
            <a:endParaRPr lang="ru-RU" sz="1200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</a:rPr>
              <a:t>мин</a:t>
            </a:r>
            <a:endParaRPr lang="ru-RU" sz="1200" dirty="0"/>
          </a:p>
        </p:txBody>
      </p:sp>
      <p:sp>
        <p:nvSpPr>
          <p:cNvPr id="66" name="Загнутый угол 65"/>
          <p:cNvSpPr/>
          <p:nvPr/>
        </p:nvSpPr>
        <p:spPr>
          <a:xfrm>
            <a:off x="8423575" y="2627345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smtClean="0">
                <a:solidFill>
                  <a:schemeClr val="tx1"/>
                </a:solidFill>
                <a:latin typeface="Impact" panose="020B0806030902050204" pitchFamily="34" charset="0"/>
              </a:rPr>
              <a:t>5--7</a:t>
            </a:r>
            <a:endParaRPr lang="ru-RU" sz="1100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Impact" panose="020B0806030902050204" pitchFamily="34" charset="0"/>
              </a:rPr>
              <a:t>мин</a:t>
            </a:r>
          </a:p>
        </p:txBody>
      </p:sp>
      <p:sp>
        <p:nvSpPr>
          <p:cNvPr id="67" name="Загнутый угол 66"/>
          <p:cNvSpPr/>
          <p:nvPr/>
        </p:nvSpPr>
        <p:spPr>
          <a:xfrm>
            <a:off x="10565612" y="2621887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5-7</a:t>
            </a:r>
            <a:endParaRPr lang="ru-RU" sz="1200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</a:rPr>
              <a:t>мин</a:t>
            </a:r>
            <a:endParaRPr lang="ru-RU" sz="1200" dirty="0"/>
          </a:p>
        </p:txBody>
      </p:sp>
      <p:sp>
        <p:nvSpPr>
          <p:cNvPr id="14" name="Стрелка вправо 13"/>
          <p:cNvSpPr/>
          <p:nvPr/>
        </p:nvSpPr>
        <p:spPr>
          <a:xfrm rot="2546078">
            <a:off x="5438344" y="3969011"/>
            <a:ext cx="1704974" cy="10773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Неполный пакет документов</a:t>
            </a:r>
            <a:endParaRPr lang="ru-RU" sz="1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948906" y="5168574"/>
            <a:ext cx="1773994" cy="9194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Impact" panose="020B0806030902050204" pitchFamily="34" charset="0"/>
              </a:rPr>
              <a:t>Возвращается взыскателю для сбора необходимых документов</a:t>
            </a:r>
            <a:endParaRPr lang="ru-RU" sz="1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1087136" y="1509131"/>
            <a:ext cx="1104864" cy="133954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Impact" panose="020B0806030902050204" pitchFamily="34" charset="0"/>
              </a:rPr>
              <a:t>Далее</a:t>
            </a:r>
            <a:endParaRPr lang="ru-RU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236232" y="829814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Impact" panose="020B0806030902050204" pitchFamily="34" charset="0"/>
              </a:rPr>
              <a:t>Юридический </a:t>
            </a:r>
            <a:r>
              <a:rPr lang="ru-RU" sz="1400" dirty="0">
                <a:solidFill>
                  <a:schemeClr val="tx1"/>
                </a:solidFill>
                <a:latin typeface="Impact" panose="020B0806030902050204" pitchFamily="34" charset="0"/>
              </a:rPr>
              <a:t>отдел принимает документы взыскателя в электронном виде в СЭД.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866469" y="3350929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нутый угол 16"/>
          <p:cNvSpPr/>
          <p:nvPr/>
        </p:nvSpPr>
        <p:spPr>
          <a:xfrm>
            <a:off x="2816895" y="3378156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Согласование </a:t>
            </a:r>
            <a:r>
              <a:rPr lang="ru-RU" sz="11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проекта уведомления о возврате исполнительных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документов специалистом             юр. отдела  </a:t>
            </a:r>
            <a:r>
              <a:rPr lang="ru-RU" sz="11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 заместителем </a:t>
            </a:r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директора </a:t>
            </a:r>
            <a:r>
              <a:rPr lang="ru-RU" sz="11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департамента</a:t>
            </a:r>
          </a:p>
          <a:p>
            <a:pPr algn="ctr"/>
            <a:endParaRPr lang="ru-RU" sz="1100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Загнутый угол 19"/>
          <p:cNvSpPr/>
          <p:nvPr/>
        </p:nvSpPr>
        <p:spPr>
          <a:xfrm>
            <a:off x="2201957" y="829813"/>
            <a:ext cx="1581150" cy="203835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Impact" panose="020B0806030902050204" pitchFamily="34" charset="0"/>
              </a:rPr>
              <a:t>Принятие решения </a:t>
            </a:r>
            <a:r>
              <a:rPr lang="ru-RU" sz="1600" dirty="0">
                <a:solidFill>
                  <a:schemeClr val="tx1"/>
                </a:solidFill>
                <a:latin typeface="Impact" panose="020B0806030902050204" pitchFamily="34" charset="0"/>
              </a:rPr>
              <a:t>по результатам рассмотрения документов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Загнутый угол 42"/>
          <p:cNvSpPr/>
          <p:nvPr/>
        </p:nvSpPr>
        <p:spPr>
          <a:xfrm>
            <a:off x="1309596" y="2480024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7-10 </a:t>
            </a:r>
            <a:r>
              <a:rPr lang="ru-RU" sz="1100" dirty="0">
                <a:solidFill>
                  <a:schemeClr val="tx1"/>
                </a:solidFill>
                <a:latin typeface="Impact" panose="020B0806030902050204" pitchFamily="34" charset="0"/>
              </a:rPr>
              <a:t>мин.</a:t>
            </a:r>
          </a:p>
          <a:p>
            <a:pPr algn="ctr"/>
            <a:endParaRPr lang="ru-RU" sz="11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6993" y="3452510"/>
            <a:ext cx="158115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dirty="0" smtClean="0">
                <a:latin typeface="Impact" panose="020B0806030902050204" pitchFamily="34" charset="0"/>
              </a:rPr>
              <a:t>Специалист юр. отдела рассматривает документы взыскателя и готовит заключение или уведомление</a:t>
            </a:r>
            <a:r>
              <a:rPr lang="en-US" sz="1200" dirty="0" smtClean="0">
                <a:latin typeface="Impact" panose="020B0806030902050204" pitchFamily="34" charset="0"/>
              </a:rPr>
              <a:t> </a:t>
            </a:r>
            <a:r>
              <a:rPr lang="ru-RU" sz="1200" dirty="0" smtClean="0">
                <a:latin typeface="Impact" panose="020B0806030902050204" pitchFamily="34" charset="0"/>
              </a:rPr>
              <a:t>о возврате</a:t>
            </a:r>
            <a:endParaRPr lang="ru-RU" sz="1200" dirty="0">
              <a:latin typeface="Impact" panose="020B0806030902050204" pitchFamily="34" charset="0"/>
            </a:endParaRPr>
          </a:p>
        </p:txBody>
      </p:sp>
      <p:sp>
        <p:nvSpPr>
          <p:cNvPr id="46" name="Загнутый угол 45"/>
          <p:cNvSpPr/>
          <p:nvPr/>
        </p:nvSpPr>
        <p:spPr>
          <a:xfrm>
            <a:off x="2104021" y="5029910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2104021" y="5078188"/>
            <a:ext cx="595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Impact" panose="020B0806030902050204" pitchFamily="34" charset="0"/>
              </a:rPr>
              <a:t>15-20 мин.</a:t>
            </a:r>
            <a:endParaRPr lang="ru-RU" sz="1100" dirty="0">
              <a:latin typeface="Impact" panose="020B0806030902050204" pitchFamily="34" charset="0"/>
            </a:endParaRPr>
          </a:p>
        </p:txBody>
      </p:sp>
      <p:sp>
        <p:nvSpPr>
          <p:cNvPr id="49" name="Загнутый угол 48"/>
          <p:cNvSpPr/>
          <p:nvPr/>
        </p:nvSpPr>
        <p:spPr>
          <a:xfrm>
            <a:off x="3321373" y="2480024"/>
            <a:ext cx="595311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Impact" panose="020B0806030902050204" pitchFamily="34" charset="0"/>
              </a:rPr>
              <a:t>5-7 </a:t>
            </a:r>
            <a:r>
              <a:rPr lang="ru-RU" sz="1200" dirty="0">
                <a:solidFill>
                  <a:schemeClr val="tx1"/>
                </a:solidFill>
                <a:latin typeface="Impact" panose="020B0806030902050204" pitchFamily="34" charset="0"/>
              </a:rPr>
              <a:t>мин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1" name="Загнутый угол 50"/>
          <p:cNvSpPr/>
          <p:nvPr/>
        </p:nvSpPr>
        <p:spPr>
          <a:xfrm>
            <a:off x="4125773" y="5022170"/>
            <a:ext cx="579236" cy="54292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30-40  </a:t>
            </a:r>
            <a:r>
              <a:rPr lang="ru-RU" sz="1100" dirty="0">
                <a:solidFill>
                  <a:schemeClr val="tx1"/>
                </a:solidFill>
                <a:latin typeface="Impact" panose="020B0806030902050204" pitchFamily="34" charset="0"/>
              </a:rPr>
              <a:t>мин.</a:t>
            </a:r>
          </a:p>
          <a:p>
            <a:pPr algn="ctr"/>
            <a:endParaRPr lang="ru-RU" sz="11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0583" y="114753"/>
            <a:ext cx="635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Impact" panose="020B0806030902050204" pitchFamily="34" charset="0"/>
              </a:rPr>
              <a:t>Целевое состояние</a:t>
            </a:r>
            <a:endParaRPr lang="ru-RU" sz="3200" dirty="0">
              <a:latin typeface="Impact" panose="020B080603090205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25945" y="1320043"/>
            <a:ext cx="2088482" cy="77948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Impact" panose="020B0806030902050204" pitchFamily="34" charset="0"/>
              </a:rPr>
              <a:t>Заключение по исполнительному листу о выплате специалистом юр. отдела передаётся отделу казначейства</a:t>
            </a:r>
            <a:endParaRPr lang="ru-RU" sz="105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625945" y="2512020"/>
            <a:ext cx="2088482" cy="95523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Impact" panose="020B0806030902050204" pitchFamily="34" charset="0"/>
              </a:rPr>
              <a:t>Специалист юр. отдела подготавливает уведомление о возврате и исполнительные документы направляет взыскателю</a:t>
            </a:r>
            <a:endParaRPr lang="ru-RU" sz="11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102654" y="1209718"/>
            <a:ext cx="1423020" cy="1000135"/>
          </a:xfrm>
          <a:prstGeom prst="rightArrow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Impact" panose="020B0806030902050204" pitchFamily="34" charset="0"/>
              </a:rPr>
              <a:t>Положительное решение</a:t>
            </a:r>
            <a:endParaRPr lang="ru-RU" sz="1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67" name="Стрелка вправо 66"/>
          <p:cNvSpPr/>
          <p:nvPr/>
        </p:nvSpPr>
        <p:spPr>
          <a:xfrm>
            <a:off x="4102654" y="2293937"/>
            <a:ext cx="1423020" cy="1000135"/>
          </a:xfrm>
          <a:prstGeom prst="rightArrow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Impact" panose="020B0806030902050204" pitchFamily="34" charset="0"/>
              </a:rPr>
              <a:t>Отрицательное решение</a:t>
            </a:r>
            <a:endParaRPr lang="ru-RU" sz="1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Пятно 2 17"/>
          <p:cNvSpPr/>
          <p:nvPr/>
        </p:nvSpPr>
        <p:spPr>
          <a:xfrm>
            <a:off x="8798183" y="1407198"/>
            <a:ext cx="3000375" cy="1575071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Impact" panose="020B0806030902050204" pitchFamily="34" charset="0"/>
              </a:rPr>
              <a:t>117 мин.</a:t>
            </a:r>
            <a:endParaRPr lang="ru-RU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3580886">
            <a:off x="850429" y="2953468"/>
            <a:ext cx="419100" cy="32371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19093566">
            <a:off x="2040752" y="2946794"/>
            <a:ext cx="419100" cy="32371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 rot="3580886">
            <a:off x="2986998" y="2971996"/>
            <a:ext cx="419100" cy="32371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2" y="3453675"/>
            <a:ext cx="3143246" cy="3143246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39100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92025723"/>
              </p:ext>
            </p:extLst>
          </p:nvPr>
        </p:nvGraphicFramePr>
        <p:xfrm>
          <a:off x="3898971" y="11551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25760"/>
            <a:ext cx="976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Impact" panose="020B0806030902050204" pitchFamily="34" charset="0"/>
              </a:rPr>
              <a:t>Применение метода «пять почему»</a:t>
            </a:r>
            <a:endParaRPr lang="ru-RU" sz="3600" dirty="0"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7773942">
            <a:off x="2998338" y="3471044"/>
            <a:ext cx="5780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Impact" panose="020B0806030902050204" pitchFamily="34" charset="0"/>
              </a:rPr>
              <a:t>П</a:t>
            </a:r>
            <a:r>
              <a:rPr lang="ru-RU" sz="4000" dirty="0" smtClean="0">
                <a:latin typeface="Impact" panose="020B0806030902050204" pitchFamily="34" charset="0"/>
              </a:rPr>
              <a:t>ять почему?</a:t>
            </a:r>
            <a:endParaRPr lang="ru-RU" sz="4000" dirty="0">
              <a:latin typeface="Impact" panose="020B080603090205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4236">
            <a:off x="217845" y="437389"/>
            <a:ext cx="2578200" cy="1641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5143">
            <a:off x="311488" y="4061448"/>
            <a:ext cx="2489810" cy="1727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t="-791" r="24631" b="791"/>
          <a:stretch/>
        </p:blipFill>
        <p:spPr>
          <a:xfrm rot="20195252">
            <a:off x="2514600" y="1748917"/>
            <a:ext cx="2247901" cy="1786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76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2552</TotalTime>
  <Words>428</Words>
  <Application>Microsoft Office PowerPoint</Application>
  <PresentationFormat>Широкоэкранный</PresentationFormat>
  <Paragraphs>93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Impact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 МО город Краснодар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Железнев Руслан Анатольевич</dc:creator>
  <cp:lastModifiedBy>Железнев Руслан Анатольевич</cp:lastModifiedBy>
  <cp:revision>117</cp:revision>
  <cp:lastPrinted>2021-08-23T13:32:52Z</cp:lastPrinted>
  <dcterms:created xsi:type="dcterms:W3CDTF">2021-04-22T11:25:59Z</dcterms:created>
  <dcterms:modified xsi:type="dcterms:W3CDTF">2021-08-27T07:20:37Z</dcterms:modified>
</cp:coreProperties>
</file>