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5.xml" ContentType="application/vnd.openxmlformats-officedocument.drawingml.chart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70" r:id="rId2"/>
  </p:sldMasterIdLst>
  <p:notesMasterIdLst>
    <p:notesMasterId r:id="rId32"/>
  </p:notesMasterIdLst>
  <p:sldIdLst>
    <p:sldId id="256" r:id="rId3"/>
    <p:sldId id="258" r:id="rId4"/>
    <p:sldId id="353" r:id="rId5"/>
    <p:sldId id="382" r:id="rId6"/>
    <p:sldId id="269" r:id="rId7"/>
    <p:sldId id="259" r:id="rId8"/>
    <p:sldId id="340" r:id="rId9"/>
    <p:sldId id="260" r:id="rId10"/>
    <p:sldId id="347" r:id="rId11"/>
    <p:sldId id="364" r:id="rId12"/>
    <p:sldId id="365" r:id="rId13"/>
    <p:sldId id="368" r:id="rId14"/>
    <p:sldId id="379" r:id="rId15"/>
    <p:sldId id="369" r:id="rId16"/>
    <p:sldId id="366" r:id="rId17"/>
    <p:sldId id="367" r:id="rId18"/>
    <p:sldId id="380" r:id="rId19"/>
    <p:sldId id="370" r:id="rId20"/>
    <p:sldId id="381" r:id="rId21"/>
    <p:sldId id="373" r:id="rId22"/>
    <p:sldId id="371" r:id="rId23"/>
    <p:sldId id="374" r:id="rId24"/>
    <p:sldId id="375" r:id="rId25"/>
    <p:sldId id="376" r:id="rId26"/>
    <p:sldId id="377" r:id="rId27"/>
    <p:sldId id="358" r:id="rId28"/>
    <p:sldId id="272" r:id="rId29"/>
    <p:sldId id="349" r:id="rId30"/>
    <p:sldId id="275" r:id="rId31"/>
  </p:sldIdLst>
  <p:sldSz cx="12192000" cy="6858000"/>
  <p:notesSz cx="9947275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00"/>
    <a:srgbClr val="DFB318"/>
    <a:srgbClr val="0070C0"/>
    <a:srgbClr val="1765AD"/>
    <a:srgbClr val="888888"/>
    <a:srgbClr val="72A4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No Style, Table Grid">
    <a:wholeTbl>
      <a:tcTxStyle>
        <a:fontRef idx="minor">
          <a:prstClr val="black"/>
        </a:fontRef>
        <a:schemeClr val="dk1"/>
      </a:tcTxStyle>
      <a:tcStyle>
        <a:tcBdr>
          <a:left>
            <a:ln w="12700">
              <a:solidFill>
                <a:schemeClr val="dk1"/>
              </a:solidFill>
            </a:ln>
          </a:left>
          <a:right>
            <a:ln w="12700">
              <a:solidFill>
                <a:schemeClr val="dk1"/>
              </a:solidFill>
            </a:ln>
          </a:right>
          <a:top>
            <a:ln w="12700">
              <a:solidFill>
                <a:schemeClr val="dk1"/>
              </a:solidFill>
            </a:ln>
          </a:top>
          <a:bottom>
            <a:ln w="12700">
              <a:solidFill>
                <a:schemeClr val="dk1"/>
              </a:solidFill>
            </a:ln>
          </a:bottom>
          <a:insideH>
            <a:ln w="12700">
              <a:solidFill>
                <a:schemeClr val="dk1"/>
              </a:solidFill>
            </a:ln>
          </a:insideH>
          <a:insideV>
            <a:ln w="12700">
              <a:solidFill>
                <a:schemeClr val="dk1"/>
              </a:solidFill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lt1"/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/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dk1"/>
      </a:tcTxStyle>
      <a:tcStyle>
        <a:tcBdr/>
        <a:fill>
          <a:solidFill>
            <a:schemeClr val="lt1"/>
          </a:solidFill>
        </a:fill>
      </a:tcStyle>
    </a:lastCol>
    <a:firstCol>
      <a:tcTxStyle b="on">
        <a:fontRef idx="minor">
          <a:prstClr val="black"/>
        </a:fontRef>
        <a:schemeClr val="dk1"/>
      </a:tcTxStyle>
      <a:tcStyle>
        <a:tcBdr/>
        <a:fill>
          <a:solidFill>
            <a:schemeClr val="lt1"/>
          </a:solidFill>
        </a:fill>
      </a:tcStyle>
    </a:firstCol>
    <a:lastRow>
      <a:tcTxStyle b="on">
        <a:fontRef idx="minor">
          <a:prstClr val="black"/>
        </a:fontRef>
        <a:schemeClr val="dk1"/>
      </a:tcTxStyle>
      <a:tcStyle>
        <a:tcBdr>
          <a:top>
            <a:ln w="12700">
              <a:solidFill>
                <a:schemeClr val="lt1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prstClr val="black"/>
        </a:fontRef>
        <a:schemeClr val="dk1"/>
      </a:tcTxStyle>
      <a:tcStyle>
        <a:tcBdr>
          <a:bottom>
            <a:ln w="12700">
              <a:solidFill>
                <a:schemeClr val="dk1"/>
              </a:solidFill>
            </a:ln>
          </a:bottom>
        </a:tcBdr>
        <a:fill>
          <a:solidFill>
            <a:schemeClr val="l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>
              <a:solidFill>
                <a:schemeClr val="lt1"/>
              </a:solidFill>
            </a:ln>
          </a:left>
          <a:right>
            <a:ln w="12700">
              <a:solidFill>
                <a:schemeClr val="lt1"/>
              </a:solidFill>
            </a:ln>
          </a:right>
          <a:top>
            <a:ln w="12700">
              <a:solidFill>
                <a:schemeClr val="lt1"/>
              </a:solidFill>
            </a:ln>
          </a:top>
          <a:bottom>
            <a:ln w="12700">
              <a:solidFill>
                <a:schemeClr val="lt1"/>
              </a:solidFill>
            </a:ln>
          </a:bottom>
          <a:insideH>
            <a:ln w="12700">
              <a:solidFill>
                <a:schemeClr val="lt1"/>
              </a:solidFill>
            </a:ln>
          </a:insideH>
          <a:insideV>
            <a:ln w="12700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prstClr val="black"/>
        </a:fontRef>
        <a:schemeClr val="lt1"/>
      </a:tcTxStyle>
      <a:tcStyle>
        <a:tcBdr>
          <a:bottom>
            <a:ln w="38100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>
              <a:solidFill>
                <a:schemeClr val="lt1"/>
              </a:solidFill>
            </a:ln>
          </a:left>
          <a:right>
            <a:ln w="12700">
              <a:solidFill>
                <a:schemeClr val="lt1"/>
              </a:solidFill>
            </a:ln>
          </a:right>
          <a:top>
            <a:ln w="12700">
              <a:solidFill>
                <a:schemeClr val="lt1"/>
              </a:solidFill>
            </a:ln>
          </a:top>
          <a:bottom>
            <a:ln w="12700">
              <a:solidFill>
                <a:schemeClr val="lt1"/>
              </a:solidFill>
            </a:ln>
          </a:bottom>
          <a:insideH>
            <a:ln w="12700">
              <a:solidFill>
                <a:schemeClr val="lt1"/>
              </a:solidFill>
            </a:ln>
          </a:insideH>
          <a:insideV>
            <a:ln w="12700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prstClr val="black"/>
        </a:fontRef>
        <a:schemeClr val="lt1"/>
      </a:tcTxStyle>
      <a:tcStyle>
        <a:tcBdr>
          <a:bottom>
            <a:ln w="38100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132" autoAdjust="0"/>
    <p:restoredTop sz="94548" autoAdjust="0"/>
  </p:normalViewPr>
  <p:slideViewPr>
    <p:cSldViewPr snapToGrid="0" snapToObjects="1">
      <p:cViewPr varScale="1">
        <p:scale>
          <a:sx n="105" d="100"/>
          <a:sy n="105" d="100"/>
        </p:scale>
        <p:origin x="1200" y="78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shevcova\Desktop\&#1054;&#1058;&#1063;&#1045;&#1058;%20&#1050;&#1057;&#1055;%20&#1079;&#1072;%202025%20&#1075;&#1086;&#1076;\!&#1054;&#1058;&#1063;&#1045;&#1058;%20&#1053;&#1040;%20&#1044;&#1059;&#1052;&#1059;\&#1074;%20&#1089;&#1083;&#1072;&#1081;&#1076;&#1099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shevcova\Desktop\&#1054;&#1058;&#1063;&#1045;&#1058;%20&#1050;&#1057;&#1055;%20&#1079;&#1072;%202025%20&#1075;&#1086;&#1076;\!&#1054;&#1058;&#1063;&#1045;&#1058;%20&#1053;&#1040;%20&#1044;&#1059;&#1052;&#1059;\&#1074;%20&#1089;&#1083;&#1072;&#1081;&#1076;&#1099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1044;&#1080;&#1089;&#1082;%20&#1044;\&#1052;&#1086;&#1080;%20&#1076;&#1086;&#1082;&#1091;&#1084;&#1077;&#1085;&#1090;&#1099;\2026\&#1057;&#1083;&#1072;&#1081;&#1076;&#1099;%20&#1087;&#1086;%20&#1052;&#1059;&#1055;\&#1051;&#1080;&#1089;&#1090;%20Microsoft%20Excel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1044;&#1080;&#1089;&#1082;%20&#1044;\&#1052;&#1086;&#1080;%20&#1076;&#1086;&#1082;&#1091;&#1084;&#1077;&#1085;&#1090;&#1099;\2026\&#1057;&#1083;&#1072;&#1081;&#1076;&#1099;%20&#1087;&#1086;%20&#1052;&#1059;&#1055;\&#1051;&#1080;&#1089;&#1090;%20Microsoft%20Excel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.gavrina\AppData\Local\Temp\7zO4CE039E5\&#1043;&#1088;&#1072;&#1092;&#1080;&#1082;&#1080;%20&#1057;&#1052;&#1056;%20&#1044;&#1077;&#1078;&#1085;&#1077;&#1074;&#1072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5493963456006136E-2"/>
          <c:y val="4.7230028994921305E-2"/>
          <c:w val="0.76240617224663698"/>
          <c:h val="0.8473148148148148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Лист2!$H$58</c:f>
              <c:strCache>
                <c:ptCount val="1"/>
                <c:pt idx="0">
                  <c:v>Выявлено</c:v>
                </c:pt>
              </c:strCache>
            </c:strRef>
          </c:tx>
          <c:spPr>
            <a:solidFill>
              <a:srgbClr val="DFB318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7462-4AAA-84A2-C1D9BD6B7B09}"/>
              </c:ext>
            </c:extLst>
          </c:dPt>
          <c:dPt>
            <c:idx val="2"/>
            <c:invertIfNegative val="0"/>
            <c:bubble3D val="0"/>
            <c:spPr>
              <a:solidFill>
                <a:schemeClr val="bg2">
                  <a:lumMod val="50000"/>
                  <a:lumOff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462-4AAA-84A2-C1D9BD6B7B09}"/>
              </c:ext>
            </c:extLst>
          </c:dPt>
          <c:dPt>
            <c:idx val="3"/>
            <c:invertIfNegative val="0"/>
            <c:bubble3D val="0"/>
            <c:spPr>
              <a:solidFill>
                <a:srgbClr val="1765A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7462-4AAA-84A2-C1D9BD6B7B09}"/>
              </c:ext>
            </c:extLst>
          </c:dPt>
          <c:dPt>
            <c:idx val="4"/>
            <c:invertIfNegative val="0"/>
            <c:bubble3D val="0"/>
            <c:spPr>
              <a:solidFill>
                <a:srgbClr val="DFB318"/>
              </a:solidFill>
              <a:ln w="762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7462-4AAA-84A2-C1D9BD6B7B09}"/>
              </c:ext>
            </c:extLst>
          </c:dPt>
          <c:dLbls>
            <c:dLbl>
              <c:idx val="0"/>
              <c:layout>
                <c:manualLayout>
                  <c:x val="3.0405548972785225E-2"/>
                  <c:y val="3.24074074074072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7462-4AAA-84A2-C1D9BD6B7B09}"/>
                </c:ext>
              </c:extLst>
            </c:dLbl>
            <c:dLbl>
              <c:idx val="1"/>
              <c:layout>
                <c:manualLayout>
                  <c:x val="1.0135182990928414E-2"/>
                  <c:y val="-9.259259259259258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7462-4AAA-84A2-C1D9BD6B7B09}"/>
                </c:ext>
              </c:extLst>
            </c:dLbl>
            <c:dLbl>
              <c:idx val="2"/>
              <c:layout>
                <c:manualLayout>
                  <c:x val="1.7736570234124709E-2"/>
                  <c:y val="1.38888888888888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462-4AAA-84A2-C1D9BD6B7B09}"/>
                </c:ext>
              </c:extLst>
            </c:dLbl>
            <c:dLbl>
              <c:idx val="3"/>
              <c:layout>
                <c:manualLayout>
                  <c:x val="1.7736570234124723E-2"/>
                  <c:y val="1.85185185185185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462-4AAA-84A2-C1D9BD6B7B09}"/>
                </c:ext>
              </c:extLst>
            </c:dLbl>
            <c:dLbl>
              <c:idx val="4"/>
              <c:layout>
                <c:manualLayout>
                  <c:x val="3.5473140468249446E-2"/>
                  <c:y val="1.38888888888888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7462-4AAA-84A2-C1D9BD6B7B0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Лист2!$G$59:$G$62</c:f>
              <c:strCache>
                <c:ptCount val="4"/>
                <c:pt idx="0">
                  <c:v>Закупки </c:v>
                </c:pt>
                <c:pt idx="1">
                  <c:v>При формировании и исполнении бюджета</c:v>
                </c:pt>
                <c:pt idx="2">
                  <c:v>Управление собственностью</c:v>
                </c:pt>
                <c:pt idx="3">
                  <c:v>Учет и отчетность</c:v>
                </c:pt>
              </c:strCache>
            </c:strRef>
          </c:cat>
          <c:val>
            <c:numRef>
              <c:f>Лист2!$H$59:$H$62</c:f>
              <c:numCache>
                <c:formatCode>#,##0.0</c:formatCode>
                <c:ptCount val="4"/>
                <c:pt idx="0">
                  <c:v>531.6</c:v>
                </c:pt>
                <c:pt idx="1">
                  <c:v>115.3</c:v>
                </c:pt>
                <c:pt idx="2">
                  <c:v>5213.1000000000004</c:v>
                </c:pt>
                <c:pt idx="3">
                  <c:v>38030.400000000001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462-4AAA-84A2-C1D9BD6B7B09}"/>
            </c:ext>
          </c:extLst>
        </c:ser>
        <c:ser>
          <c:idx val="1"/>
          <c:order val="1"/>
          <c:tx>
            <c:strRef>
              <c:f>Лист2!$I$58</c:f>
              <c:strCache>
                <c:ptCount val="1"/>
                <c:pt idx="0">
                  <c:v>Устранено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2.7871753225053135E-2"/>
                  <c:y val="-4.629629629629714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7462-4AAA-84A2-C1D9BD6B7B09}"/>
                </c:ext>
              </c:extLst>
            </c:dLbl>
            <c:dLbl>
              <c:idx val="1"/>
              <c:layout>
                <c:manualLayout>
                  <c:x val="2.7871753225053125E-2"/>
                  <c:y val="-5.09259259259259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7462-4AAA-84A2-C1D9BD6B7B09}"/>
                </c:ext>
              </c:extLst>
            </c:dLbl>
            <c:dLbl>
              <c:idx val="2"/>
              <c:layout>
                <c:manualLayout>
                  <c:x val="2.7871753225053125E-2"/>
                  <c:y val="-1.38888888888888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7462-4AAA-84A2-C1D9BD6B7B09}"/>
                </c:ext>
              </c:extLst>
            </c:dLbl>
            <c:dLbl>
              <c:idx val="3"/>
              <c:layout>
                <c:manualLayout>
                  <c:x val="2.5337957477321055E-2"/>
                  <c:y val="-5.09259259259259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462-4AAA-84A2-C1D9BD6B7B09}"/>
                </c:ext>
              </c:extLst>
            </c:dLbl>
            <c:dLbl>
              <c:idx val="4"/>
              <c:layout>
                <c:manualLayout>
                  <c:x val="5.0675914954642062E-2"/>
                  <c:y val="-6.39391951006124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462-4AAA-84A2-C1D9BD6B7B0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accent5">
                        <a:lumMod val="7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Лист2!$G$59:$G$62</c:f>
              <c:strCache>
                <c:ptCount val="4"/>
                <c:pt idx="0">
                  <c:v>Закупки </c:v>
                </c:pt>
                <c:pt idx="1">
                  <c:v>При формировании и исполнении бюджета</c:v>
                </c:pt>
                <c:pt idx="2">
                  <c:v>Управление собственностью</c:v>
                </c:pt>
                <c:pt idx="3">
                  <c:v>Учет и отчетность</c:v>
                </c:pt>
              </c:strCache>
            </c:strRef>
          </c:cat>
          <c:val>
            <c:numRef>
              <c:f>Лист2!$I$59:$I$62</c:f>
              <c:numCache>
                <c:formatCode>#,##0.0</c:formatCode>
                <c:ptCount val="4"/>
                <c:pt idx="0">
                  <c:v>412.7</c:v>
                </c:pt>
                <c:pt idx="1">
                  <c:v>9.4</c:v>
                </c:pt>
                <c:pt idx="2">
                  <c:v>4652.8999999999996</c:v>
                </c:pt>
                <c:pt idx="3">
                  <c:v>37236.300000000003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462-4AAA-84A2-C1D9BD6B7B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209126335"/>
        <c:axId val="1242549007"/>
      </c:barChart>
      <c:catAx>
        <c:axId val="120912633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42549007"/>
        <c:crosses val="autoZero"/>
        <c:auto val="1"/>
        <c:lblAlgn val="ctr"/>
        <c:lblOffset val="100"/>
        <c:noMultiLvlLbl val="0"/>
      </c:catAx>
      <c:valAx>
        <c:axId val="1242549007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" sourceLinked="1"/>
        <c:majorTickMark val="none"/>
        <c:minorTickMark val="none"/>
        <c:tickLblPos val="nextTo"/>
        <c:crossAx val="120912633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3062524565720572E-2"/>
          <c:y val="9.2334273278024143E-3"/>
          <c:w val="0.90135411198600179"/>
          <c:h val="0.9516703109013995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Лист2!$H$41</c:f>
              <c:strCache>
                <c:ptCount val="1"/>
                <c:pt idx="0">
                  <c:v>Выявлено</c:v>
                </c:pt>
              </c:strCache>
            </c:strRef>
          </c:tx>
          <c:spPr>
            <a:solidFill>
              <a:schemeClr val="accent1"/>
            </a:solidFill>
            <a:ln w="7620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DFB318"/>
              </a:solidFill>
              <a:ln w="762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0DE0-4426-8232-B24FF392D151}"/>
              </c:ext>
            </c:extLst>
          </c:dPt>
          <c:dPt>
            <c:idx val="1"/>
            <c:invertIfNegative val="0"/>
            <c:bubble3D val="0"/>
            <c:spPr>
              <a:solidFill>
                <a:srgbClr val="00B0F0"/>
              </a:solidFill>
              <a:ln w="762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0DE0-4426-8232-B24FF392D151}"/>
              </c:ext>
            </c:extLst>
          </c:dPt>
          <c:dPt>
            <c:idx val="2"/>
            <c:invertIfNegative val="0"/>
            <c:bubble3D val="0"/>
            <c:spPr>
              <a:solidFill>
                <a:srgbClr val="888888"/>
              </a:solidFill>
              <a:ln w="762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DE0-4426-8232-B24FF392D151}"/>
              </c:ext>
            </c:extLst>
          </c:dPt>
          <c:dPt>
            <c:idx val="3"/>
            <c:invertIfNegative val="0"/>
            <c:bubble3D val="0"/>
            <c:spPr>
              <a:solidFill>
                <a:srgbClr val="1765AD"/>
              </a:solidFill>
              <a:ln w="762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DE0-4426-8232-B24FF392D151}"/>
              </c:ext>
            </c:extLst>
          </c:dPt>
          <c:dPt>
            <c:idx val="4"/>
            <c:invertIfNegative val="0"/>
            <c:bubble3D val="0"/>
            <c:spPr>
              <a:solidFill>
                <a:srgbClr val="888888"/>
              </a:solidFill>
              <a:ln w="762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0DE0-4426-8232-B24FF392D151}"/>
              </c:ext>
            </c:extLst>
          </c:dPt>
          <c:dLbls>
            <c:dLbl>
              <c:idx val="0"/>
              <c:layout>
                <c:manualLayout>
                  <c:x val="1.6666666666666666E-2"/>
                  <c:y val="4.49438202247189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0DE0-4426-8232-B24FF392D151}"/>
                </c:ext>
              </c:extLst>
            </c:dLbl>
            <c:dLbl>
              <c:idx val="3"/>
              <c:layout>
                <c:manualLayout>
                  <c:x val="2.6995722037977975E-2"/>
                  <c:y val="2.28489319773501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DE0-4426-8232-B24FF392D151}"/>
                </c:ext>
              </c:extLst>
            </c:dLbl>
            <c:dLbl>
              <c:idx val="4"/>
              <c:layout>
                <c:manualLayout>
                  <c:x val="2.7454088914671399E-2"/>
                  <c:y val="1.02388403057559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DE0-4426-8232-B24FF392D151}"/>
                </c:ext>
              </c:extLst>
            </c:dLbl>
            <c:dLbl>
              <c:idx val="5"/>
              <c:layout>
                <c:manualLayout>
                  <c:x val="2.3058250082030666E-2"/>
                  <c:y val="2.5471461623989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0DE0-4426-8232-B24FF392D15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2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Лист2!$G$42:$G$45</c:f>
              <c:strCache>
                <c:ptCount val="4"/>
                <c:pt idx="0">
                  <c:v>Закупки </c:v>
                </c:pt>
                <c:pt idx="1">
                  <c:v>При формировании и исполнении бюджета</c:v>
                </c:pt>
                <c:pt idx="2">
                  <c:v>Управление собственностью</c:v>
                </c:pt>
                <c:pt idx="3">
                  <c:v>Учет и отчетность</c:v>
                </c:pt>
              </c:strCache>
            </c:strRef>
          </c:cat>
          <c:val>
            <c:numRef>
              <c:f>Лист2!$H$42:$H$45</c:f>
              <c:numCache>
                <c:formatCode>General</c:formatCode>
                <c:ptCount val="4"/>
                <c:pt idx="0">
                  <c:v>98</c:v>
                </c:pt>
                <c:pt idx="1">
                  <c:v>266</c:v>
                </c:pt>
                <c:pt idx="2" formatCode="#,##0">
                  <c:v>2255</c:v>
                </c:pt>
                <c:pt idx="3" formatCode="#,##0">
                  <c:v>2703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DE0-4426-8232-B24FF392D151}"/>
            </c:ext>
          </c:extLst>
        </c:ser>
        <c:ser>
          <c:idx val="1"/>
          <c:order val="1"/>
          <c:tx>
            <c:strRef>
              <c:f>Лист2!$I$41</c:f>
              <c:strCache>
                <c:ptCount val="1"/>
                <c:pt idx="0">
                  <c:v>Устранено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 w="57150"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6666666666666666E-2"/>
                  <c:y val="-1.99750312109863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0DE0-4426-8232-B24FF392D151}"/>
                </c:ext>
              </c:extLst>
            </c:dLbl>
            <c:dLbl>
              <c:idx val="1"/>
              <c:layout>
                <c:manualLayout>
                  <c:x val="1.3888888888888888E-2"/>
                  <c:y val="-2.49687890137328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0DE0-4426-8232-B24FF392D151}"/>
                </c:ext>
              </c:extLst>
            </c:dLbl>
            <c:dLbl>
              <c:idx val="2"/>
              <c:layout>
                <c:manualLayout>
                  <c:x val="2.0604093533123577E-2"/>
                  <c:y val="-5.11231359529443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DE0-4426-8232-B24FF392D151}"/>
                </c:ext>
              </c:extLst>
            </c:dLbl>
            <c:dLbl>
              <c:idx val="3"/>
              <c:layout>
                <c:manualLayout>
                  <c:x val="3.0555555555555555E-2"/>
                  <c:y val="-4.494382022471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0DE0-4426-8232-B24FF392D151}"/>
                </c:ext>
              </c:extLst>
            </c:dLbl>
            <c:dLbl>
              <c:idx val="4"/>
              <c:layout>
                <c:manualLayout>
                  <c:x val="3.8888888888888917E-2"/>
                  <c:y val="-3.4956304619225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DE0-4426-8232-B24FF392D151}"/>
                </c:ext>
              </c:extLst>
            </c:dLbl>
            <c:dLbl>
              <c:idx val="5"/>
              <c:layout>
                <c:manualLayout>
                  <c:x val="2.4352769351410824E-2"/>
                  <c:y val="-3.49561672325925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DE0-4426-8232-B24FF392D15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accent5">
                        <a:lumMod val="7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Лист2!$G$42:$G$45</c:f>
              <c:strCache>
                <c:ptCount val="4"/>
                <c:pt idx="0">
                  <c:v>Закупки </c:v>
                </c:pt>
                <c:pt idx="1">
                  <c:v>При формировании и исполнении бюджета</c:v>
                </c:pt>
                <c:pt idx="2">
                  <c:v>Управление собственностью</c:v>
                </c:pt>
                <c:pt idx="3">
                  <c:v>Учет и отчетность</c:v>
                </c:pt>
              </c:strCache>
            </c:strRef>
          </c:cat>
          <c:val>
            <c:numRef>
              <c:f>Лист2!$I$42:$I$45</c:f>
              <c:numCache>
                <c:formatCode>General</c:formatCode>
                <c:ptCount val="4"/>
                <c:pt idx="0">
                  <c:v>25</c:v>
                </c:pt>
                <c:pt idx="1">
                  <c:v>39</c:v>
                </c:pt>
                <c:pt idx="2">
                  <c:v>453</c:v>
                </c:pt>
                <c:pt idx="3">
                  <c:v>908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DE0-4426-8232-B24FF392D1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242546927"/>
        <c:axId val="1242547343"/>
      </c:barChart>
      <c:catAx>
        <c:axId val="1242546927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42547343"/>
        <c:crosses val="autoZero"/>
        <c:auto val="1"/>
        <c:lblAlgn val="l"/>
        <c:lblOffset val="100"/>
        <c:noMultiLvlLbl val="0"/>
      </c:catAx>
      <c:valAx>
        <c:axId val="1242547343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4254692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AC4-467E-B64F-C92CCB6E1BFA}"/>
              </c:ext>
            </c:extLst>
          </c:dPt>
          <c:dPt>
            <c:idx val="1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AC4-467E-B64F-C92CCB6E1BFA}"/>
              </c:ext>
            </c:extLst>
          </c:dPt>
          <c:val>
            <c:numRef>
              <c:f>Лист1!$C$3:$C$4</c:f>
              <c:numCache>
                <c:formatCode>General</c:formatCode>
                <c:ptCount val="2"/>
                <c:pt idx="0">
                  <c:v>90</c:v>
                </c:pt>
                <c:pt idx="1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AC4-467E-B64F-C92CCB6E1B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884-4214-9AEA-E2A3FD5F560B}"/>
              </c:ext>
            </c:extLst>
          </c:dPt>
          <c:dPt>
            <c:idx val="1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884-4214-9AEA-E2A3FD5F560B}"/>
              </c:ext>
            </c:extLst>
          </c:dPt>
          <c:val>
            <c:numRef>
              <c:f>Лист1!$C$3:$C$4</c:f>
              <c:numCache>
                <c:formatCode>General</c:formatCode>
                <c:ptCount val="2"/>
                <c:pt idx="0">
                  <c:v>90</c:v>
                </c:pt>
                <c:pt idx="1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884-4214-9AEA-E2A3FD5F56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4661694299919451E-2"/>
          <c:y val="0.12765647341453423"/>
          <c:w val="0.90844031741127684"/>
          <c:h val="0.7271481091513105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92B6D5"/>
            </a:solidFill>
            <a:ln>
              <a:noFill/>
            </a:ln>
            <a:effectLst/>
          </c:spPr>
          <c:invertIfNegative val="0"/>
          <c:cat>
            <c:numRef>
              <c:f>Лист1!$A$1:$A$6</c:f>
              <c:numCache>
                <c:formatCode>General</c:formatCode>
                <c:ptCount val="6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</c:numCache>
            </c:numRef>
          </c:cat>
          <c:val>
            <c:numRef>
              <c:f>Лист1!$B$1:$B$6</c:f>
              <c:numCache>
                <c:formatCode>General</c:formatCode>
                <c:ptCount val="6"/>
                <c:pt idx="0">
                  <c:v>206</c:v>
                </c:pt>
                <c:pt idx="1">
                  <c:v>209</c:v>
                </c:pt>
                <c:pt idx="2">
                  <c:v>223</c:v>
                </c:pt>
                <c:pt idx="3">
                  <c:v>225</c:v>
                </c:pt>
                <c:pt idx="4">
                  <c:v>232</c:v>
                </c:pt>
                <c:pt idx="5">
                  <c:v>225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CA0-4395-85D5-F9E728F440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2317440"/>
        <c:axId val="32318976"/>
      </c:barChart>
      <c:catAx>
        <c:axId val="32317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2318976"/>
        <c:crosses val="autoZero"/>
        <c:auto val="1"/>
        <c:lblAlgn val="ctr"/>
        <c:lblOffset val="100"/>
        <c:noMultiLvlLbl val="0"/>
      </c:catAx>
      <c:valAx>
        <c:axId val="323189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23174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66E7E5C-25A7-41E7-86E8-21FFB30BAEFB}" type="doc">
      <dgm:prSet loTypeId="urn:microsoft.com/office/officeart/2008/layout/VerticalCurvedList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C09400A-EC6C-4D74-B322-1DECBCAF1EFE}">
      <dgm:prSet phldrT="[Текст]" custT="1"/>
      <dgm:spPr>
        <a:solidFill>
          <a:srgbClr val="B5CBE7"/>
        </a:solidFill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r>
            <a:rPr lang="ru-RU" sz="20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Выделение субсидий </a:t>
          </a:r>
          <a:r>
            <a:rPr lang="ru-RU" sz="20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на медицинское обследование осуществлять </a:t>
          </a:r>
          <a:r>
            <a:rPr lang="ru-RU" sz="20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в рамках муниципального задания</a:t>
          </a:r>
          <a:endParaRPr lang="ru-RU" sz="2000" b="1" dirty="0">
            <a:solidFill>
              <a:srgbClr val="C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29A0241-FDE7-4755-9AA2-0ADB93532D27}" type="parTrans" cxnId="{9B76737A-0FB8-4C5B-ABCA-068D0C35420E}">
      <dgm:prSet/>
      <dgm:spPr/>
      <dgm:t>
        <a:bodyPr/>
        <a:lstStyle/>
        <a:p>
          <a:endParaRPr lang="ru-RU"/>
        </a:p>
      </dgm:t>
    </dgm:pt>
    <dgm:pt modelId="{8648DA22-6DD7-4789-A724-E0AE293F03E1}" type="sibTrans" cxnId="{9B76737A-0FB8-4C5B-ABCA-068D0C35420E}">
      <dgm:prSet/>
      <dgm:spPr>
        <a:solidFill>
          <a:schemeClr val="bg1">
            <a:lumMod val="50000"/>
          </a:schemeClr>
        </a:solidFill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  <dgm:pt modelId="{503D6318-B587-46C0-8FF8-E4D81CF548BB}">
      <dgm:prSet phldrT="[Текст]" custT="1"/>
      <dgm:spPr>
        <a:solidFill>
          <a:srgbClr val="B5CBE7"/>
        </a:solidFill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Обеспечить применение конкурсных процедур</a:t>
          </a:r>
          <a:endParaRPr lang="ru-RU" sz="2000" b="1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EE41530-5A63-4D67-B75F-146B35A547B4}" type="parTrans" cxnId="{52D3B361-BB2F-4FC4-9164-781AA132499F}">
      <dgm:prSet/>
      <dgm:spPr/>
      <dgm:t>
        <a:bodyPr/>
        <a:lstStyle/>
        <a:p>
          <a:endParaRPr lang="ru-RU"/>
        </a:p>
      </dgm:t>
    </dgm:pt>
    <dgm:pt modelId="{F1A7850E-A809-4B9C-BAB2-4FB32419A2B5}" type="sibTrans" cxnId="{52D3B361-BB2F-4FC4-9164-781AA132499F}">
      <dgm:prSet/>
      <dgm:spPr/>
      <dgm:t>
        <a:bodyPr/>
        <a:lstStyle/>
        <a:p>
          <a:endParaRPr lang="ru-RU"/>
        </a:p>
      </dgm:t>
    </dgm:pt>
    <dgm:pt modelId="{20B63F68-8943-4EE0-8B1C-A9652680D5AC}">
      <dgm:prSet phldrT="[Текст]" custT="1"/>
      <dgm:spPr>
        <a:solidFill>
          <a:srgbClr val="B5CBE7"/>
        </a:solidFill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Совершенствовать систему расчета НМЦК</a:t>
          </a:r>
          <a:endParaRPr lang="ru-RU" sz="2000" b="1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DBB4E5C-4D02-459F-88C7-98DBD1478C1B}" type="parTrans" cxnId="{2FE38B4D-CF4D-486A-A4BE-AAE7FE59F39B}">
      <dgm:prSet/>
      <dgm:spPr/>
      <dgm:t>
        <a:bodyPr/>
        <a:lstStyle/>
        <a:p>
          <a:endParaRPr lang="ru-RU"/>
        </a:p>
      </dgm:t>
    </dgm:pt>
    <dgm:pt modelId="{6633C33B-1944-4AD7-B7D7-4A0C64F56E39}" type="sibTrans" cxnId="{2FE38B4D-CF4D-486A-A4BE-AAE7FE59F39B}">
      <dgm:prSet/>
      <dgm:spPr/>
      <dgm:t>
        <a:bodyPr/>
        <a:lstStyle/>
        <a:p>
          <a:endParaRPr lang="ru-RU"/>
        </a:p>
      </dgm:t>
    </dgm:pt>
    <dgm:pt modelId="{3962630B-93E4-471E-ACC0-70DDC3CAB161}">
      <dgm:prSet custT="1"/>
      <dgm:spPr>
        <a:solidFill>
          <a:srgbClr val="B5CBE7"/>
        </a:solidFill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r>
            <a:rPr lang="ru-RU" sz="20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Обеспечить прохождение </a:t>
          </a:r>
          <a:r>
            <a:rPr lang="ru-RU" sz="20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отдельных специалистов и </a:t>
          </a:r>
          <a:r>
            <a:rPr lang="ru-RU" sz="20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обследований</a:t>
          </a:r>
          <a:r>
            <a:rPr lang="ru-RU" sz="20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по показаниям </a:t>
          </a:r>
          <a:r>
            <a:rPr lang="ru-RU" sz="20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за счет бюджетных средств</a:t>
          </a:r>
          <a:endParaRPr lang="ru-RU" sz="2000" b="1" dirty="0">
            <a:solidFill>
              <a:srgbClr val="C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BE1D894-5032-4099-9B86-8623BE596A34}" type="parTrans" cxnId="{94C35423-9221-4BF1-8AFE-E73E60DD07F7}">
      <dgm:prSet/>
      <dgm:spPr/>
      <dgm:t>
        <a:bodyPr/>
        <a:lstStyle/>
        <a:p>
          <a:endParaRPr lang="ru-RU"/>
        </a:p>
      </dgm:t>
    </dgm:pt>
    <dgm:pt modelId="{31B9BB92-C0F5-4774-BDCD-366F8C557990}" type="sibTrans" cxnId="{94C35423-9221-4BF1-8AFE-E73E60DD07F7}">
      <dgm:prSet/>
      <dgm:spPr/>
      <dgm:t>
        <a:bodyPr/>
        <a:lstStyle/>
        <a:p>
          <a:endParaRPr lang="ru-RU"/>
        </a:p>
      </dgm:t>
    </dgm:pt>
    <dgm:pt modelId="{72C4DF34-0AE3-4EC0-8A4E-A537E69A7F10}">
      <dgm:prSet custT="1"/>
      <dgm:spPr>
        <a:solidFill>
          <a:srgbClr val="B5CBE7"/>
        </a:solidFill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Организовать надлежащий </a:t>
          </a:r>
          <a:r>
            <a:rPr lang="ru-RU" sz="20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контроль за периодичностью и полнотой </a:t>
          </a:r>
          <a:r>
            <a:rPr lang="ru-RU" sz="20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проведения </a:t>
          </a:r>
          <a:r>
            <a:rPr lang="ru-RU" sz="20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обследований</a:t>
          </a:r>
          <a:endParaRPr lang="ru-RU" sz="2000" b="1" dirty="0">
            <a:solidFill>
              <a:srgbClr val="C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E9FAC73-10BA-4C08-92E9-71D4D805BB83}" type="parTrans" cxnId="{A19817F0-F026-4616-910B-BD0F81810FEA}">
      <dgm:prSet/>
      <dgm:spPr/>
      <dgm:t>
        <a:bodyPr/>
        <a:lstStyle/>
        <a:p>
          <a:endParaRPr lang="ru-RU"/>
        </a:p>
      </dgm:t>
    </dgm:pt>
    <dgm:pt modelId="{5C98D96B-4A6B-4C1D-9AC4-8EEC0C92BF1E}" type="sibTrans" cxnId="{A19817F0-F026-4616-910B-BD0F81810FEA}">
      <dgm:prSet/>
      <dgm:spPr/>
      <dgm:t>
        <a:bodyPr/>
        <a:lstStyle/>
        <a:p>
          <a:endParaRPr lang="ru-RU"/>
        </a:p>
      </dgm:t>
    </dgm:pt>
    <dgm:pt modelId="{747FD8B0-D169-4645-8E89-B1EF06D1CB88}" type="pres">
      <dgm:prSet presAssocID="{E66E7E5C-25A7-41E7-86E8-21FFB30BAEFB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FEEF9BEA-7A29-4920-9E5C-791968C182D2}" type="pres">
      <dgm:prSet presAssocID="{E66E7E5C-25A7-41E7-86E8-21FFB30BAEFB}" presName="Name1" presStyleCnt="0"/>
      <dgm:spPr/>
    </dgm:pt>
    <dgm:pt modelId="{0CEA8F57-6989-48A5-AFD0-EB217609E96D}" type="pres">
      <dgm:prSet presAssocID="{E66E7E5C-25A7-41E7-86E8-21FFB30BAEFB}" presName="cycle" presStyleCnt="0"/>
      <dgm:spPr/>
    </dgm:pt>
    <dgm:pt modelId="{6404FC72-C32E-4B8C-9C44-C6E1B56A8E2D}" type="pres">
      <dgm:prSet presAssocID="{E66E7E5C-25A7-41E7-86E8-21FFB30BAEFB}" presName="srcNode" presStyleLbl="node1" presStyleIdx="0" presStyleCnt="5"/>
      <dgm:spPr/>
    </dgm:pt>
    <dgm:pt modelId="{22E2929B-DE6F-47B8-BE75-D2D18F8E808E}" type="pres">
      <dgm:prSet presAssocID="{E66E7E5C-25A7-41E7-86E8-21FFB30BAEFB}" presName="conn" presStyleLbl="parChTrans1D2" presStyleIdx="0" presStyleCnt="1"/>
      <dgm:spPr/>
      <dgm:t>
        <a:bodyPr/>
        <a:lstStyle/>
        <a:p>
          <a:endParaRPr lang="ru-RU"/>
        </a:p>
      </dgm:t>
    </dgm:pt>
    <dgm:pt modelId="{44464360-F3A5-404F-8AF0-638AED8725D0}" type="pres">
      <dgm:prSet presAssocID="{E66E7E5C-25A7-41E7-86E8-21FFB30BAEFB}" presName="extraNode" presStyleLbl="node1" presStyleIdx="0" presStyleCnt="5"/>
      <dgm:spPr/>
    </dgm:pt>
    <dgm:pt modelId="{31C8E630-75CC-4A3D-9595-86DDB40AFFA7}" type="pres">
      <dgm:prSet presAssocID="{E66E7E5C-25A7-41E7-86E8-21FFB30BAEFB}" presName="dstNode" presStyleLbl="node1" presStyleIdx="0" presStyleCnt="5"/>
      <dgm:spPr/>
    </dgm:pt>
    <dgm:pt modelId="{5B8D505E-3D00-449A-A39F-752086BFFECD}" type="pres">
      <dgm:prSet presAssocID="{6C09400A-EC6C-4D74-B322-1DECBCAF1EFE}" presName="text_1" presStyleLbl="node1" presStyleIdx="0" presStyleCnt="5" custScaleY="1289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73DDAF-AAAD-4BD9-9727-F0702DDFE936}" type="pres">
      <dgm:prSet presAssocID="{6C09400A-EC6C-4D74-B322-1DECBCAF1EFE}" presName="accent_1" presStyleCnt="0"/>
      <dgm:spPr/>
    </dgm:pt>
    <dgm:pt modelId="{D967452C-63F7-49C6-816E-DACA8860C76C}" type="pres">
      <dgm:prSet presAssocID="{6C09400A-EC6C-4D74-B322-1DECBCAF1EFE}" presName="accentRepeatNode" presStyleLbl="solidFgAcc1" presStyleIdx="0" presStyleCnt="5"/>
      <dgm:spPr>
        <a:ln>
          <a:solidFill>
            <a:srgbClr val="CACAC7"/>
          </a:solidFill>
        </a:ln>
      </dgm:spPr>
    </dgm:pt>
    <dgm:pt modelId="{F33181DD-75EE-4AE2-85D0-08673D02A4CA}" type="pres">
      <dgm:prSet presAssocID="{503D6318-B587-46C0-8FF8-E4D81CF548BB}" presName="text_2" presStyleLbl="node1" presStyleIdx="1" presStyleCnt="5" custScaleY="1289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B6C4EC-1208-4ADE-9CDD-983D1972982F}" type="pres">
      <dgm:prSet presAssocID="{503D6318-B587-46C0-8FF8-E4D81CF548BB}" presName="accent_2" presStyleCnt="0"/>
      <dgm:spPr/>
    </dgm:pt>
    <dgm:pt modelId="{9B943107-3D6E-4538-9606-8FDACF67DBAC}" type="pres">
      <dgm:prSet presAssocID="{503D6318-B587-46C0-8FF8-E4D81CF548BB}" presName="accentRepeatNode" presStyleLbl="solidFgAcc1" presStyleIdx="1" presStyleCnt="5"/>
      <dgm:spPr>
        <a:ln>
          <a:solidFill>
            <a:srgbClr val="CACAC7"/>
          </a:solidFill>
        </a:ln>
      </dgm:spPr>
    </dgm:pt>
    <dgm:pt modelId="{E429A389-5629-457A-83C5-B019C3D0A6D1}" type="pres">
      <dgm:prSet presAssocID="{20B63F68-8943-4EE0-8B1C-A9652680D5AC}" presName="text_3" presStyleLbl="node1" presStyleIdx="2" presStyleCnt="5" custScaleY="1289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A1EDCE-A39A-47D0-AA84-1B0BEEA1C9F7}" type="pres">
      <dgm:prSet presAssocID="{20B63F68-8943-4EE0-8B1C-A9652680D5AC}" presName="accent_3" presStyleCnt="0"/>
      <dgm:spPr/>
    </dgm:pt>
    <dgm:pt modelId="{F5DCB38F-D460-4AB8-81F7-5A2F92D938AB}" type="pres">
      <dgm:prSet presAssocID="{20B63F68-8943-4EE0-8B1C-A9652680D5AC}" presName="accentRepeatNode" presStyleLbl="solidFgAcc1" presStyleIdx="2" presStyleCnt="5"/>
      <dgm:spPr>
        <a:ln>
          <a:solidFill>
            <a:srgbClr val="CACAC7"/>
          </a:solidFill>
        </a:ln>
      </dgm:spPr>
    </dgm:pt>
    <dgm:pt modelId="{E38A192C-6AB9-4735-95D0-04C06CEC0DC0}" type="pres">
      <dgm:prSet presAssocID="{3962630B-93E4-471E-ACC0-70DDC3CAB161}" presName="text_4" presStyleLbl="node1" presStyleIdx="3" presStyleCnt="5" custScaleY="1289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2F2F0D-D64B-4A6A-93D5-ED98A72F63DC}" type="pres">
      <dgm:prSet presAssocID="{3962630B-93E4-471E-ACC0-70DDC3CAB161}" presName="accent_4" presStyleCnt="0"/>
      <dgm:spPr/>
    </dgm:pt>
    <dgm:pt modelId="{567A9A28-C325-4788-ABCE-1677B38E0DA5}" type="pres">
      <dgm:prSet presAssocID="{3962630B-93E4-471E-ACC0-70DDC3CAB161}" presName="accentRepeatNode" presStyleLbl="solidFgAcc1" presStyleIdx="3" presStyleCnt="5"/>
      <dgm:spPr>
        <a:ln>
          <a:solidFill>
            <a:srgbClr val="CACAC7"/>
          </a:solidFill>
        </a:ln>
      </dgm:spPr>
    </dgm:pt>
    <dgm:pt modelId="{A088C6E8-9E80-43C8-84A1-21171B8B7E2C}" type="pres">
      <dgm:prSet presAssocID="{72C4DF34-0AE3-4EC0-8A4E-A537E69A7F10}" presName="text_5" presStyleLbl="node1" presStyleIdx="4" presStyleCnt="5" custScaleY="1289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2BE1FF-E8A3-48B8-A31E-4F0C0D705292}" type="pres">
      <dgm:prSet presAssocID="{72C4DF34-0AE3-4EC0-8A4E-A537E69A7F10}" presName="accent_5" presStyleCnt="0"/>
      <dgm:spPr/>
    </dgm:pt>
    <dgm:pt modelId="{576FDB0D-AC06-41D8-B5D6-53A8070EE063}" type="pres">
      <dgm:prSet presAssocID="{72C4DF34-0AE3-4EC0-8A4E-A537E69A7F10}" presName="accentRepeatNode" presStyleLbl="solidFgAcc1" presStyleIdx="4" presStyleCnt="5"/>
      <dgm:spPr>
        <a:ln>
          <a:solidFill>
            <a:srgbClr val="CACAC7"/>
          </a:solidFill>
        </a:ln>
      </dgm:spPr>
    </dgm:pt>
  </dgm:ptLst>
  <dgm:cxnLst>
    <dgm:cxn modelId="{C9459F3E-CFA6-4EEE-81F8-0E8B31D6E904}" type="presOf" srcId="{3962630B-93E4-471E-ACC0-70DDC3CAB161}" destId="{E38A192C-6AB9-4735-95D0-04C06CEC0DC0}" srcOrd="0" destOrd="0" presId="urn:microsoft.com/office/officeart/2008/layout/VerticalCurvedList"/>
    <dgm:cxn modelId="{4E576791-CB1F-479A-B97B-CC351E6F3053}" type="presOf" srcId="{20B63F68-8943-4EE0-8B1C-A9652680D5AC}" destId="{E429A389-5629-457A-83C5-B019C3D0A6D1}" srcOrd="0" destOrd="0" presId="urn:microsoft.com/office/officeart/2008/layout/VerticalCurvedList"/>
    <dgm:cxn modelId="{25445094-9812-4B58-99BE-C79A1A059ABD}" type="presOf" srcId="{E66E7E5C-25A7-41E7-86E8-21FFB30BAEFB}" destId="{747FD8B0-D169-4645-8E89-B1EF06D1CB88}" srcOrd="0" destOrd="0" presId="urn:microsoft.com/office/officeart/2008/layout/VerticalCurvedList"/>
    <dgm:cxn modelId="{52D3B361-BB2F-4FC4-9164-781AA132499F}" srcId="{E66E7E5C-25A7-41E7-86E8-21FFB30BAEFB}" destId="{503D6318-B587-46C0-8FF8-E4D81CF548BB}" srcOrd="1" destOrd="0" parTransId="{4EE41530-5A63-4D67-B75F-146B35A547B4}" sibTransId="{F1A7850E-A809-4B9C-BAB2-4FB32419A2B5}"/>
    <dgm:cxn modelId="{F5360EC7-2486-4885-9276-B679BD9D01D7}" type="presOf" srcId="{72C4DF34-0AE3-4EC0-8A4E-A537E69A7F10}" destId="{A088C6E8-9E80-43C8-84A1-21171B8B7E2C}" srcOrd="0" destOrd="0" presId="urn:microsoft.com/office/officeart/2008/layout/VerticalCurvedList"/>
    <dgm:cxn modelId="{94C35423-9221-4BF1-8AFE-E73E60DD07F7}" srcId="{E66E7E5C-25A7-41E7-86E8-21FFB30BAEFB}" destId="{3962630B-93E4-471E-ACC0-70DDC3CAB161}" srcOrd="3" destOrd="0" parTransId="{9BE1D894-5032-4099-9B86-8623BE596A34}" sibTransId="{31B9BB92-C0F5-4774-BDCD-366F8C557990}"/>
    <dgm:cxn modelId="{8D33D85B-E393-48BC-B373-9D725FAF0A49}" type="presOf" srcId="{8648DA22-6DD7-4789-A724-E0AE293F03E1}" destId="{22E2929B-DE6F-47B8-BE75-D2D18F8E808E}" srcOrd="0" destOrd="0" presId="urn:microsoft.com/office/officeart/2008/layout/VerticalCurvedList"/>
    <dgm:cxn modelId="{9B76737A-0FB8-4C5B-ABCA-068D0C35420E}" srcId="{E66E7E5C-25A7-41E7-86E8-21FFB30BAEFB}" destId="{6C09400A-EC6C-4D74-B322-1DECBCAF1EFE}" srcOrd="0" destOrd="0" parTransId="{C29A0241-FDE7-4755-9AA2-0ADB93532D27}" sibTransId="{8648DA22-6DD7-4789-A724-E0AE293F03E1}"/>
    <dgm:cxn modelId="{A19817F0-F026-4616-910B-BD0F81810FEA}" srcId="{E66E7E5C-25A7-41E7-86E8-21FFB30BAEFB}" destId="{72C4DF34-0AE3-4EC0-8A4E-A537E69A7F10}" srcOrd="4" destOrd="0" parTransId="{9E9FAC73-10BA-4C08-92E9-71D4D805BB83}" sibTransId="{5C98D96B-4A6B-4C1D-9AC4-8EEC0C92BF1E}"/>
    <dgm:cxn modelId="{2FE38B4D-CF4D-486A-A4BE-AAE7FE59F39B}" srcId="{E66E7E5C-25A7-41E7-86E8-21FFB30BAEFB}" destId="{20B63F68-8943-4EE0-8B1C-A9652680D5AC}" srcOrd="2" destOrd="0" parTransId="{FDBB4E5C-4D02-459F-88C7-98DBD1478C1B}" sibTransId="{6633C33B-1944-4AD7-B7D7-4A0C64F56E39}"/>
    <dgm:cxn modelId="{357B88C1-685F-42AE-9162-D83958228CA7}" type="presOf" srcId="{6C09400A-EC6C-4D74-B322-1DECBCAF1EFE}" destId="{5B8D505E-3D00-449A-A39F-752086BFFECD}" srcOrd="0" destOrd="0" presId="urn:microsoft.com/office/officeart/2008/layout/VerticalCurvedList"/>
    <dgm:cxn modelId="{A31CAC18-052D-4D4F-9EAC-ABFDAF190869}" type="presOf" srcId="{503D6318-B587-46C0-8FF8-E4D81CF548BB}" destId="{F33181DD-75EE-4AE2-85D0-08673D02A4CA}" srcOrd="0" destOrd="0" presId="urn:microsoft.com/office/officeart/2008/layout/VerticalCurvedList"/>
    <dgm:cxn modelId="{21A6F38B-E79B-4FEC-BDBE-3685D9B1B674}" type="presParOf" srcId="{747FD8B0-D169-4645-8E89-B1EF06D1CB88}" destId="{FEEF9BEA-7A29-4920-9E5C-791968C182D2}" srcOrd="0" destOrd="0" presId="urn:microsoft.com/office/officeart/2008/layout/VerticalCurvedList"/>
    <dgm:cxn modelId="{755EC55F-1471-44A9-9A5A-739A037F8850}" type="presParOf" srcId="{FEEF9BEA-7A29-4920-9E5C-791968C182D2}" destId="{0CEA8F57-6989-48A5-AFD0-EB217609E96D}" srcOrd="0" destOrd="0" presId="urn:microsoft.com/office/officeart/2008/layout/VerticalCurvedList"/>
    <dgm:cxn modelId="{550E36F7-4D13-4D5B-9E35-91B6E1B348A2}" type="presParOf" srcId="{0CEA8F57-6989-48A5-AFD0-EB217609E96D}" destId="{6404FC72-C32E-4B8C-9C44-C6E1B56A8E2D}" srcOrd="0" destOrd="0" presId="urn:microsoft.com/office/officeart/2008/layout/VerticalCurvedList"/>
    <dgm:cxn modelId="{0FB4C0EF-70FC-4B24-A273-B9F9FAEDCB2B}" type="presParOf" srcId="{0CEA8F57-6989-48A5-AFD0-EB217609E96D}" destId="{22E2929B-DE6F-47B8-BE75-D2D18F8E808E}" srcOrd="1" destOrd="0" presId="urn:microsoft.com/office/officeart/2008/layout/VerticalCurvedList"/>
    <dgm:cxn modelId="{39912DBB-B818-4423-8A2B-3A9C138E72E5}" type="presParOf" srcId="{0CEA8F57-6989-48A5-AFD0-EB217609E96D}" destId="{44464360-F3A5-404F-8AF0-638AED8725D0}" srcOrd="2" destOrd="0" presId="urn:microsoft.com/office/officeart/2008/layout/VerticalCurvedList"/>
    <dgm:cxn modelId="{9F66A526-CCDD-45DF-BC88-0E60290978FB}" type="presParOf" srcId="{0CEA8F57-6989-48A5-AFD0-EB217609E96D}" destId="{31C8E630-75CC-4A3D-9595-86DDB40AFFA7}" srcOrd="3" destOrd="0" presId="urn:microsoft.com/office/officeart/2008/layout/VerticalCurvedList"/>
    <dgm:cxn modelId="{CA784AA1-5196-4A83-8FB2-3E722EB1F19A}" type="presParOf" srcId="{FEEF9BEA-7A29-4920-9E5C-791968C182D2}" destId="{5B8D505E-3D00-449A-A39F-752086BFFECD}" srcOrd="1" destOrd="0" presId="urn:microsoft.com/office/officeart/2008/layout/VerticalCurvedList"/>
    <dgm:cxn modelId="{C3A6047F-86FA-4C92-8BB3-65312288C5A5}" type="presParOf" srcId="{FEEF9BEA-7A29-4920-9E5C-791968C182D2}" destId="{A473DDAF-AAAD-4BD9-9727-F0702DDFE936}" srcOrd="2" destOrd="0" presId="urn:microsoft.com/office/officeart/2008/layout/VerticalCurvedList"/>
    <dgm:cxn modelId="{6F546C9A-6B61-40B2-B1A7-5DBFC3DB9D24}" type="presParOf" srcId="{A473DDAF-AAAD-4BD9-9727-F0702DDFE936}" destId="{D967452C-63F7-49C6-816E-DACA8860C76C}" srcOrd="0" destOrd="0" presId="urn:microsoft.com/office/officeart/2008/layout/VerticalCurvedList"/>
    <dgm:cxn modelId="{538579F9-2CF3-42AB-BEAD-153B90925021}" type="presParOf" srcId="{FEEF9BEA-7A29-4920-9E5C-791968C182D2}" destId="{F33181DD-75EE-4AE2-85D0-08673D02A4CA}" srcOrd="3" destOrd="0" presId="urn:microsoft.com/office/officeart/2008/layout/VerticalCurvedList"/>
    <dgm:cxn modelId="{A140E2F1-20AF-4363-AC71-A296DCDB4850}" type="presParOf" srcId="{FEEF9BEA-7A29-4920-9E5C-791968C182D2}" destId="{3EB6C4EC-1208-4ADE-9CDD-983D1972982F}" srcOrd="4" destOrd="0" presId="urn:microsoft.com/office/officeart/2008/layout/VerticalCurvedList"/>
    <dgm:cxn modelId="{9B87DFE4-27DA-4943-AB1D-24EAB2F1A39E}" type="presParOf" srcId="{3EB6C4EC-1208-4ADE-9CDD-983D1972982F}" destId="{9B943107-3D6E-4538-9606-8FDACF67DBAC}" srcOrd="0" destOrd="0" presId="urn:microsoft.com/office/officeart/2008/layout/VerticalCurvedList"/>
    <dgm:cxn modelId="{A0D0E532-B026-4239-8711-C050D5609789}" type="presParOf" srcId="{FEEF9BEA-7A29-4920-9E5C-791968C182D2}" destId="{E429A389-5629-457A-83C5-B019C3D0A6D1}" srcOrd="5" destOrd="0" presId="urn:microsoft.com/office/officeart/2008/layout/VerticalCurvedList"/>
    <dgm:cxn modelId="{7506917F-5D8C-47AE-A00B-4CEE41CBDD74}" type="presParOf" srcId="{FEEF9BEA-7A29-4920-9E5C-791968C182D2}" destId="{C6A1EDCE-A39A-47D0-AA84-1B0BEEA1C9F7}" srcOrd="6" destOrd="0" presId="urn:microsoft.com/office/officeart/2008/layout/VerticalCurvedList"/>
    <dgm:cxn modelId="{80998722-813F-428D-AE55-F8EBCAB50CE2}" type="presParOf" srcId="{C6A1EDCE-A39A-47D0-AA84-1B0BEEA1C9F7}" destId="{F5DCB38F-D460-4AB8-81F7-5A2F92D938AB}" srcOrd="0" destOrd="0" presId="urn:microsoft.com/office/officeart/2008/layout/VerticalCurvedList"/>
    <dgm:cxn modelId="{90F7A91F-62A2-4EB8-A61C-13DE98487481}" type="presParOf" srcId="{FEEF9BEA-7A29-4920-9E5C-791968C182D2}" destId="{E38A192C-6AB9-4735-95D0-04C06CEC0DC0}" srcOrd="7" destOrd="0" presId="urn:microsoft.com/office/officeart/2008/layout/VerticalCurvedList"/>
    <dgm:cxn modelId="{A5964D21-81F1-43E3-AB88-E9B8AC0D1F7E}" type="presParOf" srcId="{FEEF9BEA-7A29-4920-9E5C-791968C182D2}" destId="{C62F2F0D-D64B-4A6A-93D5-ED98A72F63DC}" srcOrd="8" destOrd="0" presId="urn:microsoft.com/office/officeart/2008/layout/VerticalCurvedList"/>
    <dgm:cxn modelId="{223A9B8B-CEA6-4AEA-A82F-FBCD2517C513}" type="presParOf" srcId="{C62F2F0D-D64B-4A6A-93D5-ED98A72F63DC}" destId="{567A9A28-C325-4788-ABCE-1677B38E0DA5}" srcOrd="0" destOrd="0" presId="urn:microsoft.com/office/officeart/2008/layout/VerticalCurvedList"/>
    <dgm:cxn modelId="{B5B93CB6-583F-482F-B65C-874A16B44A55}" type="presParOf" srcId="{FEEF9BEA-7A29-4920-9E5C-791968C182D2}" destId="{A088C6E8-9E80-43C8-84A1-21171B8B7E2C}" srcOrd="9" destOrd="0" presId="urn:microsoft.com/office/officeart/2008/layout/VerticalCurvedList"/>
    <dgm:cxn modelId="{1973CD8E-92A9-4852-AF31-381B599EBE5F}" type="presParOf" srcId="{FEEF9BEA-7A29-4920-9E5C-791968C182D2}" destId="{742BE1FF-E8A3-48B8-A31E-4F0C0D705292}" srcOrd="10" destOrd="0" presId="urn:microsoft.com/office/officeart/2008/layout/VerticalCurvedList"/>
    <dgm:cxn modelId="{E06C69FA-E7C2-425B-BAE6-3318C9ED07B0}" type="presParOf" srcId="{742BE1FF-E8A3-48B8-A31E-4F0C0D705292}" destId="{576FDB0D-AC06-41D8-B5D6-53A8070EE06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E2929B-DE6F-47B8-BE75-D2D18F8E808E}">
      <dsp:nvSpPr>
        <dsp:cNvPr id="0" name=""/>
        <dsp:cNvSpPr/>
      </dsp:nvSpPr>
      <dsp:spPr>
        <a:xfrm>
          <a:off x="-6309510" y="-965160"/>
          <a:ext cx="7510320" cy="7510320"/>
        </a:xfrm>
        <a:prstGeom prst="blockArc">
          <a:avLst>
            <a:gd name="adj1" fmla="val 18900000"/>
            <a:gd name="adj2" fmla="val 2700000"/>
            <a:gd name="adj3" fmla="val 288"/>
          </a:avLst>
        </a:prstGeom>
        <a:solidFill>
          <a:schemeClr val="bg1">
            <a:lumMod val="50000"/>
          </a:schemeClr>
        </a:solidFill>
        <a:ln w="12700" cap="flat" cmpd="sng" algn="ctr">
          <a:solidFill>
            <a:schemeClr val="bg1">
              <a:lumMod val="5000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8D505E-3D00-449A-A39F-752086BFFECD}">
      <dsp:nvSpPr>
        <dsp:cNvPr id="0" name=""/>
        <dsp:cNvSpPr/>
      </dsp:nvSpPr>
      <dsp:spPr>
        <a:xfrm>
          <a:off x="524625" y="247499"/>
          <a:ext cx="10340244" cy="900000"/>
        </a:xfrm>
        <a:prstGeom prst="rect">
          <a:avLst/>
        </a:prstGeom>
        <a:solidFill>
          <a:srgbClr val="B5CBE7"/>
        </a:solidFill>
        <a:ln>
          <a:solidFill>
            <a:schemeClr val="bg1">
              <a:lumMod val="50000"/>
            </a:schemeClr>
          </a:solidFill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3818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Выделение субсидий </a:t>
          </a:r>
          <a:r>
            <a:rPr lang="ru-RU" sz="2000" b="1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на медицинское обследование осуществлять </a:t>
          </a:r>
          <a:r>
            <a:rPr lang="ru-RU" sz="2000" b="1" kern="1200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в рамках муниципального задания</a:t>
          </a:r>
          <a:endParaRPr lang="ru-RU" sz="2000" b="1" kern="1200" dirty="0">
            <a:solidFill>
              <a:srgbClr val="C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24625" y="247499"/>
        <a:ext cx="10340244" cy="900000"/>
      </dsp:txXfrm>
    </dsp:sp>
    <dsp:sp modelId="{D967452C-63F7-49C6-816E-DACA8860C76C}">
      <dsp:nvSpPr>
        <dsp:cNvPr id="0" name=""/>
        <dsp:cNvSpPr/>
      </dsp:nvSpPr>
      <dsp:spPr>
        <a:xfrm>
          <a:off x="88548" y="261422"/>
          <a:ext cx="872154" cy="87215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rgbClr val="CACAC7"/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3181DD-75EE-4AE2-85D0-08673D02A4CA}">
      <dsp:nvSpPr>
        <dsp:cNvPr id="0" name=""/>
        <dsp:cNvSpPr/>
      </dsp:nvSpPr>
      <dsp:spPr>
        <a:xfrm>
          <a:off x="1024593" y="1293749"/>
          <a:ext cx="9840276" cy="900000"/>
        </a:xfrm>
        <a:prstGeom prst="rect">
          <a:avLst/>
        </a:prstGeom>
        <a:solidFill>
          <a:srgbClr val="B5CBE7"/>
        </a:solidFill>
        <a:ln>
          <a:solidFill>
            <a:schemeClr val="bg1">
              <a:lumMod val="50000"/>
            </a:schemeClr>
          </a:solidFill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3818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Обеспечить применение конкурсных процедур</a:t>
          </a:r>
          <a:endParaRPr lang="ru-RU" sz="2000" b="1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024593" y="1293749"/>
        <a:ext cx="9840276" cy="900000"/>
      </dsp:txXfrm>
    </dsp:sp>
    <dsp:sp modelId="{9B943107-3D6E-4538-9606-8FDACF67DBAC}">
      <dsp:nvSpPr>
        <dsp:cNvPr id="0" name=""/>
        <dsp:cNvSpPr/>
      </dsp:nvSpPr>
      <dsp:spPr>
        <a:xfrm>
          <a:off x="588516" y="1307673"/>
          <a:ext cx="872154" cy="87215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rgbClr val="CACAC7"/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29A389-5629-457A-83C5-B019C3D0A6D1}">
      <dsp:nvSpPr>
        <dsp:cNvPr id="0" name=""/>
        <dsp:cNvSpPr/>
      </dsp:nvSpPr>
      <dsp:spPr>
        <a:xfrm>
          <a:off x="1178043" y="2339999"/>
          <a:ext cx="9686826" cy="900000"/>
        </a:xfrm>
        <a:prstGeom prst="rect">
          <a:avLst/>
        </a:prstGeom>
        <a:solidFill>
          <a:srgbClr val="B5CBE7"/>
        </a:solidFill>
        <a:ln>
          <a:solidFill>
            <a:schemeClr val="bg1">
              <a:lumMod val="50000"/>
            </a:schemeClr>
          </a:solidFill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3818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Совершенствовать систему расчета НМЦК</a:t>
          </a:r>
          <a:endParaRPr lang="ru-RU" sz="2000" b="1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178043" y="2339999"/>
        <a:ext cx="9686826" cy="900000"/>
      </dsp:txXfrm>
    </dsp:sp>
    <dsp:sp modelId="{F5DCB38F-D460-4AB8-81F7-5A2F92D938AB}">
      <dsp:nvSpPr>
        <dsp:cNvPr id="0" name=""/>
        <dsp:cNvSpPr/>
      </dsp:nvSpPr>
      <dsp:spPr>
        <a:xfrm>
          <a:off x="741966" y="2353922"/>
          <a:ext cx="872154" cy="87215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rgbClr val="CACAC7"/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8A192C-6AB9-4735-95D0-04C06CEC0DC0}">
      <dsp:nvSpPr>
        <dsp:cNvPr id="0" name=""/>
        <dsp:cNvSpPr/>
      </dsp:nvSpPr>
      <dsp:spPr>
        <a:xfrm>
          <a:off x="1024593" y="3386249"/>
          <a:ext cx="9840276" cy="900000"/>
        </a:xfrm>
        <a:prstGeom prst="rect">
          <a:avLst/>
        </a:prstGeom>
        <a:solidFill>
          <a:srgbClr val="B5CBE7"/>
        </a:solidFill>
        <a:ln>
          <a:solidFill>
            <a:schemeClr val="bg1">
              <a:lumMod val="50000"/>
            </a:schemeClr>
          </a:solidFill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3818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Обеспечить прохождение </a:t>
          </a:r>
          <a:r>
            <a:rPr lang="ru-RU" sz="2000" b="1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отдельных специалистов и </a:t>
          </a:r>
          <a:r>
            <a:rPr lang="ru-RU" sz="2000" b="1" kern="1200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обследований</a:t>
          </a:r>
          <a:r>
            <a:rPr lang="ru-RU" sz="2000" b="1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по показаниям </a:t>
          </a:r>
          <a:r>
            <a:rPr lang="ru-RU" sz="2000" b="1" kern="1200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за счет бюджетных средств</a:t>
          </a:r>
          <a:endParaRPr lang="ru-RU" sz="2000" b="1" kern="1200" dirty="0">
            <a:solidFill>
              <a:srgbClr val="C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024593" y="3386249"/>
        <a:ext cx="9840276" cy="900000"/>
      </dsp:txXfrm>
    </dsp:sp>
    <dsp:sp modelId="{567A9A28-C325-4788-ABCE-1677B38E0DA5}">
      <dsp:nvSpPr>
        <dsp:cNvPr id="0" name=""/>
        <dsp:cNvSpPr/>
      </dsp:nvSpPr>
      <dsp:spPr>
        <a:xfrm>
          <a:off x="588516" y="3400173"/>
          <a:ext cx="872154" cy="87215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rgbClr val="CACAC7"/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88C6E8-9E80-43C8-84A1-21171B8B7E2C}">
      <dsp:nvSpPr>
        <dsp:cNvPr id="0" name=""/>
        <dsp:cNvSpPr/>
      </dsp:nvSpPr>
      <dsp:spPr>
        <a:xfrm>
          <a:off x="524625" y="4432499"/>
          <a:ext cx="10340244" cy="900000"/>
        </a:xfrm>
        <a:prstGeom prst="rect">
          <a:avLst/>
        </a:prstGeom>
        <a:solidFill>
          <a:srgbClr val="B5CBE7"/>
        </a:solidFill>
        <a:ln>
          <a:solidFill>
            <a:schemeClr val="bg1">
              <a:lumMod val="50000"/>
            </a:schemeClr>
          </a:solidFill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3818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Организовать надлежащий </a:t>
          </a:r>
          <a:r>
            <a:rPr lang="ru-RU" sz="2000" b="1" kern="1200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контроль за периодичностью и полнотой </a:t>
          </a:r>
          <a:r>
            <a:rPr lang="ru-RU" sz="2000" b="1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проведения </a:t>
          </a:r>
          <a:r>
            <a:rPr lang="ru-RU" sz="2000" b="1" kern="1200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обследований</a:t>
          </a:r>
          <a:endParaRPr lang="ru-RU" sz="2000" b="1" kern="1200" dirty="0">
            <a:solidFill>
              <a:srgbClr val="C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24625" y="4432499"/>
        <a:ext cx="10340244" cy="900000"/>
      </dsp:txXfrm>
    </dsp:sp>
    <dsp:sp modelId="{576FDB0D-AC06-41D8-B5D6-53A8070EE063}">
      <dsp:nvSpPr>
        <dsp:cNvPr id="0" name=""/>
        <dsp:cNvSpPr/>
      </dsp:nvSpPr>
      <dsp:spPr>
        <a:xfrm>
          <a:off x="88548" y="4446423"/>
          <a:ext cx="872154" cy="87215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rgbClr val="CACAC7"/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424648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169399" y="0"/>
            <a:ext cx="2424648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CD46D5B-6567-794D-8CBA-5CCA973D6774}" type="datetimeFigureOut">
              <a:rPr lang="ru-RU"/>
              <a:t>17.03.2026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53975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>
              <a:defRPr/>
            </a:pPr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559534" y="4400550"/>
            <a:ext cx="4476274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>
              <a:defRPr/>
            </a:pPr>
            <a:r>
              <a:rPr lang="en-US"/>
              <a:t>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4"/>
            <a:ext cx="2424648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169399" y="8685214"/>
            <a:ext cx="2424648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BCEDE2F8-02D4-C448-B364-7246A6689E7F}" type="slidenum">
              <a:r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>
      <a:defRPr sz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EDE2F8-02D4-C448-B364-7246A6689E7F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41740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EDE2F8-02D4-C448-B364-7246A6689E7F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35226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EDE2F8-02D4-C448-B364-7246A6689E7F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12876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EDE2F8-02D4-C448-B364-7246A6689E7F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36653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39460-7E8E-4FEA-9843-AE1BA27FE4FB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91985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EDE2F8-02D4-C448-B364-7246A6689E7F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72443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8569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EDE2F8-02D4-C448-B364-7246A6689E7F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1528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EDE2F8-02D4-C448-B364-7246A6689E7F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50563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4215DA-4F43-4011-BBEA-E8FD0259781C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62788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79890C-58A3-4F9A-B511-EF90A5188328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15666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EDE2F8-02D4-C448-B364-7246A6689E7F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51708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EDE2F8-02D4-C448-B364-7246A6689E7F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5042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-528638" y="742950"/>
            <a:ext cx="6600826" cy="37131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algn="ctr" defTabSz="908639">
              <a:defRPr/>
            </a:pPr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11FC198-2D83-4DFC-8CDD-7D23AF44D411}" type="slidenum">
              <a:rPr lang="en-US" altLang="zh-CN" sz="1200" b="0" i="0" u="none" strike="noStrike" cap="none" spc="0">
                <a:ln>
                  <a:noFill/>
                </a:ln>
                <a:solidFill>
                  <a:prstClr val="black"/>
                </a:solidFill>
                <a:latin typeface="Calibri"/>
                <a:cs typeface="+mn-cs"/>
              </a:rPr>
              <a:t>27</a:t>
            </a:fld>
            <a:endParaRPr lang="zh-CN" sz="1200" b="0" i="0" u="none" strike="noStrike" cap="none" spc="0">
              <a:ln>
                <a:noFill/>
              </a:ln>
              <a:solidFill>
                <a:prstClr val="black"/>
              </a:solidFill>
              <a:latin typeface="Calibri"/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-515938" y="746125"/>
            <a:ext cx="6627813" cy="3729038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2105432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-244475" y="684213"/>
            <a:ext cx="6081713" cy="3421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11FC198-2D83-4DFC-8CDD-7D23AF44D411}" type="slidenum">
              <a:rPr lang="en-US" altLang="zh-CN" sz="1200" b="0" i="0" u="none" strike="noStrike" cap="none" spc="0">
                <a:ln>
                  <a:noFill/>
                </a:ln>
                <a:solidFill>
                  <a:prstClr val="black"/>
                </a:solidFill>
                <a:latin typeface="Calibri"/>
                <a:cs typeface="+mn-cs"/>
              </a:rPr>
              <a:t>29</a:t>
            </a:fld>
            <a:endParaRPr lang="zh-CN" sz="1200" b="0" i="0" u="none" strike="noStrike" cap="none" spc="0">
              <a:ln>
                <a:noFill/>
              </a:ln>
              <a:solidFill>
                <a:prstClr val="black"/>
              </a:solidFill>
              <a:latin typeface="Calibri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EDE2F8-02D4-C448-B364-7246A6689E7F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2616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-528638" y="742950"/>
            <a:ext cx="6600826" cy="37131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11FC198-2D83-4DFC-8CDD-7D23AF44D411}" type="slidenum">
              <a:rPr lang="en-US" altLang="zh-CN" sz="1200" b="0" i="0" u="none" strike="noStrike" cap="none" spc="0">
                <a:ln>
                  <a:noFill/>
                </a:ln>
                <a:solidFill>
                  <a:prstClr val="black"/>
                </a:solidFill>
                <a:latin typeface="Calibri"/>
                <a:cs typeface="+mn-cs"/>
              </a:rPr>
              <a:t>5</a:t>
            </a:fld>
            <a:endParaRPr lang="zh-CN" sz="1200" b="0" i="0" u="none" strike="noStrike" cap="none" spc="0">
              <a:ln>
                <a:noFill/>
              </a:ln>
              <a:solidFill>
                <a:prstClr val="black"/>
              </a:solidFill>
              <a:latin typeface="Calibri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EDE2F8-02D4-C448-B364-7246A6689E7F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77823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EDE2F8-02D4-C448-B364-7246A6689E7F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13471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EDE2F8-02D4-C448-B364-7246A6689E7F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3028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EDE2F8-02D4-C448-B364-7246A6689E7F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45543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EDE2F8-02D4-C448-B364-7246A6689E7F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48771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hyperlink" Target="https://presentation-creation.ru/" TargetMode="Externa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Заголовок слайда</a:t>
            </a:r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Источник / примечание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fld id="{24C10455-C340-7945-BDDA-6923B7A290C6}" type="slidenum">
              <a:rPr lang="ru-RU"/>
              <a:t>‹#›</a:t>
            </a:fld>
            <a:endParaRPr lang="ru-RU"/>
          </a:p>
        </p:txBody>
      </p:sp>
      <p:cxnSp>
        <p:nvCxnSpPr>
          <p:cNvPr id="13" name="Прямая соединительная линия 12"/>
          <p:cNvCxnSpPr>
            <a:cxnSpLocks/>
          </p:cNvCxnSpPr>
          <p:nvPr/>
        </p:nvCxnSpPr>
        <p:spPr bwMode="auto">
          <a:xfrm>
            <a:off x="550863" y="968502"/>
            <a:ext cx="11641137" cy="0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4 фото в круге_2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Заголовок слайда</a:t>
            </a:r>
            <a:endParaRPr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24C10455-C340-7945-BDDA-6923B7A290C6}" type="slidenum">
              <a:rPr lang="ru-RU"/>
              <a:t>‹#›</a:t>
            </a:fld>
            <a:endParaRPr lang="ru-RU"/>
          </a:p>
        </p:txBody>
      </p:sp>
      <p:cxnSp>
        <p:nvCxnSpPr>
          <p:cNvPr id="5" name="Прямая соединительная линия 4"/>
          <p:cNvCxnSpPr>
            <a:cxnSpLocks/>
          </p:cNvCxnSpPr>
          <p:nvPr/>
        </p:nvCxnSpPr>
        <p:spPr bwMode="auto">
          <a:xfrm>
            <a:off x="550863" y="968502"/>
            <a:ext cx="11641137" cy="0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Нижний колонтитул 1"/>
          <p:cNvSpPr>
            <a:spLocks noGrp="1"/>
          </p:cNvSpPr>
          <p:nvPr>
            <p:ph type="ftr" sz="quarter" idx="3"/>
          </p:nvPr>
        </p:nvSpPr>
        <p:spPr bwMode="auto">
          <a:xfrm>
            <a:off x="460550" y="642358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>
                    <a:lumMod val="90000"/>
                  </a:schemeClr>
                </a:solidFill>
              </a:defRPr>
            </a:lvl1pPr>
          </a:lstStyle>
          <a:p>
            <a:pPr>
              <a:defRPr/>
            </a:pPr>
            <a:r>
              <a:rPr lang="ru-RU"/>
              <a:t>Источник / примечание</a:t>
            </a:r>
          </a:p>
        </p:txBody>
      </p:sp>
      <p:sp>
        <p:nvSpPr>
          <p:cNvPr id="14" name="Рисунок 13"/>
          <p:cNvSpPr>
            <a:spLocks noGrp="1"/>
          </p:cNvSpPr>
          <p:nvPr>
            <p:ph type="pic" sz="quarter" idx="11" hasCustomPrompt="1"/>
          </p:nvPr>
        </p:nvSpPr>
        <p:spPr bwMode="auto">
          <a:xfrm>
            <a:off x="550863" y="1822048"/>
            <a:ext cx="1381125" cy="138190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txBody>
          <a:bodyPr anchor="ctr"/>
          <a:lstStyle>
            <a:lvl1pPr algn="ctr">
              <a:defRPr sz="14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>
              <a:defRPr/>
            </a:pPr>
            <a:r>
              <a:rPr lang="ru-RU"/>
              <a:t>Фото</a:t>
            </a:r>
            <a:endParaRPr/>
          </a:p>
        </p:txBody>
      </p:sp>
      <p:sp>
        <p:nvSpPr>
          <p:cNvPr id="15" name="Рисунок 13"/>
          <p:cNvSpPr>
            <a:spLocks noGrp="1"/>
          </p:cNvSpPr>
          <p:nvPr>
            <p:ph type="pic" sz="quarter" idx="12" hasCustomPrompt="1"/>
          </p:nvPr>
        </p:nvSpPr>
        <p:spPr bwMode="auto">
          <a:xfrm>
            <a:off x="550863" y="4134996"/>
            <a:ext cx="1381125" cy="1381904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txBody>
          <a:bodyPr anchor="ctr"/>
          <a:lstStyle>
            <a:lvl1pPr marL="0" marR="0" indent="0" algn="ctr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 sz="14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marL="0" marR="0" lvl="0" indent="0" algn="ctr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/>
              <a:t>Фото</a:t>
            </a:r>
            <a:endParaRPr/>
          </a:p>
        </p:txBody>
      </p:sp>
      <p:sp>
        <p:nvSpPr>
          <p:cNvPr id="12" name="Рисунок 13"/>
          <p:cNvSpPr>
            <a:spLocks noGrp="1"/>
          </p:cNvSpPr>
          <p:nvPr>
            <p:ph type="pic" sz="quarter" idx="13" hasCustomPrompt="1"/>
          </p:nvPr>
        </p:nvSpPr>
        <p:spPr bwMode="auto">
          <a:xfrm>
            <a:off x="4247621" y="1822048"/>
            <a:ext cx="1381125" cy="1381904"/>
          </a:xfrm>
          <a:prstGeom prst="ellipse">
            <a:avLst/>
          </a:prstGeom>
          <a:noFill/>
          <a:ln w="19050">
            <a:solidFill>
              <a:schemeClr val="accent5"/>
            </a:solidFill>
          </a:ln>
        </p:spPr>
        <p:txBody>
          <a:bodyPr anchor="ctr"/>
          <a:lstStyle>
            <a:lvl1pPr algn="ctr">
              <a:defRPr sz="14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>
              <a:defRPr/>
            </a:pPr>
            <a:r>
              <a:rPr lang="ru-RU"/>
              <a:t>Фото</a:t>
            </a:r>
            <a:endParaRPr/>
          </a:p>
        </p:txBody>
      </p:sp>
      <p:sp>
        <p:nvSpPr>
          <p:cNvPr id="13" name="Рисунок 13"/>
          <p:cNvSpPr>
            <a:spLocks noGrp="1"/>
          </p:cNvSpPr>
          <p:nvPr>
            <p:ph type="pic" sz="quarter" idx="14" hasCustomPrompt="1"/>
          </p:nvPr>
        </p:nvSpPr>
        <p:spPr bwMode="auto">
          <a:xfrm>
            <a:off x="4247621" y="4134996"/>
            <a:ext cx="1381125" cy="1381904"/>
          </a:xfrm>
          <a:prstGeom prst="ellipse">
            <a:avLst/>
          </a:prstGeom>
          <a:noFill/>
          <a:ln w="19050">
            <a:solidFill>
              <a:schemeClr val="accent6"/>
            </a:solidFill>
          </a:ln>
        </p:spPr>
        <p:txBody>
          <a:bodyPr anchor="ctr"/>
          <a:lstStyle>
            <a:lvl1pPr marL="0" marR="0" indent="0" algn="ctr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 sz="14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marL="0" marR="0" lvl="0" indent="0" algn="ctr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/>
              <a:t>Фото</a:t>
            </a:r>
            <a:endParaRPr/>
          </a:p>
        </p:txBody>
      </p:sp>
      <p:sp>
        <p:nvSpPr>
          <p:cNvPr id="18" name="Рисунок 13"/>
          <p:cNvSpPr>
            <a:spLocks noGrp="1"/>
          </p:cNvSpPr>
          <p:nvPr>
            <p:ph type="pic" sz="quarter" idx="15" hasCustomPrompt="1"/>
          </p:nvPr>
        </p:nvSpPr>
        <p:spPr bwMode="auto">
          <a:xfrm>
            <a:off x="7944379" y="1822048"/>
            <a:ext cx="1381125" cy="1381904"/>
          </a:xfrm>
          <a:prstGeom prst="ellipse">
            <a:avLst/>
          </a:prstGeom>
          <a:noFill/>
          <a:ln w="19050">
            <a:solidFill>
              <a:schemeClr val="accent3"/>
            </a:solidFill>
          </a:ln>
        </p:spPr>
        <p:txBody>
          <a:bodyPr anchor="ctr"/>
          <a:lstStyle>
            <a:lvl1pPr marL="0" marR="0" indent="0" algn="ctr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 sz="14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marL="0" marR="0" lvl="0" indent="0" algn="ctr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/>
              <a:t>Фото</a:t>
            </a:r>
            <a:endParaRPr/>
          </a:p>
        </p:txBody>
      </p:sp>
      <p:sp>
        <p:nvSpPr>
          <p:cNvPr id="19" name="Рисунок 13"/>
          <p:cNvSpPr>
            <a:spLocks noGrp="1"/>
          </p:cNvSpPr>
          <p:nvPr>
            <p:ph type="pic" sz="quarter" idx="16" hasCustomPrompt="1"/>
          </p:nvPr>
        </p:nvSpPr>
        <p:spPr bwMode="auto">
          <a:xfrm>
            <a:off x="7944379" y="4134996"/>
            <a:ext cx="1381125" cy="1381904"/>
          </a:xfrm>
          <a:prstGeom prst="ellipse">
            <a:avLst/>
          </a:prstGeom>
          <a:noFill/>
          <a:ln w="19050">
            <a:solidFill>
              <a:schemeClr val="accent4"/>
            </a:solidFill>
          </a:ln>
        </p:spPr>
        <p:txBody>
          <a:bodyPr anchor="ctr"/>
          <a:lstStyle>
            <a:lvl1pPr marL="0" marR="0" indent="0" algn="ctr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 sz="14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marL="0" marR="0" lvl="0" indent="0" algn="ctr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/>
              <a:t>Фото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3 вертикальных картинки на слайд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Заголовок слайда</a:t>
            </a:r>
            <a:endParaRPr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24C10455-C340-7945-BDDA-6923B7A290C6}" type="slidenum">
              <a:rPr lang="ru-RU"/>
              <a:t>‹#›</a:t>
            </a:fld>
            <a:endParaRPr lang="ru-RU"/>
          </a:p>
        </p:txBody>
      </p:sp>
      <p:cxnSp>
        <p:nvCxnSpPr>
          <p:cNvPr id="5" name="Прямая соединительная линия 4"/>
          <p:cNvCxnSpPr>
            <a:cxnSpLocks/>
          </p:cNvCxnSpPr>
          <p:nvPr/>
        </p:nvCxnSpPr>
        <p:spPr bwMode="auto">
          <a:xfrm>
            <a:off x="550863" y="968502"/>
            <a:ext cx="11641137" cy="0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Рисунок 7"/>
          <p:cNvSpPr>
            <a:spLocks noGrp="1"/>
          </p:cNvSpPr>
          <p:nvPr>
            <p:ph type="pic" sz="quarter" idx="11" hasCustomPrompt="1"/>
          </p:nvPr>
        </p:nvSpPr>
        <p:spPr bwMode="auto">
          <a:xfrm>
            <a:off x="550863" y="1196975"/>
            <a:ext cx="3604127" cy="5184769"/>
          </a:xfrm>
          <a:prstGeom prst="rect">
            <a:avLst/>
          </a:prstGeom>
          <a:noFill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Добавьте фотографию</a:t>
            </a:r>
            <a:endParaRPr/>
          </a:p>
        </p:txBody>
      </p:sp>
      <p:sp>
        <p:nvSpPr>
          <p:cNvPr id="11" name="Нижний колонтитул 1"/>
          <p:cNvSpPr>
            <a:spLocks noGrp="1"/>
          </p:cNvSpPr>
          <p:nvPr>
            <p:ph type="ftr" sz="quarter" idx="3"/>
          </p:nvPr>
        </p:nvSpPr>
        <p:spPr bwMode="auto">
          <a:xfrm>
            <a:off x="460550" y="642358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>
                    <a:lumMod val="90000"/>
                  </a:schemeClr>
                </a:solidFill>
              </a:defRPr>
            </a:lvl1pPr>
          </a:lstStyle>
          <a:p>
            <a:pPr>
              <a:defRPr/>
            </a:pPr>
            <a:r>
              <a:rPr lang="ru-RU"/>
              <a:t>Источник / примечание</a:t>
            </a:r>
          </a:p>
        </p:txBody>
      </p:sp>
      <p:sp>
        <p:nvSpPr>
          <p:cNvPr id="12" name="Рисунок 7"/>
          <p:cNvSpPr>
            <a:spLocks noGrp="1"/>
          </p:cNvSpPr>
          <p:nvPr>
            <p:ph type="pic" sz="quarter" idx="12" hasCustomPrompt="1"/>
          </p:nvPr>
        </p:nvSpPr>
        <p:spPr bwMode="auto">
          <a:xfrm>
            <a:off x="4291780" y="1196975"/>
            <a:ext cx="3604127" cy="5184769"/>
          </a:xfrm>
          <a:prstGeom prst="rect">
            <a:avLst/>
          </a:prstGeom>
          <a:noFill/>
        </p:spPr>
        <p:txBody>
          <a:bodyPr/>
          <a:lstStyle>
            <a:lvl1pPr marL="0" marR="0" indent="0" algn="l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lvl1pPr>
          </a:lstStyle>
          <a:p>
            <a:pPr marL="0" marR="0" lvl="0" indent="0" algn="l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/>
              <a:t>Добавьте фотографию</a:t>
            </a:r>
            <a:endParaRPr/>
          </a:p>
        </p:txBody>
      </p:sp>
      <p:sp>
        <p:nvSpPr>
          <p:cNvPr id="13" name="Рисунок 7"/>
          <p:cNvSpPr>
            <a:spLocks noGrp="1"/>
          </p:cNvSpPr>
          <p:nvPr>
            <p:ph type="pic" sz="quarter" idx="13" hasCustomPrompt="1"/>
          </p:nvPr>
        </p:nvSpPr>
        <p:spPr bwMode="auto">
          <a:xfrm>
            <a:off x="8032698" y="1196975"/>
            <a:ext cx="3604127" cy="5184769"/>
          </a:xfrm>
          <a:prstGeom prst="rect">
            <a:avLst/>
          </a:prstGeom>
          <a:noFill/>
        </p:spPr>
        <p:txBody>
          <a:bodyPr/>
          <a:lstStyle>
            <a:lvl1pPr marL="0" marR="0" indent="0" algn="l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lvl1pPr>
          </a:lstStyle>
          <a:p>
            <a:pPr marL="0" marR="0" lvl="0" indent="0" algn="l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/>
              <a:t>Добавьте фотографию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3 вертикальных картинки на слайд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Заголовок слайда</a:t>
            </a:r>
            <a:endParaRPr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24C10455-C340-7945-BDDA-6923B7A290C6}" type="slidenum">
              <a:rPr lang="ru-RU"/>
              <a:t>‹#›</a:t>
            </a:fld>
            <a:endParaRPr lang="ru-RU"/>
          </a:p>
        </p:txBody>
      </p:sp>
      <p:cxnSp>
        <p:nvCxnSpPr>
          <p:cNvPr id="5" name="Прямая соединительная линия 4"/>
          <p:cNvCxnSpPr>
            <a:cxnSpLocks/>
          </p:cNvCxnSpPr>
          <p:nvPr/>
        </p:nvCxnSpPr>
        <p:spPr bwMode="auto">
          <a:xfrm>
            <a:off x="550863" y="968502"/>
            <a:ext cx="11641137" cy="0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Рисунок 7"/>
          <p:cNvSpPr>
            <a:spLocks noGrp="1"/>
          </p:cNvSpPr>
          <p:nvPr>
            <p:ph type="pic" sz="quarter" idx="11" hasCustomPrompt="1"/>
          </p:nvPr>
        </p:nvSpPr>
        <p:spPr bwMode="auto">
          <a:xfrm>
            <a:off x="550863" y="1196976"/>
            <a:ext cx="3604127" cy="2144938"/>
          </a:xfrm>
          <a:prstGeom prst="rect">
            <a:avLst/>
          </a:prstGeom>
          <a:noFill/>
        </p:spPr>
        <p:txBody>
          <a:bodyPr/>
          <a:lstStyle>
            <a:lvl1pPr marL="0" marR="0" indent="0" algn="l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lvl1pPr>
          </a:lstStyle>
          <a:p>
            <a:pPr marL="0" marR="0" lvl="0" indent="0" algn="l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/>
              <a:t>Добавьте фотографию</a:t>
            </a:r>
            <a:endParaRPr/>
          </a:p>
        </p:txBody>
      </p:sp>
      <p:sp>
        <p:nvSpPr>
          <p:cNvPr id="11" name="Нижний колонтитул 1"/>
          <p:cNvSpPr>
            <a:spLocks noGrp="1"/>
          </p:cNvSpPr>
          <p:nvPr>
            <p:ph type="ftr" sz="quarter" idx="3"/>
          </p:nvPr>
        </p:nvSpPr>
        <p:spPr bwMode="auto">
          <a:xfrm>
            <a:off x="460550" y="642358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>
                    <a:lumMod val="90000"/>
                  </a:schemeClr>
                </a:solidFill>
              </a:defRPr>
            </a:lvl1pPr>
          </a:lstStyle>
          <a:p>
            <a:pPr>
              <a:defRPr/>
            </a:pPr>
            <a:r>
              <a:rPr lang="ru-RU"/>
              <a:t>Источник / примечание</a:t>
            </a:r>
          </a:p>
        </p:txBody>
      </p:sp>
      <p:sp>
        <p:nvSpPr>
          <p:cNvPr id="12" name="Рисунок 7"/>
          <p:cNvSpPr>
            <a:spLocks noGrp="1"/>
          </p:cNvSpPr>
          <p:nvPr>
            <p:ph type="pic" sz="quarter" idx="12" hasCustomPrompt="1"/>
          </p:nvPr>
        </p:nvSpPr>
        <p:spPr bwMode="auto">
          <a:xfrm>
            <a:off x="4291780" y="1196976"/>
            <a:ext cx="3604127" cy="2144938"/>
          </a:xfrm>
          <a:prstGeom prst="rect">
            <a:avLst/>
          </a:prstGeom>
          <a:noFill/>
        </p:spPr>
        <p:txBody>
          <a:bodyPr/>
          <a:lstStyle>
            <a:lvl1pPr marL="0" marR="0" indent="0" algn="l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lvl1pPr>
          </a:lstStyle>
          <a:p>
            <a:pPr marL="0" marR="0" lvl="0" indent="0" algn="l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/>
              <a:t>Добавьте фотографию</a:t>
            </a:r>
            <a:endParaRPr/>
          </a:p>
        </p:txBody>
      </p:sp>
      <p:sp>
        <p:nvSpPr>
          <p:cNvPr id="13" name="Рисунок 7"/>
          <p:cNvSpPr>
            <a:spLocks noGrp="1"/>
          </p:cNvSpPr>
          <p:nvPr>
            <p:ph type="pic" sz="quarter" idx="13" hasCustomPrompt="1"/>
          </p:nvPr>
        </p:nvSpPr>
        <p:spPr bwMode="auto">
          <a:xfrm>
            <a:off x="8032698" y="1196976"/>
            <a:ext cx="3604127" cy="2144938"/>
          </a:xfrm>
          <a:prstGeom prst="rect">
            <a:avLst/>
          </a:prstGeom>
          <a:noFill/>
        </p:spPr>
        <p:txBody>
          <a:bodyPr/>
          <a:lstStyle>
            <a:lvl1pPr marL="0" marR="0" indent="0" algn="l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lvl1pPr>
          </a:lstStyle>
          <a:p>
            <a:pPr marL="0" marR="0" lvl="0" indent="0" algn="l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/>
              <a:t>Добавьте фотографию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_3 вертикальных картинки на слайд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 bwMode="auto">
          <a:xfrm>
            <a:off x="8897938" y="6423585"/>
            <a:ext cx="2743200" cy="365125"/>
          </a:xfrm>
        </p:spPr>
        <p:txBody>
          <a:bodyPr/>
          <a:lstStyle/>
          <a:p>
            <a:pPr>
              <a:defRPr/>
            </a:pPr>
            <a:fld id="{24C10455-C340-7945-BDDA-6923B7A290C6}" type="slidenum">
              <a:rPr lang="ru-RU"/>
              <a:t>‹#›</a:t>
            </a:fld>
            <a:endParaRPr lang="ru-RU"/>
          </a:p>
        </p:txBody>
      </p:sp>
      <p:sp>
        <p:nvSpPr>
          <p:cNvPr id="11" name="Нижний колонтитул 1"/>
          <p:cNvSpPr>
            <a:spLocks noGrp="1"/>
          </p:cNvSpPr>
          <p:nvPr>
            <p:ph type="ftr" sz="quarter" idx="3"/>
          </p:nvPr>
        </p:nvSpPr>
        <p:spPr bwMode="auto">
          <a:xfrm>
            <a:off x="460550" y="642358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>
                    <a:lumMod val="90000"/>
                  </a:schemeClr>
                </a:solidFill>
              </a:defRPr>
            </a:lvl1pPr>
          </a:lstStyle>
          <a:p>
            <a:pPr>
              <a:defRPr/>
            </a:pPr>
            <a:r>
              <a:rPr lang="ru-RU"/>
              <a:t>Источник / примечание</a:t>
            </a:r>
          </a:p>
        </p:txBody>
      </p:sp>
      <p:sp>
        <p:nvSpPr>
          <p:cNvPr id="12" name="Рисунок 7"/>
          <p:cNvSpPr>
            <a:spLocks noGrp="1"/>
          </p:cNvSpPr>
          <p:nvPr>
            <p:ph type="pic" sz="quarter" idx="12" hasCustomPrompt="1"/>
          </p:nvPr>
        </p:nvSpPr>
        <p:spPr bwMode="auto">
          <a:xfrm>
            <a:off x="5540673" y="481860"/>
            <a:ext cx="3047200" cy="2946871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/>
          <a:lstStyle>
            <a:lvl1pPr marL="0" marR="0" indent="0" algn="l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/>
              <a:t>Добавьте фотографию</a:t>
            </a:r>
            <a:endParaRPr/>
          </a:p>
        </p:txBody>
      </p:sp>
      <p:sp>
        <p:nvSpPr>
          <p:cNvPr id="13" name="Рисунок 7"/>
          <p:cNvSpPr>
            <a:spLocks noGrp="1"/>
          </p:cNvSpPr>
          <p:nvPr>
            <p:ph type="pic" sz="quarter" idx="13" hasCustomPrompt="1"/>
          </p:nvPr>
        </p:nvSpPr>
        <p:spPr bwMode="auto">
          <a:xfrm>
            <a:off x="8587874" y="481860"/>
            <a:ext cx="3047200" cy="2946871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/>
          <a:lstStyle>
            <a:lvl1pPr marL="0" marR="0" indent="0" algn="l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/>
              <a:t>Добавьте фотографию</a:t>
            </a:r>
            <a:endParaRPr/>
          </a:p>
        </p:txBody>
      </p:sp>
      <p:sp>
        <p:nvSpPr>
          <p:cNvPr id="18" name="Рисунок 7"/>
          <p:cNvSpPr>
            <a:spLocks noGrp="1"/>
          </p:cNvSpPr>
          <p:nvPr>
            <p:ph type="pic" sz="quarter" idx="14" hasCustomPrompt="1"/>
          </p:nvPr>
        </p:nvSpPr>
        <p:spPr bwMode="auto">
          <a:xfrm>
            <a:off x="5540672" y="3429015"/>
            <a:ext cx="3047201" cy="2946872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/>
          <a:lstStyle>
            <a:lvl1pPr marL="0" marR="0" indent="0" algn="l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/>
              <a:t>Добавьте фотографию</a:t>
            </a:r>
            <a:endParaRPr/>
          </a:p>
        </p:txBody>
      </p:sp>
      <p:sp>
        <p:nvSpPr>
          <p:cNvPr id="19" name="Рисунок 7"/>
          <p:cNvSpPr>
            <a:spLocks noGrp="1"/>
          </p:cNvSpPr>
          <p:nvPr>
            <p:ph type="pic" sz="quarter" idx="15" hasCustomPrompt="1"/>
          </p:nvPr>
        </p:nvSpPr>
        <p:spPr bwMode="auto">
          <a:xfrm>
            <a:off x="8587873" y="3429015"/>
            <a:ext cx="3053265" cy="2952736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/>
          <a:lstStyle>
            <a:lvl1pPr marL="0" marR="0" indent="0" algn="l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/>
              <a:t>Добавьте фотографию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2 горизонтальные картинки на слайд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Заголовок слайда</a:t>
            </a:r>
            <a:endParaRPr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24C10455-C340-7945-BDDA-6923B7A290C6}" type="slidenum">
              <a:rPr lang="ru-RU"/>
              <a:t>‹#›</a:t>
            </a:fld>
            <a:endParaRPr lang="ru-RU"/>
          </a:p>
        </p:txBody>
      </p:sp>
      <p:cxnSp>
        <p:nvCxnSpPr>
          <p:cNvPr id="5" name="Прямая соединительная линия 4"/>
          <p:cNvCxnSpPr>
            <a:cxnSpLocks/>
          </p:cNvCxnSpPr>
          <p:nvPr/>
        </p:nvCxnSpPr>
        <p:spPr bwMode="auto">
          <a:xfrm>
            <a:off x="550863" y="968502"/>
            <a:ext cx="11641137" cy="0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Рисунок 7"/>
          <p:cNvSpPr>
            <a:spLocks noGrp="1"/>
          </p:cNvSpPr>
          <p:nvPr>
            <p:ph type="pic" sz="quarter" idx="12" hasCustomPrompt="1"/>
          </p:nvPr>
        </p:nvSpPr>
        <p:spPr bwMode="auto">
          <a:xfrm>
            <a:off x="6096000" y="968503"/>
            <a:ext cx="6096000" cy="5889498"/>
          </a:xfrm>
          <a:prstGeom prst="rect">
            <a:avLst/>
          </a:prstGeom>
          <a:noFill/>
          <a:effectLst>
            <a:innerShdw blurRad="736600" dist="558800" dir="10800000">
              <a:prstClr val="black">
                <a:alpha val="6000"/>
              </a:prstClr>
            </a:innerShdw>
          </a:effectLst>
        </p:spPr>
        <p:txBody>
          <a:bodyPr anchor="ctr"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Добавьте фотографию</a:t>
            </a:r>
            <a:endParaRPr/>
          </a:p>
        </p:txBody>
      </p:sp>
      <p:sp>
        <p:nvSpPr>
          <p:cNvPr id="199" name="Нижний колонтитул 1"/>
          <p:cNvSpPr>
            <a:spLocks noGrp="1"/>
          </p:cNvSpPr>
          <p:nvPr>
            <p:ph type="ftr" sz="quarter" idx="3"/>
          </p:nvPr>
        </p:nvSpPr>
        <p:spPr bwMode="auto">
          <a:xfrm>
            <a:off x="460550" y="642358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>
                    <a:lumMod val="90000"/>
                  </a:schemeClr>
                </a:solidFill>
              </a:defRPr>
            </a:lvl1pPr>
          </a:lstStyle>
          <a:p>
            <a:pPr>
              <a:defRPr/>
            </a:pPr>
            <a:r>
              <a:rPr lang="ru-RU"/>
              <a:t>Источник / примечание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Пустой слайд с заголовком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A629F11A-CAD2-4FD2-9793-0DC6E98D19B3}" type="slidenum">
              <a:rPr lang="ru-RU"/>
              <a:t>‹#›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4_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>
            <a:off x="2271000" y="6356350"/>
            <a:ext cx="7650000" cy="365126"/>
          </a:xfrm>
        </p:spPr>
        <p:txBody>
          <a:bodyPr/>
          <a:lstStyle/>
          <a:p>
            <a:pPr>
              <a:defRPr/>
            </a:pPr>
            <a:r>
              <a:rPr lang="ru-RU"/>
              <a:t>Шаблоны презентаций с сайта </a:t>
            </a:r>
            <a:r>
              <a:rPr lang="en-US" u="sng">
                <a:hlinkClick r:id="rId2" tooltip="https://presentation-creation.ru/"/>
              </a:rPr>
              <a:t>presentation-creation.ru</a:t>
            </a:r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标题和内容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defTabSz="914377">
              <a:defRPr/>
            </a:pPr>
            <a:fld id="{2681AED9-1C05-435D-B8FE-D565F5424F36}" type="datetime1"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t>17.03.2026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defTabSz="914377"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defTabSz="914377">
              <a:defRPr/>
            </a:pPr>
            <a:fld id="{3D36CBCA-DAB7-4550-9C37-4CA1DAB200DE}" type="slidenum"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13262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в 2 строки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 bwMode="auto">
          <a:xfrm>
            <a:off x="550863" y="407976"/>
            <a:ext cx="9694574" cy="77559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Заголовок слайда</a:t>
            </a:r>
            <a:br>
              <a:rPr lang="ru-RU"/>
            </a:br>
            <a:r>
              <a:rPr lang="ru-RU"/>
              <a:t>в две строки</a:t>
            </a:r>
            <a:endParaRPr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24C10455-C340-7945-BDDA-6923B7A290C6}" type="slidenum">
              <a:rPr lang="ru-RU"/>
              <a:t>‹#›</a:t>
            </a:fld>
            <a:endParaRPr lang="ru-RU"/>
          </a:p>
        </p:txBody>
      </p:sp>
      <p:sp>
        <p:nvSpPr>
          <p:cNvPr id="5" name="Нижний колонтитул 1"/>
          <p:cNvSpPr>
            <a:spLocks noGrp="1"/>
          </p:cNvSpPr>
          <p:nvPr>
            <p:ph type="ftr" sz="quarter" idx="3"/>
          </p:nvPr>
        </p:nvSpPr>
        <p:spPr bwMode="auto">
          <a:xfrm>
            <a:off x="460550" y="642358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>
                    <a:lumMod val="90000"/>
                  </a:schemeClr>
                </a:solidFill>
              </a:defRPr>
            </a:lvl1pPr>
          </a:lstStyle>
          <a:p>
            <a:pPr>
              <a:defRPr/>
            </a:pPr>
            <a:r>
              <a:rPr lang="ru-RU"/>
              <a:t>Источник / примечание</a:t>
            </a:r>
          </a:p>
        </p:txBody>
      </p:sp>
      <p:cxnSp>
        <p:nvCxnSpPr>
          <p:cNvPr id="7" name="Прямая соединительная линия 6"/>
          <p:cNvCxnSpPr>
            <a:cxnSpLocks/>
          </p:cNvCxnSpPr>
          <p:nvPr/>
        </p:nvCxnSpPr>
        <p:spPr bwMode="auto">
          <a:xfrm>
            <a:off x="550863" y="1332789"/>
            <a:ext cx="11641137" cy="0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40B357-FEA2-47AA-83A4-07AD6EACC170}" type="datetime1">
              <a:rPr kumimoji="0" lang="ru-RU" sz="1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17.03.2026</a:t>
            </a:fld>
            <a:endParaRPr kumimoji="0" lang="ru-RU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36CBCA-DAB7-4550-9C37-4CA1DAB200DE}" type="slidenum">
              <a:rPr kumimoji="0" lang="ru-RU" sz="1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cs typeface="Arial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241232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F0883-FC3C-4A49-89CC-576BC4B8358D}" type="datetime1">
              <a:rPr kumimoji="0" lang="ru-RU" sz="1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17.03.2026</a:t>
            </a:fld>
            <a:endParaRPr kumimoji="0" lang="ru-RU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36CBCA-DAB7-4550-9C37-4CA1DAB200DE}" type="slidenum">
              <a:rPr kumimoji="0" lang="ru-RU" sz="1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cs typeface="Arial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082145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Разделитель с фото 1 строк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9" name="Text Placeholder 9"/>
          <p:cNvSpPr>
            <a:spLocks noGrp="1"/>
          </p:cNvSpPr>
          <p:nvPr>
            <p:ph type="body" sz="quarter" idx="11" hasCustomPrompt="1"/>
          </p:nvPr>
        </p:nvSpPr>
        <p:spPr bwMode="auto">
          <a:xfrm>
            <a:off x="464599" y="388302"/>
            <a:ext cx="3010484" cy="200824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None/>
              <a:defRPr lang="en-US" sz="14500" b="0" i="0" u="none" strike="noStrike" cap="none" spc="0">
                <a:ln>
                  <a:noFill/>
                </a:ln>
                <a:solidFill>
                  <a:schemeClr val="accent5">
                    <a:alpha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defRPr lang="en-US" sz="13800" b="0">
                <a:solidFill>
                  <a:schemeClr val="bg1">
                    <a:alpha val="20000"/>
                  </a:schemeClr>
                </a:solidFill>
                <a:latin typeface="+mj-lt"/>
                <a:ea typeface="+mj-ea"/>
                <a:cs typeface="+mj-cs"/>
              </a:defRPr>
            </a:lvl2pPr>
            <a:lvl3pPr>
              <a:defRPr lang="en-US" sz="13800" b="0">
                <a:solidFill>
                  <a:schemeClr val="bg1">
                    <a:alpha val="20000"/>
                  </a:schemeClr>
                </a:solidFill>
                <a:latin typeface="+mj-lt"/>
                <a:ea typeface="+mj-ea"/>
                <a:cs typeface="+mj-cs"/>
              </a:defRPr>
            </a:lvl3pPr>
            <a:lvl4pPr>
              <a:defRPr lang="en-US" sz="13800" b="0">
                <a:solidFill>
                  <a:schemeClr val="bg1">
                    <a:alpha val="20000"/>
                  </a:schemeClr>
                </a:solidFill>
                <a:latin typeface="+mj-lt"/>
                <a:ea typeface="+mj-ea"/>
                <a:cs typeface="+mj-cs"/>
              </a:defRPr>
            </a:lvl4pPr>
            <a:lvl5pPr>
              <a:defRPr lang="ru-RU" sz="13800" b="0">
                <a:solidFill>
                  <a:schemeClr val="bg1">
                    <a:alpha val="20000"/>
                  </a:schemeClr>
                </a:solidFill>
                <a:latin typeface="+mj-lt"/>
                <a:ea typeface="+mj-ea"/>
                <a:cs typeface="+mj-cs"/>
              </a:defRPr>
            </a:lvl5pPr>
          </a:lstStyle>
          <a:p>
            <a:pPr marL="228600" marR="0" lvl="0" indent="-228600" defTabSz="371475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ru-RU"/>
              <a:t>01</a:t>
            </a:r>
            <a:endParaRPr/>
          </a:p>
        </p:txBody>
      </p:sp>
      <p:sp>
        <p:nvSpPr>
          <p:cNvPr id="221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532469" y="2463731"/>
            <a:ext cx="4336327" cy="553998"/>
          </a:xfrm>
        </p:spPr>
        <p:txBody>
          <a:bodyPr anchor="t">
            <a:spAutoFit/>
          </a:bodyPr>
          <a:lstStyle>
            <a:lvl1pPr>
              <a:defRPr sz="4000" b="1" i="0">
                <a:solidFill>
                  <a:schemeClr val="bg1"/>
                </a:solidFill>
                <a:latin typeface="+mj-lt"/>
                <a:cs typeface="Gotham Pro Bold"/>
              </a:defRPr>
            </a:lvl1pPr>
          </a:lstStyle>
          <a:p>
            <a:pPr>
              <a:defRPr/>
            </a:pPr>
            <a:r>
              <a:rPr lang="ru-RU"/>
              <a:t>Заголовок</a:t>
            </a:r>
            <a:endParaRPr/>
          </a:p>
        </p:txBody>
      </p:sp>
      <p:grpSp>
        <p:nvGrpSpPr>
          <p:cNvPr id="7" name="Group 6"/>
          <p:cNvGrpSpPr/>
          <p:nvPr userDrawn="1"/>
        </p:nvGrpSpPr>
        <p:grpSpPr bwMode="auto">
          <a:xfrm>
            <a:off x="6493680" y="-170530"/>
            <a:ext cx="5964897" cy="5314018"/>
            <a:chOff x="6493680" y="-170530"/>
            <a:chExt cx="5964897" cy="5314018"/>
          </a:xfrm>
        </p:grpSpPr>
        <p:sp>
          <p:nvSpPr>
            <p:cNvPr id="8" name="Полилиния 10"/>
            <p:cNvSpPr/>
            <p:nvPr/>
          </p:nvSpPr>
          <p:spPr bwMode="auto">
            <a:xfrm>
              <a:off x="6493680" y="2425785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Полилиния 11"/>
            <p:cNvSpPr/>
            <p:nvPr/>
          </p:nvSpPr>
          <p:spPr bwMode="auto">
            <a:xfrm>
              <a:off x="6818316" y="2670343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Полилиния 12"/>
            <p:cNvSpPr/>
            <p:nvPr/>
          </p:nvSpPr>
          <p:spPr bwMode="auto">
            <a:xfrm>
              <a:off x="7142954" y="2914901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Полилиния 13"/>
            <p:cNvSpPr/>
            <p:nvPr/>
          </p:nvSpPr>
          <p:spPr bwMode="auto">
            <a:xfrm>
              <a:off x="7467592" y="3159458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Полилиния 14"/>
            <p:cNvSpPr/>
            <p:nvPr/>
          </p:nvSpPr>
          <p:spPr bwMode="auto">
            <a:xfrm>
              <a:off x="7798376" y="3410163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7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9" y="198311"/>
                    <a:pt x="100664" y="205483"/>
                    <a:pt x="64839" y="178496"/>
                  </a:cubicBezTo>
                  <a:cubicBezTo>
                    <a:pt x="29038" y="151526"/>
                    <a:pt x="21889" y="100612"/>
                    <a:pt x="48864" y="64825"/>
                  </a:cubicBezTo>
                  <a:cubicBezTo>
                    <a:pt x="75849" y="29027"/>
                    <a:pt x="126766" y="21875"/>
                    <a:pt x="162567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1568E8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Полилиния 15"/>
            <p:cNvSpPr/>
            <p:nvPr/>
          </p:nvSpPr>
          <p:spPr bwMode="auto">
            <a:xfrm>
              <a:off x="8116866" y="3648575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Полилиния 16"/>
            <p:cNvSpPr/>
            <p:nvPr/>
          </p:nvSpPr>
          <p:spPr bwMode="auto">
            <a:xfrm>
              <a:off x="8441503" y="3893133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Полилиния 17"/>
            <p:cNvSpPr/>
            <p:nvPr/>
          </p:nvSpPr>
          <p:spPr bwMode="auto">
            <a:xfrm>
              <a:off x="8766141" y="4137690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Полилиния 18"/>
            <p:cNvSpPr/>
            <p:nvPr/>
          </p:nvSpPr>
          <p:spPr bwMode="auto">
            <a:xfrm>
              <a:off x="9090779" y="4382248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Полилиния 19"/>
            <p:cNvSpPr/>
            <p:nvPr/>
          </p:nvSpPr>
          <p:spPr bwMode="auto">
            <a:xfrm>
              <a:off x="9415414" y="4626806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Полилиния 20"/>
            <p:cNvSpPr/>
            <p:nvPr/>
          </p:nvSpPr>
          <p:spPr bwMode="auto">
            <a:xfrm>
              <a:off x="9740053" y="4871365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Полилиния 21"/>
            <p:cNvSpPr/>
            <p:nvPr/>
          </p:nvSpPr>
          <p:spPr bwMode="auto">
            <a:xfrm>
              <a:off x="6738312" y="210124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Полилиния 22"/>
            <p:cNvSpPr/>
            <p:nvPr/>
          </p:nvSpPr>
          <p:spPr bwMode="auto">
            <a:xfrm>
              <a:off x="7062948" y="234580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Полилиния 23"/>
            <p:cNvSpPr/>
            <p:nvPr/>
          </p:nvSpPr>
          <p:spPr bwMode="auto">
            <a:xfrm>
              <a:off x="7387586" y="259036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1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Полилиния 24"/>
            <p:cNvSpPr/>
            <p:nvPr/>
          </p:nvSpPr>
          <p:spPr bwMode="auto">
            <a:xfrm>
              <a:off x="7712224" y="283491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Полилиния 25"/>
            <p:cNvSpPr/>
            <p:nvPr/>
          </p:nvSpPr>
          <p:spPr bwMode="auto">
            <a:xfrm>
              <a:off x="8036861" y="307947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Полилиния 26"/>
            <p:cNvSpPr/>
            <p:nvPr/>
          </p:nvSpPr>
          <p:spPr bwMode="auto">
            <a:xfrm>
              <a:off x="8361499" y="332403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1"/>
                    <a:pt x="105412" y="215187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" name="Полилиния 27"/>
            <p:cNvSpPr/>
            <p:nvPr/>
          </p:nvSpPr>
          <p:spPr bwMode="auto">
            <a:xfrm>
              <a:off x="8686135" y="356859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" name="Полилиния 28"/>
            <p:cNvSpPr/>
            <p:nvPr/>
          </p:nvSpPr>
          <p:spPr bwMode="auto">
            <a:xfrm>
              <a:off x="9010773" y="381315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7" name="Полилиния 29"/>
            <p:cNvSpPr/>
            <p:nvPr/>
          </p:nvSpPr>
          <p:spPr bwMode="auto">
            <a:xfrm>
              <a:off x="9335411" y="405770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" name="Полилиния 30"/>
            <p:cNvSpPr/>
            <p:nvPr/>
          </p:nvSpPr>
          <p:spPr bwMode="auto">
            <a:xfrm>
              <a:off x="9660048" y="430226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9" name="Полилиния 31"/>
            <p:cNvSpPr/>
            <p:nvPr/>
          </p:nvSpPr>
          <p:spPr bwMode="auto">
            <a:xfrm>
              <a:off x="9984685" y="454682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" name="Полилиния 32"/>
            <p:cNvSpPr/>
            <p:nvPr/>
          </p:nvSpPr>
          <p:spPr bwMode="auto">
            <a:xfrm>
              <a:off x="6989091" y="1782852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7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9" y="198311"/>
                    <a:pt x="100664" y="205483"/>
                    <a:pt x="64839" y="178496"/>
                  </a:cubicBezTo>
                  <a:cubicBezTo>
                    <a:pt x="29038" y="151526"/>
                    <a:pt x="21889" y="100612"/>
                    <a:pt x="48864" y="64825"/>
                  </a:cubicBezTo>
                  <a:cubicBezTo>
                    <a:pt x="75849" y="29027"/>
                    <a:pt x="126766" y="21875"/>
                    <a:pt x="162567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11E9BA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" name="Полилиния 33"/>
            <p:cNvSpPr/>
            <p:nvPr/>
          </p:nvSpPr>
          <p:spPr bwMode="auto">
            <a:xfrm>
              <a:off x="7307581" y="2021264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" name="Полилиния 34"/>
            <p:cNvSpPr/>
            <p:nvPr/>
          </p:nvSpPr>
          <p:spPr bwMode="auto">
            <a:xfrm>
              <a:off x="7632217" y="2265822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" name="Полилиния 35"/>
            <p:cNvSpPr/>
            <p:nvPr/>
          </p:nvSpPr>
          <p:spPr bwMode="auto">
            <a:xfrm>
              <a:off x="7956855" y="2510380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" name="Полилиния 36"/>
            <p:cNvSpPr/>
            <p:nvPr/>
          </p:nvSpPr>
          <p:spPr bwMode="auto">
            <a:xfrm>
              <a:off x="8281493" y="2754937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5" name="Полилиния 37"/>
            <p:cNvSpPr/>
            <p:nvPr/>
          </p:nvSpPr>
          <p:spPr bwMode="auto">
            <a:xfrm>
              <a:off x="8606130" y="2999496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" name="Полилиния 38"/>
            <p:cNvSpPr/>
            <p:nvPr/>
          </p:nvSpPr>
          <p:spPr bwMode="auto">
            <a:xfrm>
              <a:off x="8930767" y="3244054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7" name="Полилиния 39"/>
            <p:cNvSpPr/>
            <p:nvPr/>
          </p:nvSpPr>
          <p:spPr bwMode="auto">
            <a:xfrm>
              <a:off x="9261554" y="3494759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8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9" y="198311"/>
                    <a:pt x="100664" y="205483"/>
                    <a:pt x="64839" y="178496"/>
                  </a:cubicBezTo>
                  <a:cubicBezTo>
                    <a:pt x="29038" y="151526"/>
                    <a:pt x="21889" y="100612"/>
                    <a:pt x="48864" y="64825"/>
                  </a:cubicBezTo>
                  <a:cubicBezTo>
                    <a:pt x="75849" y="29027"/>
                    <a:pt x="126767" y="21875"/>
                    <a:pt x="162568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EF9718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" name="Полилиния 40"/>
            <p:cNvSpPr/>
            <p:nvPr/>
          </p:nvSpPr>
          <p:spPr bwMode="auto">
            <a:xfrm>
              <a:off x="9580042" y="3733168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9" name="Полилиния 41"/>
            <p:cNvSpPr/>
            <p:nvPr/>
          </p:nvSpPr>
          <p:spPr bwMode="auto">
            <a:xfrm>
              <a:off x="9904680" y="3977727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0" name="Полилиния 42"/>
            <p:cNvSpPr/>
            <p:nvPr/>
          </p:nvSpPr>
          <p:spPr bwMode="auto">
            <a:xfrm>
              <a:off x="10229316" y="4222286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" name="Полилиния 43"/>
            <p:cNvSpPr/>
            <p:nvPr/>
          </p:nvSpPr>
          <p:spPr bwMode="auto">
            <a:xfrm>
              <a:off x="7227575" y="145216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7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2" name="Полилиния 44"/>
            <p:cNvSpPr/>
            <p:nvPr/>
          </p:nvSpPr>
          <p:spPr bwMode="auto">
            <a:xfrm>
              <a:off x="7552213" y="169672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7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" name="Полилиния 45"/>
            <p:cNvSpPr/>
            <p:nvPr/>
          </p:nvSpPr>
          <p:spPr bwMode="auto">
            <a:xfrm>
              <a:off x="7876849" y="194128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4" name="Полилиния 46"/>
            <p:cNvSpPr/>
            <p:nvPr/>
          </p:nvSpPr>
          <p:spPr bwMode="auto">
            <a:xfrm>
              <a:off x="8201487" y="218584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5" name="Полилиния 47"/>
            <p:cNvSpPr/>
            <p:nvPr/>
          </p:nvSpPr>
          <p:spPr bwMode="auto">
            <a:xfrm>
              <a:off x="8526125" y="243039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" name="Полилиния 48"/>
            <p:cNvSpPr/>
            <p:nvPr/>
          </p:nvSpPr>
          <p:spPr bwMode="auto">
            <a:xfrm>
              <a:off x="8850762" y="267495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" name="Полилиния 49"/>
            <p:cNvSpPr/>
            <p:nvPr/>
          </p:nvSpPr>
          <p:spPr bwMode="auto">
            <a:xfrm>
              <a:off x="9175399" y="291951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8" name="Полилиния 50"/>
            <p:cNvSpPr/>
            <p:nvPr/>
          </p:nvSpPr>
          <p:spPr bwMode="auto">
            <a:xfrm>
              <a:off x="9500037" y="316407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9" name="Полилиния 51"/>
            <p:cNvSpPr/>
            <p:nvPr/>
          </p:nvSpPr>
          <p:spPr bwMode="auto">
            <a:xfrm>
              <a:off x="9824674" y="340863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" name="Полилиния 52"/>
            <p:cNvSpPr/>
            <p:nvPr/>
          </p:nvSpPr>
          <p:spPr bwMode="auto">
            <a:xfrm>
              <a:off x="10149312" y="365318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1" name="Полилиния 53"/>
            <p:cNvSpPr/>
            <p:nvPr/>
          </p:nvSpPr>
          <p:spPr bwMode="auto">
            <a:xfrm>
              <a:off x="10473950" y="389774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2" name="Полилиния 54"/>
            <p:cNvSpPr/>
            <p:nvPr/>
          </p:nvSpPr>
          <p:spPr bwMode="auto">
            <a:xfrm>
              <a:off x="7472207" y="112762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3" name="Полилиния 55"/>
            <p:cNvSpPr/>
            <p:nvPr/>
          </p:nvSpPr>
          <p:spPr bwMode="auto">
            <a:xfrm>
              <a:off x="7796844" y="137218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" name="Полилиния 56"/>
            <p:cNvSpPr/>
            <p:nvPr/>
          </p:nvSpPr>
          <p:spPr bwMode="auto">
            <a:xfrm>
              <a:off x="8121481" y="161674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5" name="Полилиния 57"/>
            <p:cNvSpPr/>
            <p:nvPr/>
          </p:nvSpPr>
          <p:spPr bwMode="auto">
            <a:xfrm>
              <a:off x="8446119" y="186130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6" name="Полилиния 58"/>
            <p:cNvSpPr/>
            <p:nvPr/>
          </p:nvSpPr>
          <p:spPr bwMode="auto">
            <a:xfrm>
              <a:off x="8770756" y="210586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7" name="Полилиния 59"/>
            <p:cNvSpPr/>
            <p:nvPr/>
          </p:nvSpPr>
          <p:spPr bwMode="auto">
            <a:xfrm>
              <a:off x="9095394" y="235041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8" name="Полилиния 60"/>
            <p:cNvSpPr/>
            <p:nvPr/>
          </p:nvSpPr>
          <p:spPr bwMode="auto">
            <a:xfrm>
              <a:off x="9420030" y="259497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9" name="Полилиния 61"/>
            <p:cNvSpPr/>
            <p:nvPr/>
          </p:nvSpPr>
          <p:spPr bwMode="auto">
            <a:xfrm>
              <a:off x="9744667" y="283953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0" name="Полилиния 62"/>
            <p:cNvSpPr/>
            <p:nvPr/>
          </p:nvSpPr>
          <p:spPr bwMode="auto">
            <a:xfrm>
              <a:off x="10069306" y="308409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" name="Полилиния 63"/>
            <p:cNvSpPr/>
            <p:nvPr/>
          </p:nvSpPr>
          <p:spPr bwMode="auto">
            <a:xfrm>
              <a:off x="10400091" y="3334795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8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9" y="198311"/>
                    <a:pt x="100664" y="205483"/>
                    <a:pt x="64839" y="178496"/>
                  </a:cubicBezTo>
                  <a:cubicBezTo>
                    <a:pt x="29038" y="151526"/>
                    <a:pt x="21889" y="100612"/>
                    <a:pt x="48864" y="64825"/>
                  </a:cubicBezTo>
                  <a:cubicBezTo>
                    <a:pt x="75849" y="29027"/>
                    <a:pt x="126766" y="21875"/>
                    <a:pt x="162568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771BCD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2" name="Полилиния 64"/>
            <p:cNvSpPr/>
            <p:nvPr/>
          </p:nvSpPr>
          <p:spPr bwMode="auto">
            <a:xfrm>
              <a:off x="10718581" y="357320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3" name="Полилиния 65"/>
            <p:cNvSpPr/>
            <p:nvPr/>
          </p:nvSpPr>
          <p:spPr bwMode="auto">
            <a:xfrm>
              <a:off x="7716838" y="80308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4" name="Полилиния 66"/>
            <p:cNvSpPr/>
            <p:nvPr/>
          </p:nvSpPr>
          <p:spPr bwMode="auto">
            <a:xfrm>
              <a:off x="8041476" y="104764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5" name="Полилиния 67"/>
            <p:cNvSpPr/>
            <p:nvPr/>
          </p:nvSpPr>
          <p:spPr bwMode="auto">
            <a:xfrm>
              <a:off x="8366114" y="129220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6" name="Полилиния 68"/>
            <p:cNvSpPr/>
            <p:nvPr/>
          </p:nvSpPr>
          <p:spPr bwMode="auto">
            <a:xfrm>
              <a:off x="8696899" y="1542909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7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9" y="198311"/>
                    <a:pt x="100664" y="205483"/>
                    <a:pt x="64839" y="178496"/>
                  </a:cubicBezTo>
                  <a:cubicBezTo>
                    <a:pt x="29038" y="151526"/>
                    <a:pt x="21889" y="100612"/>
                    <a:pt x="48864" y="64825"/>
                  </a:cubicBezTo>
                  <a:cubicBezTo>
                    <a:pt x="75849" y="29027"/>
                    <a:pt x="126766" y="21875"/>
                    <a:pt x="162567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D61B76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7" name="Полилиния 69"/>
            <p:cNvSpPr/>
            <p:nvPr/>
          </p:nvSpPr>
          <p:spPr bwMode="auto">
            <a:xfrm>
              <a:off x="9015388" y="178132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8" name="Полилиния 70"/>
            <p:cNvSpPr/>
            <p:nvPr/>
          </p:nvSpPr>
          <p:spPr bwMode="auto">
            <a:xfrm>
              <a:off x="9340026" y="202587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9" name="Полилиния 71"/>
            <p:cNvSpPr/>
            <p:nvPr/>
          </p:nvSpPr>
          <p:spPr bwMode="auto">
            <a:xfrm>
              <a:off x="9664663" y="227043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0" name="Полилиния 72"/>
            <p:cNvSpPr/>
            <p:nvPr/>
          </p:nvSpPr>
          <p:spPr bwMode="auto">
            <a:xfrm>
              <a:off x="9989300" y="251499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" name="Полилиния 73"/>
            <p:cNvSpPr/>
            <p:nvPr/>
          </p:nvSpPr>
          <p:spPr bwMode="auto">
            <a:xfrm>
              <a:off x="10313937" y="275955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2" name="Полилиния 74"/>
            <p:cNvSpPr/>
            <p:nvPr/>
          </p:nvSpPr>
          <p:spPr bwMode="auto">
            <a:xfrm>
              <a:off x="10638575" y="300410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3" name="Полилиния 75"/>
            <p:cNvSpPr/>
            <p:nvPr/>
          </p:nvSpPr>
          <p:spPr bwMode="auto">
            <a:xfrm>
              <a:off x="10963213" y="324866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4" name="Полилиния 76"/>
            <p:cNvSpPr/>
            <p:nvPr/>
          </p:nvSpPr>
          <p:spPr bwMode="auto">
            <a:xfrm>
              <a:off x="7961470" y="47854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5" name="Полилиния 77"/>
            <p:cNvSpPr/>
            <p:nvPr/>
          </p:nvSpPr>
          <p:spPr bwMode="auto">
            <a:xfrm>
              <a:off x="8286108" y="72310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6" name="Полилиния 78"/>
            <p:cNvSpPr/>
            <p:nvPr/>
          </p:nvSpPr>
          <p:spPr bwMode="auto">
            <a:xfrm>
              <a:off x="8610745" y="96766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7" name="Полилиния 79"/>
            <p:cNvSpPr/>
            <p:nvPr/>
          </p:nvSpPr>
          <p:spPr bwMode="auto">
            <a:xfrm>
              <a:off x="8935382" y="121222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8" name="Полилиния 80"/>
            <p:cNvSpPr/>
            <p:nvPr/>
          </p:nvSpPr>
          <p:spPr bwMode="auto">
            <a:xfrm>
              <a:off x="9260020" y="145678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9" name="Полилиния 81"/>
            <p:cNvSpPr/>
            <p:nvPr/>
          </p:nvSpPr>
          <p:spPr bwMode="auto">
            <a:xfrm>
              <a:off x="9584656" y="170133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0" name="Полилиния 82"/>
            <p:cNvSpPr/>
            <p:nvPr/>
          </p:nvSpPr>
          <p:spPr bwMode="auto">
            <a:xfrm>
              <a:off x="9915443" y="1952042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8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9" y="198311"/>
                    <a:pt x="100664" y="205483"/>
                    <a:pt x="64839" y="178496"/>
                  </a:cubicBezTo>
                  <a:cubicBezTo>
                    <a:pt x="29038" y="151526"/>
                    <a:pt x="21889" y="100612"/>
                    <a:pt x="48864" y="64825"/>
                  </a:cubicBezTo>
                  <a:cubicBezTo>
                    <a:pt x="75849" y="29027"/>
                    <a:pt x="126767" y="21875"/>
                    <a:pt x="162568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1ECAE4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" name="Полилиния 83"/>
            <p:cNvSpPr/>
            <p:nvPr/>
          </p:nvSpPr>
          <p:spPr bwMode="auto">
            <a:xfrm>
              <a:off x="10233932" y="219045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" name="Полилиния 84"/>
            <p:cNvSpPr/>
            <p:nvPr/>
          </p:nvSpPr>
          <p:spPr bwMode="auto">
            <a:xfrm>
              <a:off x="10558569" y="243501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3" name="Полилиния 85"/>
            <p:cNvSpPr/>
            <p:nvPr/>
          </p:nvSpPr>
          <p:spPr bwMode="auto">
            <a:xfrm>
              <a:off x="10883207" y="267957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4" name="Полилиния 86"/>
            <p:cNvSpPr/>
            <p:nvPr/>
          </p:nvSpPr>
          <p:spPr bwMode="auto">
            <a:xfrm>
              <a:off x="11207844" y="292412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" name="Полилиния 87"/>
            <p:cNvSpPr/>
            <p:nvPr/>
          </p:nvSpPr>
          <p:spPr bwMode="auto">
            <a:xfrm>
              <a:off x="8206102" y="15400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" name="Полилиния 88"/>
            <p:cNvSpPr/>
            <p:nvPr/>
          </p:nvSpPr>
          <p:spPr bwMode="auto">
            <a:xfrm>
              <a:off x="8530740" y="39856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7" name="Полилиния 89"/>
            <p:cNvSpPr/>
            <p:nvPr/>
          </p:nvSpPr>
          <p:spPr bwMode="auto">
            <a:xfrm>
              <a:off x="8855377" y="64312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8" name="Полилиния 90"/>
            <p:cNvSpPr/>
            <p:nvPr/>
          </p:nvSpPr>
          <p:spPr bwMode="auto">
            <a:xfrm>
              <a:off x="9180014" y="88768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9" name="Полилиния 91"/>
            <p:cNvSpPr/>
            <p:nvPr/>
          </p:nvSpPr>
          <p:spPr bwMode="auto">
            <a:xfrm>
              <a:off x="9504651" y="113224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0" name="Полилиния 92"/>
            <p:cNvSpPr/>
            <p:nvPr/>
          </p:nvSpPr>
          <p:spPr bwMode="auto">
            <a:xfrm>
              <a:off x="9829289" y="137679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1" name="Полилиния 93"/>
            <p:cNvSpPr/>
            <p:nvPr/>
          </p:nvSpPr>
          <p:spPr bwMode="auto">
            <a:xfrm>
              <a:off x="10153927" y="162135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" name="Полилиния 94"/>
            <p:cNvSpPr/>
            <p:nvPr/>
          </p:nvSpPr>
          <p:spPr bwMode="auto">
            <a:xfrm>
              <a:off x="10478563" y="186591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3" name="Полилиния 95"/>
            <p:cNvSpPr/>
            <p:nvPr/>
          </p:nvSpPr>
          <p:spPr bwMode="auto">
            <a:xfrm>
              <a:off x="10803201" y="211047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4" name="Полилиния 96"/>
            <p:cNvSpPr/>
            <p:nvPr/>
          </p:nvSpPr>
          <p:spPr bwMode="auto">
            <a:xfrm>
              <a:off x="11127839" y="235503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5" name="Полилиния 97"/>
            <p:cNvSpPr/>
            <p:nvPr/>
          </p:nvSpPr>
          <p:spPr bwMode="auto">
            <a:xfrm>
              <a:off x="11452476" y="259958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6" name="Полилиния 98"/>
            <p:cNvSpPr/>
            <p:nvPr/>
          </p:nvSpPr>
          <p:spPr bwMode="auto">
            <a:xfrm>
              <a:off x="8450734" y="-17053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7" name="Полилиния 99"/>
            <p:cNvSpPr/>
            <p:nvPr/>
          </p:nvSpPr>
          <p:spPr bwMode="auto">
            <a:xfrm>
              <a:off x="8775371" y="7402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8" name="Полилиния 100"/>
            <p:cNvSpPr/>
            <p:nvPr/>
          </p:nvSpPr>
          <p:spPr bwMode="auto">
            <a:xfrm>
              <a:off x="9106157" y="324733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7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8" y="198311"/>
                    <a:pt x="100664" y="205483"/>
                    <a:pt x="64839" y="178496"/>
                  </a:cubicBezTo>
                  <a:cubicBezTo>
                    <a:pt x="29038" y="151526"/>
                    <a:pt x="21888" y="100613"/>
                    <a:pt x="48864" y="64825"/>
                  </a:cubicBezTo>
                  <a:cubicBezTo>
                    <a:pt x="75849" y="29027"/>
                    <a:pt x="126766" y="21875"/>
                    <a:pt x="162567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11E9BA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9" name="Полилиния 101"/>
            <p:cNvSpPr/>
            <p:nvPr/>
          </p:nvSpPr>
          <p:spPr bwMode="auto">
            <a:xfrm>
              <a:off x="9424647" y="56314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0" name="Полилиния 102"/>
            <p:cNvSpPr/>
            <p:nvPr/>
          </p:nvSpPr>
          <p:spPr bwMode="auto">
            <a:xfrm>
              <a:off x="9749283" y="80770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1" name="Полилиния 103"/>
            <p:cNvSpPr/>
            <p:nvPr/>
          </p:nvSpPr>
          <p:spPr bwMode="auto">
            <a:xfrm>
              <a:off x="10073921" y="105226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2" name="Полилиния 104"/>
            <p:cNvSpPr/>
            <p:nvPr/>
          </p:nvSpPr>
          <p:spPr bwMode="auto">
            <a:xfrm>
              <a:off x="10398558" y="129681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" name="Полилиния 105"/>
            <p:cNvSpPr/>
            <p:nvPr/>
          </p:nvSpPr>
          <p:spPr bwMode="auto">
            <a:xfrm>
              <a:off x="10723196" y="154137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" name="Полилиния 106"/>
            <p:cNvSpPr/>
            <p:nvPr/>
          </p:nvSpPr>
          <p:spPr bwMode="auto">
            <a:xfrm>
              <a:off x="11047833" y="178593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" name="Полилиния 107"/>
            <p:cNvSpPr/>
            <p:nvPr/>
          </p:nvSpPr>
          <p:spPr bwMode="auto">
            <a:xfrm>
              <a:off x="11372470" y="203049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6" name="Полилиния 108"/>
            <p:cNvSpPr/>
            <p:nvPr/>
          </p:nvSpPr>
          <p:spPr bwMode="auto">
            <a:xfrm>
              <a:off x="11697108" y="227505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7" name="Полилиния 111"/>
            <p:cNvSpPr/>
            <p:nvPr/>
          </p:nvSpPr>
          <p:spPr bwMode="auto">
            <a:xfrm>
              <a:off x="9344641" y="-595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8" name="Полилиния 112"/>
            <p:cNvSpPr/>
            <p:nvPr/>
          </p:nvSpPr>
          <p:spPr bwMode="auto">
            <a:xfrm>
              <a:off x="9669278" y="23860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9" name="Полилиния 113"/>
            <p:cNvSpPr/>
            <p:nvPr/>
          </p:nvSpPr>
          <p:spPr bwMode="auto">
            <a:xfrm>
              <a:off x="9993915" y="48316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0" name="Полилиния 114"/>
            <p:cNvSpPr/>
            <p:nvPr/>
          </p:nvSpPr>
          <p:spPr bwMode="auto">
            <a:xfrm>
              <a:off x="10318553" y="72772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1" name="Полилиния 115"/>
            <p:cNvSpPr/>
            <p:nvPr/>
          </p:nvSpPr>
          <p:spPr bwMode="auto">
            <a:xfrm>
              <a:off x="10643190" y="97227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" name="Полилиния 116"/>
            <p:cNvSpPr/>
            <p:nvPr/>
          </p:nvSpPr>
          <p:spPr bwMode="auto">
            <a:xfrm>
              <a:off x="10973976" y="1222983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8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8" y="198311"/>
                    <a:pt x="100664" y="205483"/>
                    <a:pt x="64839" y="178496"/>
                  </a:cubicBezTo>
                  <a:cubicBezTo>
                    <a:pt x="29038" y="151526"/>
                    <a:pt x="21888" y="100613"/>
                    <a:pt x="48864" y="64825"/>
                  </a:cubicBezTo>
                  <a:cubicBezTo>
                    <a:pt x="75849" y="29027"/>
                    <a:pt x="126767" y="21875"/>
                    <a:pt x="162568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EF9718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" name="Полилиния 117"/>
            <p:cNvSpPr/>
            <p:nvPr/>
          </p:nvSpPr>
          <p:spPr bwMode="auto">
            <a:xfrm>
              <a:off x="11292464" y="146139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4" name="Полилиния 118"/>
            <p:cNvSpPr/>
            <p:nvPr/>
          </p:nvSpPr>
          <p:spPr bwMode="auto">
            <a:xfrm>
              <a:off x="11617102" y="170595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5" name="Полилиния 119"/>
            <p:cNvSpPr/>
            <p:nvPr/>
          </p:nvSpPr>
          <p:spPr bwMode="auto">
            <a:xfrm>
              <a:off x="11941740" y="195051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6" name="Полилиния 123"/>
            <p:cNvSpPr/>
            <p:nvPr/>
          </p:nvSpPr>
          <p:spPr bwMode="auto">
            <a:xfrm>
              <a:off x="9913910" y="-8593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7" name="Полилиния 124"/>
            <p:cNvSpPr/>
            <p:nvPr/>
          </p:nvSpPr>
          <p:spPr bwMode="auto">
            <a:xfrm>
              <a:off x="10238547" y="15862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8" name="Полилиния 125"/>
            <p:cNvSpPr/>
            <p:nvPr/>
          </p:nvSpPr>
          <p:spPr bwMode="auto">
            <a:xfrm>
              <a:off x="10563184" y="40318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9" name="Полилиния 126"/>
            <p:cNvSpPr/>
            <p:nvPr/>
          </p:nvSpPr>
          <p:spPr bwMode="auto">
            <a:xfrm>
              <a:off x="10887822" y="64773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0" name="Полилиния 127"/>
            <p:cNvSpPr/>
            <p:nvPr/>
          </p:nvSpPr>
          <p:spPr bwMode="auto">
            <a:xfrm>
              <a:off x="11212460" y="89229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1" name="Полилиния 128"/>
            <p:cNvSpPr/>
            <p:nvPr/>
          </p:nvSpPr>
          <p:spPr bwMode="auto">
            <a:xfrm>
              <a:off x="11537096" y="113685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2" name="Полилиния 129"/>
            <p:cNvSpPr/>
            <p:nvPr/>
          </p:nvSpPr>
          <p:spPr bwMode="auto">
            <a:xfrm>
              <a:off x="11867883" y="1387559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8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8" y="198311"/>
                    <a:pt x="100664" y="205483"/>
                    <a:pt x="64839" y="178496"/>
                  </a:cubicBezTo>
                  <a:cubicBezTo>
                    <a:pt x="29038" y="151526"/>
                    <a:pt x="21888" y="100613"/>
                    <a:pt x="48864" y="64825"/>
                  </a:cubicBezTo>
                  <a:cubicBezTo>
                    <a:pt x="75849" y="29027"/>
                    <a:pt x="126766" y="21875"/>
                    <a:pt x="162568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1ECAE4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3" name="Полилиния 130"/>
            <p:cNvSpPr/>
            <p:nvPr/>
          </p:nvSpPr>
          <p:spPr bwMode="auto">
            <a:xfrm>
              <a:off x="12186372" y="162597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4" name="Полилиния 135"/>
            <p:cNvSpPr/>
            <p:nvPr/>
          </p:nvSpPr>
          <p:spPr bwMode="auto">
            <a:xfrm>
              <a:off x="10483178" y="-16591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5" name="Полилиния 136"/>
            <p:cNvSpPr/>
            <p:nvPr/>
          </p:nvSpPr>
          <p:spPr bwMode="auto">
            <a:xfrm>
              <a:off x="10807816" y="7864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6" name="Полилиния 137"/>
            <p:cNvSpPr/>
            <p:nvPr/>
          </p:nvSpPr>
          <p:spPr bwMode="auto">
            <a:xfrm>
              <a:off x="11132454" y="32319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7" name="Полилиния 138"/>
            <p:cNvSpPr/>
            <p:nvPr/>
          </p:nvSpPr>
          <p:spPr bwMode="auto">
            <a:xfrm>
              <a:off x="11457091" y="56775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8" name="Полилиния 139"/>
            <p:cNvSpPr/>
            <p:nvPr/>
          </p:nvSpPr>
          <p:spPr bwMode="auto">
            <a:xfrm>
              <a:off x="11781729" y="81231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9" name="Полилиния 140"/>
            <p:cNvSpPr/>
            <p:nvPr/>
          </p:nvSpPr>
          <p:spPr bwMode="auto">
            <a:xfrm>
              <a:off x="12106366" y="105687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0" name="Полилиния 148"/>
            <p:cNvSpPr/>
            <p:nvPr/>
          </p:nvSpPr>
          <p:spPr bwMode="auto">
            <a:xfrm>
              <a:off x="11377085" y="-133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1" name="Полилиния 149"/>
            <p:cNvSpPr/>
            <p:nvPr/>
          </p:nvSpPr>
          <p:spPr bwMode="auto">
            <a:xfrm>
              <a:off x="11701723" y="24321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2" name="Полилиния 150"/>
            <p:cNvSpPr/>
            <p:nvPr/>
          </p:nvSpPr>
          <p:spPr bwMode="auto">
            <a:xfrm>
              <a:off x="12026361" y="48777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3" name="Полилиния 160"/>
            <p:cNvSpPr/>
            <p:nvPr/>
          </p:nvSpPr>
          <p:spPr bwMode="auto">
            <a:xfrm>
              <a:off x="11946355" y="-8132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</p:grp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Разделитель с фото 2 строки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9" name="Text Placeholder 9"/>
          <p:cNvSpPr>
            <a:spLocks noGrp="1"/>
          </p:cNvSpPr>
          <p:nvPr>
            <p:ph type="body" sz="quarter" idx="11" hasCustomPrompt="1"/>
          </p:nvPr>
        </p:nvSpPr>
        <p:spPr bwMode="auto">
          <a:xfrm>
            <a:off x="464599" y="388302"/>
            <a:ext cx="3010484" cy="200824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None/>
              <a:defRPr lang="en-US" sz="14500" b="0" i="0" u="none" strike="noStrike" cap="none" spc="0">
                <a:ln>
                  <a:noFill/>
                </a:ln>
                <a:solidFill>
                  <a:schemeClr val="accent5">
                    <a:alpha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defRPr lang="en-US" sz="13800" b="0">
                <a:solidFill>
                  <a:schemeClr val="bg1">
                    <a:alpha val="20000"/>
                  </a:schemeClr>
                </a:solidFill>
                <a:latin typeface="+mj-lt"/>
                <a:ea typeface="+mj-ea"/>
                <a:cs typeface="+mj-cs"/>
              </a:defRPr>
            </a:lvl2pPr>
            <a:lvl3pPr>
              <a:defRPr lang="en-US" sz="13800" b="0">
                <a:solidFill>
                  <a:schemeClr val="bg1">
                    <a:alpha val="20000"/>
                  </a:schemeClr>
                </a:solidFill>
                <a:latin typeface="+mj-lt"/>
                <a:ea typeface="+mj-ea"/>
                <a:cs typeface="+mj-cs"/>
              </a:defRPr>
            </a:lvl3pPr>
            <a:lvl4pPr>
              <a:defRPr lang="en-US" sz="13800" b="0">
                <a:solidFill>
                  <a:schemeClr val="bg1">
                    <a:alpha val="20000"/>
                  </a:schemeClr>
                </a:solidFill>
                <a:latin typeface="+mj-lt"/>
                <a:ea typeface="+mj-ea"/>
                <a:cs typeface="+mj-cs"/>
              </a:defRPr>
            </a:lvl4pPr>
            <a:lvl5pPr>
              <a:defRPr lang="ru-RU" sz="13800" b="0">
                <a:solidFill>
                  <a:schemeClr val="bg1">
                    <a:alpha val="20000"/>
                  </a:schemeClr>
                </a:solidFill>
                <a:latin typeface="+mj-lt"/>
                <a:ea typeface="+mj-ea"/>
                <a:cs typeface="+mj-cs"/>
              </a:defRPr>
            </a:lvl5pPr>
          </a:lstStyle>
          <a:p>
            <a:pPr marL="228600" marR="0" lvl="0" indent="-228600" defTabSz="371475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ru-RU"/>
              <a:t>01</a:t>
            </a:r>
            <a:endParaRPr/>
          </a:p>
        </p:txBody>
      </p:sp>
      <p:sp>
        <p:nvSpPr>
          <p:cNvPr id="221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532469" y="2463730"/>
            <a:ext cx="4336327" cy="1107996"/>
          </a:xfrm>
        </p:spPr>
        <p:txBody>
          <a:bodyPr anchor="t">
            <a:spAutoFit/>
          </a:bodyPr>
          <a:lstStyle>
            <a:lvl1pPr>
              <a:defRPr sz="4000" b="1" i="0">
                <a:solidFill>
                  <a:schemeClr val="bg1"/>
                </a:solidFill>
                <a:latin typeface="+mj-lt"/>
                <a:cs typeface="Gotham Pro Bold"/>
              </a:defRPr>
            </a:lvl1pPr>
          </a:lstStyle>
          <a:p>
            <a:pPr>
              <a:defRPr/>
            </a:pPr>
            <a:r>
              <a:rPr lang="ru-RU"/>
              <a:t>Заголовок</a:t>
            </a:r>
            <a:br>
              <a:rPr lang="ru-RU"/>
            </a:br>
            <a:r>
              <a:rPr lang="ru-RU"/>
              <a:t>в 2 строки</a:t>
            </a:r>
            <a:endParaRPr/>
          </a:p>
        </p:txBody>
      </p:sp>
      <p:grpSp>
        <p:nvGrpSpPr>
          <p:cNvPr id="7" name="Group 6"/>
          <p:cNvGrpSpPr/>
          <p:nvPr userDrawn="1"/>
        </p:nvGrpSpPr>
        <p:grpSpPr bwMode="auto">
          <a:xfrm>
            <a:off x="6493680" y="-170530"/>
            <a:ext cx="5964897" cy="5314018"/>
            <a:chOff x="6493680" y="-170530"/>
            <a:chExt cx="5964897" cy="5314018"/>
          </a:xfrm>
        </p:grpSpPr>
        <p:sp>
          <p:nvSpPr>
            <p:cNvPr id="8" name="Полилиния 10"/>
            <p:cNvSpPr/>
            <p:nvPr/>
          </p:nvSpPr>
          <p:spPr bwMode="auto">
            <a:xfrm>
              <a:off x="6493680" y="2425785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Полилиния 11"/>
            <p:cNvSpPr/>
            <p:nvPr/>
          </p:nvSpPr>
          <p:spPr bwMode="auto">
            <a:xfrm>
              <a:off x="6818316" y="2670343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Полилиния 12"/>
            <p:cNvSpPr/>
            <p:nvPr/>
          </p:nvSpPr>
          <p:spPr bwMode="auto">
            <a:xfrm>
              <a:off x="7142954" y="2914901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Полилиния 13"/>
            <p:cNvSpPr/>
            <p:nvPr/>
          </p:nvSpPr>
          <p:spPr bwMode="auto">
            <a:xfrm>
              <a:off x="7467592" y="3159458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Полилиния 14"/>
            <p:cNvSpPr/>
            <p:nvPr/>
          </p:nvSpPr>
          <p:spPr bwMode="auto">
            <a:xfrm>
              <a:off x="7798376" y="3410163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7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9" y="198311"/>
                    <a:pt x="100664" y="205483"/>
                    <a:pt x="64839" y="178496"/>
                  </a:cubicBezTo>
                  <a:cubicBezTo>
                    <a:pt x="29038" y="151526"/>
                    <a:pt x="21889" y="100612"/>
                    <a:pt x="48864" y="64825"/>
                  </a:cubicBezTo>
                  <a:cubicBezTo>
                    <a:pt x="75849" y="29027"/>
                    <a:pt x="126766" y="21875"/>
                    <a:pt x="162567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1568E8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Полилиния 15"/>
            <p:cNvSpPr/>
            <p:nvPr/>
          </p:nvSpPr>
          <p:spPr bwMode="auto">
            <a:xfrm>
              <a:off x="8116866" y="3648575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Полилиния 16"/>
            <p:cNvSpPr/>
            <p:nvPr/>
          </p:nvSpPr>
          <p:spPr bwMode="auto">
            <a:xfrm>
              <a:off x="8441503" y="3893133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Полилиния 17"/>
            <p:cNvSpPr/>
            <p:nvPr/>
          </p:nvSpPr>
          <p:spPr bwMode="auto">
            <a:xfrm>
              <a:off x="8766141" y="4137690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Полилиния 18"/>
            <p:cNvSpPr/>
            <p:nvPr/>
          </p:nvSpPr>
          <p:spPr bwMode="auto">
            <a:xfrm>
              <a:off x="9090779" y="4382248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Полилиния 19"/>
            <p:cNvSpPr/>
            <p:nvPr/>
          </p:nvSpPr>
          <p:spPr bwMode="auto">
            <a:xfrm>
              <a:off x="9415414" y="4626806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Полилиния 20"/>
            <p:cNvSpPr/>
            <p:nvPr/>
          </p:nvSpPr>
          <p:spPr bwMode="auto">
            <a:xfrm>
              <a:off x="9740053" y="4871365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Полилиния 21"/>
            <p:cNvSpPr/>
            <p:nvPr/>
          </p:nvSpPr>
          <p:spPr bwMode="auto">
            <a:xfrm>
              <a:off x="6738312" y="210124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Полилиния 22"/>
            <p:cNvSpPr/>
            <p:nvPr/>
          </p:nvSpPr>
          <p:spPr bwMode="auto">
            <a:xfrm>
              <a:off x="7062948" y="234580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Полилиния 23"/>
            <p:cNvSpPr/>
            <p:nvPr/>
          </p:nvSpPr>
          <p:spPr bwMode="auto">
            <a:xfrm>
              <a:off x="7387586" y="259036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1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Полилиния 24"/>
            <p:cNvSpPr/>
            <p:nvPr/>
          </p:nvSpPr>
          <p:spPr bwMode="auto">
            <a:xfrm>
              <a:off x="7712224" y="283491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Полилиния 25"/>
            <p:cNvSpPr/>
            <p:nvPr/>
          </p:nvSpPr>
          <p:spPr bwMode="auto">
            <a:xfrm>
              <a:off x="8036861" y="307947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Полилиния 26"/>
            <p:cNvSpPr/>
            <p:nvPr/>
          </p:nvSpPr>
          <p:spPr bwMode="auto">
            <a:xfrm>
              <a:off x="8361499" y="332403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1"/>
                    <a:pt x="105412" y="215187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" name="Полилиния 27"/>
            <p:cNvSpPr/>
            <p:nvPr/>
          </p:nvSpPr>
          <p:spPr bwMode="auto">
            <a:xfrm>
              <a:off x="8686135" y="356859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" name="Полилиния 28"/>
            <p:cNvSpPr/>
            <p:nvPr/>
          </p:nvSpPr>
          <p:spPr bwMode="auto">
            <a:xfrm>
              <a:off x="9010773" y="381315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7" name="Полилиния 29"/>
            <p:cNvSpPr/>
            <p:nvPr/>
          </p:nvSpPr>
          <p:spPr bwMode="auto">
            <a:xfrm>
              <a:off x="9335411" y="405770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" name="Полилиния 30"/>
            <p:cNvSpPr/>
            <p:nvPr/>
          </p:nvSpPr>
          <p:spPr bwMode="auto">
            <a:xfrm>
              <a:off x="9660048" y="430226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9" name="Полилиния 31"/>
            <p:cNvSpPr/>
            <p:nvPr/>
          </p:nvSpPr>
          <p:spPr bwMode="auto">
            <a:xfrm>
              <a:off x="9984685" y="454682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" name="Полилиния 32"/>
            <p:cNvSpPr/>
            <p:nvPr/>
          </p:nvSpPr>
          <p:spPr bwMode="auto">
            <a:xfrm>
              <a:off x="6989091" y="1782852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7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9" y="198311"/>
                    <a:pt x="100664" y="205483"/>
                    <a:pt x="64839" y="178496"/>
                  </a:cubicBezTo>
                  <a:cubicBezTo>
                    <a:pt x="29038" y="151526"/>
                    <a:pt x="21889" y="100612"/>
                    <a:pt x="48864" y="64825"/>
                  </a:cubicBezTo>
                  <a:cubicBezTo>
                    <a:pt x="75849" y="29027"/>
                    <a:pt x="126766" y="21875"/>
                    <a:pt x="162567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11E9BA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" name="Полилиния 33"/>
            <p:cNvSpPr/>
            <p:nvPr/>
          </p:nvSpPr>
          <p:spPr bwMode="auto">
            <a:xfrm>
              <a:off x="7307581" y="2021264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" name="Полилиния 34"/>
            <p:cNvSpPr/>
            <p:nvPr/>
          </p:nvSpPr>
          <p:spPr bwMode="auto">
            <a:xfrm>
              <a:off x="7632217" y="2265822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" name="Полилиния 35"/>
            <p:cNvSpPr/>
            <p:nvPr/>
          </p:nvSpPr>
          <p:spPr bwMode="auto">
            <a:xfrm>
              <a:off x="7956855" y="2510380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" name="Полилиния 36"/>
            <p:cNvSpPr/>
            <p:nvPr/>
          </p:nvSpPr>
          <p:spPr bwMode="auto">
            <a:xfrm>
              <a:off x="8281493" y="2754937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5" name="Полилиния 37"/>
            <p:cNvSpPr/>
            <p:nvPr/>
          </p:nvSpPr>
          <p:spPr bwMode="auto">
            <a:xfrm>
              <a:off x="8606130" y="2999496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" name="Полилиния 38"/>
            <p:cNvSpPr/>
            <p:nvPr/>
          </p:nvSpPr>
          <p:spPr bwMode="auto">
            <a:xfrm>
              <a:off x="8930767" y="3244054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7" name="Полилиния 39"/>
            <p:cNvSpPr/>
            <p:nvPr/>
          </p:nvSpPr>
          <p:spPr bwMode="auto">
            <a:xfrm>
              <a:off x="9261554" y="3494759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8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9" y="198311"/>
                    <a:pt x="100664" y="205483"/>
                    <a:pt x="64839" y="178496"/>
                  </a:cubicBezTo>
                  <a:cubicBezTo>
                    <a:pt x="29038" y="151526"/>
                    <a:pt x="21889" y="100612"/>
                    <a:pt x="48864" y="64825"/>
                  </a:cubicBezTo>
                  <a:cubicBezTo>
                    <a:pt x="75849" y="29027"/>
                    <a:pt x="126767" y="21875"/>
                    <a:pt x="162568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EF9718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" name="Полилиния 40"/>
            <p:cNvSpPr/>
            <p:nvPr/>
          </p:nvSpPr>
          <p:spPr bwMode="auto">
            <a:xfrm>
              <a:off x="9580042" y="3733168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9" name="Полилиния 41"/>
            <p:cNvSpPr/>
            <p:nvPr/>
          </p:nvSpPr>
          <p:spPr bwMode="auto">
            <a:xfrm>
              <a:off x="9904680" y="3977727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0" name="Полилиния 42"/>
            <p:cNvSpPr/>
            <p:nvPr/>
          </p:nvSpPr>
          <p:spPr bwMode="auto">
            <a:xfrm>
              <a:off x="10229316" y="4222286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" name="Полилиния 43"/>
            <p:cNvSpPr/>
            <p:nvPr/>
          </p:nvSpPr>
          <p:spPr bwMode="auto">
            <a:xfrm>
              <a:off x="7227575" y="145216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7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2" name="Полилиния 44"/>
            <p:cNvSpPr/>
            <p:nvPr/>
          </p:nvSpPr>
          <p:spPr bwMode="auto">
            <a:xfrm>
              <a:off x="7552213" y="169672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7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" name="Полилиния 45"/>
            <p:cNvSpPr/>
            <p:nvPr/>
          </p:nvSpPr>
          <p:spPr bwMode="auto">
            <a:xfrm>
              <a:off x="7876849" y="194128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4" name="Полилиния 46"/>
            <p:cNvSpPr/>
            <p:nvPr/>
          </p:nvSpPr>
          <p:spPr bwMode="auto">
            <a:xfrm>
              <a:off x="8201487" y="218584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5" name="Полилиния 47"/>
            <p:cNvSpPr/>
            <p:nvPr/>
          </p:nvSpPr>
          <p:spPr bwMode="auto">
            <a:xfrm>
              <a:off x="8526125" y="243039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" name="Полилиния 48"/>
            <p:cNvSpPr/>
            <p:nvPr/>
          </p:nvSpPr>
          <p:spPr bwMode="auto">
            <a:xfrm>
              <a:off x="8850762" y="267495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" name="Полилиния 49"/>
            <p:cNvSpPr/>
            <p:nvPr/>
          </p:nvSpPr>
          <p:spPr bwMode="auto">
            <a:xfrm>
              <a:off x="9175399" y="291951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8" name="Полилиния 50"/>
            <p:cNvSpPr/>
            <p:nvPr/>
          </p:nvSpPr>
          <p:spPr bwMode="auto">
            <a:xfrm>
              <a:off x="9500037" y="316407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9" name="Полилиния 51"/>
            <p:cNvSpPr/>
            <p:nvPr/>
          </p:nvSpPr>
          <p:spPr bwMode="auto">
            <a:xfrm>
              <a:off x="9824674" y="340863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" name="Полилиния 52"/>
            <p:cNvSpPr/>
            <p:nvPr/>
          </p:nvSpPr>
          <p:spPr bwMode="auto">
            <a:xfrm>
              <a:off x="10149312" y="365318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1" name="Полилиния 53"/>
            <p:cNvSpPr/>
            <p:nvPr/>
          </p:nvSpPr>
          <p:spPr bwMode="auto">
            <a:xfrm>
              <a:off x="10473950" y="389774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2" name="Полилиния 54"/>
            <p:cNvSpPr/>
            <p:nvPr/>
          </p:nvSpPr>
          <p:spPr bwMode="auto">
            <a:xfrm>
              <a:off x="7472207" y="112762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3" name="Полилиния 55"/>
            <p:cNvSpPr/>
            <p:nvPr/>
          </p:nvSpPr>
          <p:spPr bwMode="auto">
            <a:xfrm>
              <a:off x="7796844" y="137218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" name="Полилиния 56"/>
            <p:cNvSpPr/>
            <p:nvPr/>
          </p:nvSpPr>
          <p:spPr bwMode="auto">
            <a:xfrm>
              <a:off x="8121481" y="161674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5" name="Полилиния 57"/>
            <p:cNvSpPr/>
            <p:nvPr/>
          </p:nvSpPr>
          <p:spPr bwMode="auto">
            <a:xfrm>
              <a:off x="8446119" y="186130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6" name="Полилиния 58"/>
            <p:cNvSpPr/>
            <p:nvPr/>
          </p:nvSpPr>
          <p:spPr bwMode="auto">
            <a:xfrm>
              <a:off x="8770756" y="210586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7" name="Полилиния 59"/>
            <p:cNvSpPr/>
            <p:nvPr/>
          </p:nvSpPr>
          <p:spPr bwMode="auto">
            <a:xfrm>
              <a:off x="9095394" y="235041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8" name="Полилиния 60"/>
            <p:cNvSpPr/>
            <p:nvPr/>
          </p:nvSpPr>
          <p:spPr bwMode="auto">
            <a:xfrm>
              <a:off x="9420030" y="259497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9" name="Полилиния 61"/>
            <p:cNvSpPr/>
            <p:nvPr/>
          </p:nvSpPr>
          <p:spPr bwMode="auto">
            <a:xfrm>
              <a:off x="9744667" y="283953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0" name="Полилиния 62"/>
            <p:cNvSpPr/>
            <p:nvPr/>
          </p:nvSpPr>
          <p:spPr bwMode="auto">
            <a:xfrm>
              <a:off x="10069306" y="308409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" name="Полилиния 63"/>
            <p:cNvSpPr/>
            <p:nvPr/>
          </p:nvSpPr>
          <p:spPr bwMode="auto">
            <a:xfrm>
              <a:off x="10400091" y="3334795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8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9" y="198311"/>
                    <a:pt x="100664" y="205483"/>
                    <a:pt x="64839" y="178496"/>
                  </a:cubicBezTo>
                  <a:cubicBezTo>
                    <a:pt x="29038" y="151526"/>
                    <a:pt x="21889" y="100612"/>
                    <a:pt x="48864" y="64825"/>
                  </a:cubicBezTo>
                  <a:cubicBezTo>
                    <a:pt x="75849" y="29027"/>
                    <a:pt x="126766" y="21875"/>
                    <a:pt x="162568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771BCD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2" name="Полилиния 64"/>
            <p:cNvSpPr/>
            <p:nvPr/>
          </p:nvSpPr>
          <p:spPr bwMode="auto">
            <a:xfrm>
              <a:off x="10718581" y="357320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3" name="Полилиния 65"/>
            <p:cNvSpPr/>
            <p:nvPr/>
          </p:nvSpPr>
          <p:spPr bwMode="auto">
            <a:xfrm>
              <a:off x="7716838" y="80308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4" name="Полилиния 66"/>
            <p:cNvSpPr/>
            <p:nvPr/>
          </p:nvSpPr>
          <p:spPr bwMode="auto">
            <a:xfrm>
              <a:off x="8041476" y="104764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5" name="Полилиния 67"/>
            <p:cNvSpPr/>
            <p:nvPr/>
          </p:nvSpPr>
          <p:spPr bwMode="auto">
            <a:xfrm>
              <a:off x="8366114" y="129220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6" name="Полилиния 68"/>
            <p:cNvSpPr/>
            <p:nvPr/>
          </p:nvSpPr>
          <p:spPr bwMode="auto">
            <a:xfrm>
              <a:off x="8696899" y="1542909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7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9" y="198311"/>
                    <a:pt x="100664" y="205483"/>
                    <a:pt x="64839" y="178496"/>
                  </a:cubicBezTo>
                  <a:cubicBezTo>
                    <a:pt x="29038" y="151526"/>
                    <a:pt x="21889" y="100612"/>
                    <a:pt x="48864" y="64825"/>
                  </a:cubicBezTo>
                  <a:cubicBezTo>
                    <a:pt x="75849" y="29027"/>
                    <a:pt x="126766" y="21875"/>
                    <a:pt x="162567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D61B76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7" name="Полилиния 69"/>
            <p:cNvSpPr/>
            <p:nvPr/>
          </p:nvSpPr>
          <p:spPr bwMode="auto">
            <a:xfrm>
              <a:off x="9015388" y="178132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8" name="Полилиния 70"/>
            <p:cNvSpPr/>
            <p:nvPr/>
          </p:nvSpPr>
          <p:spPr bwMode="auto">
            <a:xfrm>
              <a:off x="9340026" y="202587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9" name="Полилиния 71"/>
            <p:cNvSpPr/>
            <p:nvPr/>
          </p:nvSpPr>
          <p:spPr bwMode="auto">
            <a:xfrm>
              <a:off x="9664663" y="227043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0" name="Полилиния 72"/>
            <p:cNvSpPr/>
            <p:nvPr/>
          </p:nvSpPr>
          <p:spPr bwMode="auto">
            <a:xfrm>
              <a:off x="9989300" y="251499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" name="Полилиния 73"/>
            <p:cNvSpPr/>
            <p:nvPr/>
          </p:nvSpPr>
          <p:spPr bwMode="auto">
            <a:xfrm>
              <a:off x="10313937" y="275955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2" name="Полилиния 74"/>
            <p:cNvSpPr/>
            <p:nvPr/>
          </p:nvSpPr>
          <p:spPr bwMode="auto">
            <a:xfrm>
              <a:off x="10638575" y="300410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3" name="Полилиния 75"/>
            <p:cNvSpPr/>
            <p:nvPr/>
          </p:nvSpPr>
          <p:spPr bwMode="auto">
            <a:xfrm>
              <a:off x="10963213" y="324866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4" name="Полилиния 76"/>
            <p:cNvSpPr/>
            <p:nvPr/>
          </p:nvSpPr>
          <p:spPr bwMode="auto">
            <a:xfrm>
              <a:off x="7961470" y="47854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5" name="Полилиния 77"/>
            <p:cNvSpPr/>
            <p:nvPr/>
          </p:nvSpPr>
          <p:spPr bwMode="auto">
            <a:xfrm>
              <a:off x="8286108" y="72310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6" name="Полилиния 78"/>
            <p:cNvSpPr/>
            <p:nvPr/>
          </p:nvSpPr>
          <p:spPr bwMode="auto">
            <a:xfrm>
              <a:off x="8610745" y="96766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7" name="Полилиния 79"/>
            <p:cNvSpPr/>
            <p:nvPr/>
          </p:nvSpPr>
          <p:spPr bwMode="auto">
            <a:xfrm>
              <a:off x="8935382" y="121222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8" name="Полилиния 80"/>
            <p:cNvSpPr/>
            <p:nvPr/>
          </p:nvSpPr>
          <p:spPr bwMode="auto">
            <a:xfrm>
              <a:off x="9260020" y="145678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9" name="Полилиния 81"/>
            <p:cNvSpPr/>
            <p:nvPr/>
          </p:nvSpPr>
          <p:spPr bwMode="auto">
            <a:xfrm>
              <a:off x="9584656" y="170133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0" name="Полилиния 82"/>
            <p:cNvSpPr/>
            <p:nvPr/>
          </p:nvSpPr>
          <p:spPr bwMode="auto">
            <a:xfrm>
              <a:off x="9915443" y="1952042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8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9" y="198311"/>
                    <a:pt x="100664" y="205483"/>
                    <a:pt x="64839" y="178496"/>
                  </a:cubicBezTo>
                  <a:cubicBezTo>
                    <a:pt x="29038" y="151526"/>
                    <a:pt x="21889" y="100612"/>
                    <a:pt x="48864" y="64825"/>
                  </a:cubicBezTo>
                  <a:cubicBezTo>
                    <a:pt x="75849" y="29027"/>
                    <a:pt x="126767" y="21875"/>
                    <a:pt x="162568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1ECAE4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" name="Полилиния 83"/>
            <p:cNvSpPr/>
            <p:nvPr/>
          </p:nvSpPr>
          <p:spPr bwMode="auto">
            <a:xfrm>
              <a:off x="10233932" y="219045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" name="Полилиния 84"/>
            <p:cNvSpPr/>
            <p:nvPr/>
          </p:nvSpPr>
          <p:spPr bwMode="auto">
            <a:xfrm>
              <a:off x="10558569" y="243501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3" name="Полилиния 85"/>
            <p:cNvSpPr/>
            <p:nvPr/>
          </p:nvSpPr>
          <p:spPr bwMode="auto">
            <a:xfrm>
              <a:off x="10883207" y="267957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4" name="Полилиния 86"/>
            <p:cNvSpPr/>
            <p:nvPr/>
          </p:nvSpPr>
          <p:spPr bwMode="auto">
            <a:xfrm>
              <a:off x="11207844" y="292412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" name="Полилиния 87"/>
            <p:cNvSpPr/>
            <p:nvPr/>
          </p:nvSpPr>
          <p:spPr bwMode="auto">
            <a:xfrm>
              <a:off x="8206102" y="15400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" name="Полилиния 88"/>
            <p:cNvSpPr/>
            <p:nvPr/>
          </p:nvSpPr>
          <p:spPr bwMode="auto">
            <a:xfrm>
              <a:off x="8530740" y="39856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7" name="Полилиния 89"/>
            <p:cNvSpPr/>
            <p:nvPr/>
          </p:nvSpPr>
          <p:spPr bwMode="auto">
            <a:xfrm>
              <a:off x="8855377" y="64312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8" name="Полилиния 90"/>
            <p:cNvSpPr/>
            <p:nvPr/>
          </p:nvSpPr>
          <p:spPr bwMode="auto">
            <a:xfrm>
              <a:off x="9180014" y="88768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9" name="Полилиния 91"/>
            <p:cNvSpPr/>
            <p:nvPr/>
          </p:nvSpPr>
          <p:spPr bwMode="auto">
            <a:xfrm>
              <a:off x="9504651" y="113224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0" name="Полилиния 92"/>
            <p:cNvSpPr/>
            <p:nvPr/>
          </p:nvSpPr>
          <p:spPr bwMode="auto">
            <a:xfrm>
              <a:off x="9829289" y="137679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1" name="Полилиния 93"/>
            <p:cNvSpPr/>
            <p:nvPr/>
          </p:nvSpPr>
          <p:spPr bwMode="auto">
            <a:xfrm>
              <a:off x="10153927" y="162135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" name="Полилиния 94"/>
            <p:cNvSpPr/>
            <p:nvPr/>
          </p:nvSpPr>
          <p:spPr bwMode="auto">
            <a:xfrm>
              <a:off x="10478563" y="186591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3" name="Полилиния 95"/>
            <p:cNvSpPr/>
            <p:nvPr/>
          </p:nvSpPr>
          <p:spPr bwMode="auto">
            <a:xfrm>
              <a:off x="10803201" y="211047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4" name="Полилиния 96"/>
            <p:cNvSpPr/>
            <p:nvPr/>
          </p:nvSpPr>
          <p:spPr bwMode="auto">
            <a:xfrm>
              <a:off x="11127839" y="235503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5" name="Полилиния 97"/>
            <p:cNvSpPr/>
            <p:nvPr/>
          </p:nvSpPr>
          <p:spPr bwMode="auto">
            <a:xfrm>
              <a:off x="11452476" y="259958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6" name="Полилиния 98"/>
            <p:cNvSpPr/>
            <p:nvPr/>
          </p:nvSpPr>
          <p:spPr bwMode="auto">
            <a:xfrm>
              <a:off x="8450734" y="-17053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7" name="Полилиния 99"/>
            <p:cNvSpPr/>
            <p:nvPr/>
          </p:nvSpPr>
          <p:spPr bwMode="auto">
            <a:xfrm>
              <a:off x="8775371" y="7402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8" name="Полилиния 100"/>
            <p:cNvSpPr/>
            <p:nvPr/>
          </p:nvSpPr>
          <p:spPr bwMode="auto">
            <a:xfrm>
              <a:off x="9106157" y="324733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7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8" y="198311"/>
                    <a:pt x="100664" y="205483"/>
                    <a:pt x="64839" y="178496"/>
                  </a:cubicBezTo>
                  <a:cubicBezTo>
                    <a:pt x="29038" y="151526"/>
                    <a:pt x="21888" y="100613"/>
                    <a:pt x="48864" y="64825"/>
                  </a:cubicBezTo>
                  <a:cubicBezTo>
                    <a:pt x="75849" y="29027"/>
                    <a:pt x="126766" y="21875"/>
                    <a:pt x="162567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11E9BA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9" name="Полилиния 101"/>
            <p:cNvSpPr/>
            <p:nvPr/>
          </p:nvSpPr>
          <p:spPr bwMode="auto">
            <a:xfrm>
              <a:off x="9424647" y="56314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0" name="Полилиния 102"/>
            <p:cNvSpPr/>
            <p:nvPr/>
          </p:nvSpPr>
          <p:spPr bwMode="auto">
            <a:xfrm>
              <a:off x="9749283" y="80770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1" name="Полилиния 103"/>
            <p:cNvSpPr/>
            <p:nvPr/>
          </p:nvSpPr>
          <p:spPr bwMode="auto">
            <a:xfrm>
              <a:off x="10073921" y="105226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2" name="Полилиния 104"/>
            <p:cNvSpPr/>
            <p:nvPr/>
          </p:nvSpPr>
          <p:spPr bwMode="auto">
            <a:xfrm>
              <a:off x="10398558" y="129681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" name="Полилиния 105"/>
            <p:cNvSpPr/>
            <p:nvPr/>
          </p:nvSpPr>
          <p:spPr bwMode="auto">
            <a:xfrm>
              <a:off x="10723196" y="154137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" name="Полилиния 106"/>
            <p:cNvSpPr/>
            <p:nvPr/>
          </p:nvSpPr>
          <p:spPr bwMode="auto">
            <a:xfrm>
              <a:off x="11047833" y="178593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" name="Полилиния 107"/>
            <p:cNvSpPr/>
            <p:nvPr/>
          </p:nvSpPr>
          <p:spPr bwMode="auto">
            <a:xfrm>
              <a:off x="11372470" y="203049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6" name="Полилиния 108"/>
            <p:cNvSpPr/>
            <p:nvPr/>
          </p:nvSpPr>
          <p:spPr bwMode="auto">
            <a:xfrm>
              <a:off x="11697108" y="227505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7" name="Полилиния 111"/>
            <p:cNvSpPr/>
            <p:nvPr/>
          </p:nvSpPr>
          <p:spPr bwMode="auto">
            <a:xfrm>
              <a:off x="9344641" y="-595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8" name="Полилиния 112"/>
            <p:cNvSpPr/>
            <p:nvPr/>
          </p:nvSpPr>
          <p:spPr bwMode="auto">
            <a:xfrm>
              <a:off x="9669278" y="23860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9" name="Полилиния 113"/>
            <p:cNvSpPr/>
            <p:nvPr/>
          </p:nvSpPr>
          <p:spPr bwMode="auto">
            <a:xfrm>
              <a:off x="9993915" y="48316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0" name="Полилиния 114"/>
            <p:cNvSpPr/>
            <p:nvPr/>
          </p:nvSpPr>
          <p:spPr bwMode="auto">
            <a:xfrm>
              <a:off x="10318553" y="72772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1" name="Полилиния 115"/>
            <p:cNvSpPr/>
            <p:nvPr/>
          </p:nvSpPr>
          <p:spPr bwMode="auto">
            <a:xfrm>
              <a:off x="10643190" y="97227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" name="Полилиния 116"/>
            <p:cNvSpPr/>
            <p:nvPr/>
          </p:nvSpPr>
          <p:spPr bwMode="auto">
            <a:xfrm>
              <a:off x="10973976" y="1222983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8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8" y="198311"/>
                    <a:pt x="100664" y="205483"/>
                    <a:pt x="64839" y="178496"/>
                  </a:cubicBezTo>
                  <a:cubicBezTo>
                    <a:pt x="29038" y="151526"/>
                    <a:pt x="21888" y="100613"/>
                    <a:pt x="48864" y="64825"/>
                  </a:cubicBezTo>
                  <a:cubicBezTo>
                    <a:pt x="75849" y="29027"/>
                    <a:pt x="126767" y="21875"/>
                    <a:pt x="162568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EF9718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" name="Полилиния 117"/>
            <p:cNvSpPr/>
            <p:nvPr/>
          </p:nvSpPr>
          <p:spPr bwMode="auto">
            <a:xfrm>
              <a:off x="11292464" y="146139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4" name="Полилиния 118"/>
            <p:cNvSpPr/>
            <p:nvPr/>
          </p:nvSpPr>
          <p:spPr bwMode="auto">
            <a:xfrm>
              <a:off x="11617102" y="170595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5" name="Полилиния 119"/>
            <p:cNvSpPr/>
            <p:nvPr/>
          </p:nvSpPr>
          <p:spPr bwMode="auto">
            <a:xfrm>
              <a:off x="11941740" y="195051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6" name="Полилиния 123"/>
            <p:cNvSpPr/>
            <p:nvPr/>
          </p:nvSpPr>
          <p:spPr bwMode="auto">
            <a:xfrm>
              <a:off x="9913910" y="-8593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7" name="Полилиния 124"/>
            <p:cNvSpPr/>
            <p:nvPr/>
          </p:nvSpPr>
          <p:spPr bwMode="auto">
            <a:xfrm>
              <a:off x="10238547" y="15862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8" name="Полилиния 125"/>
            <p:cNvSpPr/>
            <p:nvPr/>
          </p:nvSpPr>
          <p:spPr bwMode="auto">
            <a:xfrm>
              <a:off x="10563184" y="40318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9" name="Полилиния 126"/>
            <p:cNvSpPr/>
            <p:nvPr/>
          </p:nvSpPr>
          <p:spPr bwMode="auto">
            <a:xfrm>
              <a:off x="10887822" y="64773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0" name="Полилиния 127"/>
            <p:cNvSpPr/>
            <p:nvPr/>
          </p:nvSpPr>
          <p:spPr bwMode="auto">
            <a:xfrm>
              <a:off x="11212460" y="89229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1" name="Полилиния 128"/>
            <p:cNvSpPr/>
            <p:nvPr/>
          </p:nvSpPr>
          <p:spPr bwMode="auto">
            <a:xfrm>
              <a:off x="11537096" y="113685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2" name="Полилиния 129"/>
            <p:cNvSpPr/>
            <p:nvPr/>
          </p:nvSpPr>
          <p:spPr bwMode="auto">
            <a:xfrm>
              <a:off x="11867883" y="1387559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8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8" y="198311"/>
                    <a:pt x="100664" y="205483"/>
                    <a:pt x="64839" y="178496"/>
                  </a:cubicBezTo>
                  <a:cubicBezTo>
                    <a:pt x="29038" y="151526"/>
                    <a:pt x="21888" y="100613"/>
                    <a:pt x="48864" y="64825"/>
                  </a:cubicBezTo>
                  <a:cubicBezTo>
                    <a:pt x="75849" y="29027"/>
                    <a:pt x="126766" y="21875"/>
                    <a:pt x="162568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1ECAE4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3" name="Полилиния 130"/>
            <p:cNvSpPr/>
            <p:nvPr/>
          </p:nvSpPr>
          <p:spPr bwMode="auto">
            <a:xfrm>
              <a:off x="12186372" y="162597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4" name="Полилиния 135"/>
            <p:cNvSpPr/>
            <p:nvPr/>
          </p:nvSpPr>
          <p:spPr bwMode="auto">
            <a:xfrm>
              <a:off x="10483178" y="-16591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5" name="Полилиния 136"/>
            <p:cNvSpPr/>
            <p:nvPr/>
          </p:nvSpPr>
          <p:spPr bwMode="auto">
            <a:xfrm>
              <a:off x="10807816" y="7864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6" name="Полилиния 137"/>
            <p:cNvSpPr/>
            <p:nvPr/>
          </p:nvSpPr>
          <p:spPr bwMode="auto">
            <a:xfrm>
              <a:off x="11132454" y="32319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7" name="Полилиния 138"/>
            <p:cNvSpPr/>
            <p:nvPr/>
          </p:nvSpPr>
          <p:spPr bwMode="auto">
            <a:xfrm>
              <a:off x="11457091" y="56775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8" name="Полилиния 139"/>
            <p:cNvSpPr/>
            <p:nvPr/>
          </p:nvSpPr>
          <p:spPr bwMode="auto">
            <a:xfrm>
              <a:off x="11781729" y="81231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9" name="Полилиния 140"/>
            <p:cNvSpPr/>
            <p:nvPr/>
          </p:nvSpPr>
          <p:spPr bwMode="auto">
            <a:xfrm>
              <a:off x="12106366" y="105687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0" name="Полилиния 148"/>
            <p:cNvSpPr/>
            <p:nvPr/>
          </p:nvSpPr>
          <p:spPr bwMode="auto">
            <a:xfrm>
              <a:off x="11377085" y="-133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1" name="Полилиния 149"/>
            <p:cNvSpPr/>
            <p:nvPr/>
          </p:nvSpPr>
          <p:spPr bwMode="auto">
            <a:xfrm>
              <a:off x="11701723" y="24321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2" name="Полилиния 150"/>
            <p:cNvSpPr/>
            <p:nvPr/>
          </p:nvSpPr>
          <p:spPr bwMode="auto">
            <a:xfrm>
              <a:off x="12026361" y="48777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3" name="Полилиния 160"/>
            <p:cNvSpPr/>
            <p:nvPr/>
          </p:nvSpPr>
          <p:spPr bwMode="auto">
            <a:xfrm>
              <a:off x="11946355" y="-8132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</p:grp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Титул темный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224" name="Group 223"/>
          <p:cNvGrpSpPr/>
          <p:nvPr userDrawn="1"/>
        </p:nvGrpSpPr>
        <p:grpSpPr bwMode="auto">
          <a:xfrm>
            <a:off x="6493680" y="-170530"/>
            <a:ext cx="5964897" cy="5314018"/>
            <a:chOff x="6493680" y="-170530"/>
            <a:chExt cx="5964897" cy="5314018"/>
          </a:xfrm>
        </p:grpSpPr>
        <p:sp>
          <p:nvSpPr>
            <p:cNvPr id="15" name="Полилиния 10"/>
            <p:cNvSpPr/>
            <p:nvPr/>
          </p:nvSpPr>
          <p:spPr bwMode="auto">
            <a:xfrm>
              <a:off x="6493680" y="2425785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Полилиния 11"/>
            <p:cNvSpPr/>
            <p:nvPr/>
          </p:nvSpPr>
          <p:spPr bwMode="auto">
            <a:xfrm>
              <a:off x="6818316" y="2670343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Полилиния 12"/>
            <p:cNvSpPr/>
            <p:nvPr/>
          </p:nvSpPr>
          <p:spPr bwMode="auto">
            <a:xfrm>
              <a:off x="7142954" y="2914901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Полилиния 13"/>
            <p:cNvSpPr/>
            <p:nvPr/>
          </p:nvSpPr>
          <p:spPr bwMode="auto">
            <a:xfrm>
              <a:off x="7467592" y="3159458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Полилиния 14"/>
            <p:cNvSpPr/>
            <p:nvPr/>
          </p:nvSpPr>
          <p:spPr bwMode="auto">
            <a:xfrm>
              <a:off x="7798376" y="3410163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7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9" y="198311"/>
                    <a:pt x="100664" y="205483"/>
                    <a:pt x="64839" y="178496"/>
                  </a:cubicBezTo>
                  <a:cubicBezTo>
                    <a:pt x="29038" y="151526"/>
                    <a:pt x="21889" y="100612"/>
                    <a:pt x="48864" y="64825"/>
                  </a:cubicBezTo>
                  <a:cubicBezTo>
                    <a:pt x="75849" y="29027"/>
                    <a:pt x="126766" y="21875"/>
                    <a:pt x="162567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1568E8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Полилиния 15"/>
            <p:cNvSpPr/>
            <p:nvPr/>
          </p:nvSpPr>
          <p:spPr bwMode="auto">
            <a:xfrm>
              <a:off x="8116866" y="3648575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Полилиния 16"/>
            <p:cNvSpPr/>
            <p:nvPr/>
          </p:nvSpPr>
          <p:spPr bwMode="auto">
            <a:xfrm>
              <a:off x="8441503" y="3893133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Полилиния 17"/>
            <p:cNvSpPr/>
            <p:nvPr/>
          </p:nvSpPr>
          <p:spPr bwMode="auto">
            <a:xfrm>
              <a:off x="8766141" y="4137690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Полилиния 18"/>
            <p:cNvSpPr/>
            <p:nvPr/>
          </p:nvSpPr>
          <p:spPr bwMode="auto">
            <a:xfrm>
              <a:off x="9090779" y="4382248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Полилиния 19"/>
            <p:cNvSpPr/>
            <p:nvPr/>
          </p:nvSpPr>
          <p:spPr bwMode="auto">
            <a:xfrm>
              <a:off x="9415414" y="4626806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" name="Полилиния 20"/>
            <p:cNvSpPr/>
            <p:nvPr/>
          </p:nvSpPr>
          <p:spPr bwMode="auto">
            <a:xfrm>
              <a:off x="9740053" y="4871365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" name="Полилиния 21"/>
            <p:cNvSpPr/>
            <p:nvPr/>
          </p:nvSpPr>
          <p:spPr bwMode="auto">
            <a:xfrm>
              <a:off x="6738312" y="210124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7" name="Полилиния 22"/>
            <p:cNvSpPr/>
            <p:nvPr/>
          </p:nvSpPr>
          <p:spPr bwMode="auto">
            <a:xfrm>
              <a:off x="7062948" y="234580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" name="Полилиния 23"/>
            <p:cNvSpPr/>
            <p:nvPr/>
          </p:nvSpPr>
          <p:spPr bwMode="auto">
            <a:xfrm>
              <a:off x="7387586" y="259036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1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9" name="Полилиния 24"/>
            <p:cNvSpPr/>
            <p:nvPr/>
          </p:nvSpPr>
          <p:spPr bwMode="auto">
            <a:xfrm>
              <a:off x="7712224" y="283491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" name="Полилиния 25"/>
            <p:cNvSpPr/>
            <p:nvPr/>
          </p:nvSpPr>
          <p:spPr bwMode="auto">
            <a:xfrm>
              <a:off x="8036861" y="307947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" name="Полилиния 26"/>
            <p:cNvSpPr/>
            <p:nvPr/>
          </p:nvSpPr>
          <p:spPr bwMode="auto">
            <a:xfrm>
              <a:off x="8361499" y="332403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1"/>
                    <a:pt x="105412" y="215187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" name="Полилиния 27"/>
            <p:cNvSpPr/>
            <p:nvPr/>
          </p:nvSpPr>
          <p:spPr bwMode="auto">
            <a:xfrm>
              <a:off x="8686135" y="356859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" name="Полилиния 28"/>
            <p:cNvSpPr/>
            <p:nvPr/>
          </p:nvSpPr>
          <p:spPr bwMode="auto">
            <a:xfrm>
              <a:off x="9010773" y="381315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" name="Полилиния 29"/>
            <p:cNvSpPr/>
            <p:nvPr/>
          </p:nvSpPr>
          <p:spPr bwMode="auto">
            <a:xfrm>
              <a:off x="9335411" y="405770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5" name="Полилиния 30"/>
            <p:cNvSpPr/>
            <p:nvPr/>
          </p:nvSpPr>
          <p:spPr bwMode="auto">
            <a:xfrm>
              <a:off x="9660048" y="430226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" name="Полилиния 31"/>
            <p:cNvSpPr/>
            <p:nvPr/>
          </p:nvSpPr>
          <p:spPr bwMode="auto">
            <a:xfrm>
              <a:off x="9984685" y="454682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7" name="Полилиния 32"/>
            <p:cNvSpPr/>
            <p:nvPr/>
          </p:nvSpPr>
          <p:spPr bwMode="auto">
            <a:xfrm>
              <a:off x="6989091" y="1782852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7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9" y="198311"/>
                    <a:pt x="100664" y="205483"/>
                    <a:pt x="64839" y="178496"/>
                  </a:cubicBezTo>
                  <a:cubicBezTo>
                    <a:pt x="29038" y="151526"/>
                    <a:pt x="21889" y="100612"/>
                    <a:pt x="48864" y="64825"/>
                  </a:cubicBezTo>
                  <a:cubicBezTo>
                    <a:pt x="75849" y="29027"/>
                    <a:pt x="126766" y="21875"/>
                    <a:pt x="162567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11E9BA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" name="Полилиния 33"/>
            <p:cNvSpPr/>
            <p:nvPr/>
          </p:nvSpPr>
          <p:spPr bwMode="auto">
            <a:xfrm>
              <a:off x="7307581" y="2021264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9" name="Полилиния 34"/>
            <p:cNvSpPr/>
            <p:nvPr/>
          </p:nvSpPr>
          <p:spPr bwMode="auto">
            <a:xfrm>
              <a:off x="7632217" y="2265822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0" name="Полилиния 35"/>
            <p:cNvSpPr/>
            <p:nvPr/>
          </p:nvSpPr>
          <p:spPr bwMode="auto">
            <a:xfrm>
              <a:off x="7956855" y="2510380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" name="Полилиния 36"/>
            <p:cNvSpPr/>
            <p:nvPr/>
          </p:nvSpPr>
          <p:spPr bwMode="auto">
            <a:xfrm>
              <a:off x="8281493" y="2754937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2" name="Полилиния 37"/>
            <p:cNvSpPr/>
            <p:nvPr/>
          </p:nvSpPr>
          <p:spPr bwMode="auto">
            <a:xfrm>
              <a:off x="8606130" y="2999496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" name="Полилиния 38"/>
            <p:cNvSpPr/>
            <p:nvPr/>
          </p:nvSpPr>
          <p:spPr bwMode="auto">
            <a:xfrm>
              <a:off x="8930767" y="3244054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4" name="Полилиния 39"/>
            <p:cNvSpPr/>
            <p:nvPr/>
          </p:nvSpPr>
          <p:spPr bwMode="auto">
            <a:xfrm>
              <a:off x="9261554" y="3494759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8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9" y="198311"/>
                    <a:pt x="100664" y="205483"/>
                    <a:pt x="64839" y="178496"/>
                  </a:cubicBezTo>
                  <a:cubicBezTo>
                    <a:pt x="29038" y="151526"/>
                    <a:pt x="21889" y="100612"/>
                    <a:pt x="48864" y="64825"/>
                  </a:cubicBezTo>
                  <a:cubicBezTo>
                    <a:pt x="75849" y="29027"/>
                    <a:pt x="126767" y="21875"/>
                    <a:pt x="162568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EF9718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5" name="Полилиния 40"/>
            <p:cNvSpPr/>
            <p:nvPr/>
          </p:nvSpPr>
          <p:spPr bwMode="auto">
            <a:xfrm>
              <a:off x="9580042" y="3733168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" name="Полилиния 41"/>
            <p:cNvSpPr/>
            <p:nvPr/>
          </p:nvSpPr>
          <p:spPr bwMode="auto">
            <a:xfrm>
              <a:off x="9904680" y="3977727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" name="Полилиния 42"/>
            <p:cNvSpPr/>
            <p:nvPr/>
          </p:nvSpPr>
          <p:spPr bwMode="auto">
            <a:xfrm>
              <a:off x="10229316" y="4222286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8" name="Полилиния 43"/>
            <p:cNvSpPr/>
            <p:nvPr/>
          </p:nvSpPr>
          <p:spPr bwMode="auto">
            <a:xfrm>
              <a:off x="7227575" y="145216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7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9" name="Полилиния 44"/>
            <p:cNvSpPr/>
            <p:nvPr/>
          </p:nvSpPr>
          <p:spPr bwMode="auto">
            <a:xfrm>
              <a:off x="7552213" y="169672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7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" name="Полилиния 45"/>
            <p:cNvSpPr/>
            <p:nvPr/>
          </p:nvSpPr>
          <p:spPr bwMode="auto">
            <a:xfrm>
              <a:off x="7876849" y="194128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1" name="Полилиния 46"/>
            <p:cNvSpPr/>
            <p:nvPr/>
          </p:nvSpPr>
          <p:spPr bwMode="auto">
            <a:xfrm>
              <a:off x="8201487" y="218584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2" name="Полилиния 47"/>
            <p:cNvSpPr/>
            <p:nvPr/>
          </p:nvSpPr>
          <p:spPr bwMode="auto">
            <a:xfrm>
              <a:off x="8526125" y="243039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3" name="Полилиния 48"/>
            <p:cNvSpPr/>
            <p:nvPr/>
          </p:nvSpPr>
          <p:spPr bwMode="auto">
            <a:xfrm>
              <a:off x="8850762" y="267495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" name="Полилиния 49"/>
            <p:cNvSpPr/>
            <p:nvPr/>
          </p:nvSpPr>
          <p:spPr bwMode="auto">
            <a:xfrm>
              <a:off x="9175399" y="291951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5" name="Полилиния 50"/>
            <p:cNvSpPr/>
            <p:nvPr/>
          </p:nvSpPr>
          <p:spPr bwMode="auto">
            <a:xfrm>
              <a:off x="9500037" y="316407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6" name="Полилиния 51"/>
            <p:cNvSpPr/>
            <p:nvPr/>
          </p:nvSpPr>
          <p:spPr bwMode="auto">
            <a:xfrm>
              <a:off x="9824674" y="340863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7" name="Полилиния 52"/>
            <p:cNvSpPr/>
            <p:nvPr/>
          </p:nvSpPr>
          <p:spPr bwMode="auto">
            <a:xfrm>
              <a:off x="10149312" y="365318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8" name="Полилиния 53"/>
            <p:cNvSpPr/>
            <p:nvPr/>
          </p:nvSpPr>
          <p:spPr bwMode="auto">
            <a:xfrm>
              <a:off x="10473950" y="389774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9" name="Полилиния 54"/>
            <p:cNvSpPr/>
            <p:nvPr/>
          </p:nvSpPr>
          <p:spPr bwMode="auto">
            <a:xfrm>
              <a:off x="7472207" y="112762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0" name="Полилиния 55"/>
            <p:cNvSpPr/>
            <p:nvPr/>
          </p:nvSpPr>
          <p:spPr bwMode="auto">
            <a:xfrm>
              <a:off x="7796844" y="137218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" name="Полилиния 56"/>
            <p:cNvSpPr/>
            <p:nvPr/>
          </p:nvSpPr>
          <p:spPr bwMode="auto">
            <a:xfrm>
              <a:off x="8121481" y="161674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2" name="Полилиния 57"/>
            <p:cNvSpPr/>
            <p:nvPr/>
          </p:nvSpPr>
          <p:spPr bwMode="auto">
            <a:xfrm>
              <a:off x="8446119" y="186130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3" name="Полилиния 58"/>
            <p:cNvSpPr/>
            <p:nvPr/>
          </p:nvSpPr>
          <p:spPr bwMode="auto">
            <a:xfrm>
              <a:off x="8770756" y="210586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4" name="Полилиния 59"/>
            <p:cNvSpPr/>
            <p:nvPr/>
          </p:nvSpPr>
          <p:spPr bwMode="auto">
            <a:xfrm>
              <a:off x="9095394" y="235041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5" name="Полилиния 60"/>
            <p:cNvSpPr/>
            <p:nvPr/>
          </p:nvSpPr>
          <p:spPr bwMode="auto">
            <a:xfrm>
              <a:off x="9420030" y="259497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6" name="Полилиния 61"/>
            <p:cNvSpPr/>
            <p:nvPr/>
          </p:nvSpPr>
          <p:spPr bwMode="auto">
            <a:xfrm>
              <a:off x="9744667" y="283953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7" name="Полилиния 62"/>
            <p:cNvSpPr/>
            <p:nvPr/>
          </p:nvSpPr>
          <p:spPr bwMode="auto">
            <a:xfrm>
              <a:off x="10069306" y="308409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8" name="Полилиния 63"/>
            <p:cNvSpPr/>
            <p:nvPr/>
          </p:nvSpPr>
          <p:spPr bwMode="auto">
            <a:xfrm>
              <a:off x="10400091" y="3334795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8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9" y="198311"/>
                    <a:pt x="100664" y="205483"/>
                    <a:pt x="64839" y="178496"/>
                  </a:cubicBezTo>
                  <a:cubicBezTo>
                    <a:pt x="29038" y="151526"/>
                    <a:pt x="21889" y="100612"/>
                    <a:pt x="48864" y="64825"/>
                  </a:cubicBezTo>
                  <a:cubicBezTo>
                    <a:pt x="75849" y="29027"/>
                    <a:pt x="126766" y="21875"/>
                    <a:pt x="162568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771BCD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9" name="Полилиния 64"/>
            <p:cNvSpPr/>
            <p:nvPr/>
          </p:nvSpPr>
          <p:spPr bwMode="auto">
            <a:xfrm>
              <a:off x="10718581" y="357320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0" name="Полилиния 65"/>
            <p:cNvSpPr/>
            <p:nvPr/>
          </p:nvSpPr>
          <p:spPr bwMode="auto">
            <a:xfrm>
              <a:off x="7716838" y="80308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" name="Полилиния 66"/>
            <p:cNvSpPr/>
            <p:nvPr/>
          </p:nvSpPr>
          <p:spPr bwMode="auto">
            <a:xfrm>
              <a:off x="8041476" y="104764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2" name="Полилиния 67"/>
            <p:cNvSpPr/>
            <p:nvPr/>
          </p:nvSpPr>
          <p:spPr bwMode="auto">
            <a:xfrm>
              <a:off x="8366114" y="129220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3" name="Полилиния 68"/>
            <p:cNvSpPr/>
            <p:nvPr/>
          </p:nvSpPr>
          <p:spPr bwMode="auto">
            <a:xfrm>
              <a:off x="8696899" y="1542909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7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9" y="198311"/>
                    <a:pt x="100664" y="205483"/>
                    <a:pt x="64839" y="178496"/>
                  </a:cubicBezTo>
                  <a:cubicBezTo>
                    <a:pt x="29038" y="151526"/>
                    <a:pt x="21889" y="100612"/>
                    <a:pt x="48864" y="64825"/>
                  </a:cubicBezTo>
                  <a:cubicBezTo>
                    <a:pt x="75849" y="29027"/>
                    <a:pt x="126766" y="21875"/>
                    <a:pt x="162567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D61B76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4" name="Полилиния 69"/>
            <p:cNvSpPr/>
            <p:nvPr/>
          </p:nvSpPr>
          <p:spPr bwMode="auto">
            <a:xfrm>
              <a:off x="9015388" y="178132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5" name="Полилиния 70"/>
            <p:cNvSpPr/>
            <p:nvPr/>
          </p:nvSpPr>
          <p:spPr bwMode="auto">
            <a:xfrm>
              <a:off x="9340026" y="202587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6" name="Полилиния 71"/>
            <p:cNvSpPr/>
            <p:nvPr/>
          </p:nvSpPr>
          <p:spPr bwMode="auto">
            <a:xfrm>
              <a:off x="9664663" y="227043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7" name="Полилиния 72"/>
            <p:cNvSpPr/>
            <p:nvPr/>
          </p:nvSpPr>
          <p:spPr bwMode="auto">
            <a:xfrm>
              <a:off x="9989300" y="251499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8" name="Полилиния 73"/>
            <p:cNvSpPr/>
            <p:nvPr/>
          </p:nvSpPr>
          <p:spPr bwMode="auto">
            <a:xfrm>
              <a:off x="10313937" y="275955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9" name="Полилиния 74"/>
            <p:cNvSpPr/>
            <p:nvPr/>
          </p:nvSpPr>
          <p:spPr bwMode="auto">
            <a:xfrm>
              <a:off x="10638575" y="300410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0" name="Полилиния 75"/>
            <p:cNvSpPr/>
            <p:nvPr/>
          </p:nvSpPr>
          <p:spPr bwMode="auto">
            <a:xfrm>
              <a:off x="10963213" y="324866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" name="Полилиния 76"/>
            <p:cNvSpPr/>
            <p:nvPr/>
          </p:nvSpPr>
          <p:spPr bwMode="auto">
            <a:xfrm>
              <a:off x="7961470" y="47854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" name="Полилиния 77"/>
            <p:cNvSpPr/>
            <p:nvPr/>
          </p:nvSpPr>
          <p:spPr bwMode="auto">
            <a:xfrm>
              <a:off x="8286108" y="72310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3" name="Полилиния 78"/>
            <p:cNvSpPr/>
            <p:nvPr/>
          </p:nvSpPr>
          <p:spPr bwMode="auto">
            <a:xfrm>
              <a:off x="8610745" y="96766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4" name="Полилиния 79"/>
            <p:cNvSpPr/>
            <p:nvPr/>
          </p:nvSpPr>
          <p:spPr bwMode="auto">
            <a:xfrm>
              <a:off x="8935382" y="121222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" name="Полилиния 80"/>
            <p:cNvSpPr/>
            <p:nvPr/>
          </p:nvSpPr>
          <p:spPr bwMode="auto">
            <a:xfrm>
              <a:off x="9260020" y="145678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" name="Полилиния 81"/>
            <p:cNvSpPr/>
            <p:nvPr/>
          </p:nvSpPr>
          <p:spPr bwMode="auto">
            <a:xfrm>
              <a:off x="9584656" y="170133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7" name="Полилиния 82"/>
            <p:cNvSpPr/>
            <p:nvPr/>
          </p:nvSpPr>
          <p:spPr bwMode="auto">
            <a:xfrm>
              <a:off x="9915443" y="1952042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8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9" y="198311"/>
                    <a:pt x="100664" y="205483"/>
                    <a:pt x="64839" y="178496"/>
                  </a:cubicBezTo>
                  <a:cubicBezTo>
                    <a:pt x="29038" y="151526"/>
                    <a:pt x="21889" y="100612"/>
                    <a:pt x="48864" y="64825"/>
                  </a:cubicBezTo>
                  <a:cubicBezTo>
                    <a:pt x="75849" y="29027"/>
                    <a:pt x="126767" y="21875"/>
                    <a:pt x="162568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1ECAE4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8" name="Полилиния 83"/>
            <p:cNvSpPr/>
            <p:nvPr/>
          </p:nvSpPr>
          <p:spPr bwMode="auto">
            <a:xfrm>
              <a:off x="10233932" y="219045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9" name="Полилиния 84"/>
            <p:cNvSpPr/>
            <p:nvPr/>
          </p:nvSpPr>
          <p:spPr bwMode="auto">
            <a:xfrm>
              <a:off x="10558569" y="243501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0" name="Полилиния 85"/>
            <p:cNvSpPr/>
            <p:nvPr/>
          </p:nvSpPr>
          <p:spPr bwMode="auto">
            <a:xfrm>
              <a:off x="10883207" y="267957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1" name="Полилиния 86"/>
            <p:cNvSpPr/>
            <p:nvPr/>
          </p:nvSpPr>
          <p:spPr bwMode="auto">
            <a:xfrm>
              <a:off x="11207844" y="292412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" name="Полилиния 87"/>
            <p:cNvSpPr/>
            <p:nvPr/>
          </p:nvSpPr>
          <p:spPr bwMode="auto">
            <a:xfrm>
              <a:off x="8206102" y="15400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3" name="Полилиния 88"/>
            <p:cNvSpPr/>
            <p:nvPr/>
          </p:nvSpPr>
          <p:spPr bwMode="auto">
            <a:xfrm>
              <a:off x="8530740" y="39856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4" name="Полилиния 89"/>
            <p:cNvSpPr/>
            <p:nvPr/>
          </p:nvSpPr>
          <p:spPr bwMode="auto">
            <a:xfrm>
              <a:off x="8855377" y="64312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5" name="Полилиния 90"/>
            <p:cNvSpPr/>
            <p:nvPr/>
          </p:nvSpPr>
          <p:spPr bwMode="auto">
            <a:xfrm>
              <a:off x="9180014" y="88768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6" name="Полилиния 91"/>
            <p:cNvSpPr/>
            <p:nvPr/>
          </p:nvSpPr>
          <p:spPr bwMode="auto">
            <a:xfrm>
              <a:off x="9504651" y="113224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7" name="Полилиния 92"/>
            <p:cNvSpPr/>
            <p:nvPr/>
          </p:nvSpPr>
          <p:spPr bwMode="auto">
            <a:xfrm>
              <a:off x="9829289" y="137679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8" name="Полилиния 93"/>
            <p:cNvSpPr/>
            <p:nvPr/>
          </p:nvSpPr>
          <p:spPr bwMode="auto">
            <a:xfrm>
              <a:off x="10153927" y="162135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9" name="Полилиния 94"/>
            <p:cNvSpPr/>
            <p:nvPr/>
          </p:nvSpPr>
          <p:spPr bwMode="auto">
            <a:xfrm>
              <a:off x="10478563" y="186591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0" name="Полилиния 95"/>
            <p:cNvSpPr/>
            <p:nvPr/>
          </p:nvSpPr>
          <p:spPr bwMode="auto">
            <a:xfrm>
              <a:off x="10803201" y="211047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1" name="Полилиния 96"/>
            <p:cNvSpPr/>
            <p:nvPr/>
          </p:nvSpPr>
          <p:spPr bwMode="auto">
            <a:xfrm>
              <a:off x="11127839" y="235503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2" name="Полилиния 97"/>
            <p:cNvSpPr/>
            <p:nvPr/>
          </p:nvSpPr>
          <p:spPr bwMode="auto">
            <a:xfrm>
              <a:off x="11452476" y="259958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" name="Полилиния 98"/>
            <p:cNvSpPr/>
            <p:nvPr/>
          </p:nvSpPr>
          <p:spPr bwMode="auto">
            <a:xfrm>
              <a:off x="8450734" y="-17053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" name="Полилиния 99"/>
            <p:cNvSpPr/>
            <p:nvPr/>
          </p:nvSpPr>
          <p:spPr bwMode="auto">
            <a:xfrm>
              <a:off x="8775371" y="7402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" name="Полилиния 100"/>
            <p:cNvSpPr/>
            <p:nvPr/>
          </p:nvSpPr>
          <p:spPr bwMode="auto">
            <a:xfrm>
              <a:off x="9106157" y="324733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7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8" y="198311"/>
                    <a:pt x="100664" y="205483"/>
                    <a:pt x="64839" y="178496"/>
                  </a:cubicBezTo>
                  <a:cubicBezTo>
                    <a:pt x="29038" y="151526"/>
                    <a:pt x="21888" y="100613"/>
                    <a:pt x="48864" y="64825"/>
                  </a:cubicBezTo>
                  <a:cubicBezTo>
                    <a:pt x="75849" y="29027"/>
                    <a:pt x="126766" y="21875"/>
                    <a:pt x="162567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11E9BA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6" name="Полилиния 101"/>
            <p:cNvSpPr/>
            <p:nvPr/>
          </p:nvSpPr>
          <p:spPr bwMode="auto">
            <a:xfrm>
              <a:off x="9424647" y="56314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7" name="Полилиния 102"/>
            <p:cNvSpPr/>
            <p:nvPr/>
          </p:nvSpPr>
          <p:spPr bwMode="auto">
            <a:xfrm>
              <a:off x="9749283" y="80770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8" name="Полилиния 103"/>
            <p:cNvSpPr/>
            <p:nvPr/>
          </p:nvSpPr>
          <p:spPr bwMode="auto">
            <a:xfrm>
              <a:off x="10073921" y="105226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9" name="Полилиния 104"/>
            <p:cNvSpPr/>
            <p:nvPr/>
          </p:nvSpPr>
          <p:spPr bwMode="auto">
            <a:xfrm>
              <a:off x="10398558" y="129681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0" name="Полилиния 105"/>
            <p:cNvSpPr/>
            <p:nvPr/>
          </p:nvSpPr>
          <p:spPr bwMode="auto">
            <a:xfrm>
              <a:off x="10723196" y="154137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1" name="Полилиния 106"/>
            <p:cNvSpPr/>
            <p:nvPr/>
          </p:nvSpPr>
          <p:spPr bwMode="auto">
            <a:xfrm>
              <a:off x="11047833" y="178593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" name="Полилиния 107"/>
            <p:cNvSpPr/>
            <p:nvPr/>
          </p:nvSpPr>
          <p:spPr bwMode="auto">
            <a:xfrm>
              <a:off x="11372470" y="203049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" name="Полилиния 108"/>
            <p:cNvSpPr/>
            <p:nvPr/>
          </p:nvSpPr>
          <p:spPr bwMode="auto">
            <a:xfrm>
              <a:off x="11697108" y="227505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6" name="Полилиния 111"/>
            <p:cNvSpPr/>
            <p:nvPr/>
          </p:nvSpPr>
          <p:spPr bwMode="auto">
            <a:xfrm>
              <a:off x="9344641" y="-595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7" name="Полилиния 112"/>
            <p:cNvSpPr/>
            <p:nvPr/>
          </p:nvSpPr>
          <p:spPr bwMode="auto">
            <a:xfrm>
              <a:off x="9669278" y="23860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8" name="Полилиния 113"/>
            <p:cNvSpPr/>
            <p:nvPr/>
          </p:nvSpPr>
          <p:spPr bwMode="auto">
            <a:xfrm>
              <a:off x="9993915" y="48316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9" name="Полилиния 114"/>
            <p:cNvSpPr/>
            <p:nvPr/>
          </p:nvSpPr>
          <p:spPr bwMode="auto">
            <a:xfrm>
              <a:off x="10318553" y="72772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0" name="Полилиния 115"/>
            <p:cNvSpPr/>
            <p:nvPr/>
          </p:nvSpPr>
          <p:spPr bwMode="auto">
            <a:xfrm>
              <a:off x="10643190" y="97227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1" name="Полилиния 116"/>
            <p:cNvSpPr/>
            <p:nvPr/>
          </p:nvSpPr>
          <p:spPr bwMode="auto">
            <a:xfrm>
              <a:off x="10973976" y="1222983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8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8" y="198311"/>
                    <a:pt x="100664" y="205483"/>
                    <a:pt x="64839" y="178496"/>
                  </a:cubicBezTo>
                  <a:cubicBezTo>
                    <a:pt x="29038" y="151526"/>
                    <a:pt x="21888" y="100613"/>
                    <a:pt x="48864" y="64825"/>
                  </a:cubicBezTo>
                  <a:cubicBezTo>
                    <a:pt x="75849" y="29027"/>
                    <a:pt x="126767" y="21875"/>
                    <a:pt x="162568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EF9718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2" name="Полилиния 117"/>
            <p:cNvSpPr/>
            <p:nvPr/>
          </p:nvSpPr>
          <p:spPr bwMode="auto">
            <a:xfrm>
              <a:off x="11292464" y="146139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3" name="Полилиния 118"/>
            <p:cNvSpPr/>
            <p:nvPr/>
          </p:nvSpPr>
          <p:spPr bwMode="auto">
            <a:xfrm>
              <a:off x="11617102" y="170595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4" name="Полилиния 119"/>
            <p:cNvSpPr/>
            <p:nvPr/>
          </p:nvSpPr>
          <p:spPr bwMode="auto">
            <a:xfrm>
              <a:off x="11941740" y="195051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8" name="Полилиния 123"/>
            <p:cNvSpPr/>
            <p:nvPr/>
          </p:nvSpPr>
          <p:spPr bwMode="auto">
            <a:xfrm>
              <a:off x="9913910" y="-8593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9" name="Полилиния 124"/>
            <p:cNvSpPr/>
            <p:nvPr/>
          </p:nvSpPr>
          <p:spPr bwMode="auto">
            <a:xfrm>
              <a:off x="10238547" y="15862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0" name="Полилиния 125"/>
            <p:cNvSpPr/>
            <p:nvPr/>
          </p:nvSpPr>
          <p:spPr bwMode="auto">
            <a:xfrm>
              <a:off x="10563184" y="40318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1" name="Полилиния 126"/>
            <p:cNvSpPr/>
            <p:nvPr/>
          </p:nvSpPr>
          <p:spPr bwMode="auto">
            <a:xfrm>
              <a:off x="10887822" y="64773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2" name="Полилиния 127"/>
            <p:cNvSpPr/>
            <p:nvPr/>
          </p:nvSpPr>
          <p:spPr bwMode="auto">
            <a:xfrm>
              <a:off x="11212460" y="89229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3" name="Полилиния 128"/>
            <p:cNvSpPr/>
            <p:nvPr/>
          </p:nvSpPr>
          <p:spPr bwMode="auto">
            <a:xfrm>
              <a:off x="11537096" y="113685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4" name="Полилиния 129"/>
            <p:cNvSpPr/>
            <p:nvPr/>
          </p:nvSpPr>
          <p:spPr bwMode="auto">
            <a:xfrm>
              <a:off x="11867883" y="1387559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8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8" y="198311"/>
                    <a:pt x="100664" y="205483"/>
                    <a:pt x="64839" y="178496"/>
                  </a:cubicBezTo>
                  <a:cubicBezTo>
                    <a:pt x="29038" y="151526"/>
                    <a:pt x="21888" y="100613"/>
                    <a:pt x="48864" y="64825"/>
                  </a:cubicBezTo>
                  <a:cubicBezTo>
                    <a:pt x="75849" y="29027"/>
                    <a:pt x="126766" y="21875"/>
                    <a:pt x="162568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1ECAE4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5" name="Полилиния 130"/>
            <p:cNvSpPr/>
            <p:nvPr/>
          </p:nvSpPr>
          <p:spPr bwMode="auto">
            <a:xfrm>
              <a:off x="12186372" y="162597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0" name="Полилиния 135"/>
            <p:cNvSpPr/>
            <p:nvPr/>
          </p:nvSpPr>
          <p:spPr bwMode="auto">
            <a:xfrm>
              <a:off x="10483178" y="-16591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1" name="Полилиния 136"/>
            <p:cNvSpPr/>
            <p:nvPr/>
          </p:nvSpPr>
          <p:spPr bwMode="auto">
            <a:xfrm>
              <a:off x="10807816" y="7864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2" name="Полилиния 137"/>
            <p:cNvSpPr/>
            <p:nvPr/>
          </p:nvSpPr>
          <p:spPr bwMode="auto">
            <a:xfrm>
              <a:off x="11132454" y="32319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3" name="Полилиния 138"/>
            <p:cNvSpPr/>
            <p:nvPr/>
          </p:nvSpPr>
          <p:spPr bwMode="auto">
            <a:xfrm>
              <a:off x="11457091" y="56775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4" name="Полилиния 139"/>
            <p:cNvSpPr/>
            <p:nvPr/>
          </p:nvSpPr>
          <p:spPr bwMode="auto">
            <a:xfrm>
              <a:off x="11781729" y="81231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5" name="Полилиния 140"/>
            <p:cNvSpPr/>
            <p:nvPr/>
          </p:nvSpPr>
          <p:spPr bwMode="auto">
            <a:xfrm>
              <a:off x="12106366" y="105687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3" name="Полилиния 148"/>
            <p:cNvSpPr/>
            <p:nvPr/>
          </p:nvSpPr>
          <p:spPr bwMode="auto">
            <a:xfrm>
              <a:off x="11377085" y="-133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4" name="Полилиния 149"/>
            <p:cNvSpPr/>
            <p:nvPr/>
          </p:nvSpPr>
          <p:spPr bwMode="auto">
            <a:xfrm>
              <a:off x="11701723" y="24321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5" name="Полилиния 150"/>
            <p:cNvSpPr/>
            <p:nvPr/>
          </p:nvSpPr>
          <p:spPr bwMode="auto">
            <a:xfrm>
              <a:off x="12026361" y="48777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5" name="Полилиния 160"/>
            <p:cNvSpPr/>
            <p:nvPr/>
          </p:nvSpPr>
          <p:spPr bwMode="auto">
            <a:xfrm>
              <a:off x="11946355" y="-8132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" name="Title 2"/>
          <p:cNvSpPr>
            <a:spLocks noGrp="1"/>
          </p:cNvSpPr>
          <p:nvPr userDrawn="1">
            <p:ph type="title" hasCustomPrompt="1"/>
          </p:nvPr>
        </p:nvSpPr>
        <p:spPr bwMode="auto">
          <a:xfrm>
            <a:off x="550863" y="1637758"/>
            <a:ext cx="5303554" cy="1661993"/>
          </a:xfrm>
        </p:spPr>
        <p:txBody>
          <a:bodyPr wrap="square">
            <a:spAutoFit/>
          </a:bodyPr>
          <a:lstStyle>
            <a:lvl1pPr>
              <a:defRPr sz="6000" b="1" i="0">
                <a:solidFill>
                  <a:schemeClr val="bg1"/>
                </a:solidFill>
                <a:latin typeface="+mj-lt"/>
                <a:cs typeface="Gotham Pro Bold"/>
              </a:defRPr>
            </a:lvl1pPr>
          </a:lstStyle>
          <a:p>
            <a:pPr>
              <a:defRPr/>
            </a:pPr>
            <a:r>
              <a:rPr lang="ru-RU"/>
              <a:t>Название презентации</a:t>
            </a:r>
            <a:endParaRPr/>
          </a:p>
        </p:txBody>
      </p:sp>
      <p:sp>
        <p:nvSpPr>
          <p:cNvPr id="220" name="Text Placeholder 219"/>
          <p:cNvSpPr>
            <a:spLocks noGrp="1"/>
          </p:cNvSpPr>
          <p:nvPr userDrawn="1">
            <p:ph type="body" sz="quarter" idx="11" hasCustomPrompt="1"/>
          </p:nvPr>
        </p:nvSpPr>
        <p:spPr bwMode="auto">
          <a:xfrm>
            <a:off x="550863" y="4568243"/>
            <a:ext cx="5303554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400">
                <a:solidFill>
                  <a:schemeClr val="bg1"/>
                </a:solidFill>
              </a:defRPr>
            </a:lvl4pPr>
            <a:lvl5pPr>
              <a:defRPr sz="2400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ru-RU"/>
              <a:t>Имя Фамилия</a:t>
            </a:r>
            <a:endParaRPr lang="en-US"/>
          </a:p>
        </p:txBody>
      </p:sp>
      <p:sp>
        <p:nvSpPr>
          <p:cNvPr id="221" name="Text Placeholder 219"/>
          <p:cNvSpPr>
            <a:spLocks noGrp="1"/>
          </p:cNvSpPr>
          <p:nvPr userDrawn="1">
            <p:ph type="body" sz="quarter" idx="12" hasCustomPrompt="1"/>
          </p:nvPr>
        </p:nvSpPr>
        <p:spPr bwMode="auto">
          <a:xfrm>
            <a:off x="550863" y="6151102"/>
            <a:ext cx="5303554" cy="2215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400">
                <a:solidFill>
                  <a:schemeClr val="bg1"/>
                </a:solidFill>
              </a:defRPr>
            </a:lvl4pPr>
            <a:lvl5pPr>
              <a:defRPr sz="2400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ru-RU"/>
              <a:t>Дата</a:t>
            </a:r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Титул светлый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 bwMode="auto">
          <a:xfrm>
            <a:off x="6493680" y="-170530"/>
            <a:ext cx="5884891" cy="5314018"/>
            <a:chOff x="6493680" y="-170530"/>
            <a:chExt cx="5884891" cy="5314018"/>
          </a:xfrm>
        </p:grpSpPr>
        <p:sp>
          <p:nvSpPr>
            <p:cNvPr id="15" name="Полилиния 10"/>
            <p:cNvSpPr/>
            <p:nvPr/>
          </p:nvSpPr>
          <p:spPr bwMode="auto">
            <a:xfrm>
              <a:off x="6493680" y="2425785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Полилиния 11"/>
            <p:cNvSpPr/>
            <p:nvPr/>
          </p:nvSpPr>
          <p:spPr bwMode="auto">
            <a:xfrm>
              <a:off x="6818316" y="2670343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Полилиния 12"/>
            <p:cNvSpPr/>
            <p:nvPr/>
          </p:nvSpPr>
          <p:spPr bwMode="auto">
            <a:xfrm>
              <a:off x="7142954" y="2914901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Полилиния 13"/>
            <p:cNvSpPr/>
            <p:nvPr/>
          </p:nvSpPr>
          <p:spPr bwMode="auto">
            <a:xfrm>
              <a:off x="7467592" y="3159458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Полилиния 14"/>
            <p:cNvSpPr/>
            <p:nvPr/>
          </p:nvSpPr>
          <p:spPr bwMode="auto">
            <a:xfrm>
              <a:off x="7798376" y="3410163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7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9" y="198311"/>
                    <a:pt x="100664" y="205483"/>
                    <a:pt x="64839" y="178496"/>
                  </a:cubicBezTo>
                  <a:cubicBezTo>
                    <a:pt x="29038" y="151526"/>
                    <a:pt x="21889" y="100612"/>
                    <a:pt x="48864" y="64825"/>
                  </a:cubicBezTo>
                  <a:cubicBezTo>
                    <a:pt x="75849" y="29027"/>
                    <a:pt x="126766" y="21875"/>
                    <a:pt x="162567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1568E8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Полилиния 15"/>
            <p:cNvSpPr/>
            <p:nvPr/>
          </p:nvSpPr>
          <p:spPr bwMode="auto">
            <a:xfrm>
              <a:off x="8116866" y="3648575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Полилиния 16"/>
            <p:cNvSpPr/>
            <p:nvPr/>
          </p:nvSpPr>
          <p:spPr bwMode="auto">
            <a:xfrm>
              <a:off x="8441503" y="3893133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Полилиния 17"/>
            <p:cNvSpPr/>
            <p:nvPr/>
          </p:nvSpPr>
          <p:spPr bwMode="auto">
            <a:xfrm>
              <a:off x="8766141" y="4137690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Полилиния 18"/>
            <p:cNvSpPr/>
            <p:nvPr/>
          </p:nvSpPr>
          <p:spPr bwMode="auto">
            <a:xfrm>
              <a:off x="9090779" y="4382248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Полилиния 19"/>
            <p:cNvSpPr/>
            <p:nvPr/>
          </p:nvSpPr>
          <p:spPr bwMode="auto">
            <a:xfrm>
              <a:off x="9415414" y="4626806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" name="Полилиния 20"/>
            <p:cNvSpPr/>
            <p:nvPr/>
          </p:nvSpPr>
          <p:spPr bwMode="auto">
            <a:xfrm>
              <a:off x="9740053" y="4871365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" name="Полилиния 21"/>
            <p:cNvSpPr/>
            <p:nvPr/>
          </p:nvSpPr>
          <p:spPr bwMode="auto">
            <a:xfrm>
              <a:off x="6738312" y="210124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7" name="Полилиния 22"/>
            <p:cNvSpPr/>
            <p:nvPr/>
          </p:nvSpPr>
          <p:spPr bwMode="auto">
            <a:xfrm>
              <a:off x="7062948" y="234580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" name="Полилиния 23"/>
            <p:cNvSpPr/>
            <p:nvPr/>
          </p:nvSpPr>
          <p:spPr bwMode="auto">
            <a:xfrm>
              <a:off x="7387586" y="259036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1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9" name="Полилиния 24"/>
            <p:cNvSpPr/>
            <p:nvPr/>
          </p:nvSpPr>
          <p:spPr bwMode="auto">
            <a:xfrm>
              <a:off x="7712224" y="283491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" name="Полилиния 25"/>
            <p:cNvSpPr/>
            <p:nvPr/>
          </p:nvSpPr>
          <p:spPr bwMode="auto">
            <a:xfrm>
              <a:off x="8036861" y="307947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" name="Полилиния 26"/>
            <p:cNvSpPr/>
            <p:nvPr/>
          </p:nvSpPr>
          <p:spPr bwMode="auto">
            <a:xfrm>
              <a:off x="8361499" y="332403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1"/>
                    <a:pt x="105412" y="215187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" name="Полилиния 27"/>
            <p:cNvSpPr/>
            <p:nvPr/>
          </p:nvSpPr>
          <p:spPr bwMode="auto">
            <a:xfrm>
              <a:off x="8686135" y="356859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" name="Полилиния 28"/>
            <p:cNvSpPr/>
            <p:nvPr/>
          </p:nvSpPr>
          <p:spPr bwMode="auto">
            <a:xfrm>
              <a:off x="9010773" y="381315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" name="Полилиния 29"/>
            <p:cNvSpPr/>
            <p:nvPr/>
          </p:nvSpPr>
          <p:spPr bwMode="auto">
            <a:xfrm>
              <a:off x="9335411" y="405770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5" name="Полилиния 30"/>
            <p:cNvSpPr/>
            <p:nvPr/>
          </p:nvSpPr>
          <p:spPr bwMode="auto">
            <a:xfrm>
              <a:off x="9660048" y="430226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" name="Полилиния 31"/>
            <p:cNvSpPr/>
            <p:nvPr/>
          </p:nvSpPr>
          <p:spPr bwMode="auto">
            <a:xfrm>
              <a:off x="9984685" y="454682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7" name="Полилиния 32"/>
            <p:cNvSpPr/>
            <p:nvPr/>
          </p:nvSpPr>
          <p:spPr bwMode="auto">
            <a:xfrm>
              <a:off x="6989091" y="1782852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7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9" y="198311"/>
                    <a:pt x="100664" y="205483"/>
                    <a:pt x="64839" y="178496"/>
                  </a:cubicBezTo>
                  <a:cubicBezTo>
                    <a:pt x="29038" y="151526"/>
                    <a:pt x="21889" y="100612"/>
                    <a:pt x="48864" y="64825"/>
                  </a:cubicBezTo>
                  <a:cubicBezTo>
                    <a:pt x="75849" y="29027"/>
                    <a:pt x="126766" y="21875"/>
                    <a:pt x="162567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11E9BA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" name="Полилиния 33"/>
            <p:cNvSpPr/>
            <p:nvPr/>
          </p:nvSpPr>
          <p:spPr bwMode="auto">
            <a:xfrm>
              <a:off x="7307581" y="2021264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9" name="Полилиния 34"/>
            <p:cNvSpPr/>
            <p:nvPr/>
          </p:nvSpPr>
          <p:spPr bwMode="auto">
            <a:xfrm>
              <a:off x="7632217" y="2265822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0" name="Полилиния 35"/>
            <p:cNvSpPr/>
            <p:nvPr/>
          </p:nvSpPr>
          <p:spPr bwMode="auto">
            <a:xfrm>
              <a:off x="7956855" y="2510380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" name="Полилиния 36"/>
            <p:cNvSpPr/>
            <p:nvPr/>
          </p:nvSpPr>
          <p:spPr bwMode="auto">
            <a:xfrm>
              <a:off x="8281493" y="2754937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2" name="Полилиния 37"/>
            <p:cNvSpPr/>
            <p:nvPr/>
          </p:nvSpPr>
          <p:spPr bwMode="auto">
            <a:xfrm>
              <a:off x="8606130" y="2999496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" name="Полилиния 38"/>
            <p:cNvSpPr/>
            <p:nvPr/>
          </p:nvSpPr>
          <p:spPr bwMode="auto">
            <a:xfrm>
              <a:off x="8930767" y="3244054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4" name="Полилиния 39"/>
            <p:cNvSpPr/>
            <p:nvPr/>
          </p:nvSpPr>
          <p:spPr bwMode="auto">
            <a:xfrm>
              <a:off x="9261554" y="3494759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8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9" y="198311"/>
                    <a:pt x="100664" y="205483"/>
                    <a:pt x="64839" y="178496"/>
                  </a:cubicBezTo>
                  <a:cubicBezTo>
                    <a:pt x="29038" y="151526"/>
                    <a:pt x="21889" y="100612"/>
                    <a:pt x="48864" y="64825"/>
                  </a:cubicBezTo>
                  <a:cubicBezTo>
                    <a:pt x="75849" y="29027"/>
                    <a:pt x="126767" y="21875"/>
                    <a:pt x="162568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EF9718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5" name="Полилиния 40"/>
            <p:cNvSpPr/>
            <p:nvPr/>
          </p:nvSpPr>
          <p:spPr bwMode="auto">
            <a:xfrm>
              <a:off x="9580042" y="3733168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" name="Полилиния 41"/>
            <p:cNvSpPr/>
            <p:nvPr/>
          </p:nvSpPr>
          <p:spPr bwMode="auto">
            <a:xfrm>
              <a:off x="9904680" y="3977727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" name="Полилиния 42"/>
            <p:cNvSpPr/>
            <p:nvPr/>
          </p:nvSpPr>
          <p:spPr bwMode="auto">
            <a:xfrm>
              <a:off x="10229316" y="4222286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8" name="Полилиния 43"/>
            <p:cNvSpPr/>
            <p:nvPr/>
          </p:nvSpPr>
          <p:spPr bwMode="auto">
            <a:xfrm>
              <a:off x="7227575" y="145216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7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9" name="Полилиния 44"/>
            <p:cNvSpPr/>
            <p:nvPr/>
          </p:nvSpPr>
          <p:spPr bwMode="auto">
            <a:xfrm>
              <a:off x="7552213" y="169672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7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" name="Полилиния 45"/>
            <p:cNvSpPr/>
            <p:nvPr/>
          </p:nvSpPr>
          <p:spPr bwMode="auto">
            <a:xfrm>
              <a:off x="7876849" y="194128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1" name="Полилиния 46"/>
            <p:cNvSpPr/>
            <p:nvPr/>
          </p:nvSpPr>
          <p:spPr bwMode="auto">
            <a:xfrm>
              <a:off x="8201487" y="218584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2" name="Полилиния 47"/>
            <p:cNvSpPr/>
            <p:nvPr/>
          </p:nvSpPr>
          <p:spPr bwMode="auto">
            <a:xfrm>
              <a:off x="8526125" y="243039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3" name="Полилиния 48"/>
            <p:cNvSpPr/>
            <p:nvPr/>
          </p:nvSpPr>
          <p:spPr bwMode="auto">
            <a:xfrm>
              <a:off x="8850762" y="267495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" name="Полилиния 49"/>
            <p:cNvSpPr/>
            <p:nvPr/>
          </p:nvSpPr>
          <p:spPr bwMode="auto">
            <a:xfrm>
              <a:off x="9175399" y="291951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5" name="Полилиния 50"/>
            <p:cNvSpPr/>
            <p:nvPr/>
          </p:nvSpPr>
          <p:spPr bwMode="auto">
            <a:xfrm>
              <a:off x="9500037" y="316407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6" name="Полилиния 51"/>
            <p:cNvSpPr/>
            <p:nvPr/>
          </p:nvSpPr>
          <p:spPr bwMode="auto">
            <a:xfrm>
              <a:off x="9824674" y="340863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7" name="Полилиния 52"/>
            <p:cNvSpPr/>
            <p:nvPr/>
          </p:nvSpPr>
          <p:spPr bwMode="auto">
            <a:xfrm>
              <a:off x="10149312" y="365318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8" name="Полилиния 53"/>
            <p:cNvSpPr/>
            <p:nvPr/>
          </p:nvSpPr>
          <p:spPr bwMode="auto">
            <a:xfrm>
              <a:off x="10473950" y="389774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9" name="Полилиния 54"/>
            <p:cNvSpPr/>
            <p:nvPr/>
          </p:nvSpPr>
          <p:spPr bwMode="auto">
            <a:xfrm>
              <a:off x="7472207" y="112762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0" name="Полилиния 55"/>
            <p:cNvSpPr/>
            <p:nvPr/>
          </p:nvSpPr>
          <p:spPr bwMode="auto">
            <a:xfrm>
              <a:off x="7796844" y="137218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" name="Полилиния 56"/>
            <p:cNvSpPr/>
            <p:nvPr/>
          </p:nvSpPr>
          <p:spPr bwMode="auto">
            <a:xfrm>
              <a:off x="8121481" y="161674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2" name="Полилиния 57"/>
            <p:cNvSpPr/>
            <p:nvPr/>
          </p:nvSpPr>
          <p:spPr bwMode="auto">
            <a:xfrm>
              <a:off x="8446119" y="186130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3" name="Полилиния 58"/>
            <p:cNvSpPr/>
            <p:nvPr/>
          </p:nvSpPr>
          <p:spPr bwMode="auto">
            <a:xfrm>
              <a:off x="8770756" y="210586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4" name="Полилиния 59"/>
            <p:cNvSpPr/>
            <p:nvPr/>
          </p:nvSpPr>
          <p:spPr bwMode="auto">
            <a:xfrm>
              <a:off x="9095394" y="235041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5" name="Полилиния 60"/>
            <p:cNvSpPr/>
            <p:nvPr/>
          </p:nvSpPr>
          <p:spPr bwMode="auto">
            <a:xfrm>
              <a:off x="9420030" y="259497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6" name="Полилиния 61"/>
            <p:cNvSpPr/>
            <p:nvPr/>
          </p:nvSpPr>
          <p:spPr bwMode="auto">
            <a:xfrm>
              <a:off x="9744667" y="283953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7" name="Полилиния 62"/>
            <p:cNvSpPr/>
            <p:nvPr/>
          </p:nvSpPr>
          <p:spPr bwMode="auto">
            <a:xfrm>
              <a:off x="10069306" y="308409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8" name="Полилиния 63"/>
            <p:cNvSpPr/>
            <p:nvPr/>
          </p:nvSpPr>
          <p:spPr bwMode="auto">
            <a:xfrm>
              <a:off x="10400091" y="3334795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8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9" y="198311"/>
                    <a:pt x="100664" y="205483"/>
                    <a:pt x="64839" y="178496"/>
                  </a:cubicBezTo>
                  <a:cubicBezTo>
                    <a:pt x="29038" y="151526"/>
                    <a:pt x="21889" y="100612"/>
                    <a:pt x="48864" y="64825"/>
                  </a:cubicBezTo>
                  <a:cubicBezTo>
                    <a:pt x="75849" y="29027"/>
                    <a:pt x="126766" y="21875"/>
                    <a:pt x="162568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771BCD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9" name="Полилиния 64"/>
            <p:cNvSpPr/>
            <p:nvPr/>
          </p:nvSpPr>
          <p:spPr bwMode="auto">
            <a:xfrm>
              <a:off x="10718581" y="357320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0" name="Полилиния 65"/>
            <p:cNvSpPr/>
            <p:nvPr/>
          </p:nvSpPr>
          <p:spPr bwMode="auto">
            <a:xfrm>
              <a:off x="7716838" y="80308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" name="Полилиния 66"/>
            <p:cNvSpPr/>
            <p:nvPr/>
          </p:nvSpPr>
          <p:spPr bwMode="auto">
            <a:xfrm>
              <a:off x="8041476" y="104764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2" name="Полилиния 67"/>
            <p:cNvSpPr/>
            <p:nvPr/>
          </p:nvSpPr>
          <p:spPr bwMode="auto">
            <a:xfrm>
              <a:off x="8366114" y="129220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3" name="Полилиния 68"/>
            <p:cNvSpPr/>
            <p:nvPr/>
          </p:nvSpPr>
          <p:spPr bwMode="auto">
            <a:xfrm>
              <a:off x="8696899" y="1542909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7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9" y="198311"/>
                    <a:pt x="100664" y="205483"/>
                    <a:pt x="64839" y="178496"/>
                  </a:cubicBezTo>
                  <a:cubicBezTo>
                    <a:pt x="29038" y="151526"/>
                    <a:pt x="21889" y="100612"/>
                    <a:pt x="48864" y="64825"/>
                  </a:cubicBezTo>
                  <a:cubicBezTo>
                    <a:pt x="75849" y="29027"/>
                    <a:pt x="126766" y="21875"/>
                    <a:pt x="162567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D61B76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4" name="Полилиния 69"/>
            <p:cNvSpPr/>
            <p:nvPr/>
          </p:nvSpPr>
          <p:spPr bwMode="auto">
            <a:xfrm>
              <a:off x="9015388" y="178132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5" name="Полилиния 70"/>
            <p:cNvSpPr/>
            <p:nvPr/>
          </p:nvSpPr>
          <p:spPr bwMode="auto">
            <a:xfrm>
              <a:off x="9340026" y="202587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6" name="Полилиния 71"/>
            <p:cNvSpPr/>
            <p:nvPr/>
          </p:nvSpPr>
          <p:spPr bwMode="auto">
            <a:xfrm>
              <a:off x="9664663" y="227043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7" name="Полилиния 72"/>
            <p:cNvSpPr/>
            <p:nvPr/>
          </p:nvSpPr>
          <p:spPr bwMode="auto">
            <a:xfrm>
              <a:off x="9989300" y="251499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8" name="Полилиния 73"/>
            <p:cNvSpPr/>
            <p:nvPr/>
          </p:nvSpPr>
          <p:spPr bwMode="auto">
            <a:xfrm>
              <a:off x="10313937" y="275955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9" name="Полилиния 74"/>
            <p:cNvSpPr/>
            <p:nvPr/>
          </p:nvSpPr>
          <p:spPr bwMode="auto">
            <a:xfrm>
              <a:off x="10638575" y="300410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0" name="Полилиния 75"/>
            <p:cNvSpPr/>
            <p:nvPr/>
          </p:nvSpPr>
          <p:spPr bwMode="auto">
            <a:xfrm>
              <a:off x="10963213" y="324866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" name="Полилиния 76"/>
            <p:cNvSpPr/>
            <p:nvPr/>
          </p:nvSpPr>
          <p:spPr bwMode="auto">
            <a:xfrm>
              <a:off x="7961470" y="47854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" name="Полилиния 77"/>
            <p:cNvSpPr/>
            <p:nvPr/>
          </p:nvSpPr>
          <p:spPr bwMode="auto">
            <a:xfrm>
              <a:off x="8286108" y="72310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3" name="Полилиния 78"/>
            <p:cNvSpPr/>
            <p:nvPr/>
          </p:nvSpPr>
          <p:spPr bwMode="auto">
            <a:xfrm>
              <a:off x="8610745" y="96766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4" name="Полилиния 79"/>
            <p:cNvSpPr/>
            <p:nvPr/>
          </p:nvSpPr>
          <p:spPr bwMode="auto">
            <a:xfrm>
              <a:off x="8935382" y="121222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" name="Полилиния 80"/>
            <p:cNvSpPr/>
            <p:nvPr/>
          </p:nvSpPr>
          <p:spPr bwMode="auto">
            <a:xfrm>
              <a:off x="9260020" y="145678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" name="Полилиния 81"/>
            <p:cNvSpPr/>
            <p:nvPr/>
          </p:nvSpPr>
          <p:spPr bwMode="auto">
            <a:xfrm>
              <a:off x="9584656" y="170133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7" name="Полилиния 82"/>
            <p:cNvSpPr/>
            <p:nvPr/>
          </p:nvSpPr>
          <p:spPr bwMode="auto">
            <a:xfrm>
              <a:off x="9915443" y="1952042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8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9" y="198311"/>
                    <a:pt x="100664" y="205483"/>
                    <a:pt x="64839" y="178496"/>
                  </a:cubicBezTo>
                  <a:cubicBezTo>
                    <a:pt x="29038" y="151526"/>
                    <a:pt x="21889" y="100612"/>
                    <a:pt x="48864" y="64825"/>
                  </a:cubicBezTo>
                  <a:cubicBezTo>
                    <a:pt x="75849" y="29027"/>
                    <a:pt x="126767" y="21875"/>
                    <a:pt x="162568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1ECAE4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8" name="Полилиния 83"/>
            <p:cNvSpPr/>
            <p:nvPr/>
          </p:nvSpPr>
          <p:spPr bwMode="auto">
            <a:xfrm>
              <a:off x="10233932" y="219045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9" name="Полилиния 84"/>
            <p:cNvSpPr/>
            <p:nvPr/>
          </p:nvSpPr>
          <p:spPr bwMode="auto">
            <a:xfrm>
              <a:off x="10558569" y="243501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0" name="Полилиния 85"/>
            <p:cNvSpPr/>
            <p:nvPr/>
          </p:nvSpPr>
          <p:spPr bwMode="auto">
            <a:xfrm>
              <a:off x="10883207" y="267957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1" name="Полилиния 86"/>
            <p:cNvSpPr/>
            <p:nvPr/>
          </p:nvSpPr>
          <p:spPr bwMode="auto">
            <a:xfrm>
              <a:off x="11207844" y="292412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" name="Полилиния 87"/>
            <p:cNvSpPr/>
            <p:nvPr/>
          </p:nvSpPr>
          <p:spPr bwMode="auto">
            <a:xfrm>
              <a:off x="8206102" y="15400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3" name="Полилиния 88"/>
            <p:cNvSpPr/>
            <p:nvPr/>
          </p:nvSpPr>
          <p:spPr bwMode="auto">
            <a:xfrm>
              <a:off x="8530740" y="39856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4" name="Полилиния 89"/>
            <p:cNvSpPr/>
            <p:nvPr/>
          </p:nvSpPr>
          <p:spPr bwMode="auto">
            <a:xfrm>
              <a:off x="8855377" y="64312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5" name="Полилиния 90"/>
            <p:cNvSpPr/>
            <p:nvPr/>
          </p:nvSpPr>
          <p:spPr bwMode="auto">
            <a:xfrm>
              <a:off x="9180014" y="88768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6" name="Полилиния 91"/>
            <p:cNvSpPr/>
            <p:nvPr/>
          </p:nvSpPr>
          <p:spPr bwMode="auto">
            <a:xfrm>
              <a:off x="9504651" y="113224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7" name="Полилиния 92"/>
            <p:cNvSpPr/>
            <p:nvPr/>
          </p:nvSpPr>
          <p:spPr bwMode="auto">
            <a:xfrm>
              <a:off x="9829289" y="137679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8" name="Полилиния 93"/>
            <p:cNvSpPr/>
            <p:nvPr/>
          </p:nvSpPr>
          <p:spPr bwMode="auto">
            <a:xfrm>
              <a:off x="10153927" y="162135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9" name="Полилиния 94"/>
            <p:cNvSpPr/>
            <p:nvPr/>
          </p:nvSpPr>
          <p:spPr bwMode="auto">
            <a:xfrm>
              <a:off x="10478563" y="186591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0" name="Полилиния 95"/>
            <p:cNvSpPr/>
            <p:nvPr/>
          </p:nvSpPr>
          <p:spPr bwMode="auto">
            <a:xfrm>
              <a:off x="10803201" y="211047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1" name="Полилиния 96"/>
            <p:cNvSpPr/>
            <p:nvPr/>
          </p:nvSpPr>
          <p:spPr bwMode="auto">
            <a:xfrm>
              <a:off x="11127839" y="235503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2" name="Полилиния 97"/>
            <p:cNvSpPr/>
            <p:nvPr/>
          </p:nvSpPr>
          <p:spPr bwMode="auto">
            <a:xfrm>
              <a:off x="11452476" y="259958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" name="Полилиния 98"/>
            <p:cNvSpPr/>
            <p:nvPr/>
          </p:nvSpPr>
          <p:spPr bwMode="auto">
            <a:xfrm>
              <a:off x="8450734" y="-17053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" name="Полилиния 99"/>
            <p:cNvSpPr/>
            <p:nvPr/>
          </p:nvSpPr>
          <p:spPr bwMode="auto">
            <a:xfrm>
              <a:off x="8775371" y="7402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" name="Полилиния 100"/>
            <p:cNvSpPr/>
            <p:nvPr/>
          </p:nvSpPr>
          <p:spPr bwMode="auto">
            <a:xfrm>
              <a:off x="9106157" y="324733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7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8" y="198311"/>
                    <a:pt x="100664" y="205483"/>
                    <a:pt x="64839" y="178496"/>
                  </a:cubicBezTo>
                  <a:cubicBezTo>
                    <a:pt x="29038" y="151526"/>
                    <a:pt x="21888" y="100613"/>
                    <a:pt x="48864" y="64825"/>
                  </a:cubicBezTo>
                  <a:cubicBezTo>
                    <a:pt x="75849" y="29027"/>
                    <a:pt x="126766" y="21875"/>
                    <a:pt x="162567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11E9BA"/>
            </a:solidFill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6" name="Полилиния 101"/>
            <p:cNvSpPr/>
            <p:nvPr/>
          </p:nvSpPr>
          <p:spPr bwMode="auto">
            <a:xfrm>
              <a:off x="9424647" y="56314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7" name="Полилиния 102"/>
            <p:cNvSpPr/>
            <p:nvPr/>
          </p:nvSpPr>
          <p:spPr bwMode="auto">
            <a:xfrm>
              <a:off x="9749283" y="80770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8" name="Полилиния 103"/>
            <p:cNvSpPr/>
            <p:nvPr/>
          </p:nvSpPr>
          <p:spPr bwMode="auto">
            <a:xfrm>
              <a:off x="10073921" y="105226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9" name="Полилиния 104"/>
            <p:cNvSpPr/>
            <p:nvPr/>
          </p:nvSpPr>
          <p:spPr bwMode="auto">
            <a:xfrm>
              <a:off x="10398558" y="129681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0" name="Полилиния 105"/>
            <p:cNvSpPr/>
            <p:nvPr/>
          </p:nvSpPr>
          <p:spPr bwMode="auto">
            <a:xfrm>
              <a:off x="10723196" y="154137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1" name="Полилиния 106"/>
            <p:cNvSpPr/>
            <p:nvPr/>
          </p:nvSpPr>
          <p:spPr bwMode="auto">
            <a:xfrm>
              <a:off x="11047833" y="178593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" name="Полилиния 107"/>
            <p:cNvSpPr/>
            <p:nvPr/>
          </p:nvSpPr>
          <p:spPr bwMode="auto">
            <a:xfrm>
              <a:off x="11372470" y="203049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" name="Полилиния 108"/>
            <p:cNvSpPr/>
            <p:nvPr/>
          </p:nvSpPr>
          <p:spPr bwMode="auto">
            <a:xfrm>
              <a:off x="11697108" y="227505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6" name="Полилиния 111"/>
            <p:cNvSpPr/>
            <p:nvPr/>
          </p:nvSpPr>
          <p:spPr bwMode="auto">
            <a:xfrm>
              <a:off x="9344641" y="-595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7" name="Полилиния 112"/>
            <p:cNvSpPr/>
            <p:nvPr/>
          </p:nvSpPr>
          <p:spPr bwMode="auto">
            <a:xfrm>
              <a:off x="9669278" y="23860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8" name="Полилиния 113"/>
            <p:cNvSpPr/>
            <p:nvPr/>
          </p:nvSpPr>
          <p:spPr bwMode="auto">
            <a:xfrm>
              <a:off x="9993915" y="48316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9" name="Полилиния 114"/>
            <p:cNvSpPr/>
            <p:nvPr/>
          </p:nvSpPr>
          <p:spPr bwMode="auto">
            <a:xfrm>
              <a:off x="10318553" y="72772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0" name="Полилиния 115"/>
            <p:cNvSpPr/>
            <p:nvPr/>
          </p:nvSpPr>
          <p:spPr bwMode="auto">
            <a:xfrm>
              <a:off x="10643190" y="97227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1" name="Полилиния 116"/>
            <p:cNvSpPr/>
            <p:nvPr/>
          </p:nvSpPr>
          <p:spPr bwMode="auto">
            <a:xfrm>
              <a:off x="10973976" y="1222983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8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8" y="198311"/>
                    <a:pt x="100664" y="205483"/>
                    <a:pt x="64839" y="178496"/>
                  </a:cubicBezTo>
                  <a:cubicBezTo>
                    <a:pt x="29038" y="151526"/>
                    <a:pt x="21888" y="100613"/>
                    <a:pt x="48864" y="64825"/>
                  </a:cubicBezTo>
                  <a:cubicBezTo>
                    <a:pt x="75849" y="29027"/>
                    <a:pt x="126767" y="21875"/>
                    <a:pt x="162568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EF9718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2" name="Полилиния 117"/>
            <p:cNvSpPr/>
            <p:nvPr/>
          </p:nvSpPr>
          <p:spPr bwMode="auto">
            <a:xfrm>
              <a:off x="11292464" y="146139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3" name="Полилиния 118"/>
            <p:cNvSpPr/>
            <p:nvPr/>
          </p:nvSpPr>
          <p:spPr bwMode="auto">
            <a:xfrm>
              <a:off x="11617102" y="170595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4" name="Полилиния 119"/>
            <p:cNvSpPr/>
            <p:nvPr/>
          </p:nvSpPr>
          <p:spPr bwMode="auto">
            <a:xfrm>
              <a:off x="11941740" y="195051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8" name="Полилиния 123"/>
            <p:cNvSpPr/>
            <p:nvPr/>
          </p:nvSpPr>
          <p:spPr bwMode="auto">
            <a:xfrm>
              <a:off x="9913910" y="-8593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9" name="Полилиния 124"/>
            <p:cNvSpPr/>
            <p:nvPr/>
          </p:nvSpPr>
          <p:spPr bwMode="auto">
            <a:xfrm>
              <a:off x="10238547" y="15862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0" name="Полилиния 125"/>
            <p:cNvSpPr/>
            <p:nvPr/>
          </p:nvSpPr>
          <p:spPr bwMode="auto">
            <a:xfrm>
              <a:off x="10563184" y="40318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1" name="Полилиния 126"/>
            <p:cNvSpPr/>
            <p:nvPr/>
          </p:nvSpPr>
          <p:spPr bwMode="auto">
            <a:xfrm>
              <a:off x="10887822" y="64773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2" name="Полилиния 127"/>
            <p:cNvSpPr/>
            <p:nvPr/>
          </p:nvSpPr>
          <p:spPr bwMode="auto">
            <a:xfrm>
              <a:off x="11212460" y="89229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3" name="Полилиния 128"/>
            <p:cNvSpPr/>
            <p:nvPr/>
          </p:nvSpPr>
          <p:spPr bwMode="auto">
            <a:xfrm>
              <a:off x="11537096" y="113685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4" name="Полилиния 129"/>
            <p:cNvSpPr/>
            <p:nvPr/>
          </p:nvSpPr>
          <p:spPr bwMode="auto">
            <a:xfrm>
              <a:off x="11867883" y="1387559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8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8" y="198311"/>
                    <a:pt x="100664" y="205483"/>
                    <a:pt x="64839" y="178496"/>
                  </a:cubicBezTo>
                  <a:cubicBezTo>
                    <a:pt x="29038" y="151526"/>
                    <a:pt x="21888" y="100613"/>
                    <a:pt x="48864" y="64825"/>
                  </a:cubicBezTo>
                  <a:cubicBezTo>
                    <a:pt x="75849" y="29027"/>
                    <a:pt x="126766" y="21875"/>
                    <a:pt x="162568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1ECAE4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0" name="Полилиния 135"/>
            <p:cNvSpPr/>
            <p:nvPr/>
          </p:nvSpPr>
          <p:spPr bwMode="auto">
            <a:xfrm>
              <a:off x="10483178" y="-16591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1" name="Полилиния 136"/>
            <p:cNvSpPr/>
            <p:nvPr/>
          </p:nvSpPr>
          <p:spPr bwMode="auto">
            <a:xfrm>
              <a:off x="10807816" y="7864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2" name="Полилиния 137"/>
            <p:cNvSpPr/>
            <p:nvPr/>
          </p:nvSpPr>
          <p:spPr bwMode="auto">
            <a:xfrm>
              <a:off x="11132454" y="32319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3" name="Полилиния 138"/>
            <p:cNvSpPr/>
            <p:nvPr/>
          </p:nvSpPr>
          <p:spPr bwMode="auto">
            <a:xfrm>
              <a:off x="11457091" y="56775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4" name="Полилиния 139"/>
            <p:cNvSpPr/>
            <p:nvPr/>
          </p:nvSpPr>
          <p:spPr bwMode="auto">
            <a:xfrm>
              <a:off x="11781729" y="81231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5" name="Полилиния 140"/>
            <p:cNvSpPr/>
            <p:nvPr/>
          </p:nvSpPr>
          <p:spPr bwMode="auto">
            <a:xfrm>
              <a:off x="12106366" y="105687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3" name="Полилиния 148"/>
            <p:cNvSpPr/>
            <p:nvPr/>
          </p:nvSpPr>
          <p:spPr bwMode="auto">
            <a:xfrm>
              <a:off x="11377085" y="-133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4" name="Полилиния 149"/>
            <p:cNvSpPr/>
            <p:nvPr/>
          </p:nvSpPr>
          <p:spPr bwMode="auto">
            <a:xfrm>
              <a:off x="11701723" y="24321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5" name="Полилиния 150"/>
            <p:cNvSpPr/>
            <p:nvPr/>
          </p:nvSpPr>
          <p:spPr bwMode="auto">
            <a:xfrm>
              <a:off x="12026361" y="48777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5" name="Полилиния 160"/>
            <p:cNvSpPr/>
            <p:nvPr/>
          </p:nvSpPr>
          <p:spPr bwMode="auto">
            <a:xfrm>
              <a:off x="11946355" y="-8132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" name="Title 2"/>
          <p:cNvSpPr>
            <a:spLocks noGrp="1"/>
          </p:cNvSpPr>
          <p:nvPr userDrawn="1">
            <p:ph type="title" hasCustomPrompt="1"/>
          </p:nvPr>
        </p:nvSpPr>
        <p:spPr bwMode="auto">
          <a:xfrm>
            <a:off x="550863" y="1637758"/>
            <a:ext cx="5303554" cy="1661993"/>
          </a:xfrm>
        </p:spPr>
        <p:txBody>
          <a:bodyPr wrap="square">
            <a:spAutoFit/>
          </a:bodyPr>
          <a:lstStyle>
            <a:lvl1pPr>
              <a:defRPr sz="6000" b="1" i="0">
                <a:solidFill>
                  <a:schemeClr val="tx1"/>
                </a:solidFill>
                <a:latin typeface="+mj-lt"/>
                <a:cs typeface="Gotham Pro Bold"/>
              </a:defRPr>
            </a:lvl1pPr>
          </a:lstStyle>
          <a:p>
            <a:pPr>
              <a:defRPr/>
            </a:pPr>
            <a:r>
              <a:rPr lang="ru-RU"/>
              <a:t>Название презентации</a:t>
            </a:r>
            <a:endParaRPr/>
          </a:p>
        </p:txBody>
      </p:sp>
      <p:sp>
        <p:nvSpPr>
          <p:cNvPr id="220" name="Text Placeholder 219"/>
          <p:cNvSpPr>
            <a:spLocks noGrp="1"/>
          </p:cNvSpPr>
          <p:nvPr userDrawn="1">
            <p:ph type="body" sz="quarter" idx="11" hasCustomPrompt="1"/>
          </p:nvPr>
        </p:nvSpPr>
        <p:spPr bwMode="auto">
          <a:xfrm>
            <a:off x="550863" y="4568243"/>
            <a:ext cx="5303554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400">
                <a:solidFill>
                  <a:schemeClr val="bg1"/>
                </a:solidFill>
              </a:defRPr>
            </a:lvl4pPr>
            <a:lvl5pPr>
              <a:defRPr sz="2400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ru-RU"/>
              <a:t>Имя Фамилия</a:t>
            </a:r>
            <a:endParaRPr lang="en-US"/>
          </a:p>
        </p:txBody>
      </p:sp>
      <p:sp>
        <p:nvSpPr>
          <p:cNvPr id="221" name="Text Placeholder 219"/>
          <p:cNvSpPr>
            <a:spLocks noGrp="1"/>
          </p:cNvSpPr>
          <p:nvPr userDrawn="1">
            <p:ph type="body" sz="quarter" idx="12" hasCustomPrompt="1"/>
          </p:nvPr>
        </p:nvSpPr>
        <p:spPr bwMode="auto">
          <a:xfrm>
            <a:off x="550863" y="6151102"/>
            <a:ext cx="5303554" cy="2215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400">
                <a:solidFill>
                  <a:schemeClr val="bg1"/>
                </a:solidFill>
              </a:defRPr>
            </a:lvl4pPr>
            <a:lvl5pPr>
              <a:defRPr sz="2400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ru-RU"/>
              <a:t>Дата</a:t>
            </a:r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Светлое фото на весь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sz="quarter" idx="10" hasCustomPrompt="1"/>
          </p:nvPr>
        </p:nvSpPr>
        <p:spPr bwMode="auto"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>
              <a:defRPr/>
            </a:pPr>
            <a:r>
              <a:rPr lang="ru-RU"/>
              <a:t>Добавьте фотографию</a:t>
            </a:r>
            <a:endParaRPr/>
          </a:p>
        </p:txBody>
      </p:sp>
      <p:sp>
        <p:nvSpPr>
          <p:cNvPr id="4" name="Title 2"/>
          <p:cNvSpPr>
            <a:spLocks noGrp="1"/>
          </p:cNvSpPr>
          <p:nvPr>
            <p:ph type="title" hasCustomPrompt="1"/>
          </p:nvPr>
        </p:nvSpPr>
        <p:spPr bwMode="auto">
          <a:xfrm>
            <a:off x="550863" y="812011"/>
            <a:ext cx="10515600" cy="609398"/>
          </a:xfrm>
        </p:spPr>
        <p:txBody>
          <a:bodyPr>
            <a:spAutoFit/>
          </a:bodyPr>
          <a:lstStyle>
            <a:lvl1pPr>
              <a:defRPr b="1" i="0">
                <a:latin typeface="+mj-lt"/>
                <a:cs typeface="Gotham Pro Bold"/>
              </a:defRPr>
            </a:lvl1pPr>
          </a:lstStyle>
          <a:p>
            <a:pPr>
              <a:defRPr/>
            </a:pPr>
            <a:r>
              <a:rPr lang="ru-RU"/>
              <a:t>Название раздела</a:t>
            </a:r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Темное фото на весь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sz="quarter" idx="10" hasCustomPrompt="1"/>
          </p:nvPr>
        </p:nvSpPr>
        <p:spPr bwMode="auto"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Добавьте фотографию</a:t>
            </a:r>
            <a:endParaRPr/>
          </a:p>
        </p:txBody>
      </p:sp>
      <p:sp>
        <p:nvSpPr>
          <p:cNvPr id="4" name="Title 2"/>
          <p:cNvSpPr>
            <a:spLocks noGrp="1"/>
          </p:cNvSpPr>
          <p:nvPr>
            <p:ph type="title" hasCustomPrompt="1"/>
          </p:nvPr>
        </p:nvSpPr>
        <p:spPr bwMode="auto">
          <a:xfrm>
            <a:off x="550863" y="812011"/>
            <a:ext cx="10515600" cy="609398"/>
          </a:xfrm>
        </p:spPr>
        <p:txBody>
          <a:bodyPr>
            <a:spAutoFit/>
          </a:bodyPr>
          <a:lstStyle>
            <a:lvl1pPr>
              <a:defRPr b="1" i="0">
                <a:solidFill>
                  <a:schemeClr val="bg1"/>
                </a:solidFill>
                <a:latin typeface="+mj-lt"/>
                <a:cs typeface="Gotham Pro Bold"/>
              </a:defRPr>
            </a:lvl1pPr>
          </a:lstStyle>
          <a:p>
            <a:pPr>
              <a:defRPr/>
            </a:pPr>
            <a:r>
              <a:rPr lang="ru-RU"/>
              <a:t>Название раздела</a:t>
            </a:r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Титул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 userDrawn="1"/>
        </p:nvGrpSpPr>
        <p:grpSpPr bwMode="auto">
          <a:xfrm>
            <a:off x="6493680" y="-170530"/>
            <a:ext cx="5964897" cy="5314018"/>
            <a:chOff x="6493680" y="-170530"/>
            <a:chExt cx="5964897" cy="5314018"/>
          </a:xfrm>
        </p:grpSpPr>
        <p:sp>
          <p:nvSpPr>
            <p:cNvPr id="18" name="Полилиния 10"/>
            <p:cNvSpPr/>
            <p:nvPr/>
          </p:nvSpPr>
          <p:spPr bwMode="auto">
            <a:xfrm>
              <a:off x="6493680" y="2425785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Полилиния 11"/>
            <p:cNvSpPr/>
            <p:nvPr/>
          </p:nvSpPr>
          <p:spPr bwMode="auto">
            <a:xfrm>
              <a:off x="6818316" y="2670343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Полилиния 12"/>
            <p:cNvSpPr/>
            <p:nvPr/>
          </p:nvSpPr>
          <p:spPr bwMode="auto">
            <a:xfrm>
              <a:off x="7142954" y="2914901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Полилиния 13"/>
            <p:cNvSpPr/>
            <p:nvPr/>
          </p:nvSpPr>
          <p:spPr bwMode="auto">
            <a:xfrm>
              <a:off x="7467592" y="3159458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Полилиния 14"/>
            <p:cNvSpPr/>
            <p:nvPr/>
          </p:nvSpPr>
          <p:spPr bwMode="auto">
            <a:xfrm>
              <a:off x="7798376" y="3410163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7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9" y="198311"/>
                    <a:pt x="100664" y="205483"/>
                    <a:pt x="64839" y="178496"/>
                  </a:cubicBezTo>
                  <a:cubicBezTo>
                    <a:pt x="29038" y="151526"/>
                    <a:pt x="21889" y="100612"/>
                    <a:pt x="48864" y="64825"/>
                  </a:cubicBezTo>
                  <a:cubicBezTo>
                    <a:pt x="75849" y="29027"/>
                    <a:pt x="126766" y="21875"/>
                    <a:pt x="162567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1568E8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Полилиния 15"/>
            <p:cNvSpPr/>
            <p:nvPr/>
          </p:nvSpPr>
          <p:spPr bwMode="auto">
            <a:xfrm>
              <a:off x="8116866" y="3648575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" name="Полилиния 16"/>
            <p:cNvSpPr/>
            <p:nvPr/>
          </p:nvSpPr>
          <p:spPr bwMode="auto">
            <a:xfrm>
              <a:off x="8441503" y="3893133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" name="Полилиния 17"/>
            <p:cNvSpPr/>
            <p:nvPr/>
          </p:nvSpPr>
          <p:spPr bwMode="auto">
            <a:xfrm>
              <a:off x="8766141" y="4137690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7" name="Полилиния 18"/>
            <p:cNvSpPr/>
            <p:nvPr/>
          </p:nvSpPr>
          <p:spPr bwMode="auto">
            <a:xfrm>
              <a:off x="9090779" y="4382248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" name="Полилиния 19"/>
            <p:cNvSpPr/>
            <p:nvPr/>
          </p:nvSpPr>
          <p:spPr bwMode="auto">
            <a:xfrm>
              <a:off x="9415414" y="4626806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9" name="Полилиния 20"/>
            <p:cNvSpPr/>
            <p:nvPr/>
          </p:nvSpPr>
          <p:spPr bwMode="auto">
            <a:xfrm>
              <a:off x="9740053" y="4871365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" name="Полилиния 21"/>
            <p:cNvSpPr/>
            <p:nvPr/>
          </p:nvSpPr>
          <p:spPr bwMode="auto">
            <a:xfrm>
              <a:off x="6738312" y="210124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" name="Полилиния 22"/>
            <p:cNvSpPr/>
            <p:nvPr/>
          </p:nvSpPr>
          <p:spPr bwMode="auto">
            <a:xfrm>
              <a:off x="7062948" y="234580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" name="Полилиния 23"/>
            <p:cNvSpPr/>
            <p:nvPr/>
          </p:nvSpPr>
          <p:spPr bwMode="auto">
            <a:xfrm>
              <a:off x="7387586" y="259036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1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" name="Полилиния 24"/>
            <p:cNvSpPr/>
            <p:nvPr/>
          </p:nvSpPr>
          <p:spPr bwMode="auto">
            <a:xfrm>
              <a:off x="7712224" y="283491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" name="Полилиния 25"/>
            <p:cNvSpPr/>
            <p:nvPr/>
          </p:nvSpPr>
          <p:spPr bwMode="auto">
            <a:xfrm>
              <a:off x="8036861" y="307947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5" name="Полилиния 26"/>
            <p:cNvSpPr/>
            <p:nvPr/>
          </p:nvSpPr>
          <p:spPr bwMode="auto">
            <a:xfrm>
              <a:off x="8361499" y="332403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1"/>
                    <a:pt x="105412" y="215187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" name="Полилиния 27"/>
            <p:cNvSpPr/>
            <p:nvPr/>
          </p:nvSpPr>
          <p:spPr bwMode="auto">
            <a:xfrm>
              <a:off x="8686135" y="356859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7" name="Полилиния 28"/>
            <p:cNvSpPr/>
            <p:nvPr/>
          </p:nvSpPr>
          <p:spPr bwMode="auto">
            <a:xfrm>
              <a:off x="9010773" y="381315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" name="Полилиния 29"/>
            <p:cNvSpPr/>
            <p:nvPr/>
          </p:nvSpPr>
          <p:spPr bwMode="auto">
            <a:xfrm>
              <a:off x="9335411" y="405770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9" name="Полилиния 30"/>
            <p:cNvSpPr/>
            <p:nvPr/>
          </p:nvSpPr>
          <p:spPr bwMode="auto">
            <a:xfrm>
              <a:off x="9660048" y="430226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0" name="Полилиния 31"/>
            <p:cNvSpPr/>
            <p:nvPr/>
          </p:nvSpPr>
          <p:spPr bwMode="auto">
            <a:xfrm>
              <a:off x="9984685" y="454682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" name="Полилиния 32"/>
            <p:cNvSpPr/>
            <p:nvPr/>
          </p:nvSpPr>
          <p:spPr bwMode="auto">
            <a:xfrm>
              <a:off x="6989091" y="1782852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7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9" y="198311"/>
                    <a:pt x="100664" y="205483"/>
                    <a:pt x="64839" y="178496"/>
                  </a:cubicBezTo>
                  <a:cubicBezTo>
                    <a:pt x="29038" y="151526"/>
                    <a:pt x="21889" y="100612"/>
                    <a:pt x="48864" y="64825"/>
                  </a:cubicBezTo>
                  <a:cubicBezTo>
                    <a:pt x="75849" y="29027"/>
                    <a:pt x="126766" y="21875"/>
                    <a:pt x="162567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11E9BA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2" name="Полилиния 33"/>
            <p:cNvSpPr/>
            <p:nvPr/>
          </p:nvSpPr>
          <p:spPr bwMode="auto">
            <a:xfrm>
              <a:off x="7307581" y="2021264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" name="Полилиния 34"/>
            <p:cNvSpPr/>
            <p:nvPr/>
          </p:nvSpPr>
          <p:spPr bwMode="auto">
            <a:xfrm>
              <a:off x="7632217" y="2265822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4" name="Полилиния 35"/>
            <p:cNvSpPr/>
            <p:nvPr/>
          </p:nvSpPr>
          <p:spPr bwMode="auto">
            <a:xfrm>
              <a:off x="7956855" y="2510380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5" name="Полилиния 36"/>
            <p:cNvSpPr/>
            <p:nvPr/>
          </p:nvSpPr>
          <p:spPr bwMode="auto">
            <a:xfrm>
              <a:off x="8281493" y="2754937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" name="Полилиния 37"/>
            <p:cNvSpPr/>
            <p:nvPr/>
          </p:nvSpPr>
          <p:spPr bwMode="auto">
            <a:xfrm>
              <a:off x="8606130" y="2999496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" name="Полилиния 38"/>
            <p:cNvSpPr/>
            <p:nvPr/>
          </p:nvSpPr>
          <p:spPr bwMode="auto">
            <a:xfrm>
              <a:off x="8930767" y="3244054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8" name="Полилиния 39"/>
            <p:cNvSpPr/>
            <p:nvPr/>
          </p:nvSpPr>
          <p:spPr bwMode="auto">
            <a:xfrm>
              <a:off x="9261554" y="3494759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8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9" y="198311"/>
                    <a:pt x="100664" y="205483"/>
                    <a:pt x="64839" y="178496"/>
                  </a:cubicBezTo>
                  <a:cubicBezTo>
                    <a:pt x="29038" y="151526"/>
                    <a:pt x="21889" y="100612"/>
                    <a:pt x="48864" y="64825"/>
                  </a:cubicBezTo>
                  <a:cubicBezTo>
                    <a:pt x="75849" y="29027"/>
                    <a:pt x="126767" y="21875"/>
                    <a:pt x="162568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EF9718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9" name="Полилиния 40"/>
            <p:cNvSpPr/>
            <p:nvPr/>
          </p:nvSpPr>
          <p:spPr bwMode="auto">
            <a:xfrm>
              <a:off x="9580042" y="3733168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" name="Полилиния 41"/>
            <p:cNvSpPr/>
            <p:nvPr/>
          </p:nvSpPr>
          <p:spPr bwMode="auto">
            <a:xfrm>
              <a:off x="9904680" y="3977727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1" name="Полилиния 42"/>
            <p:cNvSpPr/>
            <p:nvPr/>
          </p:nvSpPr>
          <p:spPr bwMode="auto">
            <a:xfrm>
              <a:off x="10229316" y="4222286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2" name="Полилиния 43"/>
            <p:cNvSpPr/>
            <p:nvPr/>
          </p:nvSpPr>
          <p:spPr bwMode="auto">
            <a:xfrm>
              <a:off x="7227575" y="145216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7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3" name="Полилиния 44"/>
            <p:cNvSpPr/>
            <p:nvPr/>
          </p:nvSpPr>
          <p:spPr bwMode="auto">
            <a:xfrm>
              <a:off x="7552213" y="169672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7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" name="Полилиния 45"/>
            <p:cNvSpPr/>
            <p:nvPr/>
          </p:nvSpPr>
          <p:spPr bwMode="auto">
            <a:xfrm>
              <a:off x="7876849" y="194128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5" name="Полилиния 46"/>
            <p:cNvSpPr/>
            <p:nvPr/>
          </p:nvSpPr>
          <p:spPr bwMode="auto">
            <a:xfrm>
              <a:off x="8201487" y="218584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6" name="Полилиния 47"/>
            <p:cNvSpPr/>
            <p:nvPr/>
          </p:nvSpPr>
          <p:spPr bwMode="auto">
            <a:xfrm>
              <a:off x="8526125" y="243039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7" name="Полилиния 48"/>
            <p:cNvSpPr/>
            <p:nvPr/>
          </p:nvSpPr>
          <p:spPr bwMode="auto">
            <a:xfrm>
              <a:off x="8850762" y="267495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8" name="Полилиния 49"/>
            <p:cNvSpPr/>
            <p:nvPr/>
          </p:nvSpPr>
          <p:spPr bwMode="auto">
            <a:xfrm>
              <a:off x="9175399" y="291951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9" name="Полилиния 50"/>
            <p:cNvSpPr/>
            <p:nvPr/>
          </p:nvSpPr>
          <p:spPr bwMode="auto">
            <a:xfrm>
              <a:off x="9500037" y="316407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0" name="Полилиния 51"/>
            <p:cNvSpPr/>
            <p:nvPr/>
          </p:nvSpPr>
          <p:spPr bwMode="auto">
            <a:xfrm>
              <a:off x="9824674" y="340863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" name="Полилиния 52"/>
            <p:cNvSpPr/>
            <p:nvPr/>
          </p:nvSpPr>
          <p:spPr bwMode="auto">
            <a:xfrm>
              <a:off x="10149312" y="365318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2" name="Полилиния 53"/>
            <p:cNvSpPr/>
            <p:nvPr/>
          </p:nvSpPr>
          <p:spPr bwMode="auto">
            <a:xfrm>
              <a:off x="10473950" y="389774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3" name="Полилиния 54"/>
            <p:cNvSpPr/>
            <p:nvPr/>
          </p:nvSpPr>
          <p:spPr bwMode="auto">
            <a:xfrm>
              <a:off x="7472207" y="112762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4" name="Полилиния 55"/>
            <p:cNvSpPr/>
            <p:nvPr/>
          </p:nvSpPr>
          <p:spPr bwMode="auto">
            <a:xfrm>
              <a:off x="7796844" y="137218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5" name="Полилиния 56"/>
            <p:cNvSpPr/>
            <p:nvPr/>
          </p:nvSpPr>
          <p:spPr bwMode="auto">
            <a:xfrm>
              <a:off x="8121481" y="161674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6" name="Полилиния 57"/>
            <p:cNvSpPr/>
            <p:nvPr/>
          </p:nvSpPr>
          <p:spPr bwMode="auto">
            <a:xfrm>
              <a:off x="8446119" y="186130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7" name="Полилиния 58"/>
            <p:cNvSpPr/>
            <p:nvPr/>
          </p:nvSpPr>
          <p:spPr bwMode="auto">
            <a:xfrm>
              <a:off x="8770756" y="210586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8" name="Полилиния 59"/>
            <p:cNvSpPr/>
            <p:nvPr/>
          </p:nvSpPr>
          <p:spPr bwMode="auto">
            <a:xfrm>
              <a:off x="9095394" y="235041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9" name="Полилиния 60"/>
            <p:cNvSpPr/>
            <p:nvPr/>
          </p:nvSpPr>
          <p:spPr bwMode="auto">
            <a:xfrm>
              <a:off x="9420030" y="259497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0" name="Полилиния 61"/>
            <p:cNvSpPr/>
            <p:nvPr/>
          </p:nvSpPr>
          <p:spPr bwMode="auto">
            <a:xfrm>
              <a:off x="9744667" y="283953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" name="Полилиния 62"/>
            <p:cNvSpPr/>
            <p:nvPr/>
          </p:nvSpPr>
          <p:spPr bwMode="auto">
            <a:xfrm>
              <a:off x="10069306" y="308409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2" name="Полилиния 63"/>
            <p:cNvSpPr/>
            <p:nvPr/>
          </p:nvSpPr>
          <p:spPr bwMode="auto">
            <a:xfrm>
              <a:off x="10400091" y="3334795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8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9" y="198311"/>
                    <a:pt x="100664" y="205483"/>
                    <a:pt x="64839" y="178496"/>
                  </a:cubicBezTo>
                  <a:cubicBezTo>
                    <a:pt x="29038" y="151526"/>
                    <a:pt x="21889" y="100612"/>
                    <a:pt x="48864" y="64825"/>
                  </a:cubicBezTo>
                  <a:cubicBezTo>
                    <a:pt x="75849" y="29027"/>
                    <a:pt x="126766" y="21875"/>
                    <a:pt x="162568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771BCD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3" name="Полилиния 64"/>
            <p:cNvSpPr/>
            <p:nvPr/>
          </p:nvSpPr>
          <p:spPr bwMode="auto">
            <a:xfrm>
              <a:off x="10718581" y="357320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4" name="Полилиния 65"/>
            <p:cNvSpPr/>
            <p:nvPr/>
          </p:nvSpPr>
          <p:spPr bwMode="auto">
            <a:xfrm>
              <a:off x="7716838" y="80308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5" name="Полилиния 66"/>
            <p:cNvSpPr/>
            <p:nvPr/>
          </p:nvSpPr>
          <p:spPr bwMode="auto">
            <a:xfrm>
              <a:off x="8041476" y="104764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6" name="Полилиния 67"/>
            <p:cNvSpPr/>
            <p:nvPr/>
          </p:nvSpPr>
          <p:spPr bwMode="auto">
            <a:xfrm>
              <a:off x="8366114" y="129220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7" name="Полилиния 68"/>
            <p:cNvSpPr/>
            <p:nvPr/>
          </p:nvSpPr>
          <p:spPr bwMode="auto">
            <a:xfrm>
              <a:off x="8696899" y="1542909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7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9" y="198311"/>
                    <a:pt x="100664" y="205483"/>
                    <a:pt x="64839" y="178496"/>
                  </a:cubicBezTo>
                  <a:cubicBezTo>
                    <a:pt x="29038" y="151526"/>
                    <a:pt x="21889" y="100612"/>
                    <a:pt x="48864" y="64825"/>
                  </a:cubicBezTo>
                  <a:cubicBezTo>
                    <a:pt x="75849" y="29027"/>
                    <a:pt x="126766" y="21875"/>
                    <a:pt x="162567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D61B76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8" name="Полилиния 69"/>
            <p:cNvSpPr/>
            <p:nvPr/>
          </p:nvSpPr>
          <p:spPr bwMode="auto">
            <a:xfrm>
              <a:off x="9015388" y="178132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9" name="Полилиния 70"/>
            <p:cNvSpPr/>
            <p:nvPr/>
          </p:nvSpPr>
          <p:spPr bwMode="auto">
            <a:xfrm>
              <a:off x="9340026" y="202587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0" name="Полилиния 71"/>
            <p:cNvSpPr/>
            <p:nvPr/>
          </p:nvSpPr>
          <p:spPr bwMode="auto">
            <a:xfrm>
              <a:off x="9664663" y="227043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" name="Полилиния 72"/>
            <p:cNvSpPr/>
            <p:nvPr/>
          </p:nvSpPr>
          <p:spPr bwMode="auto">
            <a:xfrm>
              <a:off x="9989300" y="251499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" name="Полилиния 73"/>
            <p:cNvSpPr/>
            <p:nvPr/>
          </p:nvSpPr>
          <p:spPr bwMode="auto">
            <a:xfrm>
              <a:off x="10313937" y="275955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3" name="Полилиния 74"/>
            <p:cNvSpPr/>
            <p:nvPr/>
          </p:nvSpPr>
          <p:spPr bwMode="auto">
            <a:xfrm>
              <a:off x="10638575" y="300410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4" name="Полилиния 75"/>
            <p:cNvSpPr/>
            <p:nvPr/>
          </p:nvSpPr>
          <p:spPr bwMode="auto">
            <a:xfrm>
              <a:off x="10963213" y="324866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" name="Полилиния 76"/>
            <p:cNvSpPr/>
            <p:nvPr/>
          </p:nvSpPr>
          <p:spPr bwMode="auto">
            <a:xfrm>
              <a:off x="7961470" y="47854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" name="Полилиния 77"/>
            <p:cNvSpPr/>
            <p:nvPr/>
          </p:nvSpPr>
          <p:spPr bwMode="auto">
            <a:xfrm>
              <a:off x="8286108" y="72310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7" name="Полилиния 78"/>
            <p:cNvSpPr/>
            <p:nvPr/>
          </p:nvSpPr>
          <p:spPr bwMode="auto">
            <a:xfrm>
              <a:off x="8610745" y="96766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8" name="Полилиния 79"/>
            <p:cNvSpPr/>
            <p:nvPr/>
          </p:nvSpPr>
          <p:spPr bwMode="auto">
            <a:xfrm>
              <a:off x="8935382" y="121222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9" name="Полилиния 80"/>
            <p:cNvSpPr/>
            <p:nvPr/>
          </p:nvSpPr>
          <p:spPr bwMode="auto">
            <a:xfrm>
              <a:off x="9260020" y="145678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0" name="Полилиния 81"/>
            <p:cNvSpPr/>
            <p:nvPr/>
          </p:nvSpPr>
          <p:spPr bwMode="auto">
            <a:xfrm>
              <a:off x="9584656" y="170133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1" name="Полилиния 82"/>
            <p:cNvSpPr/>
            <p:nvPr/>
          </p:nvSpPr>
          <p:spPr bwMode="auto">
            <a:xfrm>
              <a:off x="9915443" y="1952042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8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9" y="198311"/>
                    <a:pt x="100664" y="205483"/>
                    <a:pt x="64839" y="178496"/>
                  </a:cubicBezTo>
                  <a:cubicBezTo>
                    <a:pt x="29038" y="151526"/>
                    <a:pt x="21889" y="100612"/>
                    <a:pt x="48864" y="64825"/>
                  </a:cubicBezTo>
                  <a:cubicBezTo>
                    <a:pt x="75849" y="29027"/>
                    <a:pt x="126767" y="21875"/>
                    <a:pt x="162568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1ECAE4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" name="Полилиния 83"/>
            <p:cNvSpPr/>
            <p:nvPr/>
          </p:nvSpPr>
          <p:spPr bwMode="auto">
            <a:xfrm>
              <a:off x="10233932" y="219045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3" name="Полилиния 84"/>
            <p:cNvSpPr/>
            <p:nvPr/>
          </p:nvSpPr>
          <p:spPr bwMode="auto">
            <a:xfrm>
              <a:off x="10558569" y="243501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4" name="Полилиния 85"/>
            <p:cNvSpPr/>
            <p:nvPr/>
          </p:nvSpPr>
          <p:spPr bwMode="auto">
            <a:xfrm>
              <a:off x="10883207" y="267957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5" name="Полилиния 86"/>
            <p:cNvSpPr/>
            <p:nvPr/>
          </p:nvSpPr>
          <p:spPr bwMode="auto">
            <a:xfrm>
              <a:off x="11207844" y="292412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6" name="Полилиния 87"/>
            <p:cNvSpPr/>
            <p:nvPr/>
          </p:nvSpPr>
          <p:spPr bwMode="auto">
            <a:xfrm>
              <a:off x="8206102" y="15400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7" name="Полилиния 88"/>
            <p:cNvSpPr/>
            <p:nvPr/>
          </p:nvSpPr>
          <p:spPr bwMode="auto">
            <a:xfrm>
              <a:off x="8530740" y="39856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8" name="Полилиния 89"/>
            <p:cNvSpPr/>
            <p:nvPr/>
          </p:nvSpPr>
          <p:spPr bwMode="auto">
            <a:xfrm>
              <a:off x="8855377" y="64312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9" name="Полилиния 90"/>
            <p:cNvSpPr/>
            <p:nvPr/>
          </p:nvSpPr>
          <p:spPr bwMode="auto">
            <a:xfrm>
              <a:off x="9180014" y="88768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0" name="Полилиния 91"/>
            <p:cNvSpPr/>
            <p:nvPr/>
          </p:nvSpPr>
          <p:spPr bwMode="auto">
            <a:xfrm>
              <a:off x="9504651" y="113224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1" name="Полилиния 92"/>
            <p:cNvSpPr/>
            <p:nvPr/>
          </p:nvSpPr>
          <p:spPr bwMode="auto">
            <a:xfrm>
              <a:off x="9829289" y="137679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2" name="Полилиния 93"/>
            <p:cNvSpPr/>
            <p:nvPr/>
          </p:nvSpPr>
          <p:spPr bwMode="auto">
            <a:xfrm>
              <a:off x="10153927" y="162135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" name="Полилиния 94"/>
            <p:cNvSpPr/>
            <p:nvPr/>
          </p:nvSpPr>
          <p:spPr bwMode="auto">
            <a:xfrm>
              <a:off x="10478563" y="186591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" name="Полилиния 95"/>
            <p:cNvSpPr/>
            <p:nvPr/>
          </p:nvSpPr>
          <p:spPr bwMode="auto">
            <a:xfrm>
              <a:off x="10803201" y="211047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" name="Полилиния 96"/>
            <p:cNvSpPr/>
            <p:nvPr/>
          </p:nvSpPr>
          <p:spPr bwMode="auto">
            <a:xfrm>
              <a:off x="11127839" y="235503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6" name="Полилиния 97"/>
            <p:cNvSpPr/>
            <p:nvPr/>
          </p:nvSpPr>
          <p:spPr bwMode="auto">
            <a:xfrm>
              <a:off x="11452476" y="259958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7" name="Полилиния 98"/>
            <p:cNvSpPr/>
            <p:nvPr/>
          </p:nvSpPr>
          <p:spPr bwMode="auto">
            <a:xfrm>
              <a:off x="8450734" y="-17053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8" name="Полилиния 99"/>
            <p:cNvSpPr/>
            <p:nvPr/>
          </p:nvSpPr>
          <p:spPr bwMode="auto">
            <a:xfrm>
              <a:off x="8775371" y="7402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9" name="Полилиния 100"/>
            <p:cNvSpPr/>
            <p:nvPr/>
          </p:nvSpPr>
          <p:spPr bwMode="auto">
            <a:xfrm>
              <a:off x="9106157" y="324733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7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8" y="198311"/>
                    <a:pt x="100664" y="205483"/>
                    <a:pt x="64839" y="178496"/>
                  </a:cubicBezTo>
                  <a:cubicBezTo>
                    <a:pt x="29038" y="151526"/>
                    <a:pt x="21888" y="100613"/>
                    <a:pt x="48864" y="64825"/>
                  </a:cubicBezTo>
                  <a:cubicBezTo>
                    <a:pt x="75849" y="29027"/>
                    <a:pt x="126766" y="21875"/>
                    <a:pt x="162567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11E9BA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0" name="Полилиния 101"/>
            <p:cNvSpPr/>
            <p:nvPr/>
          </p:nvSpPr>
          <p:spPr bwMode="auto">
            <a:xfrm>
              <a:off x="9424647" y="56314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1" name="Полилиния 102"/>
            <p:cNvSpPr/>
            <p:nvPr/>
          </p:nvSpPr>
          <p:spPr bwMode="auto">
            <a:xfrm>
              <a:off x="9749283" y="80770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" name="Полилиния 103"/>
            <p:cNvSpPr/>
            <p:nvPr/>
          </p:nvSpPr>
          <p:spPr bwMode="auto">
            <a:xfrm>
              <a:off x="10073921" y="105226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" name="Полилиния 104"/>
            <p:cNvSpPr/>
            <p:nvPr/>
          </p:nvSpPr>
          <p:spPr bwMode="auto">
            <a:xfrm>
              <a:off x="10398558" y="129681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4" name="Полилиния 105"/>
            <p:cNvSpPr/>
            <p:nvPr/>
          </p:nvSpPr>
          <p:spPr bwMode="auto">
            <a:xfrm>
              <a:off x="10723196" y="154137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5" name="Полилиния 106"/>
            <p:cNvSpPr/>
            <p:nvPr/>
          </p:nvSpPr>
          <p:spPr bwMode="auto">
            <a:xfrm>
              <a:off x="11047833" y="178593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6" name="Полилиния 107"/>
            <p:cNvSpPr/>
            <p:nvPr/>
          </p:nvSpPr>
          <p:spPr bwMode="auto">
            <a:xfrm>
              <a:off x="11372470" y="203049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7" name="Полилиния 108"/>
            <p:cNvSpPr/>
            <p:nvPr/>
          </p:nvSpPr>
          <p:spPr bwMode="auto">
            <a:xfrm>
              <a:off x="11697108" y="227505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8" name="Полилиния 111"/>
            <p:cNvSpPr/>
            <p:nvPr/>
          </p:nvSpPr>
          <p:spPr bwMode="auto">
            <a:xfrm>
              <a:off x="9344641" y="-595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9" name="Полилиния 112"/>
            <p:cNvSpPr/>
            <p:nvPr/>
          </p:nvSpPr>
          <p:spPr bwMode="auto">
            <a:xfrm>
              <a:off x="9669278" y="23860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0" name="Полилиния 113"/>
            <p:cNvSpPr/>
            <p:nvPr/>
          </p:nvSpPr>
          <p:spPr bwMode="auto">
            <a:xfrm>
              <a:off x="9993915" y="48316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1" name="Полилиния 114"/>
            <p:cNvSpPr/>
            <p:nvPr/>
          </p:nvSpPr>
          <p:spPr bwMode="auto">
            <a:xfrm>
              <a:off x="10318553" y="72772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2" name="Полилиния 115"/>
            <p:cNvSpPr/>
            <p:nvPr/>
          </p:nvSpPr>
          <p:spPr bwMode="auto">
            <a:xfrm>
              <a:off x="10643190" y="97227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3" name="Полилиния 116"/>
            <p:cNvSpPr/>
            <p:nvPr/>
          </p:nvSpPr>
          <p:spPr bwMode="auto">
            <a:xfrm>
              <a:off x="10973976" y="1222983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8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8" y="198311"/>
                    <a:pt x="100664" y="205483"/>
                    <a:pt x="64839" y="178496"/>
                  </a:cubicBezTo>
                  <a:cubicBezTo>
                    <a:pt x="29038" y="151526"/>
                    <a:pt x="21888" y="100613"/>
                    <a:pt x="48864" y="64825"/>
                  </a:cubicBezTo>
                  <a:cubicBezTo>
                    <a:pt x="75849" y="29027"/>
                    <a:pt x="126767" y="21875"/>
                    <a:pt x="162568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EF9718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4" name="Полилиния 117"/>
            <p:cNvSpPr/>
            <p:nvPr/>
          </p:nvSpPr>
          <p:spPr bwMode="auto">
            <a:xfrm>
              <a:off x="11292464" y="146139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5" name="Полилиния 118"/>
            <p:cNvSpPr/>
            <p:nvPr/>
          </p:nvSpPr>
          <p:spPr bwMode="auto">
            <a:xfrm>
              <a:off x="11617102" y="170595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6" name="Полилиния 119"/>
            <p:cNvSpPr/>
            <p:nvPr/>
          </p:nvSpPr>
          <p:spPr bwMode="auto">
            <a:xfrm>
              <a:off x="11941740" y="195051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7" name="Полилиния 123"/>
            <p:cNvSpPr/>
            <p:nvPr/>
          </p:nvSpPr>
          <p:spPr bwMode="auto">
            <a:xfrm>
              <a:off x="9913910" y="-8593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8" name="Полилиния 124"/>
            <p:cNvSpPr/>
            <p:nvPr/>
          </p:nvSpPr>
          <p:spPr bwMode="auto">
            <a:xfrm>
              <a:off x="10238547" y="15862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9" name="Полилиния 125"/>
            <p:cNvSpPr/>
            <p:nvPr/>
          </p:nvSpPr>
          <p:spPr bwMode="auto">
            <a:xfrm>
              <a:off x="10563184" y="40318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0" name="Полилиния 126"/>
            <p:cNvSpPr/>
            <p:nvPr/>
          </p:nvSpPr>
          <p:spPr bwMode="auto">
            <a:xfrm>
              <a:off x="10887822" y="64773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1" name="Полилиния 127"/>
            <p:cNvSpPr/>
            <p:nvPr/>
          </p:nvSpPr>
          <p:spPr bwMode="auto">
            <a:xfrm>
              <a:off x="11212460" y="89229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2" name="Полилиния 128"/>
            <p:cNvSpPr/>
            <p:nvPr/>
          </p:nvSpPr>
          <p:spPr bwMode="auto">
            <a:xfrm>
              <a:off x="11537096" y="113685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3" name="Полилиния 129"/>
            <p:cNvSpPr/>
            <p:nvPr/>
          </p:nvSpPr>
          <p:spPr bwMode="auto">
            <a:xfrm>
              <a:off x="11867883" y="1387559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8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8" y="198311"/>
                    <a:pt x="100664" y="205483"/>
                    <a:pt x="64839" y="178496"/>
                  </a:cubicBezTo>
                  <a:cubicBezTo>
                    <a:pt x="29038" y="151526"/>
                    <a:pt x="21888" y="100613"/>
                    <a:pt x="48864" y="64825"/>
                  </a:cubicBezTo>
                  <a:cubicBezTo>
                    <a:pt x="75849" y="29027"/>
                    <a:pt x="126766" y="21875"/>
                    <a:pt x="162568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1ECAE4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4" name="Полилиния 130"/>
            <p:cNvSpPr/>
            <p:nvPr/>
          </p:nvSpPr>
          <p:spPr bwMode="auto">
            <a:xfrm>
              <a:off x="12186372" y="162597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5" name="Полилиния 135"/>
            <p:cNvSpPr/>
            <p:nvPr/>
          </p:nvSpPr>
          <p:spPr bwMode="auto">
            <a:xfrm>
              <a:off x="10483178" y="-16591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6" name="Полилиния 136"/>
            <p:cNvSpPr/>
            <p:nvPr/>
          </p:nvSpPr>
          <p:spPr bwMode="auto">
            <a:xfrm>
              <a:off x="10807816" y="7864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7" name="Полилиния 137"/>
            <p:cNvSpPr/>
            <p:nvPr/>
          </p:nvSpPr>
          <p:spPr bwMode="auto">
            <a:xfrm>
              <a:off x="11132454" y="32319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8" name="Полилиния 138"/>
            <p:cNvSpPr/>
            <p:nvPr/>
          </p:nvSpPr>
          <p:spPr bwMode="auto">
            <a:xfrm>
              <a:off x="11457091" y="56775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9" name="Полилиния 139"/>
            <p:cNvSpPr/>
            <p:nvPr/>
          </p:nvSpPr>
          <p:spPr bwMode="auto">
            <a:xfrm>
              <a:off x="11781729" y="81231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0" name="Полилиния 140"/>
            <p:cNvSpPr/>
            <p:nvPr/>
          </p:nvSpPr>
          <p:spPr bwMode="auto">
            <a:xfrm>
              <a:off x="12106366" y="105687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1" name="Полилиния 148"/>
            <p:cNvSpPr/>
            <p:nvPr/>
          </p:nvSpPr>
          <p:spPr bwMode="auto">
            <a:xfrm>
              <a:off x="11377085" y="-133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2" name="Полилиния 149"/>
            <p:cNvSpPr/>
            <p:nvPr/>
          </p:nvSpPr>
          <p:spPr bwMode="auto">
            <a:xfrm>
              <a:off x="11701723" y="24321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3" name="Полилиния 150"/>
            <p:cNvSpPr/>
            <p:nvPr/>
          </p:nvSpPr>
          <p:spPr bwMode="auto">
            <a:xfrm>
              <a:off x="12026361" y="48777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4" name="Полилиния 160"/>
            <p:cNvSpPr/>
            <p:nvPr/>
          </p:nvSpPr>
          <p:spPr bwMode="auto">
            <a:xfrm>
              <a:off x="11946355" y="-8132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" name="Title 2"/>
          <p:cNvSpPr>
            <a:spLocks noGrp="1"/>
          </p:cNvSpPr>
          <p:nvPr>
            <p:ph type="title" hasCustomPrompt="1"/>
          </p:nvPr>
        </p:nvSpPr>
        <p:spPr bwMode="auto">
          <a:xfrm>
            <a:off x="550863" y="3323932"/>
            <a:ext cx="10515600" cy="1218794"/>
          </a:xfrm>
        </p:spPr>
        <p:txBody>
          <a:bodyPr anchor="b"/>
          <a:lstStyle>
            <a:lvl1pPr>
              <a:defRPr b="1" i="0">
                <a:solidFill>
                  <a:schemeClr val="bg1"/>
                </a:solidFill>
                <a:latin typeface="+mj-lt"/>
                <a:cs typeface="Gotham Pro Bold"/>
              </a:defRPr>
            </a:lvl1pPr>
          </a:lstStyle>
          <a:p>
            <a:pPr>
              <a:defRPr/>
            </a:pPr>
            <a:r>
              <a:rPr lang="ru-RU"/>
              <a:t>Название презентации</a:t>
            </a:r>
            <a:br>
              <a:rPr lang="ru-RU"/>
            </a:br>
            <a:r>
              <a:rPr lang="ru-RU"/>
              <a:t>в две строки</a:t>
            </a:r>
            <a:endParaRPr/>
          </a:p>
        </p:txBody>
      </p:sp>
      <p:grpSp>
        <p:nvGrpSpPr>
          <p:cNvPr id="14" name="Группа 13"/>
          <p:cNvGrpSpPr/>
          <p:nvPr userDrawn="1"/>
        </p:nvGrpSpPr>
        <p:grpSpPr bwMode="auto">
          <a:xfrm>
            <a:off x="550863" y="4757641"/>
            <a:ext cx="6916737" cy="0"/>
            <a:chOff x="550863" y="4184069"/>
            <a:chExt cx="6916737" cy="0"/>
          </a:xfrm>
        </p:grpSpPr>
        <p:cxnSp>
          <p:nvCxnSpPr>
            <p:cNvPr id="15" name="Прямая соединительная линия 14"/>
            <p:cNvCxnSpPr>
              <a:cxnSpLocks/>
            </p:cNvCxnSpPr>
            <p:nvPr/>
          </p:nvCxnSpPr>
          <p:spPr bwMode="auto">
            <a:xfrm>
              <a:off x="550863" y="4184069"/>
              <a:ext cx="6916737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>
              <a:cxnSpLocks/>
            </p:cNvCxnSpPr>
            <p:nvPr/>
          </p:nvCxnSpPr>
          <p:spPr bwMode="auto">
            <a:xfrm>
              <a:off x="550863" y="4184069"/>
              <a:ext cx="765319" cy="0"/>
            </a:xfrm>
            <a:prstGeom prst="line">
              <a:avLst/>
            </a:prstGeom>
            <a:ln w="349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Текст 20"/>
          <p:cNvSpPr>
            <a:spLocks noGrp="1"/>
          </p:cNvSpPr>
          <p:nvPr>
            <p:ph type="body" sz="quarter" idx="12" hasCustomPrompt="1"/>
          </p:nvPr>
        </p:nvSpPr>
        <p:spPr bwMode="auto">
          <a:xfrm>
            <a:off x="550863" y="4950165"/>
            <a:ext cx="10515600" cy="400110"/>
          </a:xfrm>
          <a:prstGeom prst="rect">
            <a:avLst/>
          </a:prstGeom>
        </p:spPr>
        <p:txBody>
          <a:bodyPr lIns="0">
            <a:spAutoFit/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000" b="0" i="0">
                <a:solidFill>
                  <a:schemeClr val="bg1">
                    <a:alpha val="60000"/>
                  </a:schemeClr>
                </a:solidFill>
                <a:latin typeface="Gotham Pro Light"/>
                <a:cs typeface="Gotham Pro Light"/>
              </a:defRPr>
            </a:lvl1pPr>
          </a:lstStyle>
          <a:p>
            <a:pPr lvl="0">
              <a:defRPr/>
            </a:pPr>
            <a:r>
              <a:rPr lang="ru-RU"/>
              <a:t>Подзаголовок</a:t>
            </a:r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Разделитель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578573" y="3337259"/>
            <a:ext cx="10515600" cy="664797"/>
          </a:xfrm>
        </p:spPr>
        <p:txBody>
          <a:bodyPr>
            <a:spAutoFit/>
          </a:bodyPr>
          <a:lstStyle>
            <a:lvl1pPr>
              <a:defRPr sz="4800" b="1" i="0">
                <a:solidFill>
                  <a:schemeClr val="bg1"/>
                </a:solidFill>
                <a:latin typeface="+mj-lt"/>
                <a:cs typeface="Gotham Pro Bold"/>
              </a:defRPr>
            </a:lvl1pPr>
          </a:lstStyle>
          <a:p>
            <a:pPr>
              <a:defRPr/>
            </a:pPr>
            <a:r>
              <a:rPr lang="ru-RU"/>
              <a:t>Название раздела</a:t>
            </a:r>
            <a:endParaRPr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 bwMode="auto">
          <a:xfrm>
            <a:off x="464599" y="1187784"/>
            <a:ext cx="3010484" cy="200824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None/>
              <a:defRPr lang="en-US" sz="14500" b="0" i="0" u="none" strike="noStrike" cap="none" spc="0">
                <a:ln>
                  <a:noFill/>
                </a:ln>
                <a:solidFill>
                  <a:schemeClr val="accent1">
                    <a:alpha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defRPr lang="en-US" sz="13800" b="0">
                <a:solidFill>
                  <a:schemeClr val="bg1">
                    <a:alpha val="20000"/>
                  </a:schemeClr>
                </a:solidFill>
                <a:latin typeface="+mj-lt"/>
                <a:ea typeface="+mj-ea"/>
                <a:cs typeface="+mj-cs"/>
              </a:defRPr>
            </a:lvl2pPr>
            <a:lvl3pPr>
              <a:defRPr lang="en-US" sz="13800" b="0">
                <a:solidFill>
                  <a:schemeClr val="bg1">
                    <a:alpha val="20000"/>
                  </a:schemeClr>
                </a:solidFill>
                <a:latin typeface="+mj-lt"/>
                <a:ea typeface="+mj-ea"/>
                <a:cs typeface="+mj-cs"/>
              </a:defRPr>
            </a:lvl3pPr>
            <a:lvl4pPr>
              <a:defRPr lang="en-US" sz="13800" b="0">
                <a:solidFill>
                  <a:schemeClr val="bg1">
                    <a:alpha val="20000"/>
                  </a:schemeClr>
                </a:solidFill>
                <a:latin typeface="+mj-lt"/>
                <a:ea typeface="+mj-ea"/>
                <a:cs typeface="+mj-cs"/>
              </a:defRPr>
            </a:lvl4pPr>
            <a:lvl5pPr>
              <a:defRPr lang="ru-RU" sz="13800" b="0">
                <a:solidFill>
                  <a:schemeClr val="bg1">
                    <a:alpha val="20000"/>
                  </a:schemeClr>
                </a:solidFill>
                <a:latin typeface="+mj-lt"/>
                <a:ea typeface="+mj-ea"/>
                <a:cs typeface="+mj-cs"/>
              </a:defRPr>
            </a:lvl5pPr>
          </a:lstStyle>
          <a:p>
            <a:pPr marL="228600" marR="0" lvl="0" indent="-228600" defTabSz="371475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ru-RU"/>
              <a:t>ХХ</a:t>
            </a:r>
            <a:endParaRPr/>
          </a:p>
        </p:txBody>
      </p:sp>
      <p:grpSp>
        <p:nvGrpSpPr>
          <p:cNvPr id="591" name="Group 590"/>
          <p:cNvGrpSpPr/>
          <p:nvPr userDrawn="1"/>
        </p:nvGrpSpPr>
        <p:grpSpPr bwMode="auto">
          <a:xfrm>
            <a:off x="6493680" y="-170530"/>
            <a:ext cx="5964897" cy="5314018"/>
            <a:chOff x="6493680" y="-170530"/>
            <a:chExt cx="5964897" cy="5314018"/>
          </a:xfrm>
        </p:grpSpPr>
        <p:sp>
          <p:nvSpPr>
            <p:cNvPr id="592" name="Полилиния 10"/>
            <p:cNvSpPr/>
            <p:nvPr/>
          </p:nvSpPr>
          <p:spPr bwMode="auto">
            <a:xfrm>
              <a:off x="6493680" y="2425785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93" name="Полилиния 11"/>
            <p:cNvSpPr/>
            <p:nvPr/>
          </p:nvSpPr>
          <p:spPr bwMode="auto">
            <a:xfrm>
              <a:off x="6818316" y="2670343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94" name="Полилиния 12"/>
            <p:cNvSpPr/>
            <p:nvPr/>
          </p:nvSpPr>
          <p:spPr bwMode="auto">
            <a:xfrm>
              <a:off x="7142954" y="2914901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95" name="Полилиния 13"/>
            <p:cNvSpPr/>
            <p:nvPr/>
          </p:nvSpPr>
          <p:spPr bwMode="auto">
            <a:xfrm>
              <a:off x="7467592" y="3159458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96" name="Полилиния 14"/>
            <p:cNvSpPr/>
            <p:nvPr/>
          </p:nvSpPr>
          <p:spPr bwMode="auto">
            <a:xfrm>
              <a:off x="7798376" y="3410163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7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9" y="198311"/>
                    <a:pt x="100664" y="205483"/>
                    <a:pt x="64839" y="178496"/>
                  </a:cubicBezTo>
                  <a:cubicBezTo>
                    <a:pt x="29038" y="151526"/>
                    <a:pt x="21889" y="100612"/>
                    <a:pt x="48864" y="64825"/>
                  </a:cubicBezTo>
                  <a:cubicBezTo>
                    <a:pt x="75849" y="29027"/>
                    <a:pt x="126766" y="21875"/>
                    <a:pt x="162567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1568E8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97" name="Полилиния 15"/>
            <p:cNvSpPr/>
            <p:nvPr/>
          </p:nvSpPr>
          <p:spPr bwMode="auto">
            <a:xfrm>
              <a:off x="8116866" y="3648575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98" name="Полилиния 16"/>
            <p:cNvSpPr/>
            <p:nvPr/>
          </p:nvSpPr>
          <p:spPr bwMode="auto">
            <a:xfrm>
              <a:off x="8441503" y="3893133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99" name="Полилиния 17"/>
            <p:cNvSpPr/>
            <p:nvPr/>
          </p:nvSpPr>
          <p:spPr bwMode="auto">
            <a:xfrm>
              <a:off x="8766141" y="4137690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00" name="Полилиния 18"/>
            <p:cNvSpPr/>
            <p:nvPr/>
          </p:nvSpPr>
          <p:spPr bwMode="auto">
            <a:xfrm>
              <a:off x="9090779" y="4382248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01" name="Полилиния 19"/>
            <p:cNvSpPr/>
            <p:nvPr/>
          </p:nvSpPr>
          <p:spPr bwMode="auto">
            <a:xfrm>
              <a:off x="9415414" y="4626806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02" name="Полилиния 20"/>
            <p:cNvSpPr/>
            <p:nvPr/>
          </p:nvSpPr>
          <p:spPr bwMode="auto">
            <a:xfrm>
              <a:off x="9740053" y="4871365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03" name="Полилиния 21"/>
            <p:cNvSpPr/>
            <p:nvPr/>
          </p:nvSpPr>
          <p:spPr bwMode="auto">
            <a:xfrm>
              <a:off x="6738312" y="210124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04" name="Полилиния 22"/>
            <p:cNvSpPr/>
            <p:nvPr/>
          </p:nvSpPr>
          <p:spPr bwMode="auto">
            <a:xfrm>
              <a:off x="7062948" y="234580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05" name="Полилиния 23"/>
            <p:cNvSpPr/>
            <p:nvPr/>
          </p:nvSpPr>
          <p:spPr bwMode="auto">
            <a:xfrm>
              <a:off x="7387586" y="259036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1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06" name="Полилиния 24"/>
            <p:cNvSpPr/>
            <p:nvPr/>
          </p:nvSpPr>
          <p:spPr bwMode="auto">
            <a:xfrm>
              <a:off x="7712224" y="283491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07" name="Полилиния 25"/>
            <p:cNvSpPr/>
            <p:nvPr/>
          </p:nvSpPr>
          <p:spPr bwMode="auto">
            <a:xfrm>
              <a:off x="8036861" y="307947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08" name="Полилиния 26"/>
            <p:cNvSpPr/>
            <p:nvPr/>
          </p:nvSpPr>
          <p:spPr bwMode="auto">
            <a:xfrm>
              <a:off x="8361499" y="332403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1"/>
                    <a:pt x="105412" y="215187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09" name="Полилиния 27"/>
            <p:cNvSpPr/>
            <p:nvPr/>
          </p:nvSpPr>
          <p:spPr bwMode="auto">
            <a:xfrm>
              <a:off x="8686135" y="356859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0" name="Полилиния 28"/>
            <p:cNvSpPr/>
            <p:nvPr/>
          </p:nvSpPr>
          <p:spPr bwMode="auto">
            <a:xfrm>
              <a:off x="9010773" y="381315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1" name="Полилиния 29"/>
            <p:cNvSpPr/>
            <p:nvPr/>
          </p:nvSpPr>
          <p:spPr bwMode="auto">
            <a:xfrm>
              <a:off x="9335411" y="405770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2" name="Полилиния 30"/>
            <p:cNvSpPr/>
            <p:nvPr/>
          </p:nvSpPr>
          <p:spPr bwMode="auto">
            <a:xfrm>
              <a:off x="9660048" y="430226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3" name="Полилиния 31"/>
            <p:cNvSpPr/>
            <p:nvPr/>
          </p:nvSpPr>
          <p:spPr bwMode="auto">
            <a:xfrm>
              <a:off x="9984685" y="454682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4" name="Полилиния 32"/>
            <p:cNvSpPr/>
            <p:nvPr/>
          </p:nvSpPr>
          <p:spPr bwMode="auto">
            <a:xfrm>
              <a:off x="6989091" y="1782852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7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9" y="198311"/>
                    <a:pt x="100664" y="205483"/>
                    <a:pt x="64839" y="178496"/>
                  </a:cubicBezTo>
                  <a:cubicBezTo>
                    <a:pt x="29038" y="151526"/>
                    <a:pt x="21889" y="100612"/>
                    <a:pt x="48864" y="64825"/>
                  </a:cubicBezTo>
                  <a:cubicBezTo>
                    <a:pt x="75849" y="29027"/>
                    <a:pt x="126766" y="21875"/>
                    <a:pt x="162567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11E9BA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5" name="Полилиния 33"/>
            <p:cNvSpPr/>
            <p:nvPr/>
          </p:nvSpPr>
          <p:spPr bwMode="auto">
            <a:xfrm>
              <a:off x="7307581" y="2021264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6" name="Полилиния 34"/>
            <p:cNvSpPr/>
            <p:nvPr/>
          </p:nvSpPr>
          <p:spPr bwMode="auto">
            <a:xfrm>
              <a:off x="7632217" y="2265822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7" name="Полилиния 35"/>
            <p:cNvSpPr/>
            <p:nvPr/>
          </p:nvSpPr>
          <p:spPr bwMode="auto">
            <a:xfrm>
              <a:off x="7956855" y="2510380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8" name="Полилиния 36"/>
            <p:cNvSpPr/>
            <p:nvPr/>
          </p:nvSpPr>
          <p:spPr bwMode="auto">
            <a:xfrm>
              <a:off x="8281493" y="2754937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9" name="Полилиния 37"/>
            <p:cNvSpPr/>
            <p:nvPr/>
          </p:nvSpPr>
          <p:spPr bwMode="auto">
            <a:xfrm>
              <a:off x="8606130" y="2999496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20" name="Полилиния 38"/>
            <p:cNvSpPr/>
            <p:nvPr/>
          </p:nvSpPr>
          <p:spPr bwMode="auto">
            <a:xfrm>
              <a:off x="8930767" y="3244054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21" name="Полилиния 39"/>
            <p:cNvSpPr/>
            <p:nvPr/>
          </p:nvSpPr>
          <p:spPr bwMode="auto">
            <a:xfrm>
              <a:off x="9261554" y="3494759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8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9" y="198311"/>
                    <a:pt x="100664" y="205483"/>
                    <a:pt x="64839" y="178496"/>
                  </a:cubicBezTo>
                  <a:cubicBezTo>
                    <a:pt x="29038" y="151526"/>
                    <a:pt x="21889" y="100612"/>
                    <a:pt x="48864" y="64825"/>
                  </a:cubicBezTo>
                  <a:cubicBezTo>
                    <a:pt x="75849" y="29027"/>
                    <a:pt x="126767" y="21875"/>
                    <a:pt x="162568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EF9718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22" name="Полилиния 40"/>
            <p:cNvSpPr/>
            <p:nvPr/>
          </p:nvSpPr>
          <p:spPr bwMode="auto">
            <a:xfrm>
              <a:off x="9580042" y="3733168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23" name="Полилиния 41"/>
            <p:cNvSpPr/>
            <p:nvPr/>
          </p:nvSpPr>
          <p:spPr bwMode="auto">
            <a:xfrm>
              <a:off x="9904680" y="3977727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24" name="Полилиния 42"/>
            <p:cNvSpPr/>
            <p:nvPr/>
          </p:nvSpPr>
          <p:spPr bwMode="auto">
            <a:xfrm>
              <a:off x="10229316" y="4222286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25" name="Полилиния 43"/>
            <p:cNvSpPr/>
            <p:nvPr/>
          </p:nvSpPr>
          <p:spPr bwMode="auto">
            <a:xfrm>
              <a:off x="7227575" y="145216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7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26" name="Полилиния 44"/>
            <p:cNvSpPr/>
            <p:nvPr/>
          </p:nvSpPr>
          <p:spPr bwMode="auto">
            <a:xfrm>
              <a:off x="7552213" y="169672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7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27" name="Полилиния 45"/>
            <p:cNvSpPr/>
            <p:nvPr/>
          </p:nvSpPr>
          <p:spPr bwMode="auto">
            <a:xfrm>
              <a:off x="7876849" y="194128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28" name="Полилиния 46"/>
            <p:cNvSpPr/>
            <p:nvPr/>
          </p:nvSpPr>
          <p:spPr bwMode="auto">
            <a:xfrm>
              <a:off x="8201487" y="218584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29" name="Полилиния 47"/>
            <p:cNvSpPr/>
            <p:nvPr/>
          </p:nvSpPr>
          <p:spPr bwMode="auto">
            <a:xfrm>
              <a:off x="8526125" y="243039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30" name="Полилиния 48"/>
            <p:cNvSpPr/>
            <p:nvPr/>
          </p:nvSpPr>
          <p:spPr bwMode="auto">
            <a:xfrm>
              <a:off x="8850762" y="267495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31" name="Полилиния 49"/>
            <p:cNvSpPr/>
            <p:nvPr/>
          </p:nvSpPr>
          <p:spPr bwMode="auto">
            <a:xfrm>
              <a:off x="9175399" y="291951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32" name="Полилиния 50"/>
            <p:cNvSpPr/>
            <p:nvPr/>
          </p:nvSpPr>
          <p:spPr bwMode="auto">
            <a:xfrm>
              <a:off x="9500037" y="316407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33" name="Полилиния 51"/>
            <p:cNvSpPr/>
            <p:nvPr/>
          </p:nvSpPr>
          <p:spPr bwMode="auto">
            <a:xfrm>
              <a:off x="9824674" y="340863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34" name="Полилиния 52"/>
            <p:cNvSpPr/>
            <p:nvPr/>
          </p:nvSpPr>
          <p:spPr bwMode="auto">
            <a:xfrm>
              <a:off x="10149312" y="365318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35" name="Полилиния 53"/>
            <p:cNvSpPr/>
            <p:nvPr/>
          </p:nvSpPr>
          <p:spPr bwMode="auto">
            <a:xfrm>
              <a:off x="10473950" y="389774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36" name="Полилиния 54"/>
            <p:cNvSpPr/>
            <p:nvPr/>
          </p:nvSpPr>
          <p:spPr bwMode="auto">
            <a:xfrm>
              <a:off x="7472207" y="112762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37" name="Полилиния 55"/>
            <p:cNvSpPr/>
            <p:nvPr/>
          </p:nvSpPr>
          <p:spPr bwMode="auto">
            <a:xfrm>
              <a:off x="7796844" y="137218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38" name="Полилиния 56"/>
            <p:cNvSpPr/>
            <p:nvPr/>
          </p:nvSpPr>
          <p:spPr bwMode="auto">
            <a:xfrm>
              <a:off x="8121481" y="161674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39" name="Полилиния 57"/>
            <p:cNvSpPr/>
            <p:nvPr/>
          </p:nvSpPr>
          <p:spPr bwMode="auto">
            <a:xfrm>
              <a:off x="8446119" y="186130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40" name="Полилиния 58"/>
            <p:cNvSpPr/>
            <p:nvPr/>
          </p:nvSpPr>
          <p:spPr bwMode="auto">
            <a:xfrm>
              <a:off x="8770756" y="210586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41" name="Полилиния 59"/>
            <p:cNvSpPr/>
            <p:nvPr/>
          </p:nvSpPr>
          <p:spPr bwMode="auto">
            <a:xfrm>
              <a:off x="9095394" y="235041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42" name="Полилиния 60"/>
            <p:cNvSpPr/>
            <p:nvPr/>
          </p:nvSpPr>
          <p:spPr bwMode="auto">
            <a:xfrm>
              <a:off x="9420030" y="259497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43" name="Полилиния 61"/>
            <p:cNvSpPr/>
            <p:nvPr/>
          </p:nvSpPr>
          <p:spPr bwMode="auto">
            <a:xfrm>
              <a:off x="9744667" y="283953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44" name="Полилиния 62"/>
            <p:cNvSpPr/>
            <p:nvPr/>
          </p:nvSpPr>
          <p:spPr bwMode="auto">
            <a:xfrm>
              <a:off x="10069306" y="308409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45" name="Полилиния 63"/>
            <p:cNvSpPr/>
            <p:nvPr/>
          </p:nvSpPr>
          <p:spPr bwMode="auto">
            <a:xfrm>
              <a:off x="10400091" y="3334795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8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9" y="198311"/>
                    <a:pt x="100664" y="205483"/>
                    <a:pt x="64839" y="178496"/>
                  </a:cubicBezTo>
                  <a:cubicBezTo>
                    <a:pt x="29038" y="151526"/>
                    <a:pt x="21889" y="100612"/>
                    <a:pt x="48864" y="64825"/>
                  </a:cubicBezTo>
                  <a:cubicBezTo>
                    <a:pt x="75849" y="29027"/>
                    <a:pt x="126766" y="21875"/>
                    <a:pt x="162568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771BCD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46" name="Полилиния 64"/>
            <p:cNvSpPr/>
            <p:nvPr/>
          </p:nvSpPr>
          <p:spPr bwMode="auto">
            <a:xfrm>
              <a:off x="10718581" y="357320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47" name="Полилиния 65"/>
            <p:cNvSpPr/>
            <p:nvPr/>
          </p:nvSpPr>
          <p:spPr bwMode="auto">
            <a:xfrm>
              <a:off x="7716838" y="80308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48" name="Полилиния 66"/>
            <p:cNvSpPr/>
            <p:nvPr/>
          </p:nvSpPr>
          <p:spPr bwMode="auto">
            <a:xfrm>
              <a:off x="8041476" y="104764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49" name="Полилиния 67"/>
            <p:cNvSpPr/>
            <p:nvPr/>
          </p:nvSpPr>
          <p:spPr bwMode="auto">
            <a:xfrm>
              <a:off x="8366114" y="129220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50" name="Полилиния 68"/>
            <p:cNvSpPr/>
            <p:nvPr/>
          </p:nvSpPr>
          <p:spPr bwMode="auto">
            <a:xfrm>
              <a:off x="8696899" y="1542909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7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9" y="198311"/>
                    <a:pt x="100664" y="205483"/>
                    <a:pt x="64839" y="178496"/>
                  </a:cubicBezTo>
                  <a:cubicBezTo>
                    <a:pt x="29038" y="151526"/>
                    <a:pt x="21889" y="100612"/>
                    <a:pt x="48864" y="64825"/>
                  </a:cubicBezTo>
                  <a:cubicBezTo>
                    <a:pt x="75849" y="29027"/>
                    <a:pt x="126766" y="21875"/>
                    <a:pt x="162567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D61B76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51" name="Полилиния 69"/>
            <p:cNvSpPr/>
            <p:nvPr/>
          </p:nvSpPr>
          <p:spPr bwMode="auto">
            <a:xfrm>
              <a:off x="9015388" y="178132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52" name="Полилиния 70"/>
            <p:cNvSpPr/>
            <p:nvPr/>
          </p:nvSpPr>
          <p:spPr bwMode="auto">
            <a:xfrm>
              <a:off x="9340026" y="202587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53" name="Полилиния 71"/>
            <p:cNvSpPr/>
            <p:nvPr/>
          </p:nvSpPr>
          <p:spPr bwMode="auto">
            <a:xfrm>
              <a:off x="9664663" y="227043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54" name="Полилиния 72"/>
            <p:cNvSpPr/>
            <p:nvPr/>
          </p:nvSpPr>
          <p:spPr bwMode="auto">
            <a:xfrm>
              <a:off x="9989300" y="251499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55" name="Полилиния 73"/>
            <p:cNvSpPr/>
            <p:nvPr/>
          </p:nvSpPr>
          <p:spPr bwMode="auto">
            <a:xfrm>
              <a:off x="10313937" y="275955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56" name="Полилиния 74"/>
            <p:cNvSpPr/>
            <p:nvPr/>
          </p:nvSpPr>
          <p:spPr bwMode="auto">
            <a:xfrm>
              <a:off x="10638575" y="300410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57" name="Полилиния 75"/>
            <p:cNvSpPr/>
            <p:nvPr/>
          </p:nvSpPr>
          <p:spPr bwMode="auto">
            <a:xfrm>
              <a:off x="10963213" y="324866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58" name="Полилиния 76"/>
            <p:cNvSpPr/>
            <p:nvPr/>
          </p:nvSpPr>
          <p:spPr bwMode="auto">
            <a:xfrm>
              <a:off x="7961470" y="47854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59" name="Полилиния 77"/>
            <p:cNvSpPr/>
            <p:nvPr/>
          </p:nvSpPr>
          <p:spPr bwMode="auto">
            <a:xfrm>
              <a:off x="8286108" y="72310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60" name="Полилиния 78"/>
            <p:cNvSpPr/>
            <p:nvPr/>
          </p:nvSpPr>
          <p:spPr bwMode="auto">
            <a:xfrm>
              <a:off x="8610745" y="96766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61" name="Полилиния 79"/>
            <p:cNvSpPr/>
            <p:nvPr/>
          </p:nvSpPr>
          <p:spPr bwMode="auto">
            <a:xfrm>
              <a:off x="8935382" y="121222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62" name="Полилиния 80"/>
            <p:cNvSpPr/>
            <p:nvPr/>
          </p:nvSpPr>
          <p:spPr bwMode="auto">
            <a:xfrm>
              <a:off x="9260020" y="145678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63" name="Полилиния 81"/>
            <p:cNvSpPr/>
            <p:nvPr/>
          </p:nvSpPr>
          <p:spPr bwMode="auto">
            <a:xfrm>
              <a:off x="9584656" y="170133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64" name="Полилиния 82"/>
            <p:cNvSpPr/>
            <p:nvPr/>
          </p:nvSpPr>
          <p:spPr bwMode="auto">
            <a:xfrm>
              <a:off x="9915443" y="1952042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8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9" y="198311"/>
                    <a:pt x="100664" y="205483"/>
                    <a:pt x="64839" y="178496"/>
                  </a:cubicBezTo>
                  <a:cubicBezTo>
                    <a:pt x="29038" y="151526"/>
                    <a:pt x="21889" y="100612"/>
                    <a:pt x="48864" y="64825"/>
                  </a:cubicBezTo>
                  <a:cubicBezTo>
                    <a:pt x="75849" y="29027"/>
                    <a:pt x="126767" y="21875"/>
                    <a:pt x="162568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1ECAE4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65" name="Полилиния 83"/>
            <p:cNvSpPr/>
            <p:nvPr/>
          </p:nvSpPr>
          <p:spPr bwMode="auto">
            <a:xfrm>
              <a:off x="10233932" y="219045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66" name="Полилиния 84"/>
            <p:cNvSpPr/>
            <p:nvPr/>
          </p:nvSpPr>
          <p:spPr bwMode="auto">
            <a:xfrm>
              <a:off x="10558569" y="243501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67" name="Полилиния 85"/>
            <p:cNvSpPr/>
            <p:nvPr/>
          </p:nvSpPr>
          <p:spPr bwMode="auto">
            <a:xfrm>
              <a:off x="10883207" y="267957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68" name="Полилиния 86"/>
            <p:cNvSpPr/>
            <p:nvPr/>
          </p:nvSpPr>
          <p:spPr bwMode="auto">
            <a:xfrm>
              <a:off x="11207844" y="292412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69" name="Полилиния 87"/>
            <p:cNvSpPr/>
            <p:nvPr/>
          </p:nvSpPr>
          <p:spPr bwMode="auto">
            <a:xfrm>
              <a:off x="8206102" y="15400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70" name="Полилиния 88"/>
            <p:cNvSpPr/>
            <p:nvPr/>
          </p:nvSpPr>
          <p:spPr bwMode="auto">
            <a:xfrm>
              <a:off x="8530740" y="39856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71" name="Полилиния 89"/>
            <p:cNvSpPr/>
            <p:nvPr/>
          </p:nvSpPr>
          <p:spPr bwMode="auto">
            <a:xfrm>
              <a:off x="8855377" y="64312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72" name="Полилиния 90"/>
            <p:cNvSpPr/>
            <p:nvPr/>
          </p:nvSpPr>
          <p:spPr bwMode="auto">
            <a:xfrm>
              <a:off x="9180014" y="88768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73" name="Полилиния 91"/>
            <p:cNvSpPr/>
            <p:nvPr/>
          </p:nvSpPr>
          <p:spPr bwMode="auto">
            <a:xfrm>
              <a:off x="9504651" y="113224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74" name="Полилиния 92"/>
            <p:cNvSpPr/>
            <p:nvPr/>
          </p:nvSpPr>
          <p:spPr bwMode="auto">
            <a:xfrm>
              <a:off x="9829289" y="137679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75" name="Полилиния 93"/>
            <p:cNvSpPr/>
            <p:nvPr/>
          </p:nvSpPr>
          <p:spPr bwMode="auto">
            <a:xfrm>
              <a:off x="10153927" y="162135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76" name="Полилиния 94"/>
            <p:cNvSpPr/>
            <p:nvPr/>
          </p:nvSpPr>
          <p:spPr bwMode="auto">
            <a:xfrm>
              <a:off x="10478563" y="186591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77" name="Полилиния 95"/>
            <p:cNvSpPr/>
            <p:nvPr/>
          </p:nvSpPr>
          <p:spPr bwMode="auto">
            <a:xfrm>
              <a:off x="10803201" y="211047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78" name="Полилиния 96"/>
            <p:cNvSpPr/>
            <p:nvPr/>
          </p:nvSpPr>
          <p:spPr bwMode="auto">
            <a:xfrm>
              <a:off x="11127839" y="235503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79" name="Полилиния 97"/>
            <p:cNvSpPr/>
            <p:nvPr/>
          </p:nvSpPr>
          <p:spPr bwMode="auto">
            <a:xfrm>
              <a:off x="11452476" y="259958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80" name="Полилиния 98"/>
            <p:cNvSpPr/>
            <p:nvPr/>
          </p:nvSpPr>
          <p:spPr bwMode="auto">
            <a:xfrm>
              <a:off x="8450734" y="-17053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81" name="Полилиния 99"/>
            <p:cNvSpPr/>
            <p:nvPr/>
          </p:nvSpPr>
          <p:spPr bwMode="auto">
            <a:xfrm>
              <a:off x="8775371" y="7402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82" name="Полилиния 100"/>
            <p:cNvSpPr/>
            <p:nvPr/>
          </p:nvSpPr>
          <p:spPr bwMode="auto">
            <a:xfrm>
              <a:off x="9106157" y="324733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7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8" y="198311"/>
                    <a:pt x="100664" y="205483"/>
                    <a:pt x="64839" y="178496"/>
                  </a:cubicBezTo>
                  <a:cubicBezTo>
                    <a:pt x="29038" y="151526"/>
                    <a:pt x="21888" y="100613"/>
                    <a:pt x="48864" y="64825"/>
                  </a:cubicBezTo>
                  <a:cubicBezTo>
                    <a:pt x="75849" y="29027"/>
                    <a:pt x="126766" y="21875"/>
                    <a:pt x="162567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11E9BA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83" name="Полилиния 101"/>
            <p:cNvSpPr/>
            <p:nvPr/>
          </p:nvSpPr>
          <p:spPr bwMode="auto">
            <a:xfrm>
              <a:off x="9424647" y="56314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84" name="Полилиния 102"/>
            <p:cNvSpPr/>
            <p:nvPr/>
          </p:nvSpPr>
          <p:spPr bwMode="auto">
            <a:xfrm>
              <a:off x="9749283" y="80770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85" name="Полилиния 103"/>
            <p:cNvSpPr/>
            <p:nvPr/>
          </p:nvSpPr>
          <p:spPr bwMode="auto">
            <a:xfrm>
              <a:off x="10073921" y="105226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86" name="Полилиния 104"/>
            <p:cNvSpPr/>
            <p:nvPr/>
          </p:nvSpPr>
          <p:spPr bwMode="auto">
            <a:xfrm>
              <a:off x="10398558" y="129681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87" name="Полилиния 105"/>
            <p:cNvSpPr/>
            <p:nvPr/>
          </p:nvSpPr>
          <p:spPr bwMode="auto">
            <a:xfrm>
              <a:off x="10723196" y="154137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88" name="Полилиния 106"/>
            <p:cNvSpPr/>
            <p:nvPr/>
          </p:nvSpPr>
          <p:spPr bwMode="auto">
            <a:xfrm>
              <a:off x="11047833" y="178593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89" name="Полилиния 107"/>
            <p:cNvSpPr/>
            <p:nvPr/>
          </p:nvSpPr>
          <p:spPr bwMode="auto">
            <a:xfrm>
              <a:off x="11372470" y="203049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90" name="Полилиния 108"/>
            <p:cNvSpPr/>
            <p:nvPr/>
          </p:nvSpPr>
          <p:spPr bwMode="auto">
            <a:xfrm>
              <a:off x="11697108" y="227505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91" name="Полилиния 111"/>
            <p:cNvSpPr/>
            <p:nvPr/>
          </p:nvSpPr>
          <p:spPr bwMode="auto">
            <a:xfrm>
              <a:off x="9344641" y="-595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92" name="Полилиния 112"/>
            <p:cNvSpPr/>
            <p:nvPr/>
          </p:nvSpPr>
          <p:spPr bwMode="auto">
            <a:xfrm>
              <a:off x="9669278" y="23860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93" name="Полилиния 113"/>
            <p:cNvSpPr/>
            <p:nvPr/>
          </p:nvSpPr>
          <p:spPr bwMode="auto">
            <a:xfrm>
              <a:off x="9993915" y="48316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94" name="Полилиния 114"/>
            <p:cNvSpPr/>
            <p:nvPr/>
          </p:nvSpPr>
          <p:spPr bwMode="auto">
            <a:xfrm>
              <a:off x="10318553" y="72772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95" name="Полилиния 115"/>
            <p:cNvSpPr/>
            <p:nvPr/>
          </p:nvSpPr>
          <p:spPr bwMode="auto">
            <a:xfrm>
              <a:off x="10643190" y="97227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96" name="Полилиния 116"/>
            <p:cNvSpPr/>
            <p:nvPr/>
          </p:nvSpPr>
          <p:spPr bwMode="auto">
            <a:xfrm>
              <a:off x="10973976" y="1222983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8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8" y="198311"/>
                    <a:pt x="100664" y="205483"/>
                    <a:pt x="64839" y="178496"/>
                  </a:cubicBezTo>
                  <a:cubicBezTo>
                    <a:pt x="29038" y="151526"/>
                    <a:pt x="21888" y="100613"/>
                    <a:pt x="48864" y="64825"/>
                  </a:cubicBezTo>
                  <a:cubicBezTo>
                    <a:pt x="75849" y="29027"/>
                    <a:pt x="126767" y="21875"/>
                    <a:pt x="162568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EF9718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97" name="Полилиния 117"/>
            <p:cNvSpPr/>
            <p:nvPr/>
          </p:nvSpPr>
          <p:spPr bwMode="auto">
            <a:xfrm>
              <a:off x="11292464" y="146139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98" name="Полилиния 118"/>
            <p:cNvSpPr/>
            <p:nvPr/>
          </p:nvSpPr>
          <p:spPr bwMode="auto">
            <a:xfrm>
              <a:off x="11617102" y="170595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99" name="Полилиния 119"/>
            <p:cNvSpPr/>
            <p:nvPr/>
          </p:nvSpPr>
          <p:spPr bwMode="auto">
            <a:xfrm>
              <a:off x="11941740" y="195051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00" name="Полилиния 123"/>
            <p:cNvSpPr/>
            <p:nvPr/>
          </p:nvSpPr>
          <p:spPr bwMode="auto">
            <a:xfrm>
              <a:off x="9913910" y="-8593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01" name="Полилиния 124"/>
            <p:cNvSpPr/>
            <p:nvPr/>
          </p:nvSpPr>
          <p:spPr bwMode="auto">
            <a:xfrm>
              <a:off x="10238547" y="15862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02" name="Полилиния 125"/>
            <p:cNvSpPr/>
            <p:nvPr/>
          </p:nvSpPr>
          <p:spPr bwMode="auto">
            <a:xfrm>
              <a:off x="10563184" y="40318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03" name="Полилиния 126"/>
            <p:cNvSpPr/>
            <p:nvPr/>
          </p:nvSpPr>
          <p:spPr bwMode="auto">
            <a:xfrm>
              <a:off x="10887822" y="64773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04" name="Полилиния 127"/>
            <p:cNvSpPr/>
            <p:nvPr/>
          </p:nvSpPr>
          <p:spPr bwMode="auto">
            <a:xfrm>
              <a:off x="11212460" y="89229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05" name="Полилиния 128"/>
            <p:cNvSpPr/>
            <p:nvPr/>
          </p:nvSpPr>
          <p:spPr bwMode="auto">
            <a:xfrm>
              <a:off x="11537096" y="113685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06" name="Полилиния 129"/>
            <p:cNvSpPr/>
            <p:nvPr/>
          </p:nvSpPr>
          <p:spPr bwMode="auto">
            <a:xfrm>
              <a:off x="11867883" y="1387559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8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 extrusionOk="0">
                  <a:moveTo>
                    <a:pt x="178554" y="162524"/>
                  </a:moveTo>
                  <a:cubicBezTo>
                    <a:pt x="151578" y="198311"/>
                    <a:pt x="100664" y="205483"/>
                    <a:pt x="64839" y="178496"/>
                  </a:cubicBezTo>
                  <a:cubicBezTo>
                    <a:pt x="29038" y="151526"/>
                    <a:pt x="21888" y="100613"/>
                    <a:pt x="48864" y="64825"/>
                  </a:cubicBezTo>
                  <a:cubicBezTo>
                    <a:pt x="75849" y="29027"/>
                    <a:pt x="126766" y="21875"/>
                    <a:pt x="162568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1ECAE4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07" name="Полилиния 130"/>
            <p:cNvSpPr/>
            <p:nvPr/>
          </p:nvSpPr>
          <p:spPr bwMode="auto">
            <a:xfrm>
              <a:off x="12186372" y="162597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08" name="Полилиния 135"/>
            <p:cNvSpPr/>
            <p:nvPr/>
          </p:nvSpPr>
          <p:spPr bwMode="auto">
            <a:xfrm>
              <a:off x="10483178" y="-16591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09" name="Полилиния 136"/>
            <p:cNvSpPr/>
            <p:nvPr/>
          </p:nvSpPr>
          <p:spPr bwMode="auto">
            <a:xfrm>
              <a:off x="10807816" y="7864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0" name="Полилиния 137"/>
            <p:cNvSpPr/>
            <p:nvPr/>
          </p:nvSpPr>
          <p:spPr bwMode="auto">
            <a:xfrm>
              <a:off x="11132454" y="32319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1" name="Полилиния 138"/>
            <p:cNvSpPr/>
            <p:nvPr/>
          </p:nvSpPr>
          <p:spPr bwMode="auto">
            <a:xfrm>
              <a:off x="11457091" y="56775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2" name="Полилиния 139"/>
            <p:cNvSpPr/>
            <p:nvPr/>
          </p:nvSpPr>
          <p:spPr bwMode="auto">
            <a:xfrm>
              <a:off x="11781729" y="81231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3" name="Полилиния 140"/>
            <p:cNvSpPr/>
            <p:nvPr/>
          </p:nvSpPr>
          <p:spPr bwMode="auto">
            <a:xfrm>
              <a:off x="12106366" y="105687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4" name="Полилиния 148"/>
            <p:cNvSpPr/>
            <p:nvPr/>
          </p:nvSpPr>
          <p:spPr bwMode="auto">
            <a:xfrm>
              <a:off x="11377085" y="-133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5" name="Полилиния 149"/>
            <p:cNvSpPr/>
            <p:nvPr/>
          </p:nvSpPr>
          <p:spPr bwMode="auto">
            <a:xfrm>
              <a:off x="11701723" y="24321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6" name="Полилиния 150"/>
            <p:cNvSpPr/>
            <p:nvPr/>
          </p:nvSpPr>
          <p:spPr bwMode="auto">
            <a:xfrm>
              <a:off x="12026361" y="48777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7" name="Полилиния 160"/>
            <p:cNvSpPr/>
            <p:nvPr/>
          </p:nvSpPr>
          <p:spPr bwMode="auto">
            <a:xfrm>
              <a:off x="11946355" y="-8132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 extrusionOk="0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и под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24C10455-C340-7945-BDDA-6923B7A290C6}" type="slidenum">
              <a:rPr/>
              <a:t>‹#›</a:t>
            </a:fld>
            <a:endParaRPr lang="ru-RU"/>
          </a:p>
        </p:txBody>
      </p:sp>
      <p:sp>
        <p:nvSpPr>
          <p:cNvPr id="5" name="Title Placeholder 6"/>
          <p:cNvSpPr>
            <a:spLocks noGrp="1"/>
          </p:cNvSpPr>
          <p:nvPr>
            <p:ph type="title" hasCustomPrompt="1"/>
          </p:nvPr>
        </p:nvSpPr>
        <p:spPr bwMode="auto">
          <a:xfrm>
            <a:off x="550862" y="407976"/>
            <a:ext cx="9611447" cy="3877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>
              <a:defRPr/>
            </a:pPr>
            <a:r>
              <a:rPr lang="ru-RU"/>
              <a:t>Заголовок слайда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 hasCustomPrompt="1"/>
          </p:nvPr>
        </p:nvSpPr>
        <p:spPr bwMode="auto">
          <a:xfrm>
            <a:off x="550864" y="849948"/>
            <a:ext cx="9611446" cy="293687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/>
            </a:lvl2pPr>
          </a:lstStyle>
          <a:p>
            <a:pPr lvl="0">
              <a:defRPr/>
            </a:pPr>
            <a:r>
              <a:rPr lang="ru-RU"/>
              <a:t>Подзаголовок слайда</a:t>
            </a:r>
            <a:endParaRPr/>
          </a:p>
        </p:txBody>
      </p:sp>
      <p:sp>
        <p:nvSpPr>
          <p:cNvPr id="7" name="Нижний колонтитул 1"/>
          <p:cNvSpPr>
            <a:spLocks noGrp="1"/>
          </p:cNvSpPr>
          <p:nvPr>
            <p:ph type="ftr" sz="quarter" idx="3"/>
          </p:nvPr>
        </p:nvSpPr>
        <p:spPr bwMode="auto">
          <a:xfrm>
            <a:off x="460550" y="642358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>
                    <a:lumMod val="90000"/>
                  </a:schemeClr>
                </a:solidFill>
              </a:defRPr>
            </a:lvl1pPr>
          </a:lstStyle>
          <a:p>
            <a:pPr>
              <a:defRPr/>
            </a:pPr>
            <a:r>
              <a:rPr lang="ru-RU"/>
              <a:t>Источник / примечание</a:t>
            </a:r>
          </a:p>
        </p:txBody>
      </p:sp>
      <p:cxnSp>
        <p:nvCxnSpPr>
          <p:cNvPr id="10" name="Прямая соединительная линия 9"/>
          <p:cNvCxnSpPr>
            <a:cxnSpLocks/>
          </p:cNvCxnSpPr>
          <p:nvPr/>
        </p:nvCxnSpPr>
        <p:spPr bwMode="auto">
          <a:xfrm>
            <a:off x="550863" y="1223605"/>
            <a:ext cx="11641137" cy="0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Фото на весь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sz="quarter" idx="10" hasCustomPrompt="1"/>
          </p:nvPr>
        </p:nvSpPr>
        <p:spPr bwMode="auto"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>
              <a:defRPr/>
            </a:pPr>
            <a:r>
              <a:rPr lang="ru-RU"/>
              <a:t>Добавьте фотографию</a:t>
            </a:r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Фото во весь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1"/>
          </p:nvPr>
        </p:nvSpPr>
        <p:spPr bwMode="auto">
          <a:xfrm>
            <a:off x="0" y="0"/>
            <a:ext cx="12192000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629F11A-CAD2-4FD2-9793-0DC6E98D19B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Логотипы в блоках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Заголовок слайда</a:t>
            </a:r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Источник / примечание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fld id="{24C10455-C340-7945-BDDA-6923B7A290C6}" type="slidenum">
              <a:rPr lang="ru-RU"/>
              <a:t>‹#›</a:t>
            </a:fld>
            <a:endParaRPr lang="ru-RU"/>
          </a:p>
        </p:txBody>
      </p:sp>
      <p:cxnSp>
        <p:nvCxnSpPr>
          <p:cNvPr id="13" name="Прямая соединительная линия 12"/>
          <p:cNvCxnSpPr>
            <a:cxnSpLocks/>
          </p:cNvCxnSpPr>
          <p:nvPr/>
        </p:nvCxnSpPr>
        <p:spPr bwMode="auto">
          <a:xfrm>
            <a:off x="550863" y="968502"/>
            <a:ext cx="11641137" cy="0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Picture Placeholder 3"/>
          <p:cNvSpPr>
            <a:spLocks noGrp="1"/>
          </p:cNvSpPr>
          <p:nvPr>
            <p:ph type="pic" sz="quarter" idx="12" hasCustomPrompt="1"/>
          </p:nvPr>
        </p:nvSpPr>
        <p:spPr bwMode="auto">
          <a:xfrm>
            <a:off x="550618" y="1196977"/>
            <a:ext cx="2091600" cy="1180800"/>
          </a:xfrm>
          <a:prstGeom prst="rect">
            <a:avLst/>
          </a:prstGeom>
          <a:ln w="3175">
            <a:solidFill>
              <a:schemeClr val="accent6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Логотип</a:t>
            </a:r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13" hasCustomPrompt="1"/>
          </p:nvPr>
        </p:nvSpPr>
        <p:spPr bwMode="auto">
          <a:xfrm>
            <a:off x="550618" y="2531635"/>
            <a:ext cx="2091600" cy="1180800"/>
          </a:xfrm>
          <a:prstGeom prst="rect">
            <a:avLst/>
          </a:prstGeom>
          <a:ln w="3175">
            <a:solidFill>
              <a:schemeClr val="accent6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Логотип</a:t>
            </a:r>
            <a:endParaRPr lang="en-US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14" hasCustomPrompt="1"/>
          </p:nvPr>
        </p:nvSpPr>
        <p:spPr bwMode="auto">
          <a:xfrm>
            <a:off x="550618" y="3866293"/>
            <a:ext cx="2091600" cy="1180800"/>
          </a:xfrm>
          <a:prstGeom prst="rect">
            <a:avLst/>
          </a:prstGeom>
          <a:ln w="3175">
            <a:solidFill>
              <a:schemeClr val="accent6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Логотип</a:t>
            </a:r>
            <a:endParaRPr lang="en-US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15" hasCustomPrompt="1"/>
          </p:nvPr>
        </p:nvSpPr>
        <p:spPr bwMode="auto">
          <a:xfrm>
            <a:off x="550618" y="5200950"/>
            <a:ext cx="2091600" cy="1180800"/>
          </a:xfrm>
          <a:prstGeom prst="rect">
            <a:avLst/>
          </a:prstGeom>
          <a:ln w="3175">
            <a:solidFill>
              <a:schemeClr val="accent6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Логотип</a:t>
            </a:r>
            <a:endParaRPr lang="en-US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16" hasCustomPrompt="1"/>
          </p:nvPr>
        </p:nvSpPr>
        <p:spPr bwMode="auto">
          <a:xfrm>
            <a:off x="2800348" y="1196977"/>
            <a:ext cx="2091600" cy="1180800"/>
          </a:xfrm>
          <a:prstGeom prst="rect">
            <a:avLst/>
          </a:prstGeom>
          <a:ln w="3175">
            <a:solidFill>
              <a:schemeClr val="accent6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Логотип</a:t>
            </a:r>
            <a:endParaRPr lang="en-US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17" hasCustomPrompt="1"/>
          </p:nvPr>
        </p:nvSpPr>
        <p:spPr bwMode="auto">
          <a:xfrm>
            <a:off x="2800348" y="2531635"/>
            <a:ext cx="2091600" cy="1180800"/>
          </a:xfrm>
          <a:prstGeom prst="rect">
            <a:avLst/>
          </a:prstGeom>
          <a:ln w="3175">
            <a:solidFill>
              <a:schemeClr val="accent6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Логотип</a:t>
            </a:r>
            <a:endParaRPr lang="en-US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18" hasCustomPrompt="1"/>
          </p:nvPr>
        </p:nvSpPr>
        <p:spPr bwMode="auto">
          <a:xfrm>
            <a:off x="2800348" y="3866293"/>
            <a:ext cx="2091600" cy="1180800"/>
          </a:xfrm>
          <a:prstGeom prst="rect">
            <a:avLst/>
          </a:prstGeom>
          <a:ln w="3175">
            <a:solidFill>
              <a:schemeClr val="accent6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Логотип</a:t>
            </a:r>
            <a:endParaRPr lang="en-US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19" hasCustomPrompt="1"/>
          </p:nvPr>
        </p:nvSpPr>
        <p:spPr bwMode="auto">
          <a:xfrm>
            <a:off x="2800348" y="5200950"/>
            <a:ext cx="2091600" cy="1180800"/>
          </a:xfrm>
          <a:prstGeom prst="rect">
            <a:avLst/>
          </a:prstGeom>
          <a:ln w="3175">
            <a:solidFill>
              <a:schemeClr val="accent6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Логотип</a:t>
            </a:r>
            <a:endParaRPr lang="en-US"/>
          </a:p>
        </p:txBody>
      </p:sp>
      <p:sp>
        <p:nvSpPr>
          <p:cNvPr id="53" name="Picture Placeholder 3"/>
          <p:cNvSpPr>
            <a:spLocks noGrp="1"/>
          </p:cNvSpPr>
          <p:nvPr>
            <p:ph type="pic" sz="quarter" idx="20" hasCustomPrompt="1"/>
          </p:nvPr>
        </p:nvSpPr>
        <p:spPr bwMode="auto">
          <a:xfrm>
            <a:off x="5050078" y="1196977"/>
            <a:ext cx="2091600" cy="1180800"/>
          </a:xfrm>
          <a:prstGeom prst="rect">
            <a:avLst/>
          </a:prstGeom>
          <a:ln w="3175">
            <a:solidFill>
              <a:schemeClr val="accent6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Логотип</a:t>
            </a:r>
            <a:endParaRPr lang="en-US"/>
          </a:p>
        </p:txBody>
      </p:sp>
      <p:sp>
        <p:nvSpPr>
          <p:cNvPr id="54" name="Picture Placeholder 3"/>
          <p:cNvSpPr>
            <a:spLocks noGrp="1"/>
          </p:cNvSpPr>
          <p:nvPr>
            <p:ph type="pic" sz="quarter" idx="21" hasCustomPrompt="1"/>
          </p:nvPr>
        </p:nvSpPr>
        <p:spPr bwMode="auto">
          <a:xfrm>
            <a:off x="5050078" y="2531635"/>
            <a:ext cx="2091600" cy="1180800"/>
          </a:xfrm>
          <a:prstGeom prst="rect">
            <a:avLst/>
          </a:prstGeom>
          <a:ln w="3175">
            <a:solidFill>
              <a:schemeClr val="accent6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Логотип</a:t>
            </a:r>
            <a:endParaRPr lang="en-US"/>
          </a:p>
        </p:txBody>
      </p:sp>
      <p:sp>
        <p:nvSpPr>
          <p:cNvPr id="55" name="Picture Placeholder 3"/>
          <p:cNvSpPr>
            <a:spLocks noGrp="1"/>
          </p:cNvSpPr>
          <p:nvPr>
            <p:ph type="pic" sz="quarter" idx="22" hasCustomPrompt="1"/>
          </p:nvPr>
        </p:nvSpPr>
        <p:spPr bwMode="auto">
          <a:xfrm>
            <a:off x="5050078" y="3866293"/>
            <a:ext cx="2091600" cy="1180800"/>
          </a:xfrm>
          <a:prstGeom prst="rect">
            <a:avLst/>
          </a:prstGeom>
          <a:ln w="3175">
            <a:solidFill>
              <a:schemeClr val="accent6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Логотип</a:t>
            </a:r>
            <a:endParaRPr lang="en-US"/>
          </a:p>
        </p:txBody>
      </p:sp>
      <p:sp>
        <p:nvSpPr>
          <p:cNvPr id="56" name="Picture Placeholder 3"/>
          <p:cNvSpPr>
            <a:spLocks noGrp="1"/>
          </p:cNvSpPr>
          <p:nvPr>
            <p:ph type="pic" sz="quarter" idx="23" hasCustomPrompt="1"/>
          </p:nvPr>
        </p:nvSpPr>
        <p:spPr bwMode="auto">
          <a:xfrm>
            <a:off x="5050078" y="5200950"/>
            <a:ext cx="2091600" cy="1180800"/>
          </a:xfrm>
          <a:prstGeom prst="rect">
            <a:avLst/>
          </a:prstGeom>
          <a:ln w="3175">
            <a:solidFill>
              <a:schemeClr val="accent6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Логотип</a:t>
            </a:r>
            <a:endParaRPr lang="en-US"/>
          </a:p>
        </p:txBody>
      </p:sp>
      <p:sp>
        <p:nvSpPr>
          <p:cNvPr id="97" name="Picture Placeholder 3"/>
          <p:cNvSpPr>
            <a:spLocks noGrp="1"/>
          </p:cNvSpPr>
          <p:nvPr>
            <p:ph type="pic" sz="quarter" idx="24" hasCustomPrompt="1"/>
          </p:nvPr>
        </p:nvSpPr>
        <p:spPr bwMode="auto">
          <a:xfrm>
            <a:off x="7299808" y="1196977"/>
            <a:ext cx="2091600" cy="1180800"/>
          </a:xfrm>
          <a:prstGeom prst="rect">
            <a:avLst/>
          </a:prstGeom>
          <a:ln w="3175">
            <a:solidFill>
              <a:schemeClr val="accent6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Логотип</a:t>
            </a:r>
            <a:endParaRPr lang="en-US"/>
          </a:p>
        </p:txBody>
      </p:sp>
      <p:sp>
        <p:nvSpPr>
          <p:cNvPr id="98" name="Picture Placeholder 3"/>
          <p:cNvSpPr>
            <a:spLocks noGrp="1"/>
          </p:cNvSpPr>
          <p:nvPr>
            <p:ph type="pic" sz="quarter" idx="25" hasCustomPrompt="1"/>
          </p:nvPr>
        </p:nvSpPr>
        <p:spPr bwMode="auto">
          <a:xfrm>
            <a:off x="7299808" y="2531635"/>
            <a:ext cx="2091600" cy="1180800"/>
          </a:xfrm>
          <a:prstGeom prst="rect">
            <a:avLst/>
          </a:prstGeom>
          <a:ln w="3175">
            <a:solidFill>
              <a:schemeClr val="accent6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Логотип</a:t>
            </a:r>
            <a:endParaRPr lang="en-US"/>
          </a:p>
        </p:txBody>
      </p:sp>
      <p:sp>
        <p:nvSpPr>
          <p:cNvPr id="99" name="Picture Placeholder 3"/>
          <p:cNvSpPr>
            <a:spLocks noGrp="1"/>
          </p:cNvSpPr>
          <p:nvPr>
            <p:ph type="pic" sz="quarter" idx="26" hasCustomPrompt="1"/>
          </p:nvPr>
        </p:nvSpPr>
        <p:spPr bwMode="auto">
          <a:xfrm>
            <a:off x="7299808" y="3866293"/>
            <a:ext cx="2091600" cy="1180800"/>
          </a:xfrm>
          <a:prstGeom prst="rect">
            <a:avLst/>
          </a:prstGeom>
          <a:ln w="3175">
            <a:solidFill>
              <a:schemeClr val="accent6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Логотип</a:t>
            </a:r>
            <a:endParaRPr lang="en-US"/>
          </a:p>
        </p:txBody>
      </p:sp>
      <p:sp>
        <p:nvSpPr>
          <p:cNvPr id="100" name="Picture Placeholder 3"/>
          <p:cNvSpPr>
            <a:spLocks noGrp="1"/>
          </p:cNvSpPr>
          <p:nvPr>
            <p:ph type="pic" sz="quarter" idx="27" hasCustomPrompt="1"/>
          </p:nvPr>
        </p:nvSpPr>
        <p:spPr bwMode="auto">
          <a:xfrm>
            <a:off x="7299808" y="5200950"/>
            <a:ext cx="2091600" cy="1180800"/>
          </a:xfrm>
          <a:prstGeom prst="rect">
            <a:avLst/>
          </a:prstGeom>
          <a:ln w="3175">
            <a:solidFill>
              <a:schemeClr val="accent6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Логотип</a:t>
            </a:r>
            <a:endParaRPr lang="en-US"/>
          </a:p>
        </p:txBody>
      </p:sp>
      <p:sp>
        <p:nvSpPr>
          <p:cNvPr id="101" name="Picture Placeholder 3"/>
          <p:cNvSpPr>
            <a:spLocks noGrp="1"/>
          </p:cNvSpPr>
          <p:nvPr>
            <p:ph type="pic" sz="quarter" idx="28" hasCustomPrompt="1"/>
          </p:nvPr>
        </p:nvSpPr>
        <p:spPr bwMode="auto">
          <a:xfrm>
            <a:off x="9549538" y="1196977"/>
            <a:ext cx="2091600" cy="1180800"/>
          </a:xfrm>
          <a:prstGeom prst="rect">
            <a:avLst/>
          </a:prstGeom>
          <a:ln w="3175">
            <a:solidFill>
              <a:schemeClr val="accent6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Логотип</a:t>
            </a:r>
            <a:endParaRPr lang="en-US"/>
          </a:p>
        </p:txBody>
      </p:sp>
      <p:sp>
        <p:nvSpPr>
          <p:cNvPr id="102" name="Picture Placeholder 3"/>
          <p:cNvSpPr>
            <a:spLocks noGrp="1"/>
          </p:cNvSpPr>
          <p:nvPr>
            <p:ph type="pic" sz="quarter" idx="29" hasCustomPrompt="1"/>
          </p:nvPr>
        </p:nvSpPr>
        <p:spPr bwMode="auto">
          <a:xfrm>
            <a:off x="9549538" y="2531635"/>
            <a:ext cx="2091600" cy="1180800"/>
          </a:xfrm>
          <a:prstGeom prst="rect">
            <a:avLst/>
          </a:prstGeom>
          <a:ln w="3175">
            <a:solidFill>
              <a:schemeClr val="accent6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Логотип</a:t>
            </a:r>
            <a:endParaRPr lang="en-US"/>
          </a:p>
        </p:txBody>
      </p:sp>
      <p:sp>
        <p:nvSpPr>
          <p:cNvPr id="103" name="Picture Placeholder 3"/>
          <p:cNvSpPr>
            <a:spLocks noGrp="1"/>
          </p:cNvSpPr>
          <p:nvPr>
            <p:ph type="pic" sz="quarter" idx="30" hasCustomPrompt="1"/>
          </p:nvPr>
        </p:nvSpPr>
        <p:spPr bwMode="auto">
          <a:xfrm>
            <a:off x="9549538" y="3866293"/>
            <a:ext cx="2091600" cy="1180800"/>
          </a:xfrm>
          <a:prstGeom prst="rect">
            <a:avLst/>
          </a:prstGeom>
          <a:ln w="3175">
            <a:solidFill>
              <a:schemeClr val="accent6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Логотип</a:t>
            </a:r>
            <a:endParaRPr lang="en-US"/>
          </a:p>
        </p:txBody>
      </p:sp>
      <p:sp>
        <p:nvSpPr>
          <p:cNvPr id="104" name="Picture Placeholder 3"/>
          <p:cNvSpPr>
            <a:spLocks noGrp="1"/>
          </p:cNvSpPr>
          <p:nvPr>
            <p:ph type="pic" sz="quarter" idx="31" hasCustomPrompt="1"/>
          </p:nvPr>
        </p:nvSpPr>
        <p:spPr bwMode="auto">
          <a:xfrm>
            <a:off x="9549538" y="5200950"/>
            <a:ext cx="2091600" cy="1180800"/>
          </a:xfrm>
          <a:prstGeom prst="rect">
            <a:avLst/>
          </a:prstGeom>
          <a:ln w="3175">
            <a:solidFill>
              <a:schemeClr val="accent6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Логотип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Логотипы с разделителями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Заголовок слайда</a:t>
            </a:r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Источник / примечание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fld id="{24C10455-C340-7945-BDDA-6923B7A290C6}" type="slidenum">
              <a:rPr lang="ru-RU"/>
              <a:t>‹#›</a:t>
            </a:fld>
            <a:endParaRPr lang="ru-RU"/>
          </a:p>
        </p:txBody>
      </p:sp>
      <p:cxnSp>
        <p:nvCxnSpPr>
          <p:cNvPr id="13" name="Прямая соединительная линия 12"/>
          <p:cNvCxnSpPr>
            <a:cxnSpLocks/>
          </p:cNvCxnSpPr>
          <p:nvPr/>
        </p:nvCxnSpPr>
        <p:spPr bwMode="auto">
          <a:xfrm>
            <a:off x="550863" y="968502"/>
            <a:ext cx="11641137" cy="0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Picture Placeholder 3"/>
          <p:cNvSpPr>
            <a:spLocks noGrp="1"/>
          </p:cNvSpPr>
          <p:nvPr>
            <p:ph type="pic" sz="quarter" idx="12" hasCustomPrompt="1"/>
          </p:nvPr>
        </p:nvSpPr>
        <p:spPr bwMode="auto">
          <a:xfrm>
            <a:off x="550618" y="1196977"/>
            <a:ext cx="2091600" cy="1180800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Логотип</a:t>
            </a:r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13" hasCustomPrompt="1"/>
          </p:nvPr>
        </p:nvSpPr>
        <p:spPr bwMode="auto">
          <a:xfrm>
            <a:off x="550618" y="2531635"/>
            <a:ext cx="2091600" cy="1180800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Логотип</a:t>
            </a:r>
            <a:endParaRPr lang="en-US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14" hasCustomPrompt="1"/>
          </p:nvPr>
        </p:nvSpPr>
        <p:spPr bwMode="auto">
          <a:xfrm>
            <a:off x="550618" y="3866293"/>
            <a:ext cx="2091600" cy="1180800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Логотип</a:t>
            </a:r>
            <a:endParaRPr lang="en-US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15" hasCustomPrompt="1"/>
          </p:nvPr>
        </p:nvSpPr>
        <p:spPr bwMode="auto">
          <a:xfrm>
            <a:off x="550618" y="5200950"/>
            <a:ext cx="2091600" cy="1180800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Логотип</a:t>
            </a:r>
            <a:endParaRPr lang="en-US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16" hasCustomPrompt="1"/>
          </p:nvPr>
        </p:nvSpPr>
        <p:spPr bwMode="auto">
          <a:xfrm>
            <a:off x="2800348" y="1196977"/>
            <a:ext cx="2091600" cy="1180800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Логотип</a:t>
            </a:r>
            <a:endParaRPr lang="en-US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17" hasCustomPrompt="1"/>
          </p:nvPr>
        </p:nvSpPr>
        <p:spPr bwMode="auto">
          <a:xfrm>
            <a:off x="2800348" y="2531635"/>
            <a:ext cx="2091600" cy="1180800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Логотип</a:t>
            </a:r>
            <a:endParaRPr lang="en-US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18" hasCustomPrompt="1"/>
          </p:nvPr>
        </p:nvSpPr>
        <p:spPr bwMode="auto">
          <a:xfrm>
            <a:off x="2800348" y="3866293"/>
            <a:ext cx="2091600" cy="1180800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Логотип</a:t>
            </a:r>
            <a:endParaRPr lang="en-US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19" hasCustomPrompt="1"/>
          </p:nvPr>
        </p:nvSpPr>
        <p:spPr bwMode="auto">
          <a:xfrm>
            <a:off x="2800348" y="5200950"/>
            <a:ext cx="2091600" cy="1180800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Логотип</a:t>
            </a:r>
            <a:endParaRPr lang="en-US"/>
          </a:p>
        </p:txBody>
      </p:sp>
      <p:sp>
        <p:nvSpPr>
          <p:cNvPr id="53" name="Picture Placeholder 3"/>
          <p:cNvSpPr>
            <a:spLocks noGrp="1"/>
          </p:cNvSpPr>
          <p:nvPr>
            <p:ph type="pic" sz="quarter" idx="20" hasCustomPrompt="1"/>
          </p:nvPr>
        </p:nvSpPr>
        <p:spPr bwMode="auto">
          <a:xfrm>
            <a:off x="5050078" y="1196977"/>
            <a:ext cx="2091600" cy="1180800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Логотип</a:t>
            </a:r>
            <a:endParaRPr lang="en-US"/>
          </a:p>
        </p:txBody>
      </p:sp>
      <p:sp>
        <p:nvSpPr>
          <p:cNvPr id="54" name="Picture Placeholder 3"/>
          <p:cNvSpPr>
            <a:spLocks noGrp="1"/>
          </p:cNvSpPr>
          <p:nvPr>
            <p:ph type="pic" sz="quarter" idx="21" hasCustomPrompt="1"/>
          </p:nvPr>
        </p:nvSpPr>
        <p:spPr bwMode="auto">
          <a:xfrm>
            <a:off x="5050078" y="2531635"/>
            <a:ext cx="2091600" cy="1180800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Логотип</a:t>
            </a:r>
            <a:endParaRPr lang="en-US"/>
          </a:p>
        </p:txBody>
      </p:sp>
      <p:sp>
        <p:nvSpPr>
          <p:cNvPr id="55" name="Picture Placeholder 3"/>
          <p:cNvSpPr>
            <a:spLocks noGrp="1"/>
          </p:cNvSpPr>
          <p:nvPr>
            <p:ph type="pic" sz="quarter" idx="22" hasCustomPrompt="1"/>
          </p:nvPr>
        </p:nvSpPr>
        <p:spPr bwMode="auto">
          <a:xfrm>
            <a:off x="5050078" y="3866293"/>
            <a:ext cx="2091600" cy="1180800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Логотип</a:t>
            </a:r>
            <a:endParaRPr lang="en-US"/>
          </a:p>
        </p:txBody>
      </p:sp>
      <p:sp>
        <p:nvSpPr>
          <p:cNvPr id="56" name="Picture Placeholder 3"/>
          <p:cNvSpPr>
            <a:spLocks noGrp="1"/>
          </p:cNvSpPr>
          <p:nvPr>
            <p:ph type="pic" sz="quarter" idx="23" hasCustomPrompt="1"/>
          </p:nvPr>
        </p:nvSpPr>
        <p:spPr bwMode="auto">
          <a:xfrm>
            <a:off x="5050078" y="5200950"/>
            <a:ext cx="2091600" cy="1180800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Логотип</a:t>
            </a:r>
            <a:endParaRPr lang="en-US"/>
          </a:p>
        </p:txBody>
      </p:sp>
      <p:sp>
        <p:nvSpPr>
          <p:cNvPr id="97" name="Picture Placeholder 3"/>
          <p:cNvSpPr>
            <a:spLocks noGrp="1"/>
          </p:cNvSpPr>
          <p:nvPr>
            <p:ph type="pic" sz="quarter" idx="24" hasCustomPrompt="1"/>
          </p:nvPr>
        </p:nvSpPr>
        <p:spPr bwMode="auto">
          <a:xfrm>
            <a:off x="7299808" y="1196977"/>
            <a:ext cx="2091600" cy="1180800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Логотип</a:t>
            </a:r>
            <a:endParaRPr lang="en-US"/>
          </a:p>
        </p:txBody>
      </p:sp>
      <p:sp>
        <p:nvSpPr>
          <p:cNvPr id="98" name="Picture Placeholder 3"/>
          <p:cNvSpPr>
            <a:spLocks noGrp="1"/>
          </p:cNvSpPr>
          <p:nvPr>
            <p:ph type="pic" sz="quarter" idx="25" hasCustomPrompt="1"/>
          </p:nvPr>
        </p:nvSpPr>
        <p:spPr bwMode="auto">
          <a:xfrm>
            <a:off x="7299808" y="2531635"/>
            <a:ext cx="2091600" cy="1180800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Логотип</a:t>
            </a:r>
            <a:endParaRPr lang="en-US"/>
          </a:p>
        </p:txBody>
      </p:sp>
      <p:sp>
        <p:nvSpPr>
          <p:cNvPr id="99" name="Picture Placeholder 3"/>
          <p:cNvSpPr>
            <a:spLocks noGrp="1"/>
          </p:cNvSpPr>
          <p:nvPr>
            <p:ph type="pic" sz="quarter" idx="26" hasCustomPrompt="1"/>
          </p:nvPr>
        </p:nvSpPr>
        <p:spPr bwMode="auto">
          <a:xfrm>
            <a:off x="7299808" y="3866293"/>
            <a:ext cx="2091600" cy="1180800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Логотип</a:t>
            </a:r>
            <a:endParaRPr lang="en-US"/>
          </a:p>
        </p:txBody>
      </p:sp>
      <p:sp>
        <p:nvSpPr>
          <p:cNvPr id="100" name="Picture Placeholder 3"/>
          <p:cNvSpPr>
            <a:spLocks noGrp="1"/>
          </p:cNvSpPr>
          <p:nvPr>
            <p:ph type="pic" sz="quarter" idx="27" hasCustomPrompt="1"/>
          </p:nvPr>
        </p:nvSpPr>
        <p:spPr bwMode="auto">
          <a:xfrm>
            <a:off x="7299808" y="5200950"/>
            <a:ext cx="2091600" cy="1180800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Логотип</a:t>
            </a:r>
            <a:endParaRPr lang="en-US"/>
          </a:p>
        </p:txBody>
      </p:sp>
      <p:sp>
        <p:nvSpPr>
          <p:cNvPr id="101" name="Picture Placeholder 3"/>
          <p:cNvSpPr>
            <a:spLocks noGrp="1"/>
          </p:cNvSpPr>
          <p:nvPr>
            <p:ph type="pic" sz="quarter" idx="28" hasCustomPrompt="1"/>
          </p:nvPr>
        </p:nvSpPr>
        <p:spPr bwMode="auto">
          <a:xfrm>
            <a:off x="9549538" y="1196977"/>
            <a:ext cx="2091600" cy="1180800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Логотип</a:t>
            </a:r>
            <a:endParaRPr lang="en-US"/>
          </a:p>
        </p:txBody>
      </p:sp>
      <p:sp>
        <p:nvSpPr>
          <p:cNvPr id="102" name="Picture Placeholder 3"/>
          <p:cNvSpPr>
            <a:spLocks noGrp="1"/>
          </p:cNvSpPr>
          <p:nvPr>
            <p:ph type="pic" sz="quarter" idx="29" hasCustomPrompt="1"/>
          </p:nvPr>
        </p:nvSpPr>
        <p:spPr bwMode="auto">
          <a:xfrm>
            <a:off x="9549538" y="2531635"/>
            <a:ext cx="2091600" cy="1180800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Логотип</a:t>
            </a:r>
            <a:endParaRPr lang="en-US"/>
          </a:p>
        </p:txBody>
      </p:sp>
      <p:sp>
        <p:nvSpPr>
          <p:cNvPr id="103" name="Picture Placeholder 3"/>
          <p:cNvSpPr>
            <a:spLocks noGrp="1"/>
          </p:cNvSpPr>
          <p:nvPr>
            <p:ph type="pic" sz="quarter" idx="30" hasCustomPrompt="1"/>
          </p:nvPr>
        </p:nvSpPr>
        <p:spPr bwMode="auto">
          <a:xfrm>
            <a:off x="9549538" y="3866293"/>
            <a:ext cx="2091600" cy="1180800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Логотип</a:t>
            </a:r>
            <a:endParaRPr lang="en-US"/>
          </a:p>
        </p:txBody>
      </p:sp>
      <p:sp>
        <p:nvSpPr>
          <p:cNvPr id="104" name="Picture Placeholder 3"/>
          <p:cNvSpPr>
            <a:spLocks noGrp="1"/>
          </p:cNvSpPr>
          <p:nvPr>
            <p:ph type="pic" sz="quarter" idx="31" hasCustomPrompt="1"/>
          </p:nvPr>
        </p:nvSpPr>
        <p:spPr bwMode="auto">
          <a:xfrm>
            <a:off x="9549538" y="5200950"/>
            <a:ext cx="2091600" cy="1180800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Логотип</a:t>
            </a:r>
            <a:endParaRPr lang="en-US"/>
          </a:p>
        </p:txBody>
      </p:sp>
      <p:grpSp>
        <p:nvGrpSpPr>
          <p:cNvPr id="3" name="Group 2"/>
          <p:cNvGrpSpPr/>
          <p:nvPr userDrawn="1"/>
        </p:nvGrpSpPr>
        <p:grpSpPr bwMode="auto">
          <a:xfrm>
            <a:off x="550864" y="1196975"/>
            <a:ext cx="11090276" cy="5184775"/>
            <a:chOff x="550864" y="1196975"/>
            <a:chExt cx="11090276" cy="5184775"/>
          </a:xfrm>
        </p:grpSpPr>
        <p:cxnSp>
          <p:nvCxnSpPr>
            <p:cNvPr id="26" name="Прямая соединительная линия 96"/>
            <p:cNvCxnSpPr>
              <a:cxnSpLocks/>
            </p:cNvCxnSpPr>
            <p:nvPr userDrawn="1"/>
          </p:nvCxnSpPr>
          <p:spPr bwMode="auto">
            <a:xfrm>
              <a:off x="4971136" y="1196975"/>
              <a:ext cx="0" cy="5184775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97"/>
            <p:cNvCxnSpPr>
              <a:cxnSpLocks/>
            </p:cNvCxnSpPr>
            <p:nvPr userDrawn="1"/>
          </p:nvCxnSpPr>
          <p:spPr bwMode="auto">
            <a:xfrm>
              <a:off x="7220866" y="1196975"/>
              <a:ext cx="0" cy="5184775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98"/>
            <p:cNvCxnSpPr>
              <a:cxnSpLocks/>
            </p:cNvCxnSpPr>
            <p:nvPr userDrawn="1"/>
          </p:nvCxnSpPr>
          <p:spPr bwMode="auto">
            <a:xfrm>
              <a:off x="9470596" y="1196975"/>
              <a:ext cx="0" cy="5184775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99"/>
            <p:cNvCxnSpPr>
              <a:cxnSpLocks/>
            </p:cNvCxnSpPr>
            <p:nvPr userDrawn="1"/>
          </p:nvCxnSpPr>
          <p:spPr bwMode="auto">
            <a:xfrm flipH="1">
              <a:off x="550864" y="2454115"/>
              <a:ext cx="11090276" cy="1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100"/>
            <p:cNvCxnSpPr>
              <a:cxnSpLocks/>
            </p:cNvCxnSpPr>
            <p:nvPr userDrawn="1"/>
          </p:nvCxnSpPr>
          <p:spPr bwMode="auto">
            <a:xfrm flipH="1">
              <a:off x="550864" y="3791823"/>
              <a:ext cx="11090276" cy="1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101"/>
            <p:cNvCxnSpPr>
              <a:cxnSpLocks/>
            </p:cNvCxnSpPr>
            <p:nvPr userDrawn="1"/>
          </p:nvCxnSpPr>
          <p:spPr bwMode="auto">
            <a:xfrm flipH="1">
              <a:off x="550864" y="5129531"/>
              <a:ext cx="11090276" cy="1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102"/>
            <p:cNvCxnSpPr>
              <a:cxnSpLocks/>
            </p:cNvCxnSpPr>
            <p:nvPr userDrawn="1"/>
          </p:nvCxnSpPr>
          <p:spPr bwMode="auto">
            <a:xfrm>
              <a:off x="2721405" y="1196975"/>
              <a:ext cx="0" cy="5184775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2 фото в круг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Заголовок слайда</a:t>
            </a:r>
            <a:endParaRPr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24C10455-C340-7945-BDDA-6923B7A290C6}" type="slidenum">
              <a:rPr lang="ru-RU"/>
              <a:t>‹#›</a:t>
            </a:fld>
            <a:endParaRPr lang="ru-RU"/>
          </a:p>
        </p:txBody>
      </p:sp>
      <p:cxnSp>
        <p:nvCxnSpPr>
          <p:cNvPr id="5" name="Прямая соединительная линия 4"/>
          <p:cNvCxnSpPr>
            <a:cxnSpLocks/>
          </p:cNvCxnSpPr>
          <p:nvPr/>
        </p:nvCxnSpPr>
        <p:spPr bwMode="auto">
          <a:xfrm>
            <a:off x="550863" y="968502"/>
            <a:ext cx="11641137" cy="0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Нижний колонтитул 1"/>
          <p:cNvSpPr>
            <a:spLocks noGrp="1"/>
          </p:cNvSpPr>
          <p:nvPr>
            <p:ph type="ftr" sz="quarter" idx="3"/>
          </p:nvPr>
        </p:nvSpPr>
        <p:spPr bwMode="auto">
          <a:xfrm>
            <a:off x="460550" y="642358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>
                    <a:lumMod val="90000"/>
                  </a:schemeClr>
                </a:solidFill>
              </a:defRPr>
            </a:lvl1pPr>
          </a:lstStyle>
          <a:p>
            <a:pPr>
              <a:defRPr/>
            </a:pPr>
            <a:r>
              <a:rPr lang="ru-RU"/>
              <a:t>Источник / примечание</a:t>
            </a:r>
          </a:p>
        </p:txBody>
      </p:sp>
      <p:sp>
        <p:nvSpPr>
          <p:cNvPr id="14" name="Рисунок 13"/>
          <p:cNvSpPr>
            <a:spLocks noGrp="1"/>
          </p:cNvSpPr>
          <p:nvPr>
            <p:ph type="pic" sz="quarter" idx="11" hasCustomPrompt="1"/>
          </p:nvPr>
        </p:nvSpPr>
        <p:spPr bwMode="auto">
          <a:xfrm>
            <a:off x="3799502" y="1833841"/>
            <a:ext cx="1770286" cy="1771284"/>
          </a:xfrm>
          <a:prstGeom prst="ellipse">
            <a:avLst/>
          </a:prstGeom>
          <a:noFill/>
          <a:ln w="19050">
            <a:solidFill>
              <a:schemeClr val="accent5"/>
            </a:solidFill>
          </a:ln>
        </p:spPr>
        <p:txBody>
          <a:bodyPr anchor="ctr"/>
          <a:lstStyle>
            <a:lvl1pPr algn="ctr"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>
              <a:defRPr/>
            </a:pPr>
            <a:r>
              <a:rPr lang="ru-RU"/>
              <a:t>Фото</a:t>
            </a:r>
            <a:endParaRPr/>
          </a:p>
        </p:txBody>
      </p:sp>
      <p:sp>
        <p:nvSpPr>
          <p:cNvPr id="15" name="Рисунок 13"/>
          <p:cNvSpPr>
            <a:spLocks noGrp="1"/>
          </p:cNvSpPr>
          <p:nvPr>
            <p:ph type="pic" sz="quarter" idx="12" hasCustomPrompt="1"/>
          </p:nvPr>
        </p:nvSpPr>
        <p:spPr bwMode="auto">
          <a:xfrm>
            <a:off x="6595578" y="1833841"/>
            <a:ext cx="1770286" cy="1771284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txBody>
          <a:bodyPr anchor="ctr"/>
          <a:lstStyle>
            <a:lvl1pPr marL="0" marR="0" indent="0" algn="ctr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marL="0" marR="0" lvl="0" indent="0" algn="ctr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/>
              <a:t>Фото</a:t>
            </a:r>
            <a:endParaRPr/>
          </a:p>
        </p:txBody>
      </p:sp>
      <p:cxnSp>
        <p:nvCxnSpPr>
          <p:cNvPr id="20" name="Прямая соединительная линия 19"/>
          <p:cNvCxnSpPr>
            <a:cxnSpLocks/>
          </p:cNvCxnSpPr>
          <p:nvPr userDrawn="1"/>
        </p:nvCxnSpPr>
        <p:spPr bwMode="auto">
          <a:xfrm flipV="1">
            <a:off x="6096000" y="1866037"/>
            <a:ext cx="0" cy="3125925"/>
          </a:xfrm>
          <a:prstGeom prst="line">
            <a:avLst/>
          </a:prstGeom>
          <a:ln w="6350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3 фото в круг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Заголовок слайда</a:t>
            </a:r>
            <a:endParaRPr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24C10455-C340-7945-BDDA-6923B7A290C6}" type="slidenum">
              <a:rPr lang="ru-RU"/>
              <a:t>‹#›</a:t>
            </a:fld>
            <a:endParaRPr lang="ru-RU"/>
          </a:p>
        </p:txBody>
      </p:sp>
      <p:cxnSp>
        <p:nvCxnSpPr>
          <p:cNvPr id="5" name="Прямая соединительная линия 4"/>
          <p:cNvCxnSpPr>
            <a:cxnSpLocks/>
          </p:cNvCxnSpPr>
          <p:nvPr/>
        </p:nvCxnSpPr>
        <p:spPr bwMode="auto">
          <a:xfrm>
            <a:off x="550863" y="968502"/>
            <a:ext cx="11641137" cy="0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Нижний колонтитул 1"/>
          <p:cNvSpPr>
            <a:spLocks noGrp="1"/>
          </p:cNvSpPr>
          <p:nvPr>
            <p:ph type="ftr" sz="quarter" idx="3"/>
          </p:nvPr>
        </p:nvSpPr>
        <p:spPr bwMode="auto">
          <a:xfrm>
            <a:off x="460550" y="642358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>
                    <a:lumMod val="90000"/>
                  </a:schemeClr>
                </a:solidFill>
              </a:defRPr>
            </a:lvl1pPr>
          </a:lstStyle>
          <a:p>
            <a:pPr>
              <a:defRPr/>
            </a:pPr>
            <a:r>
              <a:rPr lang="ru-RU"/>
              <a:t>Источник / примечание</a:t>
            </a:r>
          </a:p>
        </p:txBody>
      </p:sp>
      <p:sp>
        <p:nvSpPr>
          <p:cNvPr id="14" name="Рисунок 13"/>
          <p:cNvSpPr>
            <a:spLocks noGrp="1"/>
          </p:cNvSpPr>
          <p:nvPr>
            <p:ph type="pic" sz="quarter" idx="11" hasCustomPrompt="1"/>
          </p:nvPr>
        </p:nvSpPr>
        <p:spPr bwMode="auto">
          <a:xfrm>
            <a:off x="2406130" y="1833841"/>
            <a:ext cx="1770286" cy="1771284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txBody>
          <a:bodyPr anchor="ctr"/>
          <a:lstStyle>
            <a:lvl1pPr marL="0" marR="0" indent="0" algn="ctr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marL="0" marR="0" lvl="0" indent="0" algn="ctr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/>
              <a:t>Фото</a:t>
            </a:r>
            <a:endParaRPr/>
          </a:p>
        </p:txBody>
      </p:sp>
      <p:sp>
        <p:nvSpPr>
          <p:cNvPr id="15" name="Рисунок 13"/>
          <p:cNvSpPr>
            <a:spLocks noGrp="1"/>
          </p:cNvSpPr>
          <p:nvPr>
            <p:ph type="pic" sz="quarter" idx="12" hasCustomPrompt="1"/>
          </p:nvPr>
        </p:nvSpPr>
        <p:spPr bwMode="auto">
          <a:xfrm>
            <a:off x="5202206" y="1833841"/>
            <a:ext cx="1770286" cy="1771284"/>
          </a:xfrm>
          <a:prstGeom prst="ellipse">
            <a:avLst/>
          </a:prstGeom>
          <a:noFill/>
          <a:ln w="19050">
            <a:solidFill>
              <a:schemeClr val="accent3"/>
            </a:solidFill>
          </a:ln>
        </p:spPr>
        <p:txBody>
          <a:bodyPr anchor="ctr"/>
          <a:lstStyle>
            <a:lvl1pPr marL="0" marR="0" indent="0" algn="ctr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marL="0" marR="0" lvl="0" indent="0" algn="ctr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/>
              <a:t>Фото</a:t>
            </a:r>
            <a:endParaRPr/>
          </a:p>
        </p:txBody>
      </p:sp>
      <p:sp>
        <p:nvSpPr>
          <p:cNvPr id="16" name="Рисунок 13"/>
          <p:cNvSpPr>
            <a:spLocks noGrp="1"/>
          </p:cNvSpPr>
          <p:nvPr>
            <p:ph type="pic" sz="quarter" idx="13" hasCustomPrompt="1"/>
          </p:nvPr>
        </p:nvSpPr>
        <p:spPr bwMode="auto">
          <a:xfrm>
            <a:off x="7998281" y="1833841"/>
            <a:ext cx="1770286" cy="1771284"/>
          </a:xfrm>
          <a:prstGeom prst="ellipse">
            <a:avLst/>
          </a:prstGeom>
          <a:noFill/>
          <a:ln w="19050">
            <a:solidFill>
              <a:schemeClr val="accent4"/>
            </a:solidFill>
          </a:ln>
        </p:spPr>
        <p:txBody>
          <a:bodyPr anchor="ctr"/>
          <a:lstStyle>
            <a:lvl1pPr marL="0" marR="0" indent="0" algn="ctr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marL="0" marR="0" lvl="0" indent="0" algn="ctr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/>
              <a:t>Фото</a:t>
            </a:r>
            <a:endParaRPr/>
          </a:p>
        </p:txBody>
      </p:sp>
      <p:cxnSp>
        <p:nvCxnSpPr>
          <p:cNvPr id="12" name="Прямая соединительная линия 11"/>
          <p:cNvCxnSpPr>
            <a:cxnSpLocks/>
          </p:cNvCxnSpPr>
          <p:nvPr userDrawn="1"/>
        </p:nvCxnSpPr>
        <p:spPr bwMode="auto">
          <a:xfrm flipV="1">
            <a:off x="4689311" y="1866037"/>
            <a:ext cx="0" cy="3125925"/>
          </a:xfrm>
          <a:prstGeom prst="line">
            <a:avLst/>
          </a:prstGeom>
          <a:ln w="6350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cxnSpLocks/>
          </p:cNvCxnSpPr>
          <p:nvPr userDrawn="1"/>
        </p:nvCxnSpPr>
        <p:spPr bwMode="auto">
          <a:xfrm flipV="1">
            <a:off x="7485386" y="1866037"/>
            <a:ext cx="0" cy="3125925"/>
          </a:xfrm>
          <a:prstGeom prst="line">
            <a:avLst/>
          </a:prstGeom>
          <a:ln w="6350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4 фото в круг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Заголовок слайда</a:t>
            </a:r>
            <a:endParaRPr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24C10455-C340-7945-BDDA-6923B7A290C6}" type="slidenum">
              <a:rPr lang="ru-RU"/>
              <a:t>‹#›</a:t>
            </a:fld>
            <a:endParaRPr lang="ru-RU"/>
          </a:p>
        </p:txBody>
      </p:sp>
      <p:cxnSp>
        <p:nvCxnSpPr>
          <p:cNvPr id="5" name="Прямая соединительная линия 4"/>
          <p:cNvCxnSpPr>
            <a:cxnSpLocks/>
          </p:cNvCxnSpPr>
          <p:nvPr/>
        </p:nvCxnSpPr>
        <p:spPr bwMode="auto">
          <a:xfrm>
            <a:off x="550863" y="968502"/>
            <a:ext cx="11641137" cy="0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Нижний колонтитул 1"/>
          <p:cNvSpPr>
            <a:spLocks noGrp="1"/>
          </p:cNvSpPr>
          <p:nvPr>
            <p:ph type="ftr" sz="quarter" idx="3"/>
          </p:nvPr>
        </p:nvSpPr>
        <p:spPr bwMode="auto">
          <a:xfrm>
            <a:off x="460550" y="642358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>
                    <a:lumMod val="90000"/>
                  </a:schemeClr>
                </a:solidFill>
              </a:defRPr>
            </a:lvl1pPr>
          </a:lstStyle>
          <a:p>
            <a:pPr>
              <a:defRPr/>
            </a:pPr>
            <a:r>
              <a:rPr lang="ru-RU"/>
              <a:t>Источник / примечание</a:t>
            </a:r>
          </a:p>
        </p:txBody>
      </p:sp>
      <p:sp>
        <p:nvSpPr>
          <p:cNvPr id="14" name="Рисунок 13"/>
          <p:cNvSpPr>
            <a:spLocks noGrp="1"/>
          </p:cNvSpPr>
          <p:nvPr>
            <p:ph type="pic" sz="quarter" idx="11" hasCustomPrompt="1"/>
          </p:nvPr>
        </p:nvSpPr>
        <p:spPr bwMode="auto">
          <a:xfrm>
            <a:off x="1001937" y="1833841"/>
            <a:ext cx="1770286" cy="1771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txBody>
          <a:bodyPr anchor="ctr"/>
          <a:lstStyle>
            <a:lvl1pPr marL="0" marR="0" indent="0" algn="ctr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marL="0" marR="0" lvl="0" indent="0" algn="ctr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/>
              <a:t>Фото</a:t>
            </a:r>
            <a:endParaRPr/>
          </a:p>
        </p:txBody>
      </p:sp>
      <p:sp>
        <p:nvSpPr>
          <p:cNvPr id="15" name="Рисунок 13"/>
          <p:cNvSpPr>
            <a:spLocks noGrp="1"/>
          </p:cNvSpPr>
          <p:nvPr>
            <p:ph type="pic" sz="quarter" idx="12" hasCustomPrompt="1"/>
          </p:nvPr>
        </p:nvSpPr>
        <p:spPr bwMode="auto">
          <a:xfrm>
            <a:off x="3798012" y="1833841"/>
            <a:ext cx="1770286" cy="1771284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txBody>
          <a:bodyPr anchor="ctr"/>
          <a:lstStyle>
            <a:lvl1pPr marL="0" marR="0" indent="0" algn="ctr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marL="0" marR="0" lvl="0" indent="0" algn="ctr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/>
              <a:t>Фото</a:t>
            </a:r>
            <a:endParaRPr/>
          </a:p>
        </p:txBody>
      </p:sp>
      <p:sp>
        <p:nvSpPr>
          <p:cNvPr id="16" name="Рисунок 13"/>
          <p:cNvSpPr>
            <a:spLocks noGrp="1"/>
          </p:cNvSpPr>
          <p:nvPr>
            <p:ph type="pic" sz="quarter" idx="13" hasCustomPrompt="1"/>
          </p:nvPr>
        </p:nvSpPr>
        <p:spPr bwMode="auto">
          <a:xfrm>
            <a:off x="6594087" y="1833841"/>
            <a:ext cx="1770286" cy="1771284"/>
          </a:xfrm>
          <a:prstGeom prst="ellipse">
            <a:avLst/>
          </a:prstGeom>
          <a:noFill/>
          <a:ln w="19050">
            <a:solidFill>
              <a:schemeClr val="accent5"/>
            </a:solidFill>
          </a:ln>
        </p:spPr>
        <p:txBody>
          <a:bodyPr anchor="ctr"/>
          <a:lstStyle>
            <a:lvl1pPr marL="0" marR="0" indent="0" algn="ctr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marL="0" marR="0" lvl="0" indent="0" algn="ctr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/>
              <a:t>Фото</a:t>
            </a:r>
            <a:endParaRPr/>
          </a:p>
        </p:txBody>
      </p:sp>
      <p:sp>
        <p:nvSpPr>
          <p:cNvPr id="17" name="Рисунок 13"/>
          <p:cNvSpPr>
            <a:spLocks noGrp="1"/>
          </p:cNvSpPr>
          <p:nvPr>
            <p:ph type="pic" sz="quarter" idx="14" hasCustomPrompt="1"/>
          </p:nvPr>
        </p:nvSpPr>
        <p:spPr bwMode="auto">
          <a:xfrm>
            <a:off x="9390162" y="1833841"/>
            <a:ext cx="1770286" cy="1771284"/>
          </a:xfrm>
          <a:prstGeom prst="ellipse">
            <a:avLst/>
          </a:prstGeom>
          <a:noFill/>
          <a:ln w="19050">
            <a:solidFill>
              <a:schemeClr val="accent6"/>
            </a:solidFill>
          </a:ln>
        </p:spPr>
        <p:txBody>
          <a:bodyPr anchor="ctr"/>
          <a:lstStyle>
            <a:lvl1pPr marL="0" marR="0" indent="0" algn="ctr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marL="0" marR="0" lvl="0" indent="0" algn="ctr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/>
              <a:t>Фото</a:t>
            </a:r>
            <a:endParaRPr/>
          </a:p>
        </p:txBody>
      </p:sp>
      <p:cxnSp>
        <p:nvCxnSpPr>
          <p:cNvPr id="13" name="Прямая соединительная линия 12"/>
          <p:cNvCxnSpPr>
            <a:cxnSpLocks/>
          </p:cNvCxnSpPr>
          <p:nvPr userDrawn="1"/>
        </p:nvCxnSpPr>
        <p:spPr bwMode="auto">
          <a:xfrm flipV="1">
            <a:off x="3285118" y="1866037"/>
            <a:ext cx="0" cy="3125925"/>
          </a:xfrm>
          <a:prstGeom prst="line">
            <a:avLst/>
          </a:prstGeom>
          <a:ln w="6350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>
            <a:cxnSpLocks/>
          </p:cNvCxnSpPr>
          <p:nvPr userDrawn="1"/>
        </p:nvCxnSpPr>
        <p:spPr bwMode="auto">
          <a:xfrm flipV="1">
            <a:off x="6081193" y="1866037"/>
            <a:ext cx="0" cy="3125925"/>
          </a:xfrm>
          <a:prstGeom prst="line">
            <a:avLst/>
          </a:prstGeom>
          <a:ln w="6350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cxnSpLocks/>
          </p:cNvCxnSpPr>
          <p:nvPr userDrawn="1"/>
        </p:nvCxnSpPr>
        <p:spPr bwMode="auto">
          <a:xfrm flipV="1">
            <a:off x="8877268" y="1866037"/>
            <a:ext cx="0" cy="3125925"/>
          </a:xfrm>
          <a:prstGeom prst="line">
            <a:avLst/>
          </a:prstGeom>
          <a:ln w="6350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4 фото в круге_2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Заголовок слайда</a:t>
            </a:r>
            <a:endParaRPr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24C10455-C340-7945-BDDA-6923B7A290C6}" type="slidenum">
              <a:rPr lang="ru-RU"/>
              <a:t>‹#›</a:t>
            </a:fld>
            <a:endParaRPr lang="ru-RU"/>
          </a:p>
        </p:txBody>
      </p:sp>
      <p:cxnSp>
        <p:nvCxnSpPr>
          <p:cNvPr id="5" name="Прямая соединительная линия 4"/>
          <p:cNvCxnSpPr>
            <a:cxnSpLocks/>
          </p:cNvCxnSpPr>
          <p:nvPr/>
        </p:nvCxnSpPr>
        <p:spPr bwMode="auto">
          <a:xfrm>
            <a:off x="550863" y="968502"/>
            <a:ext cx="11641137" cy="0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Нижний колонтитул 1"/>
          <p:cNvSpPr>
            <a:spLocks noGrp="1"/>
          </p:cNvSpPr>
          <p:nvPr>
            <p:ph type="ftr" sz="quarter" idx="3"/>
          </p:nvPr>
        </p:nvSpPr>
        <p:spPr bwMode="auto">
          <a:xfrm>
            <a:off x="460550" y="642358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>
                    <a:lumMod val="90000"/>
                  </a:schemeClr>
                </a:solidFill>
              </a:defRPr>
            </a:lvl1pPr>
          </a:lstStyle>
          <a:p>
            <a:pPr>
              <a:defRPr/>
            </a:pPr>
            <a:r>
              <a:rPr lang="ru-RU"/>
              <a:t>Источник / примечание</a:t>
            </a:r>
          </a:p>
        </p:txBody>
      </p:sp>
      <p:sp>
        <p:nvSpPr>
          <p:cNvPr id="14" name="Рисунок 13"/>
          <p:cNvSpPr>
            <a:spLocks noGrp="1"/>
          </p:cNvSpPr>
          <p:nvPr>
            <p:ph type="pic" sz="quarter" idx="11" hasCustomPrompt="1"/>
          </p:nvPr>
        </p:nvSpPr>
        <p:spPr bwMode="auto">
          <a:xfrm>
            <a:off x="550863" y="1688698"/>
            <a:ext cx="1770286" cy="1771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txBody>
          <a:bodyPr anchor="ctr"/>
          <a:lstStyle>
            <a:lvl1pPr marL="0" marR="0" indent="0" algn="ctr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marL="0" marR="0" lvl="0" indent="0" algn="ctr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/>
              <a:t>Фото</a:t>
            </a:r>
            <a:endParaRPr/>
          </a:p>
        </p:txBody>
      </p:sp>
      <p:sp>
        <p:nvSpPr>
          <p:cNvPr id="15" name="Рисунок 13"/>
          <p:cNvSpPr>
            <a:spLocks noGrp="1"/>
          </p:cNvSpPr>
          <p:nvPr>
            <p:ph type="pic" sz="quarter" idx="12" hasCustomPrompt="1"/>
          </p:nvPr>
        </p:nvSpPr>
        <p:spPr bwMode="auto">
          <a:xfrm>
            <a:off x="550863" y="3973071"/>
            <a:ext cx="1770286" cy="1771284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txBody>
          <a:bodyPr anchor="ctr"/>
          <a:lstStyle>
            <a:lvl1pPr marL="0" marR="0" indent="0" algn="ctr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marL="0" marR="0" lvl="0" indent="0" algn="ctr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/>
              <a:t>Фото</a:t>
            </a:r>
            <a:endParaRPr/>
          </a:p>
        </p:txBody>
      </p:sp>
      <p:sp>
        <p:nvSpPr>
          <p:cNvPr id="12" name="Рисунок 13"/>
          <p:cNvSpPr>
            <a:spLocks noGrp="1"/>
          </p:cNvSpPr>
          <p:nvPr>
            <p:ph type="pic" sz="quarter" idx="13" hasCustomPrompt="1"/>
          </p:nvPr>
        </p:nvSpPr>
        <p:spPr bwMode="auto">
          <a:xfrm>
            <a:off x="6096000" y="1688698"/>
            <a:ext cx="1770286" cy="1771284"/>
          </a:xfrm>
          <a:prstGeom prst="ellipse">
            <a:avLst/>
          </a:prstGeom>
          <a:noFill/>
          <a:ln w="19050">
            <a:solidFill>
              <a:schemeClr val="accent5"/>
            </a:solidFill>
          </a:ln>
        </p:spPr>
        <p:txBody>
          <a:bodyPr anchor="ctr"/>
          <a:lstStyle>
            <a:lvl1pPr marL="0" marR="0" indent="0" algn="ctr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marL="0" marR="0" lvl="0" indent="0" algn="ctr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/>
              <a:t>Фото</a:t>
            </a:r>
            <a:endParaRPr/>
          </a:p>
        </p:txBody>
      </p:sp>
      <p:sp>
        <p:nvSpPr>
          <p:cNvPr id="13" name="Рисунок 13"/>
          <p:cNvSpPr>
            <a:spLocks noGrp="1"/>
          </p:cNvSpPr>
          <p:nvPr>
            <p:ph type="pic" sz="quarter" idx="14" hasCustomPrompt="1"/>
          </p:nvPr>
        </p:nvSpPr>
        <p:spPr bwMode="auto">
          <a:xfrm>
            <a:off x="6096000" y="3973071"/>
            <a:ext cx="1770286" cy="1771284"/>
          </a:xfrm>
          <a:prstGeom prst="ellipse">
            <a:avLst/>
          </a:prstGeom>
          <a:noFill/>
          <a:ln w="19050">
            <a:solidFill>
              <a:schemeClr val="accent6"/>
            </a:solidFill>
          </a:ln>
        </p:spPr>
        <p:txBody>
          <a:bodyPr anchor="ctr"/>
          <a:lstStyle>
            <a:lvl1pPr marL="0" marR="0" indent="0" algn="ctr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marL="0" marR="0" lvl="0" indent="0" algn="ctr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/>
              <a:t>Фото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3">
            <a:lum/>
          </a:blip>
          <a:srcRect t="7627" b="7627"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 bwMode="auto">
          <a:xfrm>
            <a:off x="550863" y="407976"/>
            <a:ext cx="9608330" cy="3877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>
              <a:defRPr/>
            </a:pPr>
            <a:r>
              <a:rPr lang="ru-RU"/>
              <a:t>Заголовок слайда</a:t>
            </a:r>
            <a:endParaRPr/>
          </a:p>
        </p:txBody>
      </p:sp>
      <p:sp>
        <p:nvSpPr>
          <p:cNvPr id="21" name="Slide Number Placeholder 20"/>
          <p:cNvSpPr>
            <a:spLocks noGrp="1"/>
          </p:cNvSpPr>
          <p:nvPr userDrawn="1">
            <p:ph type="sldNum" sz="quarter" idx="4"/>
          </p:nvPr>
        </p:nvSpPr>
        <p:spPr bwMode="auto">
          <a:xfrm>
            <a:off x="8897938" y="6423585"/>
            <a:ext cx="2743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>
                <a:solidFill>
                  <a:schemeClr val="tx2">
                    <a:lumMod val="90000"/>
                  </a:schemeClr>
                </a:solidFill>
              </a:defRPr>
            </a:lvl1pPr>
          </a:lstStyle>
          <a:p>
            <a:pPr>
              <a:defRPr/>
            </a:pPr>
            <a:fld id="{24C10455-C340-7945-BDDA-6923B7A290C6}" type="slidenum">
              <a:rPr lang="ru-RU"/>
              <a:t>‹#›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3"/>
          </p:nvPr>
        </p:nvSpPr>
        <p:spPr bwMode="auto">
          <a:xfrm>
            <a:off x="460550" y="642358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>
                    <a:lumMod val="90000"/>
                  </a:schemeClr>
                </a:solidFill>
              </a:defRPr>
            </a:lvl1pPr>
          </a:lstStyle>
          <a:p>
            <a:pPr>
              <a:defRPr/>
            </a:pPr>
            <a:r>
              <a:rPr lang="ru-RU"/>
              <a:t>Источник / примечание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7" r:id="rId16"/>
    <p:sldLayoutId id="2147483668" r:id="rId17"/>
    <p:sldLayoutId id="2147483669" r:id="rId18"/>
    <p:sldLayoutId id="2147483682" r:id="rId19"/>
    <p:sldLayoutId id="2147483683" r:id="rId20"/>
    <p:sldLayoutId id="2147483684" r:id="rId21"/>
  </p:sldLayoutIdLst>
  <p:hf hdr="0" dt="0"/>
  <p:txStyles>
    <p:titleStyle>
      <a:lvl1pPr algn="l" defTabSz="914400">
        <a:lnSpc>
          <a:spcPct val="90000"/>
        </a:lnSpc>
        <a:spcBef>
          <a:spcPts val="0"/>
        </a:spcBef>
        <a:buNone/>
        <a:defRPr sz="2800" b="1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>
        <a:lnSpc>
          <a:spcPct val="90000"/>
        </a:lnSpc>
        <a:spcBef>
          <a:spcPts val="1000"/>
        </a:spcBef>
        <a:buFontTx/>
        <a:buNone/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 t="7627" b="7627"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550863" y="3685840"/>
            <a:ext cx="10515600" cy="60939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pPr marL="0" marR="0" lvl="0" indent="0" defTabSz="371475">
              <a:spcAft>
                <a:spcPts val="0"/>
              </a:spcAft>
              <a:buClrTx/>
              <a:buSzTx/>
              <a:buFontTx/>
              <a:defRPr/>
            </a:pPr>
            <a:r>
              <a:rPr lang="ru-RU"/>
              <a:t>Разделители и титулы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hf hdr="0" dt="0"/>
  <p:txStyles>
    <p:titleStyle>
      <a:lvl1pPr algn="l" defTabSz="914400">
        <a:lnSpc>
          <a:spcPct val="90000"/>
        </a:lnSpc>
        <a:spcBef>
          <a:spcPts val="0"/>
        </a:spcBef>
        <a:buNone/>
        <a:defRPr lang="ru-RU" sz="4400" b="1" i="0" u="none" strike="noStrike" cap="none" spc="0">
          <a:ln>
            <a:noFill/>
          </a:ln>
          <a:solidFill>
            <a:schemeClr val="tx1"/>
          </a:solidFill>
          <a:latin typeface="+mj-lt"/>
          <a:ea typeface="+mj-ea"/>
          <a:cs typeface="Gotham Pro Bold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.png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.png"/><Relationship Id="rId5" Type="http://schemas.microsoft.com/office/2007/relationships/hdphoto" Target="../media/hdphoto2.wdp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0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Relationship Id="rId6" Type="http://schemas.microsoft.com/office/2007/relationships/hdphoto" Target="../media/hdphoto4.wdp"/><Relationship Id="rId5" Type="http://schemas.openxmlformats.org/officeDocument/2006/relationships/image" Target="../media/image19.png"/><Relationship Id="rId4" Type="http://schemas.microsoft.com/office/2007/relationships/hdphoto" Target="../media/hdphoto3.wdp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 bwMode="auto">
          <a:xfrm>
            <a:off x="1134214" y="1455407"/>
            <a:ext cx="9601919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endParaRPr lang="en-US" sz="4000" b="1" dirty="0" smtClean="0">
              <a:solidFill>
                <a:schemeClr val="accent1">
                  <a:lumMod val="75000"/>
                </a:schemeClr>
              </a:solidFill>
              <a:latin typeface="Arial"/>
              <a:cs typeface="Arial"/>
            </a:endParaRPr>
          </a:p>
          <a:p>
            <a:pPr algn="ctr">
              <a:defRPr/>
            </a:pP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Отчёт 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latin typeface="Arial"/>
              <a:cs typeface="Arial"/>
            </a:endParaRPr>
          </a:p>
          <a:p>
            <a:pPr algn="ctr">
              <a:defRPr/>
            </a:pP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о деятельности </a:t>
            </a:r>
          </a:p>
          <a:p>
            <a:pPr algn="ctr">
              <a:defRPr/>
            </a:pP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КСП МО </a:t>
            </a: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город Краснодар</a:t>
            </a:r>
            <a:endParaRPr dirty="0">
              <a:solidFill>
                <a:schemeClr val="accent1">
                  <a:lumMod val="75000"/>
                </a:schemeClr>
              </a:solidFill>
            </a:endParaRPr>
          </a:p>
          <a:p>
            <a:pPr algn="ctr">
              <a:defRPr/>
            </a:pPr>
            <a:endParaRPr dirty="0">
              <a:solidFill>
                <a:schemeClr val="accent1">
                  <a:lumMod val="75000"/>
                </a:schemeClr>
              </a:solidFill>
            </a:endParaRPr>
          </a:p>
          <a:p>
            <a:pPr algn="ctr">
              <a:defRPr/>
            </a:pP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за 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2025 </a:t>
            </a: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год</a:t>
            </a:r>
            <a:endParaRPr dirty="0">
              <a:solidFill>
                <a:schemeClr val="accent1">
                  <a:lumMod val="75000"/>
                </a:schemeClr>
              </a:solidFill>
            </a:endParaRPr>
          </a:p>
          <a:p>
            <a:pPr algn="ctr">
              <a:defRPr/>
            </a:pP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 </a:t>
            </a:r>
            <a:endParaRPr lang="ru-RU" sz="4000" dirty="0">
              <a:solidFill>
                <a:schemeClr val="accent1">
                  <a:lumMod val="75000"/>
                </a:schemeClr>
              </a:solidFill>
              <a:latin typeface="Arial"/>
              <a:cs typeface="Arial"/>
            </a:endParaRPr>
          </a:p>
        </p:txBody>
      </p:sp>
      <p:pic>
        <p:nvPicPr>
          <p:cNvPr id="4" name="Рисунок 12"/>
          <p:cNvPicPr/>
          <p:nvPr/>
        </p:nvPicPr>
        <p:blipFill>
          <a:blip r:embed="rId2"/>
          <a:stretch/>
        </p:blipFill>
        <p:spPr bwMode="auto">
          <a:xfrm>
            <a:off x="87771" y="64620"/>
            <a:ext cx="1079640" cy="1079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629F11A-CAD2-4FD2-9793-0DC6E98D19B3}" type="slidenum">
              <a:rPr lang="ru-RU" sz="1200" b="0" i="0" u="none" strike="noStrike" cap="none" spc="0">
                <a:ln>
                  <a:noFill/>
                </a:ln>
                <a:solidFill>
                  <a:srgbClr val="D1D1D1">
                    <a:lumMod val="90000"/>
                  </a:srgbClr>
                </a:solidFill>
                <a:latin typeface="Open Sans"/>
                <a:ea typeface="+mn-ea"/>
                <a:cs typeface="+mn-cs"/>
              </a:rPr>
              <a:t>10</a:t>
            </a:fld>
            <a:endParaRPr lang="ru-RU" sz="1200" b="0" i="0" u="none" strike="noStrike" cap="none" spc="0" dirty="0">
              <a:ln>
                <a:noFill/>
              </a:ln>
              <a:solidFill>
                <a:srgbClr val="D1D1D1">
                  <a:lumMod val="90000"/>
                </a:srgbClr>
              </a:solidFill>
              <a:latin typeface="Open Sans"/>
              <a:ea typeface="+mn-ea"/>
              <a:cs typeface="+mn-cs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 bwMode="auto">
          <a:xfrm>
            <a:off x="1319079" y="282061"/>
            <a:ext cx="10933499" cy="332399"/>
          </a:xfrm>
        </p:spPr>
        <p:txBody>
          <a:bodyPr/>
          <a:lstStyle/>
          <a:p>
            <a:pPr algn="ctr">
              <a:defRPr/>
            </a:pPr>
            <a:r>
              <a:rPr lang="ru-RU" sz="2400" dirty="0" smtClean="0">
                <a:ln w="1905"/>
                <a:latin typeface="Arial"/>
                <a:cs typeface="Arial"/>
              </a:rPr>
              <a:t>Прочие экспертно-аналитические мероприятия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1217127" y="1536337"/>
            <a:ext cx="9547655" cy="156966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wrap="square" anchor="t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Ø"/>
              <a:defRPr/>
            </a:pPr>
            <a:r>
              <a:rPr lang="ru-RU" sz="2000" dirty="0" smtClean="0">
                <a:solidFill>
                  <a:srgbClr val="242834"/>
                </a:solidFill>
                <a:latin typeface="Arial"/>
              </a:rPr>
              <a:t>Анализ </a:t>
            </a:r>
            <a:r>
              <a:rPr lang="ru-RU" sz="2000" dirty="0">
                <a:solidFill>
                  <a:srgbClr val="242834"/>
                </a:solidFill>
                <a:latin typeface="Arial"/>
              </a:rPr>
              <a:t>планирования и использования бюджетных средств, направленных в 2024 году на финансовое обеспечение проведения </a:t>
            </a:r>
            <a:r>
              <a:rPr lang="ru-RU" sz="2000" b="1" dirty="0">
                <a:solidFill>
                  <a:srgbClr val="242834"/>
                </a:solidFill>
                <a:latin typeface="Arial"/>
              </a:rPr>
              <a:t>углубленных медицинских осмотров </a:t>
            </a:r>
            <a:r>
              <a:rPr lang="ru-RU" sz="2000" dirty="0">
                <a:solidFill>
                  <a:srgbClr val="242834"/>
                </a:solidFill>
                <a:latin typeface="Arial"/>
              </a:rPr>
              <a:t>лиц, занимающихся физической культурой и спортом </a:t>
            </a:r>
            <a:r>
              <a:rPr lang="ru-RU" sz="2000" dirty="0" smtClean="0">
                <a:solidFill>
                  <a:srgbClr val="242834"/>
                </a:solidFill>
                <a:latin typeface="Arial"/>
              </a:rPr>
              <a:t> (</a:t>
            </a:r>
            <a:r>
              <a:rPr lang="ru-RU" sz="2000" dirty="0">
                <a:solidFill>
                  <a:srgbClr val="C00000"/>
                </a:solidFill>
                <a:latin typeface="Arial"/>
              </a:rPr>
              <a:t>Совместное с </a:t>
            </a:r>
            <a:r>
              <a:rPr lang="ru-RU" sz="2000" dirty="0" smtClean="0">
                <a:solidFill>
                  <a:srgbClr val="C00000"/>
                </a:solidFill>
                <a:latin typeface="Arial"/>
              </a:rPr>
              <a:t>КСП Краснодарского края</a:t>
            </a:r>
            <a:r>
              <a:rPr lang="ru-RU" sz="2000" dirty="0" smtClean="0">
                <a:solidFill>
                  <a:schemeClr val="bg2"/>
                </a:solidFill>
                <a:latin typeface="Arial"/>
              </a:rPr>
              <a:t>)</a:t>
            </a:r>
            <a:r>
              <a:rPr lang="ru-RU" sz="2000" dirty="0" smtClean="0">
                <a:solidFill>
                  <a:schemeClr val="accent1"/>
                </a:solidFill>
                <a:latin typeface="Arial"/>
              </a:rPr>
              <a:t> </a:t>
            </a:r>
          </a:p>
          <a:p>
            <a:pPr lvl="0" algn="just">
              <a:defRPr/>
            </a:pPr>
            <a:r>
              <a:rPr lang="ru-RU" sz="1600" b="1" dirty="0" smtClean="0">
                <a:solidFill>
                  <a:schemeClr val="accent1"/>
                </a:solidFill>
                <a:latin typeface="Arial"/>
              </a:rPr>
              <a:t>     (6 объектов)</a:t>
            </a:r>
            <a:endParaRPr sz="1600" b="1" dirty="0">
              <a:solidFill>
                <a:schemeClr val="accent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6441037" y="5348114"/>
            <a:ext cx="5485377" cy="830997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marL="285750" lvl="0" indent="-285750" algn="ctr">
              <a:buFont typeface="Wingdings" panose="05000000000000000000" pitchFamily="2" charset="2"/>
              <a:buChar char="ü"/>
              <a:defRPr/>
            </a:pPr>
            <a:r>
              <a:rPr lang="ru-RU" sz="1600" dirty="0">
                <a:solidFill>
                  <a:schemeClr val="bg2"/>
                </a:solidFill>
                <a:latin typeface="Arial"/>
              </a:rPr>
              <a:t>Анализ деятельности </a:t>
            </a:r>
            <a:r>
              <a:rPr lang="ru-RU" sz="1600" dirty="0" smtClean="0">
                <a:solidFill>
                  <a:schemeClr val="bg2"/>
                </a:solidFill>
                <a:latin typeface="Arial"/>
              </a:rPr>
              <a:t>ГАДБ по </a:t>
            </a:r>
            <a:r>
              <a:rPr lang="ru-RU" sz="1600" dirty="0">
                <a:solidFill>
                  <a:schemeClr val="bg2"/>
                </a:solidFill>
                <a:latin typeface="Arial"/>
              </a:rPr>
              <a:t>управлению </a:t>
            </a:r>
            <a:r>
              <a:rPr lang="ru-RU" sz="1600" b="1" dirty="0">
                <a:solidFill>
                  <a:schemeClr val="bg2"/>
                </a:solidFill>
                <a:latin typeface="Arial"/>
              </a:rPr>
              <a:t>дебиторской задолженностью по неналоговым доходам </a:t>
            </a:r>
            <a:r>
              <a:rPr lang="ru-RU" sz="1600" dirty="0">
                <a:solidFill>
                  <a:schemeClr val="bg2"/>
                </a:solidFill>
                <a:latin typeface="Arial"/>
              </a:rPr>
              <a:t>за 2023 – истекший период 2025 </a:t>
            </a:r>
            <a:r>
              <a:rPr lang="ru-RU" sz="1600" dirty="0" smtClean="0">
                <a:solidFill>
                  <a:schemeClr val="bg2"/>
                </a:solidFill>
                <a:latin typeface="Arial"/>
              </a:rPr>
              <a:t>года</a:t>
            </a:r>
            <a:endParaRPr sz="1600" dirty="0">
              <a:solidFill>
                <a:schemeClr val="bg2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 bwMode="auto">
          <a:xfrm>
            <a:off x="131676" y="5346367"/>
            <a:ext cx="5489478" cy="107721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marL="285750" lvl="0" indent="-285750" algn="ctr">
              <a:buFont typeface="Wingdings" panose="05000000000000000000" pitchFamily="2" charset="2"/>
              <a:buChar char="ü"/>
              <a:defRPr/>
            </a:pPr>
            <a:r>
              <a:rPr lang="ru-RU" sz="1600" dirty="0" smtClean="0">
                <a:solidFill>
                  <a:schemeClr val="bg2"/>
                </a:solidFill>
                <a:latin typeface="Arial"/>
              </a:rPr>
              <a:t>Аудит </a:t>
            </a:r>
            <a:r>
              <a:rPr lang="ru-RU" sz="1600" b="1" dirty="0" smtClean="0">
                <a:solidFill>
                  <a:schemeClr val="bg2"/>
                </a:solidFill>
                <a:latin typeface="Arial"/>
              </a:rPr>
              <a:t>закупок Департамента образования </a:t>
            </a:r>
            <a:r>
              <a:rPr lang="ru-RU" sz="1600" dirty="0" smtClean="0">
                <a:solidFill>
                  <a:schemeClr val="bg2"/>
                </a:solidFill>
                <a:latin typeface="Arial"/>
              </a:rPr>
              <a:t>администрации МО город Краснодар и подведомственных учреждений в </a:t>
            </a:r>
            <a:r>
              <a:rPr lang="ru-RU" sz="1600" dirty="0">
                <a:solidFill>
                  <a:schemeClr val="bg2"/>
                </a:solidFill>
                <a:latin typeface="Arial"/>
              </a:rPr>
              <a:t>2024 году и истекшем периоде 2025 года</a:t>
            </a:r>
            <a:endParaRPr lang="ru-RU" sz="1600" i="0" u="none" strike="noStrike" cap="none" spc="0" dirty="0">
              <a:ln>
                <a:noFill/>
              </a:ln>
              <a:solidFill>
                <a:schemeClr val="bg2"/>
              </a:solidFill>
              <a:latin typeface="Open Sans"/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1217126" y="3328785"/>
            <a:ext cx="9547655" cy="1015663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wrap="square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Ø"/>
              <a:defRPr/>
            </a:pPr>
            <a:r>
              <a:rPr lang="ru-RU" sz="2000" dirty="0" smtClean="0">
                <a:solidFill>
                  <a:srgbClr val="242834"/>
                </a:solidFill>
                <a:latin typeface="Arial"/>
              </a:rPr>
              <a:t>Обследование </a:t>
            </a:r>
            <a:r>
              <a:rPr lang="ru-RU" sz="2000" b="1" dirty="0">
                <a:solidFill>
                  <a:srgbClr val="242834"/>
                </a:solidFill>
                <a:latin typeface="Arial"/>
              </a:rPr>
              <a:t>результатов закупок</a:t>
            </a:r>
            <a:r>
              <a:rPr lang="ru-RU" sz="2000" dirty="0">
                <a:solidFill>
                  <a:srgbClr val="242834"/>
                </a:solidFill>
                <a:latin typeface="Arial"/>
              </a:rPr>
              <a:t>, достижения целей осуществления закупок в муниципальном образовании город Краснодар за 2024 </a:t>
            </a:r>
            <a:r>
              <a:rPr lang="ru-RU" sz="2000" dirty="0" smtClean="0">
                <a:solidFill>
                  <a:srgbClr val="242834"/>
                </a:solidFill>
                <a:latin typeface="Arial"/>
              </a:rPr>
              <a:t>год </a:t>
            </a:r>
            <a:endParaRPr lang="ru-RU" sz="2000" dirty="0">
              <a:solidFill>
                <a:srgbClr val="242834"/>
              </a:solidFill>
              <a:latin typeface="Arial"/>
            </a:endParaRPr>
          </a:p>
          <a:p>
            <a:pPr lvl="0">
              <a:defRPr/>
            </a:pPr>
            <a:r>
              <a:rPr lang="ru-RU" sz="2000" b="1" dirty="0" smtClean="0">
                <a:solidFill>
                  <a:srgbClr val="242834"/>
                </a:solidFill>
                <a:latin typeface="Arial"/>
              </a:rPr>
              <a:t>     </a:t>
            </a:r>
            <a:r>
              <a:rPr lang="ru-RU" sz="1600" b="1" dirty="0" smtClean="0">
                <a:solidFill>
                  <a:schemeClr val="accent1"/>
                </a:solidFill>
                <a:latin typeface="Arial"/>
              </a:rPr>
              <a:t>(433 заказчика)</a:t>
            </a:r>
            <a:endParaRPr lang="ru-RU" sz="1600" b="1" i="0" u="none" strike="noStrike" cap="none" spc="0" dirty="0">
              <a:ln>
                <a:noFill/>
              </a:ln>
              <a:solidFill>
                <a:schemeClr val="accent1"/>
              </a:solidFill>
              <a:latin typeface="Arial"/>
              <a:cs typeface="Arial"/>
            </a:endParaRPr>
          </a:p>
        </p:txBody>
      </p:sp>
      <p:cxnSp>
        <p:nvCxnSpPr>
          <p:cNvPr id="61" name="Прямая соединительная линия 60"/>
          <p:cNvCxnSpPr>
            <a:cxnSpLocks/>
          </p:cNvCxnSpPr>
          <p:nvPr/>
        </p:nvCxnSpPr>
        <p:spPr bwMode="auto">
          <a:xfrm>
            <a:off x="217075" y="4728300"/>
            <a:ext cx="11789180" cy="0"/>
          </a:xfrm>
          <a:prstGeom prst="line">
            <a:avLst/>
          </a:prstGeom>
          <a:ln>
            <a:solidFill>
              <a:srgbClr val="155F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>
            <a:cxnSpLocks/>
          </p:cNvCxnSpPr>
          <p:nvPr/>
        </p:nvCxnSpPr>
        <p:spPr bwMode="auto">
          <a:xfrm>
            <a:off x="1548991" y="843673"/>
            <a:ext cx="10473676" cy="8637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 bwMode="auto">
          <a:xfrm>
            <a:off x="2701622" y="4785025"/>
            <a:ext cx="7190073" cy="338554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600" b="1" i="0" u="none" strike="noStrike" cap="none" spc="0" dirty="0" smtClean="0">
                <a:ln>
                  <a:noFill/>
                </a:ln>
                <a:solidFill>
                  <a:srgbClr val="0070C0"/>
                </a:solidFill>
                <a:latin typeface="Arial"/>
                <a:ea typeface="+mn-ea"/>
                <a:cs typeface="Arial"/>
              </a:rPr>
              <a:t>Начаты в отчетном году, планируются к завершению в </a:t>
            </a:r>
            <a:r>
              <a:rPr lang="ru-RU" sz="1600" b="1" i="0" u="none" strike="noStrike" cap="none" spc="0" dirty="0" smtClean="0">
                <a:ln>
                  <a:noFill/>
                </a:ln>
                <a:solidFill>
                  <a:srgbClr val="C00000"/>
                </a:solidFill>
                <a:latin typeface="Arial"/>
                <a:ea typeface="+mn-ea"/>
                <a:cs typeface="Arial"/>
              </a:rPr>
              <a:t>2026</a:t>
            </a:r>
            <a:r>
              <a:rPr lang="ru-RU" sz="1600" b="1" i="0" u="none" strike="noStrike" cap="none" spc="0" dirty="0" smtClean="0">
                <a:ln>
                  <a:noFill/>
                </a:ln>
                <a:solidFill>
                  <a:srgbClr val="0070C0"/>
                </a:solidFill>
                <a:latin typeface="Arial"/>
                <a:ea typeface="+mn-ea"/>
                <a:cs typeface="Arial"/>
              </a:rPr>
              <a:t> году</a:t>
            </a:r>
            <a:endParaRPr lang="ru-RU" sz="1600" b="1" i="0" u="none" strike="noStrike" cap="none" spc="0" dirty="0">
              <a:ln>
                <a:noFill/>
              </a:ln>
              <a:solidFill>
                <a:srgbClr val="0070C0"/>
              </a:solidFill>
              <a:latin typeface="Arial"/>
              <a:ea typeface="+mn-ea"/>
              <a:cs typeface="Arial"/>
            </a:endParaRPr>
          </a:p>
        </p:txBody>
      </p:sp>
      <p:pic>
        <p:nvPicPr>
          <p:cNvPr id="12" name="Рисунок 12"/>
          <p:cNvPicPr/>
          <p:nvPr/>
        </p:nvPicPr>
        <p:blipFill>
          <a:blip r:embed="rId3"/>
          <a:stretch/>
        </p:blipFill>
        <p:spPr bwMode="auto">
          <a:xfrm>
            <a:off x="87771" y="64620"/>
            <a:ext cx="1079640" cy="107964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1050723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7" name="Прямоугольник 85"/>
          <p:cNvSpPr/>
          <p:nvPr/>
        </p:nvSpPr>
        <p:spPr bwMode="auto">
          <a:xfrm>
            <a:off x="8487720" y="4732920"/>
            <a:ext cx="3164760" cy="578879"/>
          </a:xfrm>
          <a:prstGeom prst="rect">
            <a:avLst/>
          </a:prstGeom>
          <a:noFill/>
          <a:ln w="9525"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  <p:txBody>
          <a:bodyPr numCol="1" spcCol="0" anchor="t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  <a:defRPr/>
            </a:pPr>
            <a:endParaRPr lang="ru-RU" sz="1800" b="0" strike="noStrike" spc="-1" dirty="0">
              <a:solidFill>
                <a:schemeClr val="dk1"/>
              </a:solidFill>
              <a:latin typeface="Roboto" panose="02000000000000000000" pitchFamily="2" charset="0"/>
              <a:ea typeface="宋体"/>
              <a:cs typeface="Roboto" panose="02000000000000000000" pitchFamily="2" charset="0"/>
            </a:endParaRPr>
          </a:p>
        </p:txBody>
      </p:sp>
      <p:sp>
        <p:nvSpPr>
          <p:cNvPr id="1823579801" name="TextBox 11"/>
          <p:cNvSpPr txBox="1">
            <a:spLocks noChangeArrowheads="1"/>
          </p:cNvSpPr>
          <p:nvPr/>
        </p:nvSpPr>
        <p:spPr bwMode="auto">
          <a:xfrm>
            <a:off x="4254364" y="4185821"/>
            <a:ext cx="4259156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5pPr>
            <a:lvl6pPr marL="2514599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9pPr>
          </a:lstStyle>
          <a:p>
            <a:pPr algn="ctr">
              <a:defRPr/>
            </a:pPr>
            <a:r>
              <a:rPr lang="ru-RU" sz="2000" b="1" dirty="0" smtClean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МЕРЫ РЕАГИРОВАНИЯ </a:t>
            </a:r>
            <a:endParaRPr lang="zh-CN" sz="2000" b="1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73" name="TextBox 10"/>
          <p:cNvSpPr/>
          <p:nvPr/>
        </p:nvSpPr>
        <p:spPr bwMode="auto">
          <a:xfrm>
            <a:off x="1143063" y="253695"/>
            <a:ext cx="10970474" cy="829543"/>
          </a:xfrm>
          <a:prstGeom prst="rect">
            <a:avLst/>
          </a:prstGeom>
          <a:noFill/>
          <a:ln w="0"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marL="7560" algn="ctr">
              <a:spcBef>
                <a:spcPts val="62"/>
              </a:spcBef>
              <a:defRPr/>
            </a:pPr>
            <a:r>
              <a:rPr lang="ru-RU" sz="2400" b="1" dirty="0">
                <a:solidFill>
                  <a:srgbClr val="242834"/>
                </a:solidFill>
                <a:latin typeface="Arial"/>
                <a:cs typeface="Arial"/>
              </a:rPr>
              <a:t>Результаты </a:t>
            </a:r>
            <a:r>
              <a:rPr lang="ru-RU" sz="2400" b="1" dirty="0" smtClean="0">
                <a:solidFill>
                  <a:srgbClr val="242834"/>
                </a:solidFill>
                <a:latin typeface="Arial"/>
                <a:cs typeface="Arial"/>
              </a:rPr>
              <a:t>внешней проверки отчета об исполнении бюджета за 2024 год</a:t>
            </a:r>
            <a:endParaRPr lang="ru-RU" sz="2400" b="1" dirty="0">
              <a:solidFill>
                <a:srgbClr val="242834"/>
              </a:solidFill>
              <a:latin typeface="Arial"/>
              <a:cs typeface="Arial"/>
            </a:endParaRPr>
          </a:p>
        </p:txBody>
      </p:sp>
      <p:sp>
        <p:nvSpPr>
          <p:cNvPr id="62" name="Rounded Rectangle 3"/>
          <p:cNvSpPr/>
          <p:nvPr/>
        </p:nvSpPr>
        <p:spPr bwMode="auto">
          <a:xfrm>
            <a:off x="5004026" y="2726050"/>
            <a:ext cx="6736685" cy="1216520"/>
          </a:xfrm>
          <a:prstGeom prst="roundRect">
            <a:avLst>
              <a:gd name="adj" fmla="val 3866"/>
            </a:avLst>
          </a:prstGeom>
          <a:solidFill>
            <a:srgbClr val="D6B369"/>
          </a:solidFill>
          <a:ln>
            <a:noFill/>
          </a:ln>
          <a:effectLst>
            <a:outerShdw blurRad="63360" sx="102000" sy="102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defRPr/>
            </a:pPr>
            <a:endParaRPr lang="en-US" sz="2700" b="0" strike="noStrike" spc="-1" dirty="0">
              <a:solidFill>
                <a:schemeClr val="lt1"/>
              </a:solidFill>
              <a:latin typeface="Aptos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66" name="Rounded Rectangle 3"/>
          <p:cNvSpPr/>
          <p:nvPr/>
        </p:nvSpPr>
        <p:spPr bwMode="auto">
          <a:xfrm>
            <a:off x="5096009" y="2773656"/>
            <a:ext cx="6628297" cy="1151509"/>
          </a:xfrm>
          <a:prstGeom prst="roundRect">
            <a:avLst>
              <a:gd name="adj" fmla="val 3866"/>
            </a:avLst>
          </a:prstGeom>
          <a:solidFill>
            <a:srgbClr val="FFFFFF"/>
          </a:solidFill>
          <a:ln w="47625">
            <a:noFill/>
          </a:ln>
          <a:effectLst>
            <a:outerShdw blurRad="63360" sx="102000" sy="102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defRPr/>
            </a:pPr>
            <a:endParaRPr lang="en-US" sz="2700" b="0" strike="noStrike" spc="-1" dirty="0">
              <a:solidFill>
                <a:schemeClr val="lt1"/>
              </a:solidFill>
              <a:latin typeface="Aptos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91" name="TextBox 90"/>
          <p:cNvSpPr txBox="1"/>
          <p:nvPr/>
        </p:nvSpPr>
        <p:spPr bwMode="auto">
          <a:xfrm>
            <a:off x="4917248" y="2815942"/>
            <a:ext cx="6909283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УСТРАНЕНЫ</a:t>
            </a:r>
            <a:r>
              <a:rPr lang="ru-RU" sz="2000" b="1" dirty="0" smtClean="0">
                <a:solidFill>
                  <a:srgbClr val="00B050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нарушения</a:t>
            </a:r>
          </a:p>
          <a:p>
            <a:pPr algn="ctr">
              <a:defRPr/>
            </a:pPr>
            <a:endParaRPr lang="ru-RU" sz="2000" b="1" dirty="0" smtClean="0">
              <a:solidFill>
                <a:srgbClr val="00B050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ru-RU" sz="2400" b="1" dirty="0" smtClean="0">
                <a:solidFill>
                  <a:srgbClr val="00B050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  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1 192 </a:t>
            </a:r>
            <a:r>
              <a:rPr lang="ru-RU" sz="2000" b="1" dirty="0" smtClean="0">
                <a:solidFill>
                  <a:schemeClr val="bg2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факта</a:t>
            </a:r>
            <a:r>
              <a:rPr lang="ru-RU" sz="2000" b="1" dirty="0" smtClean="0">
                <a:solidFill>
                  <a:srgbClr val="00B050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lang="ru-RU" sz="2000" b="1" dirty="0" smtClean="0">
                <a:solidFill>
                  <a:schemeClr val="bg2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на</a:t>
            </a:r>
            <a:r>
              <a:rPr lang="ru-RU" sz="2000" b="1" dirty="0" smtClean="0">
                <a:solidFill>
                  <a:srgbClr val="00B050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41 054,6 </a:t>
            </a:r>
            <a:r>
              <a:rPr lang="ru-RU" sz="2000" b="1" dirty="0">
                <a:solidFill>
                  <a:schemeClr val="bg2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млн руб</a:t>
            </a:r>
            <a:r>
              <a:rPr lang="ru-RU" sz="2000" b="1" dirty="0" smtClean="0">
                <a:solidFill>
                  <a:schemeClr val="bg2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.</a:t>
            </a:r>
            <a:endParaRPr lang="ru-RU" sz="2000" b="1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92" name="Rounded Rectangle 3"/>
          <p:cNvSpPr/>
          <p:nvPr/>
        </p:nvSpPr>
        <p:spPr bwMode="auto">
          <a:xfrm>
            <a:off x="5004027" y="1315960"/>
            <a:ext cx="6736684" cy="1324921"/>
          </a:xfrm>
          <a:prstGeom prst="roundRect">
            <a:avLst>
              <a:gd name="adj" fmla="val 3866"/>
            </a:avLst>
          </a:prstGeom>
          <a:solidFill>
            <a:srgbClr val="D6B369"/>
          </a:solidFill>
          <a:ln>
            <a:noFill/>
          </a:ln>
          <a:effectLst>
            <a:outerShdw blurRad="63360" sx="102000" sy="102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defRPr/>
            </a:pPr>
            <a:endParaRPr lang="en-US" sz="2700" b="0" strike="noStrike" spc="-1" dirty="0">
              <a:solidFill>
                <a:schemeClr val="lt1"/>
              </a:solidFill>
              <a:latin typeface="Aptos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93" name="Rounded Rectangle 3"/>
          <p:cNvSpPr/>
          <p:nvPr/>
        </p:nvSpPr>
        <p:spPr bwMode="auto">
          <a:xfrm>
            <a:off x="5034057" y="1414006"/>
            <a:ext cx="6650115" cy="1156807"/>
          </a:xfrm>
          <a:prstGeom prst="roundRect">
            <a:avLst>
              <a:gd name="adj" fmla="val 3866"/>
            </a:avLst>
          </a:prstGeom>
          <a:solidFill>
            <a:srgbClr val="FFFFFF"/>
          </a:solidFill>
          <a:ln w="47625">
            <a:noFill/>
          </a:ln>
          <a:effectLst>
            <a:outerShdw blurRad="63360" sx="102000" sy="102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defRPr/>
            </a:pPr>
            <a:endParaRPr lang="en-US" sz="2700" b="0" strike="noStrike" spc="-1" dirty="0">
              <a:solidFill>
                <a:schemeClr val="lt1"/>
              </a:solidFill>
              <a:latin typeface="Aptos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98" name="TextBox 97"/>
          <p:cNvSpPr txBox="1"/>
          <p:nvPr/>
        </p:nvSpPr>
        <p:spPr bwMode="auto">
          <a:xfrm>
            <a:off x="5166396" y="1421690"/>
            <a:ext cx="6509271" cy="1095043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ВЫЯВЛЕНЫ</a:t>
            </a:r>
            <a:r>
              <a:rPr lang="ru-RU" sz="2400" b="1" dirty="0" smtClean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нарушения</a:t>
            </a:r>
          </a:p>
          <a:p>
            <a:pPr algn="ctr">
              <a:defRPr/>
            </a:pPr>
            <a:endParaRPr lang="ru-RU" sz="2000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ru-RU" sz="2000" dirty="0" smtClean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3 121 </a:t>
            </a:r>
            <a:r>
              <a:rPr lang="ru-RU" sz="2000" b="1" dirty="0" smtClean="0">
                <a:solidFill>
                  <a:schemeClr val="bg2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факт</a:t>
            </a: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lang="ru-RU" sz="2000" b="1" dirty="0" smtClean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на</a:t>
            </a:r>
            <a:r>
              <a:rPr lang="ru-RU" sz="2400" b="1" dirty="0" smtClean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lang="ru-RU" sz="2000" b="1" dirty="0" smtClean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42 227,4 </a:t>
            </a:r>
            <a:r>
              <a:rPr sz="2000" b="1" u="none" dirty="0" smtClean="0">
                <a:solidFill>
                  <a:schemeClr val="bg2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млн руб</a:t>
            </a:r>
            <a:r>
              <a:rPr lang="ru-RU" sz="2000" b="1" u="none" dirty="0" smtClean="0">
                <a:solidFill>
                  <a:schemeClr val="bg2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.</a:t>
            </a:r>
            <a:endParaRPr sz="2000" b="1" dirty="0">
              <a:solidFill>
                <a:schemeClr val="bg2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01" name="Rounded Rectangle 3"/>
          <p:cNvSpPr/>
          <p:nvPr/>
        </p:nvSpPr>
        <p:spPr bwMode="auto">
          <a:xfrm>
            <a:off x="1056285" y="1304081"/>
            <a:ext cx="3860963" cy="2638489"/>
          </a:xfrm>
          <a:prstGeom prst="roundRect">
            <a:avLst>
              <a:gd name="adj" fmla="val 3866"/>
            </a:avLst>
          </a:prstGeom>
          <a:solidFill>
            <a:srgbClr val="D6B369"/>
          </a:solidFill>
          <a:ln>
            <a:noFill/>
          </a:ln>
          <a:effectLst>
            <a:outerShdw blurRad="63360" sx="102000" sy="102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defRPr/>
            </a:pPr>
            <a:endParaRPr lang="en-US" sz="2700" b="0" strike="noStrike" spc="-1" dirty="0">
              <a:solidFill>
                <a:schemeClr val="lt1"/>
              </a:solidFill>
              <a:latin typeface="Aptos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04" name="Rounded Rectangle 3"/>
          <p:cNvSpPr/>
          <p:nvPr/>
        </p:nvSpPr>
        <p:spPr bwMode="auto">
          <a:xfrm>
            <a:off x="1111612" y="1372073"/>
            <a:ext cx="3734582" cy="2523052"/>
          </a:xfrm>
          <a:prstGeom prst="roundRect">
            <a:avLst>
              <a:gd name="adj" fmla="val 3866"/>
            </a:avLst>
          </a:prstGeom>
          <a:solidFill>
            <a:srgbClr val="FFFFFF"/>
          </a:solidFill>
          <a:ln w="47625">
            <a:noFill/>
          </a:ln>
          <a:effectLst>
            <a:outerShdw blurRad="63360" sx="102000" sy="102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defRPr/>
            </a:pPr>
            <a:endParaRPr lang="en-US" sz="2700" b="0" strike="noStrike" spc="-1" dirty="0">
              <a:solidFill>
                <a:schemeClr val="lt1"/>
              </a:solidFill>
              <a:latin typeface="Aptos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05" name="TextBox 11"/>
          <p:cNvSpPr txBox="1">
            <a:spLocks noChangeArrowheads="1"/>
          </p:cNvSpPr>
          <p:nvPr/>
        </p:nvSpPr>
        <p:spPr bwMode="auto">
          <a:xfrm>
            <a:off x="932507" y="1199604"/>
            <a:ext cx="3951476" cy="153888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5pPr>
            <a:lvl6pPr marL="2514599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9pPr>
          </a:lstStyle>
          <a:p>
            <a:pPr algn="ctr">
              <a:defRPr/>
            </a:pPr>
            <a:endParaRPr lang="ru-RU" sz="2000" b="1" dirty="0" smtClean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ctr">
              <a:defRPr/>
            </a:pPr>
            <a:endParaRPr sz="2000" b="1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</a:t>
            </a:r>
          </a:p>
          <a:p>
            <a:pPr>
              <a:defRPr/>
            </a:pPr>
            <a:endParaRPr lang="ru-RU" sz="1600" dirty="0" smtClean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endParaRPr lang="en-US" sz="1400" dirty="0">
              <a:solidFill>
                <a:srgbClr val="002060"/>
              </a:solidFill>
              <a:latin typeface="Arial" panose="020B0604020202020204" pitchFamily="34" charset="0"/>
              <a:ea typeface="Open Sans" pitchFamily="34" charset="0"/>
              <a:cs typeface="Arial" panose="020B0604020202020204" pitchFamily="34" charset="0"/>
            </a:endParaRPr>
          </a:p>
        </p:txBody>
      </p:sp>
      <p:sp>
        <p:nvSpPr>
          <p:cNvPr id="106" name="矩形 23"/>
          <p:cNvSpPr/>
          <p:nvPr/>
        </p:nvSpPr>
        <p:spPr bwMode="auto">
          <a:xfrm>
            <a:off x="1384668" y="1403395"/>
            <a:ext cx="3559876" cy="2060649"/>
          </a:xfrm>
          <a:prstGeom prst="rect">
            <a:avLst/>
          </a:prstGeom>
          <a:noFill/>
          <a:ln w="0"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ПРОВЕРЕНО:</a:t>
            </a:r>
          </a:p>
          <a:p>
            <a:pPr algn="ctr">
              <a:defRPr/>
            </a:pPr>
            <a:endParaRPr lang="ru-RU" sz="2400" b="1" dirty="0" smtClean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  <a:defRPr/>
            </a:pPr>
            <a:r>
              <a:rPr lang="ru-RU" sz="2000" b="1" dirty="0" smtClean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Отчет об исполнении бюджета</a:t>
            </a:r>
          </a:p>
          <a:p>
            <a:pPr marL="342900" indent="-342900">
              <a:buFont typeface="Wingdings" panose="05000000000000000000" pitchFamily="2" charset="2"/>
              <a:buChar char="ü"/>
              <a:defRPr/>
            </a:pPr>
            <a:endParaRPr lang="ru-RU" sz="2000" b="1" dirty="0" smtClean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  <a:defRPr/>
            </a:pPr>
            <a:r>
              <a:rPr lang="ru-RU" sz="2000" b="1" dirty="0" smtClean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Отчетность </a:t>
            </a:r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34</a:t>
            </a:r>
            <a:r>
              <a:rPr lang="ru-RU" sz="2000" b="1" dirty="0" smtClean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ГАБС  </a:t>
            </a:r>
          </a:p>
        </p:txBody>
      </p:sp>
      <p:sp>
        <p:nvSpPr>
          <p:cNvPr id="96" name="矩形 26"/>
          <p:cNvSpPr/>
          <p:nvPr/>
        </p:nvSpPr>
        <p:spPr bwMode="auto">
          <a:xfrm>
            <a:off x="10147646" y="4853848"/>
            <a:ext cx="1593065" cy="182409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0" name="TextBox 11"/>
          <p:cNvSpPr txBox="1">
            <a:spLocks noChangeArrowheads="1"/>
          </p:cNvSpPr>
          <p:nvPr/>
        </p:nvSpPr>
        <p:spPr bwMode="auto">
          <a:xfrm>
            <a:off x="10020176" y="5019773"/>
            <a:ext cx="1848003" cy="116955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5pPr>
            <a:lvl6pPr marL="2514599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9pPr>
          </a:lstStyle>
          <a:p>
            <a:pPr algn="ctr"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Материалы  направлены</a:t>
            </a:r>
          </a:p>
          <a:p>
            <a:pPr algn="ctr"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в прокуратуру города Краснодара</a:t>
            </a:r>
            <a:endParaRPr lang="ru-RU" sz="1400" b="1" dirty="0">
              <a:solidFill>
                <a:schemeClr val="bg1"/>
              </a:solidFill>
              <a:latin typeface="Arial" panose="020B0604020202020204" pitchFamily="34" charset="0"/>
              <a:ea typeface="Roboto"/>
              <a:cs typeface="Arial" panose="020B0604020202020204" pitchFamily="34" charset="0"/>
            </a:endParaRPr>
          </a:p>
        </p:txBody>
      </p:sp>
      <p:sp>
        <p:nvSpPr>
          <p:cNvPr id="102" name="矩形 26"/>
          <p:cNvSpPr/>
          <p:nvPr/>
        </p:nvSpPr>
        <p:spPr bwMode="auto">
          <a:xfrm>
            <a:off x="6265006" y="4839801"/>
            <a:ext cx="1779776" cy="182409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8" name="矩形 26"/>
          <p:cNvSpPr/>
          <p:nvPr/>
        </p:nvSpPr>
        <p:spPr bwMode="auto">
          <a:xfrm>
            <a:off x="8172250" y="4853848"/>
            <a:ext cx="1614328" cy="182409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" name="TextBox 11"/>
          <p:cNvSpPr txBox="1">
            <a:spLocks noChangeArrowheads="1"/>
          </p:cNvSpPr>
          <p:nvPr/>
        </p:nvSpPr>
        <p:spPr bwMode="auto">
          <a:xfrm>
            <a:off x="8086035" y="5019773"/>
            <a:ext cx="1807675" cy="13849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5pPr>
            <a:lvl6pPr marL="2514599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9pPr>
          </a:lstStyle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Рекомендации</a:t>
            </a:r>
          </a:p>
          <a:p>
            <a:pPr algn="ctr">
              <a:defRPr/>
            </a:pPr>
            <a:endParaRPr lang="ru-RU" sz="1600" b="1" dirty="0" smtClean="0">
              <a:solidFill>
                <a:schemeClr val="bg1"/>
              </a:solidFill>
              <a:latin typeface="Arial" panose="020B0604020202020204" pitchFamily="34" charset="0"/>
              <a:ea typeface="Roboto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выдано:</a:t>
            </a:r>
            <a:r>
              <a:rPr lang="ru-RU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92</a:t>
            </a:r>
            <a:r>
              <a:rPr lang="ru-RU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</a:t>
            </a:r>
          </a:p>
          <a:p>
            <a:pPr>
              <a:defRPr/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исполнено: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75</a:t>
            </a:r>
          </a:p>
        </p:txBody>
      </p:sp>
      <p:sp>
        <p:nvSpPr>
          <p:cNvPr id="111" name="矩形 26"/>
          <p:cNvSpPr/>
          <p:nvPr/>
        </p:nvSpPr>
        <p:spPr bwMode="auto">
          <a:xfrm>
            <a:off x="4342594" y="4860145"/>
            <a:ext cx="1807295" cy="182409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TextBox 11"/>
          <p:cNvSpPr txBox="1">
            <a:spLocks noChangeArrowheads="1"/>
          </p:cNvSpPr>
          <p:nvPr/>
        </p:nvSpPr>
        <p:spPr bwMode="auto">
          <a:xfrm>
            <a:off x="4471978" y="5047998"/>
            <a:ext cx="153909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5pPr>
            <a:lvl6pPr marL="2514599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9pPr>
          </a:lstStyle>
          <a:p>
            <a:pPr algn="ctr"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9</a:t>
            </a:r>
            <a:endParaRPr sz="2800" b="1" dirty="0">
              <a:solidFill>
                <a:srgbClr val="C00000"/>
              </a:solidFill>
              <a:latin typeface="Arial" panose="020B0604020202020204" pitchFamily="34" charset="0"/>
              <a:ea typeface="Roboto"/>
              <a:cs typeface="Arial" panose="020B0604020202020204" pitchFamily="34" charset="0"/>
            </a:endParaRPr>
          </a:p>
        </p:txBody>
      </p:sp>
      <p:sp>
        <p:nvSpPr>
          <p:cNvPr id="114" name="矩形 26"/>
          <p:cNvSpPr/>
          <p:nvPr/>
        </p:nvSpPr>
        <p:spPr bwMode="auto">
          <a:xfrm>
            <a:off x="2339145" y="4839801"/>
            <a:ext cx="1725928" cy="182409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5" name="TextBox 11"/>
          <p:cNvSpPr txBox="1">
            <a:spLocks noChangeArrowheads="1"/>
          </p:cNvSpPr>
          <p:nvPr/>
        </p:nvSpPr>
        <p:spPr bwMode="auto">
          <a:xfrm>
            <a:off x="2804125" y="5047274"/>
            <a:ext cx="780527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5pPr>
            <a:lvl6pPr marL="2514599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9pPr>
          </a:lstStyle>
          <a:p>
            <a:pPr algn="ctr"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17</a:t>
            </a:r>
            <a:endParaRPr lang="zh-CN" sz="2800" b="1" dirty="0">
              <a:solidFill>
                <a:srgbClr val="C00000"/>
              </a:solidFill>
              <a:latin typeface="Arial" panose="020B0604020202020204" pitchFamily="34" charset="0"/>
              <a:ea typeface="微软雅黑"/>
              <a:cs typeface="Arial" panose="020B0604020202020204" pitchFamily="34" charset="0"/>
            </a:endParaRPr>
          </a:p>
        </p:txBody>
      </p:sp>
      <p:sp>
        <p:nvSpPr>
          <p:cNvPr id="117" name="TextBox 11"/>
          <p:cNvSpPr txBox="1">
            <a:spLocks noChangeArrowheads="1"/>
          </p:cNvSpPr>
          <p:nvPr/>
        </p:nvSpPr>
        <p:spPr bwMode="auto">
          <a:xfrm>
            <a:off x="2284834" y="5638270"/>
            <a:ext cx="1819111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5pPr>
            <a:lvl6pPr marL="2514599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9pPr>
          </a:lstStyle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представлений</a:t>
            </a:r>
            <a:endParaRPr lang="zh-CN" sz="1200" b="1" dirty="0">
              <a:solidFill>
                <a:schemeClr val="bg1"/>
              </a:solidFill>
              <a:latin typeface="Arial" panose="020B0604020202020204" pitchFamily="34" charset="0"/>
              <a:ea typeface="微软雅黑"/>
              <a:cs typeface="Arial" panose="020B0604020202020204" pitchFamily="34" charset="0"/>
            </a:endParaRPr>
          </a:p>
        </p:txBody>
      </p:sp>
      <p:sp>
        <p:nvSpPr>
          <p:cNvPr id="123" name="矩形 26"/>
          <p:cNvSpPr/>
          <p:nvPr/>
        </p:nvSpPr>
        <p:spPr bwMode="auto">
          <a:xfrm>
            <a:off x="670304" y="4853848"/>
            <a:ext cx="1487062" cy="182409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4" name="TextBox 11"/>
          <p:cNvSpPr txBox="1">
            <a:spLocks noChangeArrowheads="1"/>
          </p:cNvSpPr>
          <p:nvPr/>
        </p:nvSpPr>
        <p:spPr bwMode="auto">
          <a:xfrm>
            <a:off x="1011645" y="5050189"/>
            <a:ext cx="804379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5pPr>
            <a:lvl6pPr marL="2514599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9pPr>
          </a:lstStyle>
          <a:p>
            <a:pPr algn="ctr"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17</a:t>
            </a:r>
            <a:endParaRPr lang="zh-CN" sz="2800" b="1" dirty="0">
              <a:solidFill>
                <a:srgbClr val="C00000"/>
              </a:solidFill>
              <a:latin typeface="Arial" panose="020B0604020202020204" pitchFamily="34" charset="0"/>
              <a:ea typeface="微软雅黑"/>
              <a:cs typeface="Arial" panose="020B0604020202020204" pitchFamily="34" charset="0"/>
            </a:endParaRPr>
          </a:p>
        </p:txBody>
      </p:sp>
      <p:sp>
        <p:nvSpPr>
          <p:cNvPr id="125" name="TextBox 11"/>
          <p:cNvSpPr txBox="1">
            <a:spLocks noChangeArrowheads="1"/>
          </p:cNvSpPr>
          <p:nvPr/>
        </p:nvSpPr>
        <p:spPr bwMode="auto">
          <a:xfrm>
            <a:off x="571061" y="5638270"/>
            <a:ext cx="1717592" cy="3356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5pPr>
            <a:lvl6pPr marL="2514599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9pPr>
          </a:lstStyle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предписаний</a:t>
            </a:r>
            <a:endParaRPr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Прямая соединительная линия 32"/>
          <p:cNvCxnSpPr>
            <a:cxnSpLocks/>
          </p:cNvCxnSpPr>
          <p:nvPr/>
        </p:nvCxnSpPr>
        <p:spPr bwMode="auto">
          <a:xfrm>
            <a:off x="1413835" y="1091430"/>
            <a:ext cx="10454344" cy="24741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5" name="TextBox 11"/>
          <p:cNvSpPr txBox="1">
            <a:spLocks noChangeArrowheads="1"/>
          </p:cNvSpPr>
          <p:nvPr/>
        </p:nvSpPr>
        <p:spPr bwMode="auto">
          <a:xfrm>
            <a:off x="4302626" y="5666104"/>
            <a:ext cx="1904822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5pPr>
            <a:lvl6pPr marL="2514599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9pPr>
          </a:lstStyle>
          <a:p>
            <a:pPr algn="ctr">
              <a:defRPr/>
            </a:pPr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п</a:t>
            </a:r>
            <a:r>
              <a:rPr lang="ru-RU" sz="1400" b="1" dirty="0" smtClean="0">
                <a:solidFill>
                  <a:schemeClr val="bg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ривлечено к административной ответственности</a:t>
            </a:r>
            <a:endParaRPr lang="zh-CN" sz="1400" b="1" dirty="0">
              <a:solidFill>
                <a:schemeClr val="bg1"/>
              </a:solidFill>
              <a:latin typeface="Arial" panose="020B0604020202020204" pitchFamily="34" charset="0"/>
              <a:ea typeface="微软雅黑"/>
              <a:cs typeface="Arial" panose="020B0604020202020204" pitchFamily="34" charset="0"/>
            </a:endParaRPr>
          </a:p>
        </p:txBody>
      </p:sp>
      <p:sp>
        <p:nvSpPr>
          <p:cNvPr id="36" name="TextBox 11"/>
          <p:cNvSpPr txBox="1">
            <a:spLocks noChangeArrowheads="1"/>
          </p:cNvSpPr>
          <p:nvPr/>
        </p:nvSpPr>
        <p:spPr bwMode="auto">
          <a:xfrm>
            <a:off x="6381295" y="5047274"/>
            <a:ext cx="153909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5pPr>
            <a:lvl6pPr marL="2514599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9pPr>
          </a:lstStyle>
          <a:p>
            <a:pPr algn="ctr"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13</a:t>
            </a:r>
            <a:endParaRPr sz="2800" b="1" dirty="0">
              <a:solidFill>
                <a:srgbClr val="C00000"/>
              </a:solidFill>
              <a:latin typeface="Arial" panose="020B0604020202020204" pitchFamily="34" charset="0"/>
              <a:ea typeface="Roboto"/>
              <a:cs typeface="Arial" panose="020B0604020202020204" pitchFamily="34" charset="0"/>
            </a:endParaRPr>
          </a:p>
        </p:txBody>
      </p:sp>
      <p:sp>
        <p:nvSpPr>
          <p:cNvPr id="37" name="TextBox 11"/>
          <p:cNvSpPr txBox="1">
            <a:spLocks noChangeArrowheads="1"/>
          </p:cNvSpPr>
          <p:nvPr/>
        </p:nvSpPr>
        <p:spPr bwMode="auto">
          <a:xfrm>
            <a:off x="5990818" y="5648543"/>
            <a:ext cx="2401858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5pPr>
            <a:lvl6pPr marL="2514599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9pPr>
          </a:lstStyle>
          <a:p>
            <a:pPr algn="ctr"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привлечено к дисциплинарной ответственности</a:t>
            </a:r>
            <a:endParaRPr lang="zh-CN" sz="1400" b="1" dirty="0">
              <a:solidFill>
                <a:schemeClr val="bg1"/>
              </a:solidFill>
              <a:latin typeface="Arial" panose="020B0604020202020204" pitchFamily="34" charset="0"/>
              <a:ea typeface="微软雅黑"/>
              <a:cs typeface="Arial" panose="020B0604020202020204" pitchFamily="34" charset="0"/>
            </a:endParaRPr>
          </a:p>
        </p:txBody>
      </p:sp>
      <p:pic>
        <p:nvPicPr>
          <p:cNvPr id="34" name="Рисунок 12"/>
          <p:cNvPicPr/>
          <p:nvPr/>
        </p:nvPicPr>
        <p:blipFill>
          <a:blip r:embed="rId3"/>
          <a:stretch/>
        </p:blipFill>
        <p:spPr bwMode="auto">
          <a:xfrm>
            <a:off x="87771" y="64620"/>
            <a:ext cx="1079640" cy="107964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134256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72184571" name="TextBox 10"/>
          <p:cNvSpPr/>
          <p:nvPr/>
        </p:nvSpPr>
        <p:spPr bwMode="auto">
          <a:xfrm>
            <a:off x="1386307" y="345636"/>
            <a:ext cx="10703024" cy="460211"/>
          </a:xfrm>
          <a:prstGeom prst="rect">
            <a:avLst/>
          </a:prstGeom>
          <a:noFill/>
          <a:ln w="0"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marL="7560" algn="ctr">
              <a:spcBef>
                <a:spcPts val="60"/>
              </a:spcBef>
              <a:defRPr/>
            </a:pPr>
            <a:r>
              <a:rPr lang="ru-RU" sz="2400" b="1" dirty="0" smtClean="0"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Реализация внешней </a:t>
            </a:r>
            <a:r>
              <a:rPr lang="ru-RU" sz="2400" b="1" dirty="0"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проверки </a:t>
            </a:r>
            <a:r>
              <a:rPr lang="ru-RU" sz="2400" b="1" dirty="0" smtClean="0"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отчетности ГАБС за </a:t>
            </a:r>
            <a:r>
              <a:rPr lang="ru-RU" sz="2400" b="1" dirty="0"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2024 год</a:t>
            </a:r>
          </a:p>
        </p:txBody>
      </p:sp>
      <p:sp>
        <p:nvSpPr>
          <p:cNvPr id="1780919250" name="Блок-схема: процесс 1780919249"/>
          <p:cNvSpPr/>
          <p:nvPr/>
        </p:nvSpPr>
        <p:spPr bwMode="auto">
          <a:xfrm>
            <a:off x="3662993" y="1299521"/>
            <a:ext cx="7733706" cy="760166"/>
          </a:xfrm>
          <a:prstGeom prst="flowChartProcess">
            <a:avLst/>
          </a:prstGeom>
          <a:noFill/>
          <a:ln w="12700" cap="flat" cmpd="thickThin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0"/>
          <a:lstStyle/>
          <a:p>
            <a:pPr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УСТРАНЕНО</a:t>
            </a:r>
            <a:r>
              <a:rPr lang="ru-RU" sz="2400" dirty="0" smtClean="0">
                <a:solidFill>
                  <a:schemeClr val="tx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 нарушений на </a:t>
            </a:r>
            <a:r>
              <a:rPr lang="ru-RU" sz="32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41 054,6 </a:t>
            </a:r>
            <a:r>
              <a:rPr lang="ru-RU" sz="2400" dirty="0" smtClean="0">
                <a:solidFill>
                  <a:schemeClr val="tx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млн рублей:</a:t>
            </a:r>
            <a:endParaRPr lang="ru-RU" sz="24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2" name="Диаграмма 3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81696381"/>
              </p:ext>
            </p:extLst>
          </p:nvPr>
        </p:nvGraphicFramePr>
        <p:xfrm>
          <a:off x="261886" y="2262918"/>
          <a:ext cx="3526177" cy="3344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310573" y="3628223"/>
            <a:ext cx="15446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4000" b="1" dirty="0"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97,2</a:t>
            </a:r>
            <a:r>
              <a:rPr lang="ru-RU" sz="3200" b="1" dirty="0"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%</a:t>
            </a:r>
            <a:endParaRPr lang="zh-CN" altLang="en-US" sz="3200" b="1" dirty="0">
              <a:latin typeface="Arial" panose="020B0604020202020204" pitchFamily="34" charset="0"/>
              <a:ea typeface="微软雅黑"/>
              <a:cs typeface="Arial" panose="020B0604020202020204" pitchFamily="34" charset="0"/>
            </a:endParaRPr>
          </a:p>
        </p:txBody>
      </p:sp>
      <p:sp>
        <p:nvSpPr>
          <p:cNvPr id="19" name="Блок-схема: процесс 18"/>
          <p:cNvSpPr/>
          <p:nvPr/>
        </p:nvSpPr>
        <p:spPr bwMode="auto">
          <a:xfrm>
            <a:off x="5962784" y="3048773"/>
            <a:ext cx="6106826" cy="699258"/>
          </a:xfrm>
          <a:prstGeom prst="flowChartProcess">
            <a:avLst/>
          </a:prstGeom>
          <a:noFill/>
          <a:ln w="12699" cap="flat" cmpd="sng" algn="ctr">
            <a:solidFill>
              <a:srgbClr val="0070C0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0"/>
          <a:lstStyle/>
          <a:p>
            <a:pPr algn="just">
              <a:defRPr/>
            </a:pPr>
            <a:r>
              <a:rPr lang="ru-RU" sz="1600" dirty="0">
                <a:solidFill>
                  <a:schemeClr val="bg2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устранено </a:t>
            </a:r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занижение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 финансовых </a:t>
            </a:r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активов</a:t>
            </a:r>
            <a:endParaRPr lang="en-US" sz="1600" b="1" dirty="0">
              <a:solidFill>
                <a:schemeClr val="tx1"/>
              </a:solidFill>
              <a:latin typeface="Arial" panose="020B0604020202020204" pitchFamily="34" charset="0"/>
              <a:ea typeface="Roboto"/>
              <a:cs typeface="Arial" panose="020B0604020202020204" pitchFamily="34" charset="0"/>
            </a:endParaRPr>
          </a:p>
        </p:txBody>
      </p:sp>
      <p:sp>
        <p:nvSpPr>
          <p:cNvPr id="20" name="矩形 3"/>
          <p:cNvSpPr/>
          <p:nvPr/>
        </p:nvSpPr>
        <p:spPr bwMode="auto">
          <a:xfrm>
            <a:off x="3647442" y="2116872"/>
            <a:ext cx="2315342" cy="696550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altLang="zh-CN" sz="28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3 132,6</a:t>
            </a:r>
            <a:endParaRPr lang="zh-CN" altLang="en-US" sz="1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5">
                  <a:lumMod val="75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23" name="Блок-схема: процесс 22"/>
          <p:cNvSpPr/>
          <p:nvPr/>
        </p:nvSpPr>
        <p:spPr bwMode="auto">
          <a:xfrm>
            <a:off x="5993332" y="4957699"/>
            <a:ext cx="6080726" cy="696551"/>
          </a:xfrm>
          <a:prstGeom prst="flowChartProcess">
            <a:avLst/>
          </a:prstGeom>
          <a:noFill/>
          <a:ln w="12699" cap="flat" cmpd="sng" algn="ctr">
            <a:solidFill>
              <a:srgbClr val="0070C0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0"/>
          <a:lstStyle/>
          <a:p>
            <a:pPr algn="just">
              <a:defRPr/>
            </a:pPr>
            <a:endParaRPr lang="en-US" sz="1600" b="1" dirty="0" smtClean="0">
              <a:solidFill>
                <a:srgbClr val="00B0F0"/>
              </a:solidFill>
              <a:latin typeface="Arial" panose="020B0604020202020204" pitchFamily="34" charset="0"/>
              <a:ea typeface="Roboto"/>
              <a:cs typeface="Arial" panose="020B0604020202020204" pitchFamily="34" charset="0"/>
            </a:endParaRPr>
          </a:p>
        </p:txBody>
      </p:sp>
      <p:sp>
        <p:nvSpPr>
          <p:cNvPr id="25" name="Блок-схема: процесс 24"/>
          <p:cNvSpPr/>
          <p:nvPr/>
        </p:nvSpPr>
        <p:spPr bwMode="auto">
          <a:xfrm>
            <a:off x="5978058" y="3940045"/>
            <a:ext cx="6096000" cy="694867"/>
          </a:xfrm>
          <a:prstGeom prst="flowChartProcess">
            <a:avLst/>
          </a:prstGeom>
          <a:noFill/>
          <a:ln w="12699" cap="flat" cmpd="sng" algn="ctr">
            <a:solidFill>
              <a:srgbClr val="0070C0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0"/>
          <a:lstStyle/>
          <a:p>
            <a:pPr algn="just">
              <a:defRPr/>
            </a:pPr>
            <a:r>
              <a:rPr lang="ru-RU" sz="1600" b="1" dirty="0">
                <a:solidFill>
                  <a:schemeClr val="bg2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отражены 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в учете </a:t>
            </a:r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факты хозяйственной </a:t>
            </a:r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жизни</a:t>
            </a: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, </a:t>
            </a:r>
            <a:r>
              <a:rPr lang="ru-RU" sz="1600" dirty="0" smtClean="0">
                <a:solidFill>
                  <a:schemeClr val="bg2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начислена амортизация имущества казны, вовлеченного в оборот </a:t>
            </a:r>
            <a:endParaRPr sz="16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Блок-схема: процесс 32"/>
          <p:cNvSpPr/>
          <p:nvPr/>
        </p:nvSpPr>
        <p:spPr bwMode="auto">
          <a:xfrm>
            <a:off x="3688525" y="5917230"/>
            <a:ext cx="8411065" cy="752022"/>
          </a:xfrm>
          <a:prstGeom prst="flowChartProcess">
            <a:avLst/>
          </a:prstGeom>
          <a:solidFill>
            <a:schemeClr val="tx1">
              <a:lumMod val="25000"/>
              <a:lumOff val="75000"/>
            </a:schemeClr>
          </a:solidFill>
          <a:ln w="12699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0"/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НА КОНТРОЛЕ </a:t>
            </a:r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нарушения 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на </a:t>
            </a:r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сумму </a:t>
            </a:r>
            <a:r>
              <a:rPr lang="ru-RU" sz="2800" b="1" dirty="0">
                <a:solidFill>
                  <a:srgbClr val="C0000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1 </a:t>
            </a:r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045,4</a:t>
            </a: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 </a:t>
            </a:r>
            <a:r>
              <a:rPr lang="ru-RU" sz="1400" b="1" dirty="0" smtClean="0">
                <a:solidFill>
                  <a:schemeClr val="tx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млн рублей</a:t>
            </a:r>
            <a:endParaRPr lang="en-US" sz="1400" b="1" dirty="0" smtClean="0">
              <a:solidFill>
                <a:schemeClr val="tx1"/>
              </a:solidFill>
              <a:latin typeface="Arial" panose="020B0604020202020204" pitchFamily="34" charset="0"/>
              <a:ea typeface="Roboto"/>
              <a:cs typeface="Arial" panose="020B0604020202020204" pitchFamily="34" charset="0"/>
            </a:endParaRPr>
          </a:p>
        </p:txBody>
      </p:sp>
      <p:sp>
        <p:nvSpPr>
          <p:cNvPr id="36" name="矩形 3"/>
          <p:cNvSpPr/>
          <p:nvPr/>
        </p:nvSpPr>
        <p:spPr bwMode="auto">
          <a:xfrm>
            <a:off x="3647719" y="3051481"/>
            <a:ext cx="2315065" cy="696550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altLang="zh-CN" sz="28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19 437,0</a:t>
            </a:r>
            <a:endParaRPr lang="zh-CN" altLang="en-US" sz="1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5">
                  <a:lumMod val="75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37" name="矩形 3"/>
          <p:cNvSpPr/>
          <p:nvPr/>
        </p:nvSpPr>
        <p:spPr bwMode="auto">
          <a:xfrm>
            <a:off x="3647719" y="3938363"/>
            <a:ext cx="2330339" cy="696550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altLang="zh-CN" sz="28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14 632,1</a:t>
            </a:r>
            <a:endParaRPr lang="zh-CN" altLang="en-US" sz="28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5">
                  <a:lumMod val="75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38" name="矩形 3"/>
          <p:cNvSpPr/>
          <p:nvPr/>
        </p:nvSpPr>
        <p:spPr bwMode="auto">
          <a:xfrm>
            <a:off x="3653110" y="4957700"/>
            <a:ext cx="2330339" cy="696550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altLang="zh-CN" sz="28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3 852,9</a:t>
            </a:r>
            <a:endParaRPr lang="zh-CN" altLang="en-US" sz="1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5">
                  <a:lumMod val="75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V="1">
            <a:off x="2451881" y="2191242"/>
            <a:ext cx="1226272" cy="390423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 bwMode="auto">
          <a:xfrm>
            <a:off x="2451881" y="5183473"/>
            <a:ext cx="1460552" cy="424271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cxnSpLocks/>
          </p:cNvCxnSpPr>
          <p:nvPr/>
        </p:nvCxnSpPr>
        <p:spPr bwMode="auto">
          <a:xfrm>
            <a:off x="1386307" y="1247922"/>
            <a:ext cx="10454344" cy="24741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6" name="Блок-схема: процесс 25"/>
          <p:cNvSpPr/>
          <p:nvPr/>
        </p:nvSpPr>
        <p:spPr bwMode="auto">
          <a:xfrm>
            <a:off x="5962784" y="2131363"/>
            <a:ext cx="6065727" cy="682059"/>
          </a:xfrm>
          <a:prstGeom prst="flowChartProcess">
            <a:avLst/>
          </a:prstGeom>
          <a:noFill/>
          <a:ln w="12699" cap="flat" cmpd="sng" algn="ctr">
            <a:solidFill>
              <a:srgbClr val="0070C0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0"/>
          <a:lstStyle/>
          <a:p>
            <a:pPr algn="just">
              <a:defRPr/>
            </a:pPr>
            <a:r>
              <a:rPr lang="ru-RU" sz="1600" dirty="0">
                <a:solidFill>
                  <a:schemeClr val="bg2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устранено </a:t>
            </a:r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занижение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 нефинансовых </a:t>
            </a:r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активов</a:t>
            </a:r>
            <a:endParaRPr lang="ru-RU" sz="1600" b="1" dirty="0">
              <a:solidFill>
                <a:schemeClr val="tx1"/>
              </a:solidFill>
              <a:latin typeface="Arial" panose="020B0604020202020204" pitchFamily="34" charset="0"/>
              <a:ea typeface="Roboto"/>
              <a:cs typeface="Arial" panose="020B0604020202020204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 bwMode="auto">
          <a:xfrm>
            <a:off x="6057733" y="4868668"/>
            <a:ext cx="60262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включено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в РМИ </a:t>
            </a: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имущество, земельные участки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, 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устранены </a:t>
            </a: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расхождения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РМИ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и учетных данных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казны и в отношении реорганизованных МУП и МУ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Рисунок 12"/>
          <p:cNvPicPr/>
          <p:nvPr/>
        </p:nvPicPr>
        <p:blipFill>
          <a:blip r:embed="rId4"/>
          <a:stretch/>
        </p:blipFill>
        <p:spPr bwMode="auto">
          <a:xfrm>
            <a:off x="87771" y="64620"/>
            <a:ext cx="1079640" cy="107964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176021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7" name="Прямоугольник 85"/>
          <p:cNvSpPr/>
          <p:nvPr/>
        </p:nvSpPr>
        <p:spPr bwMode="auto">
          <a:xfrm>
            <a:off x="8487720" y="4802597"/>
            <a:ext cx="3164760" cy="578879"/>
          </a:xfrm>
          <a:prstGeom prst="rect">
            <a:avLst/>
          </a:prstGeom>
          <a:noFill/>
          <a:ln w="9525"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  <p:txBody>
          <a:bodyPr numCol="1" spcCol="0" anchor="t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  <a:defRPr/>
            </a:pPr>
            <a:endParaRPr lang="ru-RU" sz="1800" b="0" strike="noStrike" spc="-1" dirty="0">
              <a:solidFill>
                <a:schemeClr val="dk1"/>
              </a:solidFill>
              <a:latin typeface="Roboto" panose="02000000000000000000" pitchFamily="2" charset="0"/>
              <a:ea typeface="宋体"/>
              <a:cs typeface="Roboto" panose="02000000000000000000" pitchFamily="2" charset="0"/>
            </a:endParaRPr>
          </a:p>
        </p:txBody>
      </p:sp>
      <p:sp>
        <p:nvSpPr>
          <p:cNvPr id="1823579801" name="TextBox 11"/>
          <p:cNvSpPr txBox="1">
            <a:spLocks noChangeArrowheads="1"/>
          </p:cNvSpPr>
          <p:nvPr/>
        </p:nvSpPr>
        <p:spPr bwMode="auto">
          <a:xfrm>
            <a:off x="4214354" y="4239171"/>
            <a:ext cx="4259156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5pPr>
            <a:lvl6pPr marL="2514599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9pPr>
          </a:lstStyle>
          <a:p>
            <a:pPr algn="ctr">
              <a:defRPr/>
            </a:pPr>
            <a:r>
              <a:rPr lang="ru-RU" sz="2000" b="1" dirty="0" smtClean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МЕРЫ РЕАГИРОВАНИЯ </a:t>
            </a:r>
            <a:endParaRPr lang="zh-CN" sz="2000" b="1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73" name="TextBox 10"/>
          <p:cNvSpPr/>
          <p:nvPr/>
        </p:nvSpPr>
        <p:spPr bwMode="auto">
          <a:xfrm>
            <a:off x="1143063" y="253695"/>
            <a:ext cx="10970474" cy="460211"/>
          </a:xfrm>
          <a:prstGeom prst="rect">
            <a:avLst/>
          </a:prstGeom>
          <a:noFill/>
          <a:ln w="0"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marL="7560" algn="ctr">
              <a:spcBef>
                <a:spcPts val="62"/>
              </a:spcBef>
              <a:defRPr/>
            </a:pPr>
            <a:r>
              <a:rPr lang="ru-RU" sz="2400" b="1" dirty="0">
                <a:solidFill>
                  <a:srgbClr val="242834"/>
                </a:solidFill>
                <a:latin typeface="Arial"/>
                <a:cs typeface="Arial"/>
              </a:rPr>
              <a:t>Результаты аудита </a:t>
            </a:r>
            <a:r>
              <a:rPr lang="ru-RU" sz="2400" b="1" dirty="0" smtClean="0">
                <a:solidFill>
                  <a:srgbClr val="242834"/>
                </a:solidFill>
                <a:latin typeface="Arial"/>
                <a:cs typeface="Arial"/>
              </a:rPr>
              <a:t>эфф</a:t>
            </a:r>
            <a:r>
              <a:rPr lang="ru-RU" sz="2400" b="1" dirty="0">
                <a:solidFill>
                  <a:srgbClr val="242834"/>
                </a:solidFill>
                <a:latin typeface="Arial"/>
                <a:cs typeface="Arial"/>
              </a:rPr>
              <a:t>ективности </a:t>
            </a:r>
            <a:r>
              <a:rPr lang="ru-RU" sz="2400" b="1" dirty="0" smtClean="0">
                <a:solidFill>
                  <a:srgbClr val="242834"/>
                </a:solidFill>
                <a:latin typeface="Arial"/>
                <a:cs typeface="Arial"/>
              </a:rPr>
              <a:t>использования имущества МУП</a:t>
            </a:r>
            <a:endParaRPr lang="ru-RU" sz="2400" b="1" dirty="0">
              <a:solidFill>
                <a:srgbClr val="242834"/>
              </a:solidFill>
              <a:latin typeface="Arial"/>
              <a:cs typeface="Arial"/>
            </a:endParaRPr>
          </a:p>
        </p:txBody>
      </p:sp>
      <p:sp>
        <p:nvSpPr>
          <p:cNvPr id="62" name="Rounded Rectangle 3"/>
          <p:cNvSpPr/>
          <p:nvPr/>
        </p:nvSpPr>
        <p:spPr bwMode="auto">
          <a:xfrm>
            <a:off x="5061094" y="2691962"/>
            <a:ext cx="6685365" cy="1250158"/>
          </a:xfrm>
          <a:prstGeom prst="roundRect">
            <a:avLst>
              <a:gd name="adj" fmla="val 3866"/>
            </a:avLst>
          </a:prstGeom>
          <a:solidFill>
            <a:srgbClr val="D6B369"/>
          </a:solidFill>
          <a:ln>
            <a:noFill/>
          </a:ln>
          <a:effectLst>
            <a:outerShdw blurRad="63360" sx="102000" sy="102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defRPr/>
            </a:pPr>
            <a:endParaRPr lang="en-US" sz="2700" b="0" strike="noStrike" spc="-1" dirty="0">
              <a:solidFill>
                <a:schemeClr val="lt1"/>
              </a:solidFill>
              <a:latin typeface="Aptos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66" name="Rounded Rectangle 3"/>
          <p:cNvSpPr/>
          <p:nvPr/>
        </p:nvSpPr>
        <p:spPr bwMode="auto">
          <a:xfrm>
            <a:off x="5124634" y="2739361"/>
            <a:ext cx="6577803" cy="1151509"/>
          </a:xfrm>
          <a:prstGeom prst="roundRect">
            <a:avLst>
              <a:gd name="adj" fmla="val 3866"/>
            </a:avLst>
          </a:prstGeom>
          <a:solidFill>
            <a:srgbClr val="FFFFFF"/>
          </a:solidFill>
          <a:ln w="47625">
            <a:noFill/>
          </a:ln>
          <a:effectLst>
            <a:outerShdw blurRad="63360" sx="102000" sy="102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defRPr/>
            </a:pPr>
            <a:endParaRPr lang="en-US" sz="2700" b="0" strike="noStrike" spc="-1" dirty="0">
              <a:solidFill>
                <a:schemeClr val="lt1"/>
              </a:solidFill>
              <a:latin typeface="Aptos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79" name="矩形 23"/>
          <p:cNvSpPr/>
          <p:nvPr/>
        </p:nvSpPr>
        <p:spPr bwMode="auto">
          <a:xfrm>
            <a:off x="6216681" y="3137446"/>
            <a:ext cx="5012370" cy="755676"/>
          </a:xfrm>
          <a:prstGeom prst="rect">
            <a:avLst/>
          </a:prstGeom>
          <a:noFill/>
          <a:ln w="0"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ru-RU" spc="-1" dirty="0" smtClean="0"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учет </a:t>
            </a:r>
            <a:r>
              <a:rPr lang="ru-RU" spc="-1" dirty="0"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и </a:t>
            </a:r>
            <a:r>
              <a:rPr lang="ru-RU" spc="-1" dirty="0" smtClean="0"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отчетность </a:t>
            </a:r>
            <a:r>
              <a:rPr lang="ru-RU" sz="1600" spc="-1" dirty="0" smtClean="0"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- </a:t>
            </a:r>
            <a:r>
              <a:rPr lang="ru-RU" sz="1600" b="1" strike="noStrike" spc="-1" dirty="0" smtClean="0">
                <a:solidFill>
                  <a:schemeClr val="tx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830,2</a:t>
            </a:r>
            <a:r>
              <a:rPr lang="ru-RU" sz="1600" strike="noStrike" spc="-1" dirty="0" smtClean="0">
                <a:solidFill>
                  <a:schemeClr val="tx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 </a:t>
            </a:r>
            <a:r>
              <a:rPr lang="ru-RU" sz="1600" strike="noStrike" spc="-1" dirty="0">
                <a:solidFill>
                  <a:schemeClr val="tx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млн руб</a:t>
            </a:r>
            <a:r>
              <a:rPr lang="ru-RU" sz="1600" strike="noStrike" spc="-1" dirty="0" smtClean="0">
                <a:solidFill>
                  <a:schemeClr val="tx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.</a:t>
            </a:r>
          </a:p>
          <a:p>
            <a:pPr algn="just">
              <a:lnSpc>
                <a:spcPct val="120000"/>
              </a:lnSpc>
              <a:defRPr/>
            </a:pPr>
            <a:r>
              <a:rPr lang="ru-RU" spc="-1" dirty="0" smtClean="0"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управление </a:t>
            </a:r>
            <a:r>
              <a:rPr lang="ru-RU" spc="-1" dirty="0"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собственностью </a:t>
            </a:r>
            <a:r>
              <a:rPr lang="ru-RU" sz="1600" spc="-1" dirty="0"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- </a:t>
            </a:r>
            <a:r>
              <a:rPr lang="ru-RU" sz="1600" b="1" spc="-1" dirty="0" smtClean="0"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4,2 </a:t>
            </a:r>
            <a:r>
              <a:rPr lang="ru-RU" sz="1600" spc="-1" dirty="0"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млн руб</a:t>
            </a:r>
            <a:r>
              <a:rPr lang="ru-RU" sz="1600" spc="-1" dirty="0" smtClean="0"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.</a:t>
            </a:r>
            <a:endParaRPr lang="ru-RU" sz="1600" strike="noStrike" spc="-1" dirty="0">
              <a:solidFill>
                <a:srgbClr val="000000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91" name="TextBox 90"/>
          <p:cNvSpPr txBox="1"/>
          <p:nvPr/>
        </p:nvSpPr>
        <p:spPr bwMode="auto">
          <a:xfrm>
            <a:off x="5155329" y="2737501"/>
            <a:ext cx="61437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УСТРАНЕНО</a:t>
            </a:r>
            <a:r>
              <a:rPr lang="ru-RU" sz="2000" b="1" dirty="0" smtClean="0">
                <a:solidFill>
                  <a:srgbClr val="00B050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нарушений</a:t>
            </a:r>
            <a:r>
              <a:rPr lang="ru-RU" b="1" dirty="0" smtClean="0">
                <a:solidFill>
                  <a:srgbClr val="00B050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–</a:t>
            </a:r>
            <a:r>
              <a:rPr lang="ru-RU" sz="2000" b="1" dirty="0" smtClean="0">
                <a:solidFill>
                  <a:srgbClr val="00B050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834,4</a:t>
            </a:r>
            <a:r>
              <a:rPr lang="ru-RU" sz="2400" b="1" dirty="0" smtClean="0">
                <a:solidFill>
                  <a:srgbClr val="00B05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 </a:t>
            </a:r>
            <a:r>
              <a:rPr lang="ru-RU" sz="2000" b="1" dirty="0">
                <a:solidFill>
                  <a:schemeClr val="bg2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млн руб</a:t>
            </a:r>
            <a:r>
              <a:rPr lang="ru-RU" sz="2000" b="1" dirty="0" smtClean="0">
                <a:solidFill>
                  <a:schemeClr val="bg2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.</a:t>
            </a:r>
            <a:endParaRPr lang="ru-RU" sz="2000" b="1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92" name="Rounded Rectangle 3"/>
          <p:cNvSpPr/>
          <p:nvPr/>
        </p:nvSpPr>
        <p:spPr bwMode="auto">
          <a:xfrm>
            <a:off x="5004027" y="1315961"/>
            <a:ext cx="6736684" cy="1265412"/>
          </a:xfrm>
          <a:prstGeom prst="roundRect">
            <a:avLst>
              <a:gd name="adj" fmla="val 3866"/>
            </a:avLst>
          </a:prstGeom>
          <a:solidFill>
            <a:srgbClr val="D6B369"/>
          </a:solidFill>
          <a:ln>
            <a:noFill/>
          </a:ln>
          <a:effectLst>
            <a:outerShdw blurRad="63360" sx="102000" sy="102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defRPr/>
            </a:pPr>
            <a:endParaRPr lang="en-US" sz="2700" b="0" strike="noStrike" spc="-1" dirty="0">
              <a:solidFill>
                <a:schemeClr val="lt1"/>
              </a:solidFill>
              <a:latin typeface="Aptos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93" name="Rounded Rectangle 3"/>
          <p:cNvSpPr/>
          <p:nvPr/>
        </p:nvSpPr>
        <p:spPr bwMode="auto">
          <a:xfrm>
            <a:off x="5061094" y="1368466"/>
            <a:ext cx="6620596" cy="1156807"/>
          </a:xfrm>
          <a:prstGeom prst="roundRect">
            <a:avLst>
              <a:gd name="adj" fmla="val 3866"/>
            </a:avLst>
          </a:prstGeom>
          <a:solidFill>
            <a:srgbClr val="FFFFFF"/>
          </a:solidFill>
          <a:ln w="47625">
            <a:noFill/>
          </a:ln>
          <a:effectLst>
            <a:outerShdw blurRad="63360" sx="102000" sy="102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defRPr/>
            </a:pPr>
            <a:endParaRPr lang="en-US" sz="2700" b="0" strike="noStrike" spc="-1" dirty="0">
              <a:solidFill>
                <a:schemeClr val="lt1"/>
              </a:solidFill>
              <a:latin typeface="Aptos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97" name="矩形 23"/>
          <p:cNvSpPr/>
          <p:nvPr/>
        </p:nvSpPr>
        <p:spPr bwMode="auto">
          <a:xfrm>
            <a:off x="6159613" y="1769862"/>
            <a:ext cx="4707813" cy="755676"/>
          </a:xfrm>
          <a:prstGeom prst="rect">
            <a:avLst/>
          </a:prstGeom>
          <a:noFill/>
          <a:ln w="0"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ru-RU" spc="-1" dirty="0" smtClean="0"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учет </a:t>
            </a:r>
            <a:r>
              <a:rPr lang="ru-RU" spc="-1" dirty="0"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и </a:t>
            </a:r>
            <a:r>
              <a:rPr lang="ru-RU" spc="-1" dirty="0" smtClean="0"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отчетность </a:t>
            </a:r>
            <a:r>
              <a:rPr lang="ru-RU" sz="1600" spc="-1" dirty="0" smtClean="0"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- </a:t>
            </a:r>
            <a:r>
              <a:rPr lang="ru-RU" sz="1600" b="1" strike="noStrike" spc="-1" dirty="0" smtClean="0">
                <a:solidFill>
                  <a:schemeClr val="tx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917,1</a:t>
            </a:r>
            <a:r>
              <a:rPr lang="ru-RU" sz="1600" strike="noStrike" spc="-1" dirty="0" smtClean="0">
                <a:solidFill>
                  <a:schemeClr val="tx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 млн руб.</a:t>
            </a:r>
          </a:p>
          <a:p>
            <a:pPr algn="just">
              <a:lnSpc>
                <a:spcPct val="120000"/>
              </a:lnSpc>
              <a:defRPr/>
            </a:pPr>
            <a:r>
              <a:rPr lang="ru-RU" spc="-1" dirty="0" smtClean="0"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управление </a:t>
            </a:r>
            <a:r>
              <a:rPr lang="ru-RU" spc="-1" dirty="0"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собственностью </a:t>
            </a:r>
            <a:r>
              <a:rPr lang="ru-RU" sz="1600" spc="-1" dirty="0"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- </a:t>
            </a:r>
            <a:r>
              <a:rPr lang="ru-RU" sz="1600" b="1" spc="-1" dirty="0"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9,6</a:t>
            </a:r>
            <a:r>
              <a:rPr lang="ru-RU" sz="1600" spc="-1" dirty="0"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 млн руб</a:t>
            </a:r>
            <a:r>
              <a:rPr lang="ru-RU" sz="1600" spc="-1" dirty="0" smtClean="0"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.</a:t>
            </a:r>
            <a:endParaRPr lang="ru-RU" sz="1400" strike="noStrike" spc="-1" dirty="0">
              <a:solidFill>
                <a:srgbClr val="000000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98" name="TextBox 97"/>
          <p:cNvSpPr txBox="1"/>
          <p:nvPr/>
        </p:nvSpPr>
        <p:spPr bwMode="auto">
          <a:xfrm>
            <a:off x="5155329" y="1401010"/>
            <a:ext cx="6109012" cy="446212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ВЫЯВЛЕНО</a:t>
            </a:r>
            <a:r>
              <a:rPr lang="ru-RU" sz="2400" b="1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нарушений</a:t>
            </a:r>
            <a:r>
              <a:rPr lang="ru-RU" sz="2000" dirty="0" smtClean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–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926,7 </a:t>
            </a:r>
            <a:r>
              <a:rPr sz="2000" b="1" u="none" dirty="0" smtClean="0">
                <a:solidFill>
                  <a:schemeClr val="bg2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млн руб</a:t>
            </a:r>
            <a:r>
              <a:rPr lang="ru-RU" sz="2000" b="1" u="none" dirty="0" smtClean="0">
                <a:solidFill>
                  <a:schemeClr val="bg2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.</a:t>
            </a:r>
            <a:endParaRPr sz="2000" b="1" dirty="0">
              <a:solidFill>
                <a:schemeClr val="bg2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01" name="Rounded Rectangle 3"/>
          <p:cNvSpPr/>
          <p:nvPr/>
        </p:nvSpPr>
        <p:spPr bwMode="auto">
          <a:xfrm>
            <a:off x="1048421" y="1314354"/>
            <a:ext cx="3860963" cy="2638489"/>
          </a:xfrm>
          <a:prstGeom prst="roundRect">
            <a:avLst>
              <a:gd name="adj" fmla="val 3866"/>
            </a:avLst>
          </a:prstGeom>
          <a:solidFill>
            <a:srgbClr val="D6B369"/>
          </a:solidFill>
          <a:ln>
            <a:noFill/>
          </a:ln>
          <a:effectLst>
            <a:outerShdw blurRad="63360" sx="102000" sy="102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defRPr/>
            </a:pPr>
            <a:endParaRPr lang="en-US" sz="2700" b="0" strike="noStrike" spc="-1" dirty="0">
              <a:solidFill>
                <a:schemeClr val="lt1"/>
              </a:solidFill>
              <a:latin typeface="Aptos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04" name="Rounded Rectangle 3"/>
          <p:cNvSpPr/>
          <p:nvPr/>
        </p:nvSpPr>
        <p:spPr bwMode="auto">
          <a:xfrm>
            <a:off x="1111612" y="1372073"/>
            <a:ext cx="3734582" cy="2523052"/>
          </a:xfrm>
          <a:prstGeom prst="roundRect">
            <a:avLst>
              <a:gd name="adj" fmla="val 3866"/>
            </a:avLst>
          </a:prstGeom>
          <a:solidFill>
            <a:srgbClr val="FFFFFF"/>
          </a:solidFill>
          <a:ln w="47625">
            <a:noFill/>
          </a:ln>
          <a:effectLst>
            <a:outerShdw blurRad="63360" sx="102000" sy="102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defRPr/>
            </a:pPr>
            <a:endParaRPr lang="en-US" sz="2700" b="0" strike="noStrike" spc="-1" dirty="0">
              <a:solidFill>
                <a:schemeClr val="lt1"/>
              </a:solidFill>
              <a:latin typeface="Aptos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05" name="TextBox 11"/>
          <p:cNvSpPr txBox="1">
            <a:spLocks noChangeArrowheads="1"/>
          </p:cNvSpPr>
          <p:nvPr/>
        </p:nvSpPr>
        <p:spPr bwMode="auto">
          <a:xfrm>
            <a:off x="1091607" y="1208955"/>
            <a:ext cx="3842380" cy="26930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5pPr>
            <a:lvl6pPr marL="2514599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9pPr>
          </a:lstStyle>
          <a:p>
            <a:pPr algn="ctr">
              <a:defRPr/>
            </a:pPr>
            <a:endParaRPr lang="ru-RU" sz="2000" b="1" dirty="0" smtClean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ctr">
              <a:defRPr/>
            </a:pPr>
            <a:endParaRPr sz="2000" b="1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ru-RU" dirty="0" smtClean="0">
                <a:solidFill>
                  <a:schemeClr val="bg2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муниципальное имущество </a:t>
            </a:r>
            <a:r>
              <a:rPr lang="ru-RU" sz="1900" dirty="0" smtClean="0">
                <a:solidFill>
                  <a:schemeClr val="bg2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- 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1 406,08 </a:t>
            </a:r>
            <a:r>
              <a:rPr lang="ru-RU" sz="1900" dirty="0" smtClean="0">
                <a:solidFill>
                  <a:schemeClr val="bg2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млн руб.</a:t>
            </a:r>
          </a:p>
          <a:p>
            <a:pPr algn="ctr">
              <a:defRPr/>
            </a:pPr>
            <a:endParaRPr lang="ru-RU" sz="1900" dirty="0" smtClean="0">
              <a:solidFill>
                <a:schemeClr val="bg2"/>
              </a:solidFill>
              <a:latin typeface="Arial" panose="020B0604020202020204" pitchFamily="34" charset="0"/>
              <a:ea typeface="Roboto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МУП</a:t>
            </a:r>
          </a:p>
          <a:p>
            <a:pPr algn="ctr">
              <a:defRPr/>
            </a:pPr>
            <a:endParaRPr lang="ru-RU" sz="20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ru-RU" sz="23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ДМС и ГЗ, ДГХ и ТЭК, ДТ</a:t>
            </a:r>
            <a:endParaRPr lang="en-US" sz="1400" dirty="0">
              <a:solidFill>
                <a:srgbClr val="002060"/>
              </a:solidFill>
              <a:latin typeface="Arial" panose="020B0604020202020204" pitchFamily="34" charset="0"/>
              <a:ea typeface="Open Sans" pitchFamily="34" charset="0"/>
              <a:cs typeface="Arial" panose="020B0604020202020204" pitchFamily="34" charset="0"/>
            </a:endParaRPr>
          </a:p>
        </p:txBody>
      </p:sp>
      <p:sp>
        <p:nvSpPr>
          <p:cNvPr id="106" name="矩形 23"/>
          <p:cNvSpPr/>
          <p:nvPr/>
        </p:nvSpPr>
        <p:spPr bwMode="auto">
          <a:xfrm>
            <a:off x="1384668" y="1403395"/>
            <a:ext cx="3204195" cy="460211"/>
          </a:xfrm>
          <a:prstGeom prst="rect">
            <a:avLst/>
          </a:prstGeom>
          <a:noFill/>
          <a:ln w="0"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defRPr/>
            </a:pPr>
            <a:r>
              <a:rPr lang="ru-RU" sz="2400" b="1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ПРОВЕРЕНО</a:t>
            </a:r>
          </a:p>
        </p:txBody>
      </p:sp>
      <p:sp>
        <p:nvSpPr>
          <p:cNvPr id="96" name="矩形 26"/>
          <p:cNvSpPr/>
          <p:nvPr/>
        </p:nvSpPr>
        <p:spPr bwMode="auto">
          <a:xfrm>
            <a:off x="9924200" y="4853847"/>
            <a:ext cx="1593065" cy="184304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0" name="TextBox 11"/>
          <p:cNvSpPr txBox="1">
            <a:spLocks noChangeArrowheads="1"/>
          </p:cNvSpPr>
          <p:nvPr/>
        </p:nvSpPr>
        <p:spPr bwMode="auto">
          <a:xfrm>
            <a:off x="9804477" y="4958540"/>
            <a:ext cx="1848003" cy="116955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5pPr>
            <a:lvl6pPr marL="2514599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9pPr>
          </a:lstStyle>
          <a:p>
            <a:pPr algn="ctr"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Материалы  направлены</a:t>
            </a:r>
          </a:p>
          <a:p>
            <a:pPr algn="ctr"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в прокуратуру города Краснодара</a:t>
            </a:r>
            <a:endParaRPr lang="ru-RU" sz="1400" b="1" dirty="0">
              <a:solidFill>
                <a:schemeClr val="bg1"/>
              </a:solidFill>
              <a:latin typeface="Arial" panose="020B0604020202020204" pitchFamily="34" charset="0"/>
              <a:ea typeface="Roboto"/>
              <a:cs typeface="Arial" panose="020B0604020202020204" pitchFamily="34" charset="0"/>
            </a:endParaRPr>
          </a:p>
        </p:txBody>
      </p:sp>
      <p:sp>
        <p:nvSpPr>
          <p:cNvPr id="102" name="矩形 26"/>
          <p:cNvSpPr/>
          <p:nvPr/>
        </p:nvSpPr>
        <p:spPr bwMode="auto">
          <a:xfrm>
            <a:off x="8094820" y="4865385"/>
            <a:ext cx="1623476" cy="184133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8" name="矩形 26"/>
          <p:cNvSpPr/>
          <p:nvPr/>
        </p:nvSpPr>
        <p:spPr bwMode="auto">
          <a:xfrm>
            <a:off x="6343932" y="4851040"/>
            <a:ext cx="1548307" cy="184762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" name="TextBox 11"/>
          <p:cNvSpPr txBox="1">
            <a:spLocks noChangeArrowheads="1"/>
          </p:cNvSpPr>
          <p:nvPr/>
        </p:nvSpPr>
        <p:spPr bwMode="auto">
          <a:xfrm>
            <a:off x="6270380" y="4963892"/>
            <a:ext cx="1675987" cy="116955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5pPr>
            <a:lvl6pPr marL="2514599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9pPr>
          </a:lstStyle>
          <a:p>
            <a:pPr algn="ctr"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Проведено</a:t>
            </a:r>
          </a:p>
          <a:p>
            <a:pPr algn="ctr"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два расширенных</a:t>
            </a:r>
          </a:p>
          <a:p>
            <a:pPr algn="ctr"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заседания  Коллегии</a:t>
            </a:r>
            <a:endParaRPr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1" name="矩形 26"/>
          <p:cNvSpPr/>
          <p:nvPr/>
        </p:nvSpPr>
        <p:spPr bwMode="auto">
          <a:xfrm>
            <a:off x="4543023" y="4852444"/>
            <a:ext cx="1598328" cy="182409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TextBox 11"/>
          <p:cNvSpPr txBox="1">
            <a:spLocks noChangeArrowheads="1"/>
          </p:cNvSpPr>
          <p:nvPr/>
        </p:nvSpPr>
        <p:spPr bwMode="auto">
          <a:xfrm>
            <a:off x="8103852" y="4958540"/>
            <a:ext cx="1539092" cy="160043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5pPr>
            <a:lvl6pPr marL="2514599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9pPr>
          </a:lstStyle>
          <a:p>
            <a:pPr algn="ctr"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Отчет </a:t>
            </a:r>
          </a:p>
          <a:p>
            <a:pPr algn="ctr"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рассмотрен</a:t>
            </a:r>
          </a:p>
          <a:p>
            <a:pPr algn="ctr"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на 3-х комитетах городской Думы Краснодара </a:t>
            </a:r>
            <a:endParaRPr sz="1400" b="1" dirty="0">
              <a:solidFill>
                <a:schemeClr val="bg1"/>
              </a:solidFill>
              <a:latin typeface="Arial" panose="020B0604020202020204" pitchFamily="34" charset="0"/>
              <a:ea typeface="Roboto"/>
              <a:cs typeface="Arial" panose="020B0604020202020204" pitchFamily="34" charset="0"/>
            </a:endParaRPr>
          </a:p>
        </p:txBody>
      </p:sp>
      <p:sp>
        <p:nvSpPr>
          <p:cNvPr id="114" name="矩形 26"/>
          <p:cNvSpPr/>
          <p:nvPr/>
        </p:nvSpPr>
        <p:spPr bwMode="auto">
          <a:xfrm>
            <a:off x="2760134" y="4839801"/>
            <a:ext cx="1582192" cy="182409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5" name="TextBox 11"/>
          <p:cNvSpPr txBox="1">
            <a:spLocks noChangeArrowheads="1"/>
          </p:cNvSpPr>
          <p:nvPr/>
        </p:nvSpPr>
        <p:spPr bwMode="auto">
          <a:xfrm>
            <a:off x="3228627" y="5049022"/>
            <a:ext cx="648747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5pPr>
            <a:lvl6pPr marL="2514599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9pPr>
          </a:lstStyle>
          <a:p>
            <a:pPr algn="ctr"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4</a:t>
            </a:r>
            <a:endParaRPr lang="zh-CN" sz="2800" b="1" dirty="0">
              <a:solidFill>
                <a:srgbClr val="C00000"/>
              </a:solidFill>
              <a:latin typeface="Arial" panose="020B0604020202020204" pitchFamily="34" charset="0"/>
              <a:ea typeface="微软雅黑"/>
              <a:cs typeface="Arial" panose="020B0604020202020204" pitchFamily="34" charset="0"/>
            </a:endParaRPr>
          </a:p>
        </p:txBody>
      </p:sp>
      <p:sp>
        <p:nvSpPr>
          <p:cNvPr id="117" name="TextBox 11"/>
          <p:cNvSpPr txBox="1">
            <a:spLocks noChangeArrowheads="1"/>
          </p:cNvSpPr>
          <p:nvPr/>
        </p:nvSpPr>
        <p:spPr bwMode="auto">
          <a:xfrm>
            <a:off x="2552198" y="5726792"/>
            <a:ext cx="2054614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5pPr>
            <a:lvl6pPr marL="2514599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9pPr>
          </a:lstStyle>
          <a:p>
            <a:pPr algn="ctr"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представления</a:t>
            </a:r>
            <a:endParaRPr lang="zh-CN" sz="1400" b="1" dirty="0">
              <a:solidFill>
                <a:schemeClr val="bg1"/>
              </a:solidFill>
              <a:latin typeface="Arial" panose="020B0604020202020204" pitchFamily="34" charset="0"/>
              <a:ea typeface="微软雅黑"/>
              <a:cs typeface="Arial" panose="020B0604020202020204" pitchFamily="34" charset="0"/>
            </a:endParaRPr>
          </a:p>
        </p:txBody>
      </p:sp>
      <p:sp>
        <p:nvSpPr>
          <p:cNvPr id="123" name="矩形 26"/>
          <p:cNvSpPr/>
          <p:nvPr/>
        </p:nvSpPr>
        <p:spPr bwMode="auto">
          <a:xfrm>
            <a:off x="1065136" y="4835261"/>
            <a:ext cx="1487062" cy="182409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4" name="TextBox 11"/>
          <p:cNvSpPr txBox="1">
            <a:spLocks noChangeArrowheads="1"/>
          </p:cNvSpPr>
          <p:nvPr/>
        </p:nvSpPr>
        <p:spPr bwMode="auto">
          <a:xfrm>
            <a:off x="1410144" y="5049956"/>
            <a:ext cx="804379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5pPr>
            <a:lvl6pPr marL="2514599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9pPr>
          </a:lstStyle>
          <a:p>
            <a:pPr algn="ctr"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3</a:t>
            </a:r>
            <a:endParaRPr lang="zh-CN" sz="2800" b="1" dirty="0">
              <a:solidFill>
                <a:srgbClr val="C00000"/>
              </a:solidFill>
              <a:latin typeface="Arial" panose="020B0604020202020204" pitchFamily="34" charset="0"/>
              <a:ea typeface="微软雅黑"/>
              <a:cs typeface="Arial" panose="020B0604020202020204" pitchFamily="34" charset="0"/>
            </a:endParaRPr>
          </a:p>
        </p:txBody>
      </p:sp>
      <p:sp>
        <p:nvSpPr>
          <p:cNvPr id="125" name="TextBox 11"/>
          <p:cNvSpPr txBox="1">
            <a:spLocks noChangeArrowheads="1"/>
          </p:cNvSpPr>
          <p:nvPr/>
        </p:nvSpPr>
        <p:spPr bwMode="auto">
          <a:xfrm>
            <a:off x="967706" y="5758759"/>
            <a:ext cx="1717592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5pPr>
            <a:lvl6pPr marL="2514599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9pPr>
          </a:lstStyle>
          <a:p>
            <a:pPr algn="ctr"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предписания</a:t>
            </a:r>
            <a:endParaRPr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Прямая соединительная линия 32"/>
          <p:cNvCxnSpPr>
            <a:cxnSpLocks/>
          </p:cNvCxnSpPr>
          <p:nvPr/>
        </p:nvCxnSpPr>
        <p:spPr bwMode="auto">
          <a:xfrm>
            <a:off x="1550453" y="833843"/>
            <a:ext cx="10454344" cy="24741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4" name="TextBox 11"/>
          <p:cNvSpPr txBox="1">
            <a:spLocks noChangeArrowheads="1"/>
          </p:cNvSpPr>
          <p:nvPr/>
        </p:nvSpPr>
        <p:spPr bwMode="auto">
          <a:xfrm>
            <a:off x="4927368" y="5043424"/>
            <a:ext cx="830115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5pPr>
            <a:lvl6pPr marL="2514599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9pPr>
          </a:lstStyle>
          <a:p>
            <a:pPr algn="ctr"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17</a:t>
            </a:r>
            <a:endParaRPr lang="zh-CN" sz="2800" b="1" dirty="0">
              <a:solidFill>
                <a:srgbClr val="C00000"/>
              </a:solidFill>
              <a:latin typeface="Arial" panose="020B0604020202020204" pitchFamily="34" charset="0"/>
              <a:ea typeface="微软雅黑"/>
              <a:cs typeface="Arial" panose="020B0604020202020204" pitchFamily="34" charset="0"/>
            </a:endParaRPr>
          </a:p>
        </p:txBody>
      </p:sp>
      <p:sp>
        <p:nvSpPr>
          <p:cNvPr id="38" name="TextBox 11"/>
          <p:cNvSpPr txBox="1">
            <a:spLocks noChangeArrowheads="1"/>
          </p:cNvSpPr>
          <p:nvPr/>
        </p:nvSpPr>
        <p:spPr bwMode="auto">
          <a:xfrm>
            <a:off x="4446104" y="5726310"/>
            <a:ext cx="1783263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5pPr>
            <a:lvl6pPr marL="2514599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9pPr>
          </a:lstStyle>
          <a:p>
            <a:pPr algn="ctr"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рекомендаций</a:t>
            </a:r>
            <a:endParaRPr lang="zh-CN" sz="1400" b="1" dirty="0">
              <a:solidFill>
                <a:schemeClr val="bg1"/>
              </a:solidFill>
              <a:latin typeface="Arial" panose="020B0604020202020204" pitchFamily="34" charset="0"/>
              <a:ea typeface="微软雅黑"/>
              <a:cs typeface="Arial" panose="020B0604020202020204" pitchFamily="34" charset="0"/>
            </a:endParaRPr>
          </a:p>
        </p:txBody>
      </p:sp>
      <p:pic>
        <p:nvPicPr>
          <p:cNvPr id="35" name="Рисунок 12"/>
          <p:cNvPicPr/>
          <p:nvPr/>
        </p:nvPicPr>
        <p:blipFill>
          <a:blip r:embed="rId3"/>
          <a:stretch/>
        </p:blipFill>
        <p:spPr bwMode="auto">
          <a:xfrm>
            <a:off x="87771" y="64620"/>
            <a:ext cx="1079640" cy="107964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1017806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72184571" name="TextBox 10"/>
          <p:cNvSpPr/>
          <p:nvPr/>
        </p:nvSpPr>
        <p:spPr bwMode="auto">
          <a:xfrm>
            <a:off x="1121052" y="122467"/>
            <a:ext cx="10898396" cy="842367"/>
          </a:xfrm>
          <a:prstGeom prst="rect">
            <a:avLst/>
          </a:prstGeom>
          <a:noFill/>
          <a:ln w="0"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marL="7560" algn="ctr">
              <a:spcBef>
                <a:spcPts val="62"/>
              </a:spcBef>
              <a:defRPr/>
            </a:pPr>
            <a:r>
              <a:rPr lang="ru-RU" sz="2400" b="1" dirty="0" smtClean="0">
                <a:solidFill>
                  <a:srgbClr val="242834"/>
                </a:solidFill>
                <a:latin typeface="Arial"/>
              </a:rPr>
              <a:t>Дополнительные методы исследования </a:t>
            </a:r>
          </a:p>
          <a:p>
            <a:pPr marL="7560" algn="ctr">
              <a:spcBef>
                <a:spcPts val="62"/>
              </a:spcBef>
              <a:defRPr/>
            </a:pPr>
            <a:r>
              <a:rPr lang="ru-RU" sz="2400" b="1" dirty="0" smtClean="0">
                <a:solidFill>
                  <a:srgbClr val="242834"/>
                </a:solidFill>
                <a:latin typeface="Arial"/>
              </a:rPr>
              <a:t>при аудите эффективности </a:t>
            </a:r>
            <a:r>
              <a:rPr lang="ru-RU" sz="2400" b="1" dirty="0">
                <a:solidFill>
                  <a:srgbClr val="242834"/>
                </a:solidFill>
                <a:latin typeface="Arial"/>
              </a:rPr>
              <a:t>использования имущества </a:t>
            </a:r>
            <a:r>
              <a:rPr lang="ru-RU" sz="2400" b="1" dirty="0" smtClean="0">
                <a:solidFill>
                  <a:srgbClr val="242834"/>
                </a:solidFill>
                <a:latin typeface="Arial"/>
              </a:rPr>
              <a:t>МУП</a:t>
            </a:r>
            <a:endParaRPr lang="ru-RU" sz="2400" b="1" dirty="0">
              <a:solidFill>
                <a:srgbClr val="242834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42113" y="5829096"/>
            <a:ext cx="2898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МУП ЖКХ «Корсунское»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ст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 Старокорсунская, 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ул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 Чонгарская, д.б/н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9182" y="5829096"/>
            <a:ext cx="31313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МУП ВКХ «Водоканал»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Белозерный,</a:t>
            </a:r>
          </a:p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Почтовое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отделение № 83</a:t>
            </a:r>
          </a:p>
        </p:txBody>
      </p:sp>
      <p:pic>
        <p:nvPicPr>
          <p:cNvPr id="33" name="Рисунок 32"/>
          <p:cNvPicPr/>
          <p:nvPr/>
        </p:nvPicPr>
        <p:blipFill>
          <a:blip r:embed="rId2"/>
          <a:stretch/>
        </p:blipFill>
        <p:spPr bwMode="auto">
          <a:xfrm>
            <a:off x="400445" y="2812093"/>
            <a:ext cx="2723918" cy="3009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26793" y="5809530"/>
            <a:ext cx="27632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МУП «Совхоз ДЦК»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Березовый,</a:t>
            </a:r>
          </a:p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ул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 Декоративная, д.1а</a:t>
            </a:r>
          </a:p>
        </p:txBody>
      </p:sp>
      <p:pic>
        <p:nvPicPr>
          <p:cNvPr id="36" name="Рисунок 3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6459" y="2792615"/>
            <a:ext cx="2723918" cy="2985317"/>
          </a:xfrm>
          <a:prstGeom prst="rect">
            <a:avLst/>
          </a:prstGeom>
        </p:spPr>
      </p:pic>
      <p:pic>
        <p:nvPicPr>
          <p:cNvPr id="37" name="Рисунок 3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1552" y="2792615"/>
            <a:ext cx="2723918" cy="301508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27578" y="1024794"/>
            <a:ext cx="109644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Привлечены</a:t>
            </a:r>
            <a:r>
              <a:rPr lang="ru-RU" sz="20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независимые эксперты</a:t>
            </a:r>
            <a:r>
              <a:rPr lang="ru-RU" sz="20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2000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проведено</a:t>
            </a:r>
            <a:r>
              <a:rPr lang="ru-RU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sz="20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экспертизы в МУП</a:t>
            </a:r>
            <a:r>
              <a:rPr lang="ru-RU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обеспечивающих водоснабжение и </a:t>
            </a:r>
            <a:r>
              <a:rPr lang="ru-RU" sz="2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водоотведение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32827" y="1853186"/>
            <a:ext cx="107866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Проведены </a:t>
            </a:r>
            <a:r>
              <a:rPr lang="ru-RU" sz="2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выездные обследования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– составлен</a:t>
            </a:r>
            <a:r>
              <a:rPr lang="ru-RU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 </a:t>
            </a:r>
            <a:r>
              <a:rPr lang="ru-RU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акт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визуальных осмотров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   в отношении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264</a:t>
            </a:r>
            <a:r>
              <a:rPr lang="ru-RU" sz="2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объектов</a:t>
            </a: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75871" y="2812093"/>
            <a:ext cx="3021623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ВЫЯВЛЕНО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75</a:t>
            </a:r>
            <a:endParaRPr lang="ru-RU" sz="2400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неиспользуемых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объектов, находящихся в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аварийном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состоянии</a:t>
            </a:r>
          </a:p>
          <a:p>
            <a:pPr algn="ctr"/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возможность получения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доходов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от возвратных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материалов 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0,6</a:t>
            </a:r>
            <a:r>
              <a:rPr lang="ru-RU" sz="2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млн руб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ru-RU" dirty="0"/>
          </a:p>
        </p:txBody>
      </p:sp>
      <p:cxnSp>
        <p:nvCxnSpPr>
          <p:cNvPr id="13" name="Прямая соединительная линия 12"/>
          <p:cNvCxnSpPr>
            <a:cxnSpLocks/>
          </p:cNvCxnSpPr>
          <p:nvPr/>
        </p:nvCxnSpPr>
        <p:spPr bwMode="auto">
          <a:xfrm>
            <a:off x="1482617" y="988133"/>
            <a:ext cx="10454344" cy="24741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14" name="Рисунок 12"/>
          <p:cNvPicPr/>
          <p:nvPr/>
        </p:nvPicPr>
        <p:blipFill>
          <a:blip r:embed="rId5"/>
          <a:stretch/>
        </p:blipFill>
        <p:spPr bwMode="auto">
          <a:xfrm>
            <a:off x="87771" y="64620"/>
            <a:ext cx="1079640" cy="107964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1425128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7" name="Прямоугольник 85"/>
          <p:cNvSpPr/>
          <p:nvPr/>
        </p:nvSpPr>
        <p:spPr bwMode="auto">
          <a:xfrm>
            <a:off x="8487720" y="4732920"/>
            <a:ext cx="3164760" cy="578879"/>
          </a:xfrm>
          <a:prstGeom prst="rect">
            <a:avLst/>
          </a:prstGeom>
          <a:noFill/>
          <a:ln w="9525"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  <p:txBody>
          <a:bodyPr numCol="1" spcCol="0" anchor="t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  <a:defRPr/>
            </a:pPr>
            <a:endParaRPr lang="ru-RU" sz="1800" b="0" strike="noStrike" spc="-1" dirty="0">
              <a:solidFill>
                <a:schemeClr val="dk1"/>
              </a:solidFill>
              <a:latin typeface="Roboto" panose="02000000000000000000" pitchFamily="2" charset="0"/>
              <a:ea typeface="宋体"/>
              <a:cs typeface="Roboto" panose="02000000000000000000" pitchFamily="2" charset="0"/>
            </a:endParaRPr>
          </a:p>
        </p:txBody>
      </p:sp>
      <p:sp>
        <p:nvSpPr>
          <p:cNvPr id="73" name="TextBox 10"/>
          <p:cNvSpPr/>
          <p:nvPr/>
        </p:nvSpPr>
        <p:spPr bwMode="auto">
          <a:xfrm>
            <a:off x="1312753" y="253695"/>
            <a:ext cx="10622378" cy="829543"/>
          </a:xfrm>
          <a:prstGeom prst="rect">
            <a:avLst/>
          </a:prstGeom>
          <a:noFill/>
          <a:ln w="0"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marL="7560" algn="ctr">
              <a:spcBef>
                <a:spcPts val="62"/>
              </a:spcBef>
              <a:defRPr/>
            </a:pPr>
            <a:r>
              <a:rPr lang="ru-RU" sz="2400" b="1" dirty="0" smtClean="0">
                <a:solidFill>
                  <a:srgbClr val="242834"/>
                </a:solidFill>
                <a:latin typeface="Arial"/>
                <a:cs typeface="Arial"/>
              </a:rPr>
              <a:t>Рекомендации по результатам </a:t>
            </a:r>
            <a:r>
              <a:rPr lang="ru-RU" sz="2400" b="1" dirty="0">
                <a:solidFill>
                  <a:srgbClr val="242834"/>
                </a:solidFill>
                <a:latin typeface="Arial"/>
                <a:cs typeface="Arial"/>
              </a:rPr>
              <a:t>аудита </a:t>
            </a:r>
            <a:r>
              <a:rPr lang="ru-RU" sz="2400" b="1" dirty="0" smtClean="0">
                <a:solidFill>
                  <a:srgbClr val="242834"/>
                </a:solidFill>
                <a:latin typeface="Arial"/>
                <a:cs typeface="Arial"/>
              </a:rPr>
              <a:t>эфф</a:t>
            </a:r>
            <a:r>
              <a:rPr lang="ru-RU" sz="2400" b="1" dirty="0">
                <a:solidFill>
                  <a:srgbClr val="242834"/>
                </a:solidFill>
                <a:latin typeface="Arial"/>
                <a:cs typeface="Arial"/>
              </a:rPr>
              <a:t>ективности использования </a:t>
            </a:r>
            <a:r>
              <a:rPr lang="ru-RU" sz="2400" b="1" dirty="0" smtClean="0">
                <a:solidFill>
                  <a:srgbClr val="242834"/>
                </a:solidFill>
                <a:latin typeface="Arial"/>
                <a:cs typeface="Arial"/>
              </a:rPr>
              <a:t>имущества МУП</a:t>
            </a:r>
            <a:endParaRPr lang="ru-RU" sz="2400" b="1" dirty="0">
              <a:solidFill>
                <a:srgbClr val="242834"/>
              </a:solidFill>
              <a:latin typeface="Arial"/>
              <a:cs typeface="Arial"/>
            </a:endParaRPr>
          </a:p>
        </p:txBody>
      </p:sp>
      <p:sp>
        <p:nvSpPr>
          <p:cNvPr id="114" name="矩形 11"/>
          <p:cNvSpPr/>
          <p:nvPr/>
        </p:nvSpPr>
        <p:spPr bwMode="auto">
          <a:xfrm>
            <a:off x="5026424" y="1442577"/>
            <a:ext cx="6772788" cy="852715"/>
          </a:xfrm>
          <a:prstGeom prst="rect">
            <a:avLst/>
          </a:prstGeom>
          <a:solidFill>
            <a:schemeClr val="bg1"/>
          </a:solidFill>
          <a:ln w="28575">
            <a:solidFill>
              <a:srgbClr val="DFB3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разработать </a:t>
            </a:r>
            <a:r>
              <a:rPr lang="ru-RU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дорожную карту </a:t>
            </a:r>
            <a:r>
              <a:rPr lang="ru-RU" b="1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долгосрочного развития </a:t>
            </a:r>
            <a:r>
              <a:rPr lang="ru-RU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муниципальной </a:t>
            </a:r>
            <a:r>
              <a:rPr lang="ru-RU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сферы водоснабжения и водоотведения</a:t>
            </a:r>
            <a:endParaRPr lang="en-US" altLang="zh-CN" b="1" dirty="0">
              <a:solidFill>
                <a:schemeClr val="bg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6" name="矩形 11"/>
          <p:cNvSpPr/>
          <p:nvPr/>
        </p:nvSpPr>
        <p:spPr bwMode="auto">
          <a:xfrm>
            <a:off x="5033501" y="2387258"/>
            <a:ext cx="6772788" cy="874611"/>
          </a:xfrm>
          <a:prstGeom prst="rect">
            <a:avLst/>
          </a:prstGeom>
          <a:solidFill>
            <a:schemeClr val="bg1"/>
          </a:solidFill>
          <a:ln w="28575">
            <a:solidFill>
              <a:srgbClr val="DFB3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/>
            <a:r>
              <a:rPr lang="ru-RU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принять меры к организации разработки </a:t>
            </a:r>
            <a:r>
              <a:rPr lang="ru-RU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инвестиционной программы </a:t>
            </a:r>
            <a:r>
              <a:rPr lang="ru-RU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МУП ВКХ «Водоканал» </a:t>
            </a:r>
            <a:endParaRPr lang="en-US" altLang="zh-CN" dirty="0">
              <a:solidFill>
                <a:schemeClr val="bg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8" name="矩形 11"/>
          <p:cNvSpPr/>
          <p:nvPr/>
        </p:nvSpPr>
        <p:spPr bwMode="auto">
          <a:xfrm>
            <a:off x="5026424" y="3324767"/>
            <a:ext cx="6796316" cy="1025095"/>
          </a:xfrm>
          <a:prstGeom prst="rect">
            <a:avLst/>
          </a:prstGeom>
          <a:solidFill>
            <a:schemeClr val="bg1"/>
          </a:solidFill>
          <a:ln w="28575">
            <a:solidFill>
              <a:srgbClr val="DFB3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конкретизировать </a:t>
            </a:r>
            <a:r>
              <a:rPr lang="ru-RU" b="1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согласование </a:t>
            </a:r>
            <a:r>
              <a:rPr lang="ru-RU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крупных сделок</a:t>
            </a:r>
            <a:r>
              <a:rPr lang="ru-RU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утвердить </a:t>
            </a:r>
            <a:r>
              <a:rPr lang="ru-RU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показатели эффективности </a:t>
            </a:r>
            <a:r>
              <a:rPr lang="ru-RU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использования муниципального имущества </a:t>
            </a:r>
            <a:endParaRPr lang="en-US" altLang="zh-CN" b="1" dirty="0">
              <a:solidFill>
                <a:schemeClr val="bg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1" name="矩形 11"/>
          <p:cNvSpPr/>
          <p:nvPr/>
        </p:nvSpPr>
        <p:spPr bwMode="auto">
          <a:xfrm>
            <a:off x="5049952" y="4432126"/>
            <a:ext cx="6772788" cy="1247705"/>
          </a:xfrm>
          <a:prstGeom prst="rect">
            <a:avLst/>
          </a:prstGeom>
          <a:solidFill>
            <a:schemeClr val="bg1"/>
          </a:solidFill>
          <a:ln w="28575">
            <a:solidFill>
              <a:srgbClr val="DFB3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/>
            <a:r>
              <a:rPr lang="ru-RU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выделить средства </a:t>
            </a:r>
            <a:r>
              <a:rPr lang="ru-RU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оформления лицензий </a:t>
            </a:r>
            <a:r>
              <a:rPr lang="ru-RU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сопутствующих </a:t>
            </a:r>
            <a:r>
              <a:rPr lang="ru-RU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документов </a:t>
            </a:r>
            <a:r>
              <a:rPr lang="ru-RU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использования муниципального имущества в целях </a:t>
            </a:r>
            <a:r>
              <a:rPr lang="ru-RU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водоснабжения населения</a:t>
            </a:r>
            <a:endParaRPr lang="en-US" altLang="zh-CN" b="1" dirty="0">
              <a:solidFill>
                <a:schemeClr val="bg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3" name="矩形 11"/>
          <p:cNvSpPr/>
          <p:nvPr/>
        </p:nvSpPr>
        <p:spPr bwMode="auto">
          <a:xfrm>
            <a:off x="5020926" y="5762095"/>
            <a:ext cx="6801813" cy="893711"/>
          </a:xfrm>
          <a:prstGeom prst="rect">
            <a:avLst/>
          </a:prstGeom>
          <a:solidFill>
            <a:schemeClr val="bg1"/>
          </a:solidFill>
          <a:ln w="28575">
            <a:solidFill>
              <a:srgbClr val="DFB3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обеспечить </a:t>
            </a:r>
            <a:r>
              <a:rPr lang="ru-RU" b="1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переоформление</a:t>
            </a:r>
            <a:r>
              <a:rPr lang="ru-RU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ПБП</a:t>
            </a:r>
            <a:r>
              <a:rPr lang="ru-RU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земельными </a:t>
            </a:r>
            <a:r>
              <a:rPr lang="ru-RU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участками </a:t>
            </a:r>
            <a:r>
              <a:rPr lang="ru-RU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право аренды </a:t>
            </a:r>
            <a:r>
              <a:rPr lang="ru-RU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земельных </a:t>
            </a:r>
            <a:r>
              <a:rPr lang="ru-RU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участков</a:t>
            </a:r>
            <a:endParaRPr lang="en-US" altLang="zh-CN" b="1" dirty="0">
              <a:solidFill>
                <a:schemeClr val="bg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4" name="Rounded Rectangle 3"/>
          <p:cNvSpPr/>
          <p:nvPr/>
        </p:nvSpPr>
        <p:spPr bwMode="auto">
          <a:xfrm>
            <a:off x="853707" y="1299244"/>
            <a:ext cx="4179794" cy="5379975"/>
          </a:xfrm>
          <a:prstGeom prst="roundRect">
            <a:avLst>
              <a:gd name="adj" fmla="val 3866"/>
            </a:avLst>
          </a:prstGeom>
          <a:solidFill>
            <a:srgbClr val="D6B369"/>
          </a:solidFill>
          <a:ln>
            <a:noFill/>
          </a:ln>
          <a:effectLst>
            <a:outerShdw blurRad="63360" sx="102000" sy="102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defRPr/>
            </a:pPr>
            <a:endParaRPr lang="en-US" sz="2700" b="0" strike="noStrike" spc="-1" dirty="0">
              <a:solidFill>
                <a:schemeClr val="lt1"/>
              </a:solidFill>
              <a:latin typeface="Aptos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25" name="矩形 13"/>
          <p:cNvSpPr/>
          <p:nvPr/>
        </p:nvSpPr>
        <p:spPr bwMode="auto">
          <a:xfrm>
            <a:off x="929770" y="1362534"/>
            <a:ext cx="4036469" cy="5242819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1898">
              <a:solidFill>
                <a:srgbClr val="FFFFFF"/>
              </a:solidFill>
              <a:latin typeface="+mn-ea"/>
            </a:endParaRPr>
          </a:p>
        </p:txBody>
      </p:sp>
      <p:sp>
        <p:nvSpPr>
          <p:cNvPr id="126" name="矩形 1"/>
          <p:cNvSpPr/>
          <p:nvPr/>
        </p:nvSpPr>
        <p:spPr bwMode="auto">
          <a:xfrm>
            <a:off x="1142436" y="4275128"/>
            <a:ext cx="3657886" cy="220903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TextBox 11"/>
          <p:cNvSpPr txBox="1">
            <a:spLocks noChangeArrowheads="1"/>
          </p:cNvSpPr>
          <p:nvPr/>
        </p:nvSpPr>
        <p:spPr bwMode="auto">
          <a:xfrm>
            <a:off x="933655" y="1556337"/>
            <a:ext cx="4177335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5pPr>
            <a:lvl6pPr marL="2514599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9pPr>
          </a:lstStyle>
          <a:p>
            <a:pPr algn="ctr">
              <a:defRPr/>
            </a:pPr>
            <a:r>
              <a:rPr lang="ru-RU" sz="2000" b="1" dirty="0" smtClean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ВЫДАНО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17</a:t>
            </a:r>
            <a:r>
              <a:rPr lang="ru-RU" sz="2000" b="1" dirty="0" smtClean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РЕКОМЕНДАЦИЙ</a:t>
            </a:r>
            <a:endParaRPr sz="2000" b="1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28" name="TextBox 48"/>
          <p:cNvSpPr txBox="1"/>
          <p:nvPr/>
        </p:nvSpPr>
        <p:spPr bwMode="auto">
          <a:xfrm>
            <a:off x="1126847" y="1996866"/>
            <a:ext cx="395175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dirty="0" smtClean="0"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8 </a:t>
            </a:r>
            <a:r>
              <a:rPr lang="ru-RU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–</a:t>
            </a:r>
            <a:r>
              <a:rPr lang="ru-RU" dirty="0" smtClean="0"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 Главе </a:t>
            </a:r>
            <a:r>
              <a:rPr lang="ru-RU" dirty="0"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МО город </a:t>
            </a:r>
            <a:r>
              <a:rPr lang="ru-RU" dirty="0" smtClean="0"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Краснодар</a:t>
            </a:r>
          </a:p>
          <a:p>
            <a:pPr>
              <a:defRPr/>
            </a:pPr>
            <a:r>
              <a:rPr lang="ru-RU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3 – Департаменту транспорта</a:t>
            </a:r>
          </a:p>
          <a:p>
            <a:pPr>
              <a:defRPr/>
            </a:pPr>
            <a:r>
              <a:rPr lang="ru-RU" dirty="0" smtClean="0"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2 – ДГХ и ТЭК</a:t>
            </a:r>
          </a:p>
          <a:p>
            <a:pPr>
              <a:defRPr/>
            </a:pPr>
            <a:r>
              <a:rPr lang="ru-RU" dirty="0" smtClean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2 – ДМС и ГЗ</a:t>
            </a:r>
          </a:p>
          <a:p>
            <a:pPr>
              <a:defRPr/>
            </a:pPr>
            <a:r>
              <a:rPr lang="ru-RU" dirty="0" smtClean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1 – Управлению цен и тарифов</a:t>
            </a:r>
          </a:p>
          <a:p>
            <a:pPr>
              <a:defRPr/>
            </a:pPr>
            <a:r>
              <a:rPr lang="ru-RU" dirty="0" smtClean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1 – Управлению делами</a:t>
            </a:r>
          </a:p>
          <a:p>
            <a:pPr>
              <a:defRPr/>
            </a:pPr>
            <a:endParaRPr lang="ru-RU" dirty="0" smtClean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b="1" dirty="0" smtClean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(срок реализации – 2026 год)</a:t>
            </a:r>
          </a:p>
          <a:p>
            <a:pPr>
              <a:defRPr/>
            </a:pPr>
            <a:endParaRPr lang="ru-RU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60348" y="1107514"/>
            <a:ext cx="137569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в том числе:</a:t>
            </a:r>
          </a:p>
        </p:txBody>
      </p:sp>
      <p:cxnSp>
        <p:nvCxnSpPr>
          <p:cNvPr id="16" name="Прямая соединительная линия 15"/>
          <p:cNvCxnSpPr>
            <a:cxnSpLocks/>
          </p:cNvCxnSpPr>
          <p:nvPr/>
        </p:nvCxnSpPr>
        <p:spPr bwMode="auto">
          <a:xfrm>
            <a:off x="1413835" y="1091430"/>
            <a:ext cx="10454344" cy="24741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17" name="Рисунок 12"/>
          <p:cNvPicPr/>
          <p:nvPr/>
        </p:nvPicPr>
        <p:blipFill>
          <a:blip r:embed="rId4"/>
          <a:stretch/>
        </p:blipFill>
        <p:spPr bwMode="auto">
          <a:xfrm>
            <a:off x="87771" y="64620"/>
            <a:ext cx="1079640" cy="107964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1350890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08941198" name="Скругленный прямоугольник 104"/>
          <p:cNvSpPr/>
          <p:nvPr/>
        </p:nvSpPr>
        <p:spPr bwMode="auto">
          <a:xfrm>
            <a:off x="4533447" y="2021973"/>
            <a:ext cx="3557090" cy="1060086"/>
          </a:xfrm>
          <a:prstGeom prst="roundRect">
            <a:avLst>
              <a:gd name="adj" fmla="val 16667"/>
            </a:avLst>
          </a:prstGeom>
          <a:noFill/>
          <a:ln w="38100" cap="flat" cmpd="sng" algn="ctr">
            <a:solidFill>
              <a:srgbClr val="E62B2C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89987" tIns="44993" rIns="89987" bIns="44993" anchor="ctr">
            <a:noAutofit/>
          </a:bodyPr>
          <a:lstStyle/>
          <a:p>
            <a:pPr defTabSz="914308">
              <a:defRPr/>
            </a:pPr>
            <a:r>
              <a:rPr lang="ru-RU" sz="1600" b="1" spc="0" dirty="0" smtClean="0">
                <a:solidFill>
                  <a:schemeClr val="dk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Ненадлежащее</a:t>
            </a:r>
            <a:r>
              <a:rPr lang="ru-RU" sz="1600" spc="0" dirty="0" smtClean="0">
                <a:solidFill>
                  <a:schemeClr val="dk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качество учета и контроля имущества МУП</a:t>
            </a:r>
            <a:endParaRPr lang="ru-RU" sz="1600" spc="0" dirty="0">
              <a:solidFill>
                <a:srgbClr val="000000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031089311" name="Скругленный прямоугольник 104"/>
          <p:cNvSpPr/>
          <p:nvPr/>
        </p:nvSpPr>
        <p:spPr bwMode="auto">
          <a:xfrm>
            <a:off x="4541657" y="3237714"/>
            <a:ext cx="3548880" cy="1093897"/>
          </a:xfrm>
          <a:prstGeom prst="roundRect">
            <a:avLst>
              <a:gd name="adj" fmla="val 16667"/>
            </a:avLst>
          </a:prstGeom>
          <a:noFill/>
          <a:ln w="38100" cap="flat" cmpd="sng" algn="ctr">
            <a:solidFill>
              <a:srgbClr val="E62B2C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89987" tIns="44993" rIns="89987" bIns="44993" anchor="ctr">
            <a:noAutofit/>
          </a:bodyPr>
          <a:lstStyle/>
          <a:p>
            <a:pPr defTabSz="914308">
              <a:defRPr/>
            </a:pPr>
            <a:r>
              <a:rPr lang="ru-RU" sz="1600" b="1" spc="0" dirty="0" smtClean="0">
                <a:solidFill>
                  <a:schemeClr val="dk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Низкое качество </a:t>
            </a:r>
            <a:r>
              <a:rPr lang="ru-RU" sz="1600" spc="0" dirty="0" smtClean="0">
                <a:solidFill>
                  <a:schemeClr val="dk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планирования деятельности</a:t>
            </a:r>
            <a:r>
              <a:rPr lang="en-US" sz="1600" spc="0" dirty="0" smtClean="0">
                <a:solidFill>
                  <a:schemeClr val="dk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lang="ru-RU" sz="1300" spc="0" dirty="0" smtClean="0">
                <a:solidFill>
                  <a:schemeClr val="dk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(кроме МУП «КТТУ»)</a:t>
            </a:r>
            <a:r>
              <a:rPr lang="ru-RU" sz="1600" dirty="0" smtClean="0">
                <a:solidFill>
                  <a:schemeClr val="dk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.</a:t>
            </a:r>
            <a:endParaRPr lang="ru-RU" sz="1600" spc="0" dirty="0" smtClean="0">
              <a:solidFill>
                <a:schemeClr val="dk1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defTabSz="914308">
              <a:defRPr/>
            </a:pPr>
            <a:r>
              <a:rPr lang="ru-RU" sz="1600" b="1" dirty="0" smtClean="0">
                <a:solidFill>
                  <a:schemeClr val="dk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Отсутствие критериев </a:t>
            </a:r>
            <a:r>
              <a:rPr lang="ru-RU" sz="1600" dirty="0" smtClean="0">
                <a:solidFill>
                  <a:schemeClr val="dk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оценки эффективности управления</a:t>
            </a:r>
            <a:endParaRPr lang="ru-RU" sz="1600" spc="0" dirty="0">
              <a:solidFill>
                <a:srgbClr val="000000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834689345" name="Скругленный прямоугольник 104"/>
          <p:cNvSpPr/>
          <p:nvPr/>
        </p:nvSpPr>
        <p:spPr bwMode="auto">
          <a:xfrm>
            <a:off x="4569255" y="4487721"/>
            <a:ext cx="3488768" cy="1033699"/>
          </a:xfrm>
          <a:prstGeom prst="roundRect">
            <a:avLst>
              <a:gd name="adj" fmla="val 16667"/>
            </a:avLst>
          </a:prstGeom>
          <a:noFill/>
          <a:ln w="38100" cap="flat" cmpd="sng" algn="ctr">
            <a:solidFill>
              <a:srgbClr val="E62B2C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89987" tIns="44993" rIns="89987" bIns="44993" anchor="ctr">
            <a:noAutofit/>
          </a:bodyPr>
          <a:lstStyle/>
          <a:p>
            <a:pPr defTabSz="914308">
              <a:defRPr/>
            </a:pPr>
            <a:r>
              <a:rPr lang="ru-RU" sz="1600" b="1" spc="0" dirty="0" smtClean="0">
                <a:solidFill>
                  <a:schemeClr val="dk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Неполнота</a:t>
            </a:r>
            <a:r>
              <a:rPr lang="ru-RU" sz="1600" spc="0" dirty="0" smtClean="0">
                <a:solidFill>
                  <a:schemeClr val="dk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оформления правоустанавливающих документов на землю, лицензий, </a:t>
            </a:r>
            <a:r>
              <a:rPr lang="ru-RU" sz="1600" spc="0" dirty="0" smtClean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СЭД</a:t>
            </a:r>
            <a:endParaRPr lang="ru-RU" sz="1600" spc="0" dirty="0">
              <a:solidFill>
                <a:srgbClr val="000000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974303130" name="Скругленный прямоугольник 104"/>
          <p:cNvSpPr/>
          <p:nvPr/>
        </p:nvSpPr>
        <p:spPr bwMode="auto">
          <a:xfrm>
            <a:off x="8610527" y="2059878"/>
            <a:ext cx="3390974" cy="1012399"/>
          </a:xfrm>
          <a:prstGeom prst="roundRect">
            <a:avLst>
              <a:gd name="adj" fmla="val 16667"/>
            </a:avLst>
          </a:prstGeom>
          <a:noFill/>
          <a:ln w="38100" cap="flat" cmpd="sng" algn="ctr">
            <a:solidFill>
              <a:srgbClr val="009FE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89987" tIns="44993" rIns="89987" bIns="44993" anchor="ctr">
            <a:noAutofit/>
          </a:bodyPr>
          <a:lstStyle/>
          <a:p>
            <a:pPr defTabSz="914308">
              <a:defRPr/>
            </a:pPr>
            <a:r>
              <a:rPr lang="ru-RU" sz="1600" spc="0" dirty="0" smtClean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До 01.07.2026 </a:t>
            </a:r>
            <a:r>
              <a:rPr lang="ru-RU" sz="1600" b="1" spc="0" dirty="0" smtClean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разработать положение </a:t>
            </a:r>
            <a:r>
              <a:rPr lang="ru-RU" sz="1600" spc="0" dirty="0" smtClean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о контроле за деятельностью МУП</a:t>
            </a:r>
            <a:endParaRPr lang="ru-RU" sz="1600" spc="0" dirty="0">
              <a:solidFill>
                <a:srgbClr val="000000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119527633" name="Скругленный прямоугольник 104"/>
          <p:cNvSpPr/>
          <p:nvPr/>
        </p:nvSpPr>
        <p:spPr bwMode="auto">
          <a:xfrm>
            <a:off x="8620751" y="3239746"/>
            <a:ext cx="3407126" cy="1093897"/>
          </a:xfrm>
          <a:prstGeom prst="roundRect">
            <a:avLst>
              <a:gd name="adj" fmla="val 16667"/>
            </a:avLst>
          </a:prstGeom>
          <a:noFill/>
          <a:ln w="38100" cap="flat" cmpd="sng" algn="ctr">
            <a:solidFill>
              <a:srgbClr val="009FE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89987" tIns="44993" rIns="89987" bIns="44993" anchor="ctr">
            <a:noAutofit/>
          </a:bodyPr>
          <a:lstStyle/>
          <a:p>
            <a:pPr defTabSz="914308">
              <a:defRPr/>
            </a:pPr>
            <a:r>
              <a:rPr lang="ru-RU" sz="1600" b="1" dirty="0" smtClean="0">
                <a:solidFill>
                  <a:schemeClr val="dk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Подготовлены изменения </a:t>
            </a:r>
            <a:r>
              <a:rPr lang="ru-RU" sz="1600" dirty="0" smtClean="0">
                <a:solidFill>
                  <a:schemeClr val="dk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в Порядок планирования МУП, закрепленных за ДГХ и ТЭК</a:t>
            </a:r>
            <a:endParaRPr lang="ru-RU" sz="1600" spc="0" dirty="0">
              <a:solidFill>
                <a:srgbClr val="000000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026530497" name="Скругленный прямоугольник 104"/>
          <p:cNvSpPr/>
          <p:nvPr/>
        </p:nvSpPr>
        <p:spPr bwMode="auto">
          <a:xfrm>
            <a:off x="8620751" y="4462869"/>
            <a:ext cx="3424711" cy="1033919"/>
          </a:xfrm>
          <a:prstGeom prst="roundRect">
            <a:avLst>
              <a:gd name="adj" fmla="val 16667"/>
            </a:avLst>
          </a:prstGeom>
          <a:noFill/>
          <a:ln w="38100" cap="flat" cmpd="sng" algn="ctr">
            <a:solidFill>
              <a:srgbClr val="009FE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89987" tIns="44993" rIns="89987" bIns="44993" anchor="ctr">
            <a:noAutofit/>
          </a:bodyPr>
          <a:lstStyle/>
          <a:p>
            <a:pPr>
              <a:defRPr/>
            </a:pPr>
            <a:r>
              <a:rPr lang="ru-RU" sz="1600" b="1" spc="0" dirty="0" smtClean="0">
                <a:solidFill>
                  <a:schemeClr val="dk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В стадии подготовки </a:t>
            </a:r>
            <a:r>
              <a:rPr lang="ru-RU" sz="1600" spc="0" dirty="0" smtClean="0">
                <a:solidFill>
                  <a:schemeClr val="dk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Порядок предоставления субсидий</a:t>
            </a:r>
            <a:endParaRPr lang="ru-RU" sz="1600" spc="0" dirty="0">
              <a:solidFill>
                <a:srgbClr val="000000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605659739" name="Стрелка вправо 86"/>
          <p:cNvSpPr/>
          <p:nvPr/>
        </p:nvSpPr>
        <p:spPr bwMode="auto">
          <a:xfrm>
            <a:off x="3980834" y="2101335"/>
            <a:ext cx="438606" cy="820718"/>
          </a:xfrm>
          <a:prstGeom prst="rightArrow">
            <a:avLst>
              <a:gd name="adj1" fmla="val 50000"/>
              <a:gd name="adj2" fmla="val 48620"/>
            </a:avLst>
          </a:prstGeom>
          <a:noFill/>
          <a:ln w="19050" cap="flat" cmpd="sng" algn="ctr">
            <a:solidFill>
              <a:srgbClr val="DFB318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89987" tIns="44993" rIns="89987" bIns="44993" anchor="t">
            <a:noAutofit/>
          </a:bodyPr>
          <a:lstStyle/>
          <a:p>
            <a:pPr>
              <a:lnSpc>
                <a:spcPct val="100000"/>
              </a:lnSpc>
              <a:defRPr/>
            </a:pPr>
            <a:endParaRPr lang="ru-RU" spc="0" dirty="0">
              <a:solidFill>
                <a:srgbClr val="00000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grpSp>
        <p:nvGrpSpPr>
          <p:cNvPr id="2017779983" name="Группа 9"/>
          <p:cNvGrpSpPr/>
          <p:nvPr/>
        </p:nvGrpSpPr>
        <p:grpSpPr bwMode="auto">
          <a:xfrm>
            <a:off x="461016" y="1263561"/>
            <a:ext cx="3452497" cy="596897"/>
            <a:chOff x="0" y="0"/>
            <a:chExt cx="3669868" cy="830329"/>
          </a:xfrm>
        </p:grpSpPr>
        <p:sp>
          <p:nvSpPr>
            <p:cNvPr id="528977970" name="Прямоугольник 4"/>
            <p:cNvSpPr/>
            <p:nvPr/>
          </p:nvSpPr>
          <p:spPr bwMode="auto">
            <a:xfrm>
              <a:off x="144682" y="0"/>
              <a:ext cx="3525186" cy="830329"/>
            </a:xfrm>
            <a:prstGeom prst="rect">
              <a:avLst/>
            </a:prstGeom>
            <a:solidFill>
              <a:srgbClr val="009FE3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defRPr/>
              </a:pPr>
              <a:r>
                <a:rPr lang="ru-RU" sz="2000" b="1" dirty="0" smtClean="0">
                  <a:solidFill>
                    <a:srgbClr val="CC9900"/>
                  </a:solidFill>
                  <a:latin typeface="Arial" panose="020B0604020202020204" pitchFamily="34" charset="0"/>
                  <a:ea typeface="Roboto"/>
                  <a:cs typeface="Arial" panose="020B0604020202020204" pitchFamily="34" charset="0"/>
                </a:rPr>
                <a:t>ПРОБЛЕМЫ</a:t>
              </a:r>
              <a:endParaRPr lang="ru-RU" sz="2000" dirty="0">
                <a:solidFill>
                  <a:srgbClr val="CC9900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076522166" name="Прямоугольник 5"/>
            <p:cNvSpPr/>
            <p:nvPr/>
          </p:nvSpPr>
          <p:spPr bwMode="auto">
            <a:xfrm>
              <a:off x="0" y="0"/>
              <a:ext cx="135088" cy="816878"/>
            </a:xfrm>
            <a:prstGeom prst="rect">
              <a:avLst/>
            </a:prstGeom>
            <a:solidFill>
              <a:srgbClr val="009FE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defRPr/>
              </a:pPr>
              <a:endParaRPr lang="ru-RU" sz="1800" b="0" strike="noStrike" spc="0" dirty="0">
                <a:solidFill>
                  <a:schemeClr val="lt1"/>
                </a:solidFill>
                <a:latin typeface="Aptos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</p:grpSp>
      <p:grpSp>
        <p:nvGrpSpPr>
          <p:cNvPr id="1505222751" name="Группа 9"/>
          <p:cNvGrpSpPr/>
          <p:nvPr/>
        </p:nvGrpSpPr>
        <p:grpSpPr bwMode="auto">
          <a:xfrm>
            <a:off x="4467620" y="1261086"/>
            <a:ext cx="3622917" cy="583378"/>
            <a:chOff x="0" y="0"/>
            <a:chExt cx="3534779" cy="830328"/>
          </a:xfrm>
        </p:grpSpPr>
        <p:sp>
          <p:nvSpPr>
            <p:cNvPr id="1426030360" name="Прямоугольник 4"/>
            <p:cNvSpPr/>
            <p:nvPr/>
          </p:nvSpPr>
          <p:spPr bwMode="auto">
            <a:xfrm>
              <a:off x="9594" y="0"/>
              <a:ext cx="3525185" cy="830328"/>
            </a:xfrm>
            <a:prstGeom prst="rect">
              <a:avLst/>
            </a:prstGeom>
            <a:solidFill>
              <a:srgbClr val="009FE3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defRPr/>
              </a:pPr>
              <a:r>
                <a:rPr lang="ru-RU" sz="2000" b="1" dirty="0" smtClean="0">
                  <a:solidFill>
                    <a:srgbClr val="C00000"/>
                  </a:solidFill>
                  <a:latin typeface="Arial" panose="020B0604020202020204" pitchFamily="34" charset="0"/>
                  <a:ea typeface="Roboto" panose="02000000000000000000" pitchFamily="2" charset="0"/>
                  <a:cs typeface="Arial" panose="020B0604020202020204" pitchFamily="34" charset="0"/>
                </a:rPr>
                <a:t>ПОСЛЕДСТВИЯ</a:t>
              </a:r>
              <a:endParaRPr lang="ru-RU" sz="2000" b="1" strike="noStrike" spc="0" dirty="0">
                <a:solidFill>
                  <a:srgbClr val="C00000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2019439424" name="Прямоугольник 5"/>
            <p:cNvSpPr/>
            <p:nvPr/>
          </p:nvSpPr>
          <p:spPr bwMode="auto">
            <a:xfrm>
              <a:off x="0" y="0"/>
              <a:ext cx="135087" cy="816877"/>
            </a:xfrm>
            <a:prstGeom prst="rect">
              <a:avLst/>
            </a:prstGeom>
            <a:solidFill>
              <a:srgbClr val="009FE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defRPr/>
              </a:pPr>
              <a:endParaRPr lang="ru-RU" sz="1800" b="0" strike="noStrike" spc="0" dirty="0">
                <a:solidFill>
                  <a:schemeClr val="lt1"/>
                </a:solidFill>
                <a:latin typeface="Aptos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</p:grpSp>
      <p:grpSp>
        <p:nvGrpSpPr>
          <p:cNvPr id="865646708" name="Группа 9"/>
          <p:cNvGrpSpPr/>
          <p:nvPr/>
        </p:nvGrpSpPr>
        <p:grpSpPr bwMode="auto">
          <a:xfrm>
            <a:off x="8360409" y="1269950"/>
            <a:ext cx="3641092" cy="590508"/>
            <a:chOff x="0" y="-37440"/>
            <a:chExt cx="3525185" cy="854317"/>
          </a:xfrm>
        </p:grpSpPr>
        <p:sp>
          <p:nvSpPr>
            <p:cNvPr id="1684562404" name="Прямоугольник 4"/>
            <p:cNvSpPr/>
            <p:nvPr/>
          </p:nvSpPr>
          <p:spPr bwMode="auto">
            <a:xfrm>
              <a:off x="0" y="-37440"/>
              <a:ext cx="3525185" cy="830328"/>
            </a:xfrm>
            <a:prstGeom prst="rect">
              <a:avLst/>
            </a:prstGeom>
            <a:solidFill>
              <a:srgbClr val="009FE3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defRPr/>
              </a:pPr>
              <a:r>
                <a:rPr lang="ru-RU" sz="2000" b="1" dirty="0" smtClean="0">
                  <a:solidFill>
                    <a:srgbClr val="0070C0"/>
                  </a:solidFill>
                  <a:latin typeface="Arial" panose="020B0604020202020204" pitchFamily="34" charset="0"/>
                  <a:ea typeface="Roboto" panose="02000000000000000000" pitchFamily="2" charset="0"/>
                  <a:cs typeface="Arial" panose="020B0604020202020204" pitchFamily="34" charset="0"/>
                </a:rPr>
                <a:t>ПУТИ РЕШЕНИЯ</a:t>
              </a:r>
              <a:endParaRPr lang="ru-RU" sz="2000" b="0" strike="noStrike" spc="0" dirty="0">
                <a:solidFill>
                  <a:schemeClr val="lt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701096114" name="Прямоугольник 5"/>
            <p:cNvSpPr/>
            <p:nvPr/>
          </p:nvSpPr>
          <p:spPr bwMode="auto">
            <a:xfrm>
              <a:off x="0" y="0"/>
              <a:ext cx="135087" cy="816877"/>
            </a:xfrm>
            <a:prstGeom prst="rect">
              <a:avLst/>
            </a:prstGeom>
            <a:solidFill>
              <a:srgbClr val="009FE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defRPr/>
              </a:pPr>
              <a:endParaRPr lang="ru-RU" sz="1800" b="0" strike="noStrike" spc="0" dirty="0">
                <a:solidFill>
                  <a:schemeClr val="lt1"/>
                </a:solidFill>
                <a:latin typeface="Aptos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</p:grpSp>
      <p:sp>
        <p:nvSpPr>
          <p:cNvPr id="50" name="Заголовок 1"/>
          <p:cNvSpPr/>
          <p:nvPr/>
        </p:nvSpPr>
        <p:spPr bwMode="auto">
          <a:xfrm>
            <a:off x="2728805" y="321783"/>
            <a:ext cx="8097281" cy="369332"/>
          </a:xfrm>
          <a:prstGeom prst="rect">
            <a:avLst/>
          </a:prstGeom>
          <a:noFill/>
          <a:ln w="0"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  <p:txBody>
          <a:bodyPr wrap="square" lIns="0" tIns="0" rIns="0" bIns="0" anchor="t">
            <a:spAutoFit/>
          </a:bodyPr>
          <a:lstStyle/>
          <a:p>
            <a:pPr marL="7560">
              <a:lnSpc>
                <a:spcPct val="100000"/>
              </a:lnSpc>
              <a:spcBef>
                <a:spcPts val="62"/>
              </a:spcBef>
              <a:defRPr/>
            </a:pPr>
            <a:r>
              <a:rPr lang="ru-RU" sz="2400" b="1" dirty="0">
                <a:solidFill>
                  <a:srgbClr val="242834"/>
                </a:solidFill>
                <a:latin typeface="Arial"/>
                <a:cs typeface="Arial"/>
              </a:rPr>
              <a:t>Проблемы и риски по </a:t>
            </a:r>
            <a:r>
              <a:rPr lang="ru-RU" sz="2400" b="1" dirty="0" smtClean="0">
                <a:solidFill>
                  <a:srgbClr val="242834"/>
                </a:solidFill>
                <a:latin typeface="Arial"/>
                <a:cs typeface="Arial"/>
              </a:rPr>
              <a:t>управлению имуществом МУП</a:t>
            </a:r>
            <a:endParaRPr lang="ru-RU" sz="2400" b="1" dirty="0">
              <a:solidFill>
                <a:srgbClr val="242834"/>
              </a:solidFill>
              <a:latin typeface="Arial"/>
              <a:cs typeface="Arial"/>
            </a:endParaRPr>
          </a:p>
        </p:txBody>
      </p:sp>
      <p:sp>
        <p:nvSpPr>
          <p:cNvPr id="33" name="Скругленный прямоугольник 104"/>
          <p:cNvSpPr/>
          <p:nvPr/>
        </p:nvSpPr>
        <p:spPr bwMode="auto">
          <a:xfrm>
            <a:off x="4584030" y="5657056"/>
            <a:ext cx="3473993" cy="1093897"/>
          </a:xfrm>
          <a:prstGeom prst="roundRect">
            <a:avLst>
              <a:gd name="adj" fmla="val 16667"/>
            </a:avLst>
          </a:prstGeom>
          <a:noFill/>
          <a:ln w="38100" cap="flat" cmpd="sng" algn="ctr">
            <a:solidFill>
              <a:srgbClr val="E62B2C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89987" tIns="44993" rIns="89987" bIns="44993" anchor="ctr">
            <a:noAutofit/>
          </a:bodyPr>
          <a:lstStyle/>
          <a:p>
            <a:pPr defTabSz="914308">
              <a:defRPr/>
            </a:pPr>
            <a:r>
              <a:rPr lang="ru-RU" sz="1600" b="1" dirty="0">
                <a:solidFill>
                  <a:schemeClr val="dk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Предкризисное</a:t>
            </a:r>
            <a:r>
              <a:rPr lang="ru-RU" sz="1600" dirty="0">
                <a:solidFill>
                  <a:schemeClr val="dk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состояние МУП, обеспечивающих водоснабжение и водоотведение, кадровый дефицит</a:t>
            </a:r>
            <a:endParaRPr lang="ru-RU" sz="1600" dirty="0">
              <a:solidFill>
                <a:srgbClr val="000000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35" name="Скругленный прямоугольник 104"/>
          <p:cNvSpPr/>
          <p:nvPr/>
        </p:nvSpPr>
        <p:spPr bwMode="auto">
          <a:xfrm>
            <a:off x="8613411" y="5657056"/>
            <a:ext cx="3445753" cy="1105896"/>
          </a:xfrm>
          <a:prstGeom prst="roundRect">
            <a:avLst>
              <a:gd name="adj" fmla="val 16667"/>
            </a:avLst>
          </a:prstGeom>
          <a:noFill/>
          <a:ln w="38100" cap="flat" cmpd="sng" algn="ctr">
            <a:solidFill>
              <a:srgbClr val="009FE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89987" tIns="44993" rIns="89987" bIns="44993" anchor="ctr">
            <a:noAutofit/>
          </a:bodyPr>
          <a:lstStyle/>
          <a:p>
            <a:pPr>
              <a:defRPr/>
            </a:pPr>
            <a:r>
              <a:rPr lang="ru-RU" sz="1600" spc="0" dirty="0" smtClean="0">
                <a:solidFill>
                  <a:schemeClr val="dk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До 01.04.2026 </a:t>
            </a:r>
            <a:r>
              <a:rPr lang="ru-RU" sz="1600" b="1" spc="0" dirty="0" smtClean="0">
                <a:solidFill>
                  <a:schemeClr val="dk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подлежит разработке Дорожная карта </a:t>
            </a:r>
            <a:r>
              <a:rPr lang="ru-RU" sz="1600" spc="0" dirty="0" smtClean="0">
                <a:solidFill>
                  <a:schemeClr val="dk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по долгосрочному развитию сферы </a:t>
            </a:r>
            <a:r>
              <a:rPr lang="ru-RU" sz="1600" dirty="0" smtClean="0">
                <a:solidFill>
                  <a:schemeClr val="dk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водоснабжения </a:t>
            </a:r>
            <a:r>
              <a:rPr lang="ru-RU" sz="1600" dirty="0">
                <a:solidFill>
                  <a:schemeClr val="dk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и </a:t>
            </a:r>
            <a:r>
              <a:rPr lang="ru-RU" sz="1600" dirty="0" smtClean="0">
                <a:solidFill>
                  <a:schemeClr val="dk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водоотведения </a:t>
            </a:r>
            <a:endParaRPr lang="ru-RU" sz="1600" spc="0" dirty="0">
              <a:solidFill>
                <a:srgbClr val="000000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38" name="Стрелка вправо 86"/>
          <p:cNvSpPr/>
          <p:nvPr/>
        </p:nvSpPr>
        <p:spPr bwMode="auto">
          <a:xfrm>
            <a:off x="3976372" y="3273773"/>
            <a:ext cx="443068" cy="820718"/>
          </a:xfrm>
          <a:prstGeom prst="rightArrow">
            <a:avLst>
              <a:gd name="adj1" fmla="val 50000"/>
              <a:gd name="adj2" fmla="val 48620"/>
            </a:avLst>
          </a:prstGeom>
          <a:noFill/>
          <a:ln w="19050" cap="flat" cmpd="sng" algn="ctr">
            <a:solidFill>
              <a:srgbClr val="DFB318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89987" tIns="44993" rIns="89987" bIns="44993" anchor="t">
            <a:noAutofit/>
          </a:bodyPr>
          <a:lstStyle/>
          <a:p>
            <a:pPr>
              <a:lnSpc>
                <a:spcPct val="100000"/>
              </a:lnSpc>
              <a:defRPr/>
            </a:pPr>
            <a:endParaRPr lang="ru-RU" spc="0" dirty="0">
              <a:solidFill>
                <a:srgbClr val="00000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9" name="Стрелка вправо 86"/>
          <p:cNvSpPr/>
          <p:nvPr/>
        </p:nvSpPr>
        <p:spPr bwMode="auto">
          <a:xfrm>
            <a:off x="3980834" y="4569470"/>
            <a:ext cx="462284" cy="820718"/>
          </a:xfrm>
          <a:prstGeom prst="rightArrow">
            <a:avLst>
              <a:gd name="adj1" fmla="val 50000"/>
              <a:gd name="adj2" fmla="val 48620"/>
            </a:avLst>
          </a:prstGeom>
          <a:noFill/>
          <a:ln w="19050" cap="flat" cmpd="sng" algn="ctr">
            <a:solidFill>
              <a:srgbClr val="DFB318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89987" tIns="44993" rIns="89987" bIns="44993" anchor="t">
            <a:noAutofit/>
          </a:bodyPr>
          <a:lstStyle/>
          <a:p>
            <a:pPr>
              <a:lnSpc>
                <a:spcPct val="100000"/>
              </a:lnSpc>
              <a:defRPr/>
            </a:pPr>
            <a:endParaRPr lang="ru-RU" spc="0" dirty="0">
              <a:solidFill>
                <a:srgbClr val="00000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0" name="Стрелка вправо 86"/>
          <p:cNvSpPr/>
          <p:nvPr/>
        </p:nvSpPr>
        <p:spPr bwMode="auto">
          <a:xfrm>
            <a:off x="3980834" y="5756752"/>
            <a:ext cx="462284" cy="820718"/>
          </a:xfrm>
          <a:prstGeom prst="rightArrow">
            <a:avLst>
              <a:gd name="adj1" fmla="val 50000"/>
              <a:gd name="adj2" fmla="val 48620"/>
            </a:avLst>
          </a:prstGeom>
          <a:noFill/>
          <a:ln w="19050" cap="flat" cmpd="sng" algn="ctr">
            <a:solidFill>
              <a:srgbClr val="DFB318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89987" tIns="44993" rIns="89987" bIns="44993" anchor="t">
            <a:noAutofit/>
          </a:bodyPr>
          <a:lstStyle/>
          <a:p>
            <a:pPr>
              <a:lnSpc>
                <a:spcPct val="100000"/>
              </a:lnSpc>
              <a:defRPr/>
            </a:pPr>
            <a:endParaRPr lang="ru-RU" spc="0" dirty="0">
              <a:solidFill>
                <a:srgbClr val="00000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6" name="Скругленный прямоугольник 104"/>
          <p:cNvSpPr/>
          <p:nvPr/>
        </p:nvSpPr>
        <p:spPr bwMode="auto">
          <a:xfrm>
            <a:off x="323629" y="2021973"/>
            <a:ext cx="3589884" cy="1060086"/>
          </a:xfrm>
          <a:prstGeom prst="roundRect">
            <a:avLst>
              <a:gd name="adj" fmla="val 16667"/>
            </a:avLst>
          </a:prstGeom>
          <a:noFill/>
          <a:ln w="38100" cap="flat" cmpd="sng" algn="ctr">
            <a:solidFill>
              <a:srgbClr val="D8B56C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89987" tIns="44993" rIns="89987" bIns="44993" anchor="ctr">
            <a:noAutofit/>
          </a:bodyPr>
          <a:lstStyle/>
          <a:p>
            <a:pPr defTabSz="914308">
              <a:defRPr/>
            </a:pPr>
            <a:r>
              <a:rPr lang="ru-RU" sz="1600" b="1" spc="0" dirty="0" smtClean="0">
                <a:solidFill>
                  <a:schemeClr val="dk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Не обеспечена </a:t>
            </a:r>
            <a:r>
              <a:rPr lang="ru-RU" sz="1600" spc="0" dirty="0" smtClean="0">
                <a:solidFill>
                  <a:schemeClr val="dk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достоверность сведений об активах. </a:t>
            </a:r>
            <a:r>
              <a:rPr lang="ru-RU" sz="1600" dirty="0" smtClean="0">
                <a:solidFill>
                  <a:schemeClr val="dk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Недостаток компетенций в сфере бух. учета</a:t>
            </a:r>
            <a:endParaRPr lang="ru-RU" sz="1600" spc="0" dirty="0">
              <a:solidFill>
                <a:srgbClr val="000000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37" name="Скругленный прямоугольник 104"/>
          <p:cNvSpPr/>
          <p:nvPr/>
        </p:nvSpPr>
        <p:spPr bwMode="auto">
          <a:xfrm>
            <a:off x="324498" y="3229893"/>
            <a:ext cx="3589016" cy="1102306"/>
          </a:xfrm>
          <a:prstGeom prst="roundRect">
            <a:avLst>
              <a:gd name="adj" fmla="val 16667"/>
            </a:avLst>
          </a:prstGeom>
          <a:noFill/>
          <a:ln w="38100" cap="flat" cmpd="sng" algn="ctr">
            <a:solidFill>
              <a:srgbClr val="D8B56C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89987" tIns="44993" rIns="89987" bIns="44993" anchor="ctr">
            <a:noAutofit/>
          </a:bodyPr>
          <a:lstStyle/>
          <a:p>
            <a:pPr defTabSz="914308">
              <a:defRPr/>
            </a:pPr>
            <a:r>
              <a:rPr lang="ru-RU" sz="1600" dirty="0">
                <a:solidFill>
                  <a:schemeClr val="dk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Муниципальная правовая база </a:t>
            </a:r>
            <a:r>
              <a:rPr lang="ru-RU" sz="1600" b="1" dirty="0">
                <a:solidFill>
                  <a:schemeClr val="dk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не </a:t>
            </a:r>
            <a:r>
              <a:rPr lang="ru-RU" sz="1600" b="1" dirty="0" smtClean="0">
                <a:solidFill>
                  <a:schemeClr val="dk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обеспечивает</a:t>
            </a:r>
            <a:r>
              <a:rPr lang="ru-RU" sz="1600" dirty="0" smtClean="0">
                <a:solidFill>
                  <a:schemeClr val="dk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lang="ru-RU" sz="1600" dirty="0">
                <a:solidFill>
                  <a:schemeClr val="dk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качество планирования и управления МУП</a:t>
            </a:r>
          </a:p>
        </p:txBody>
      </p:sp>
      <p:sp>
        <p:nvSpPr>
          <p:cNvPr id="44" name="Скругленный прямоугольник 104"/>
          <p:cNvSpPr/>
          <p:nvPr/>
        </p:nvSpPr>
        <p:spPr bwMode="auto">
          <a:xfrm>
            <a:off x="324463" y="4493714"/>
            <a:ext cx="3592464" cy="1030971"/>
          </a:xfrm>
          <a:prstGeom prst="roundRect">
            <a:avLst>
              <a:gd name="adj" fmla="val 16667"/>
            </a:avLst>
          </a:prstGeom>
          <a:noFill/>
          <a:ln w="38100" cap="flat" cmpd="sng" algn="ctr">
            <a:solidFill>
              <a:srgbClr val="D8B56C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89987" tIns="44993" rIns="89987" bIns="44993" anchor="ctr">
            <a:noAutofit/>
          </a:bodyPr>
          <a:lstStyle/>
          <a:p>
            <a:pPr defTabSz="914308">
              <a:defRPr/>
            </a:pPr>
            <a:r>
              <a:rPr lang="ru-RU" sz="1600" b="1" dirty="0" smtClean="0">
                <a:solidFill>
                  <a:schemeClr val="dk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Недостаток</a:t>
            </a:r>
            <a:r>
              <a:rPr lang="ru-RU" sz="1600" dirty="0" smtClean="0">
                <a:solidFill>
                  <a:schemeClr val="dk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финансовых средств МУП</a:t>
            </a:r>
            <a:endParaRPr lang="ru-RU" sz="1600" dirty="0">
              <a:solidFill>
                <a:schemeClr val="dk1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45" name="Скругленный прямоугольник 104"/>
          <p:cNvSpPr/>
          <p:nvPr/>
        </p:nvSpPr>
        <p:spPr bwMode="auto">
          <a:xfrm>
            <a:off x="297992" y="5663056"/>
            <a:ext cx="3615521" cy="1093897"/>
          </a:xfrm>
          <a:prstGeom prst="roundRect">
            <a:avLst>
              <a:gd name="adj" fmla="val 16667"/>
            </a:avLst>
          </a:prstGeom>
          <a:noFill/>
          <a:ln w="38100" cap="flat" cmpd="sng" algn="ctr">
            <a:solidFill>
              <a:srgbClr val="D8B56C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89987" tIns="44993" rIns="89987" bIns="44993" anchor="ctr">
            <a:noAutofit/>
          </a:bodyPr>
          <a:lstStyle/>
          <a:p>
            <a:pPr defTabSz="914308">
              <a:defRPr/>
            </a:pPr>
            <a:r>
              <a:rPr lang="ru-RU" sz="1600" dirty="0" smtClean="0">
                <a:solidFill>
                  <a:schemeClr val="dk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Установленные тарифы </a:t>
            </a:r>
            <a:r>
              <a:rPr lang="ru-RU" sz="1600" b="1" dirty="0" smtClean="0">
                <a:solidFill>
                  <a:schemeClr val="dk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не обеспечивают </a:t>
            </a:r>
            <a:r>
              <a:rPr lang="ru-RU" sz="1600" dirty="0" smtClean="0">
                <a:solidFill>
                  <a:schemeClr val="dk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производственные потребности, </a:t>
            </a:r>
            <a:r>
              <a:rPr lang="ru-RU" sz="1600" b="1" dirty="0" smtClean="0">
                <a:solidFill>
                  <a:schemeClr val="dk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не покрывают </a:t>
            </a:r>
            <a:r>
              <a:rPr lang="ru-RU" sz="1600" dirty="0" smtClean="0">
                <a:solidFill>
                  <a:schemeClr val="dk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инфляцию</a:t>
            </a:r>
            <a:endParaRPr lang="ru-RU" sz="1600" dirty="0">
              <a:solidFill>
                <a:srgbClr val="FF0000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cxnSp>
        <p:nvCxnSpPr>
          <p:cNvPr id="34" name="Прямая соединительная линия 33"/>
          <p:cNvCxnSpPr>
            <a:cxnSpLocks/>
          </p:cNvCxnSpPr>
          <p:nvPr/>
        </p:nvCxnSpPr>
        <p:spPr bwMode="auto">
          <a:xfrm>
            <a:off x="1550453" y="833843"/>
            <a:ext cx="10451048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6" name="Стрелка вправо 86"/>
          <p:cNvSpPr/>
          <p:nvPr/>
        </p:nvSpPr>
        <p:spPr bwMode="auto">
          <a:xfrm>
            <a:off x="8143311" y="2101335"/>
            <a:ext cx="438606" cy="820718"/>
          </a:xfrm>
          <a:prstGeom prst="rightArrow">
            <a:avLst>
              <a:gd name="adj1" fmla="val 50000"/>
              <a:gd name="adj2" fmla="val 48620"/>
            </a:avLst>
          </a:prstGeom>
          <a:noFill/>
          <a:ln w="19050" cap="flat" cmpd="sng" algn="ctr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89987" tIns="44993" rIns="89987" bIns="44993" anchor="t">
            <a:noAutofit/>
          </a:bodyPr>
          <a:lstStyle/>
          <a:p>
            <a:pPr>
              <a:lnSpc>
                <a:spcPct val="100000"/>
              </a:lnSpc>
              <a:defRPr/>
            </a:pPr>
            <a:endParaRPr lang="ru-RU" spc="0" dirty="0">
              <a:solidFill>
                <a:srgbClr val="00000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7" name="Стрелка вправо 86"/>
          <p:cNvSpPr/>
          <p:nvPr/>
        </p:nvSpPr>
        <p:spPr bwMode="auto">
          <a:xfrm>
            <a:off x="8143311" y="3274098"/>
            <a:ext cx="443068" cy="820718"/>
          </a:xfrm>
          <a:prstGeom prst="rightArrow">
            <a:avLst>
              <a:gd name="adj1" fmla="val 50000"/>
              <a:gd name="adj2" fmla="val 48620"/>
            </a:avLst>
          </a:prstGeom>
          <a:noFill/>
          <a:ln w="19050" cap="flat" cmpd="sng" algn="ctr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89987" tIns="44993" rIns="89987" bIns="44993" anchor="t">
            <a:noAutofit/>
          </a:bodyPr>
          <a:lstStyle/>
          <a:p>
            <a:pPr>
              <a:lnSpc>
                <a:spcPct val="100000"/>
              </a:lnSpc>
              <a:defRPr/>
            </a:pPr>
            <a:endParaRPr lang="ru-RU" spc="0" dirty="0">
              <a:solidFill>
                <a:srgbClr val="00000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8" name="Стрелка вправо 86"/>
          <p:cNvSpPr/>
          <p:nvPr/>
        </p:nvSpPr>
        <p:spPr bwMode="auto">
          <a:xfrm>
            <a:off x="8108245" y="4569470"/>
            <a:ext cx="462284" cy="820718"/>
          </a:xfrm>
          <a:prstGeom prst="rightArrow">
            <a:avLst>
              <a:gd name="adj1" fmla="val 50000"/>
              <a:gd name="adj2" fmla="val 48620"/>
            </a:avLst>
          </a:prstGeom>
          <a:noFill/>
          <a:ln w="19050" cap="flat" cmpd="sng" algn="ctr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89987" tIns="44993" rIns="89987" bIns="44993" anchor="t">
            <a:noAutofit/>
          </a:bodyPr>
          <a:lstStyle/>
          <a:p>
            <a:pPr>
              <a:lnSpc>
                <a:spcPct val="100000"/>
              </a:lnSpc>
              <a:defRPr/>
            </a:pPr>
            <a:endParaRPr lang="ru-RU" spc="0" dirty="0">
              <a:solidFill>
                <a:srgbClr val="00000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9" name="Стрелка вправо 86"/>
          <p:cNvSpPr/>
          <p:nvPr/>
        </p:nvSpPr>
        <p:spPr bwMode="auto">
          <a:xfrm>
            <a:off x="8108245" y="5756752"/>
            <a:ext cx="462284" cy="820718"/>
          </a:xfrm>
          <a:prstGeom prst="rightArrow">
            <a:avLst>
              <a:gd name="adj1" fmla="val 50000"/>
              <a:gd name="adj2" fmla="val 48620"/>
            </a:avLst>
          </a:prstGeom>
          <a:noFill/>
          <a:ln w="19050" cap="flat" cmpd="sng" algn="ctr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89987" tIns="44993" rIns="89987" bIns="44993" anchor="t">
            <a:noAutofit/>
          </a:bodyPr>
          <a:lstStyle/>
          <a:p>
            <a:pPr>
              <a:lnSpc>
                <a:spcPct val="100000"/>
              </a:lnSpc>
              <a:defRPr/>
            </a:pPr>
            <a:endParaRPr lang="ru-RU" spc="0" dirty="0">
              <a:solidFill>
                <a:srgbClr val="00000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41" name="Рисунок 12"/>
          <p:cNvPicPr/>
          <p:nvPr/>
        </p:nvPicPr>
        <p:blipFill>
          <a:blip r:embed="rId3"/>
          <a:stretch/>
        </p:blipFill>
        <p:spPr bwMode="auto">
          <a:xfrm>
            <a:off x="87771" y="64620"/>
            <a:ext cx="1079640" cy="107964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3354105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72184571" name="TextBox 10"/>
          <p:cNvSpPr/>
          <p:nvPr/>
        </p:nvSpPr>
        <p:spPr bwMode="auto">
          <a:xfrm>
            <a:off x="1386307" y="345636"/>
            <a:ext cx="10703024" cy="829543"/>
          </a:xfrm>
          <a:prstGeom prst="rect">
            <a:avLst/>
          </a:prstGeom>
          <a:noFill/>
          <a:ln w="0"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marL="7560" algn="ctr">
              <a:spcBef>
                <a:spcPts val="60"/>
              </a:spcBef>
              <a:defRPr/>
            </a:pPr>
            <a:r>
              <a:rPr lang="ru-RU" sz="2400" b="1" strike="noStrike" spc="0" dirty="0"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Устранение </a:t>
            </a:r>
            <a:r>
              <a:rPr lang="ru-RU" sz="2400" b="1" strike="noStrike" spc="0" dirty="0" smtClean="0"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нарушений,</a:t>
            </a:r>
            <a:r>
              <a:rPr lang="en-US" sz="2400" b="1" strike="noStrike" spc="0" dirty="0" smtClean="0"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 </a:t>
            </a:r>
            <a:r>
              <a:rPr lang="ru-RU" sz="2400" b="1" strike="noStrike" spc="0" dirty="0" smtClean="0"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выполнение рекомендаций по результатам аудита </a:t>
            </a:r>
            <a:r>
              <a:rPr lang="ru-RU" sz="2400" b="1" dirty="0"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эффективности использования имущества МУП</a:t>
            </a:r>
            <a:endParaRPr lang="ru-RU" sz="2400" b="0" strike="noStrike" spc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80919250" name="Блок-схема: процесс 1780919249"/>
          <p:cNvSpPr/>
          <p:nvPr/>
        </p:nvSpPr>
        <p:spPr bwMode="auto">
          <a:xfrm>
            <a:off x="3662993" y="1299521"/>
            <a:ext cx="7733706" cy="760166"/>
          </a:xfrm>
          <a:prstGeom prst="flowChartProcess">
            <a:avLst/>
          </a:prstGeom>
          <a:noFill/>
          <a:ln w="12700" cap="flat" cmpd="thickThin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0"/>
          <a:lstStyle/>
          <a:p>
            <a:pPr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УСТРАНЕНО</a:t>
            </a:r>
            <a:r>
              <a:rPr lang="ru-RU" sz="2400" dirty="0" smtClean="0">
                <a:solidFill>
                  <a:schemeClr val="tx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 нарушений на </a:t>
            </a: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834,4</a:t>
            </a:r>
            <a:r>
              <a:rPr lang="ru-RU" sz="2400" dirty="0" smtClean="0">
                <a:solidFill>
                  <a:srgbClr val="0070C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млн рублей:</a:t>
            </a:r>
            <a:endParaRPr lang="ru-RU" sz="24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72282" y="3581050"/>
            <a:ext cx="13594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90 %</a:t>
            </a:r>
            <a:endParaRPr lang="ru-RU" sz="4000" dirty="0"/>
          </a:p>
        </p:txBody>
      </p:sp>
      <p:sp>
        <p:nvSpPr>
          <p:cNvPr id="19" name="Блок-схема: процесс 18"/>
          <p:cNvSpPr/>
          <p:nvPr/>
        </p:nvSpPr>
        <p:spPr bwMode="auto">
          <a:xfrm>
            <a:off x="6164206" y="1995069"/>
            <a:ext cx="5508667" cy="701165"/>
          </a:xfrm>
          <a:prstGeom prst="flowChartProcess">
            <a:avLst/>
          </a:prstGeom>
          <a:noFill/>
          <a:ln w="12699" cap="flat" cmpd="sng" algn="ctr">
            <a:solidFill>
              <a:srgbClr val="0070C0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0"/>
          <a:lstStyle/>
          <a:p>
            <a:pPr algn="just">
              <a:defRPr/>
            </a:pPr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включено в РМИ </a:t>
            </a: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имущество и устранены расхождения учетных данных</a:t>
            </a:r>
            <a:endParaRPr lang="en-US" sz="1600" dirty="0" smtClean="0">
              <a:solidFill>
                <a:srgbClr val="00B0F0"/>
              </a:solidFill>
              <a:latin typeface="Arial" panose="020B0604020202020204" pitchFamily="34" charset="0"/>
              <a:ea typeface="Roboto"/>
              <a:cs typeface="Arial" panose="020B0604020202020204" pitchFamily="34" charset="0"/>
            </a:endParaRPr>
          </a:p>
        </p:txBody>
      </p:sp>
      <p:sp>
        <p:nvSpPr>
          <p:cNvPr id="20" name="矩形 3"/>
          <p:cNvSpPr/>
          <p:nvPr/>
        </p:nvSpPr>
        <p:spPr bwMode="auto">
          <a:xfrm>
            <a:off x="3638658" y="1995069"/>
            <a:ext cx="2540708" cy="696550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altLang="zh-CN" sz="3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789,0</a:t>
            </a:r>
            <a:endParaRPr lang="zh-CN" altLang="en-US" sz="18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5">
                  <a:lumMod val="75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21" name="Блок-схема: процесс 20"/>
          <p:cNvSpPr/>
          <p:nvPr/>
        </p:nvSpPr>
        <p:spPr bwMode="auto">
          <a:xfrm>
            <a:off x="6177585" y="2776733"/>
            <a:ext cx="5508666" cy="696550"/>
          </a:xfrm>
          <a:prstGeom prst="flowChartProcess">
            <a:avLst/>
          </a:prstGeom>
          <a:noFill/>
          <a:ln w="12699" cap="flat" cmpd="sng" algn="ctr">
            <a:solidFill>
              <a:srgbClr val="0070C0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0"/>
          <a:lstStyle/>
          <a:p>
            <a:pPr algn="just">
              <a:defRPr/>
            </a:pPr>
            <a:r>
              <a:rPr lang="ru-RU" sz="1600" b="1" i="0" u="none" strike="noStrike" cap="none" spc="0" dirty="0" smtClean="0">
                <a:solidFill>
                  <a:schemeClr val="tx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отражены </a:t>
            </a:r>
            <a:r>
              <a:rPr lang="ru-RU" sz="1600" i="0" u="none" strike="noStrike" cap="none" spc="0" dirty="0" smtClean="0">
                <a:solidFill>
                  <a:schemeClr val="tx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в учете</a:t>
            </a:r>
            <a:r>
              <a:rPr lang="ru-RU" sz="1600" b="1" i="0" u="none" strike="noStrike" cap="none" spc="0" dirty="0" smtClean="0">
                <a:solidFill>
                  <a:schemeClr val="tx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 факты хозяйственной </a:t>
            </a:r>
            <a:r>
              <a:rPr lang="ru-RU" sz="1600" i="0" u="none" strike="noStrike" cap="none" spc="0" dirty="0" smtClean="0">
                <a:solidFill>
                  <a:schemeClr val="tx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жизни</a:t>
            </a:r>
            <a:endParaRPr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Блок-схема: процесс 22"/>
          <p:cNvSpPr/>
          <p:nvPr/>
        </p:nvSpPr>
        <p:spPr bwMode="auto">
          <a:xfrm>
            <a:off x="6164206" y="4348572"/>
            <a:ext cx="5522045" cy="690748"/>
          </a:xfrm>
          <a:prstGeom prst="flowChartProcess">
            <a:avLst/>
          </a:prstGeom>
          <a:noFill/>
          <a:ln w="12699" cap="flat" cmpd="sng" algn="ctr">
            <a:solidFill>
              <a:srgbClr val="0070C0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0"/>
          <a:lstStyle/>
          <a:p>
            <a:pPr algn="just">
              <a:defRPr/>
            </a:pPr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оформлены права </a:t>
            </a: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муниципальной собственности на земельные участки</a:t>
            </a:r>
            <a:endParaRPr lang="en-US" sz="1600" dirty="0" smtClean="0">
              <a:solidFill>
                <a:srgbClr val="00B0F0"/>
              </a:solidFill>
              <a:latin typeface="Arial" panose="020B0604020202020204" pitchFamily="34" charset="0"/>
              <a:ea typeface="Roboto"/>
              <a:cs typeface="Arial" panose="020B0604020202020204" pitchFamily="34" charset="0"/>
            </a:endParaRPr>
          </a:p>
        </p:txBody>
      </p:sp>
      <p:sp>
        <p:nvSpPr>
          <p:cNvPr id="25" name="Блок-схема: процесс 24"/>
          <p:cNvSpPr/>
          <p:nvPr/>
        </p:nvSpPr>
        <p:spPr bwMode="auto">
          <a:xfrm>
            <a:off x="6164207" y="3544201"/>
            <a:ext cx="5522046" cy="696549"/>
          </a:xfrm>
          <a:prstGeom prst="flowChartProcess">
            <a:avLst/>
          </a:prstGeom>
          <a:noFill/>
          <a:ln w="12699" cap="flat" cmpd="sng" algn="ctr">
            <a:solidFill>
              <a:srgbClr val="0070C0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0"/>
          <a:lstStyle/>
          <a:p>
            <a:pPr algn="just">
              <a:defRPr/>
            </a:pPr>
            <a:r>
              <a:rPr lang="ru-RU" sz="1600" b="1" i="0" u="none" strike="noStrike" cap="none" spc="0" dirty="0" smtClean="0">
                <a:solidFill>
                  <a:schemeClr val="tx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оформлены первичные документы </a:t>
            </a:r>
            <a:r>
              <a:rPr lang="ru-RU" sz="1600" i="0" u="none" strike="noStrike" cap="none" spc="0" dirty="0" smtClean="0">
                <a:solidFill>
                  <a:schemeClr val="tx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по передаче недвижимого имущества и земельных участков</a:t>
            </a:r>
            <a:endParaRPr sz="1600" dirty="0">
              <a:solidFill>
                <a:srgbClr val="009FE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Блок-схема: процесс 26"/>
          <p:cNvSpPr/>
          <p:nvPr/>
        </p:nvSpPr>
        <p:spPr bwMode="auto">
          <a:xfrm>
            <a:off x="6164206" y="5118510"/>
            <a:ext cx="5524195" cy="697859"/>
          </a:xfrm>
          <a:prstGeom prst="flowChartProcess">
            <a:avLst/>
          </a:prstGeom>
          <a:noFill/>
          <a:ln w="12699" cap="flat" cmpd="sng" algn="ctr">
            <a:solidFill>
              <a:srgbClr val="0070C0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0"/>
          <a:lstStyle/>
          <a:p>
            <a:pPr algn="just">
              <a:defRPr/>
            </a:pPr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приняты меры </a:t>
            </a: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по признанию 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просроченной дебиторской задолженности сомнительной</a:t>
            </a:r>
            <a:endParaRPr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Блок-схема: процесс 32"/>
          <p:cNvSpPr/>
          <p:nvPr/>
        </p:nvSpPr>
        <p:spPr bwMode="auto">
          <a:xfrm>
            <a:off x="3654202" y="5870339"/>
            <a:ext cx="8034199" cy="872446"/>
          </a:xfrm>
          <a:prstGeom prst="flowChartProcess">
            <a:avLst/>
          </a:prstGeom>
          <a:solidFill>
            <a:schemeClr val="tx1">
              <a:lumMod val="25000"/>
              <a:lumOff val="75000"/>
            </a:schemeClr>
          </a:solidFill>
          <a:ln w="12699" cap="flat" cmpd="sng" algn="ctr">
            <a:solidFill>
              <a:srgbClr val="0070C0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0"/>
          <a:lstStyle/>
          <a:p>
            <a:pPr algn="just"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ПРИНЯТЫ</a:t>
            </a:r>
            <a:r>
              <a:rPr lang="ru-RU" sz="2400" dirty="0" smtClean="0">
                <a:solidFill>
                  <a:schemeClr val="bg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 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3</a:t>
            </a:r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МПА, оформлены </a:t>
            </a:r>
            <a:r>
              <a:rPr lang="ru-RU" sz="36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5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 правоустанавливающих документов в сфере производственной деятельности</a:t>
            </a:r>
            <a:endParaRPr lang="en-US" sz="2000" b="1" dirty="0" smtClean="0">
              <a:solidFill>
                <a:schemeClr val="tx1"/>
              </a:solidFill>
              <a:latin typeface="Arial" panose="020B0604020202020204" pitchFamily="34" charset="0"/>
              <a:ea typeface="Roboto"/>
              <a:cs typeface="Arial" panose="020B0604020202020204" pitchFamily="34" charset="0"/>
            </a:endParaRPr>
          </a:p>
        </p:txBody>
      </p:sp>
      <p:sp>
        <p:nvSpPr>
          <p:cNvPr id="36" name="矩形 3"/>
          <p:cNvSpPr/>
          <p:nvPr/>
        </p:nvSpPr>
        <p:spPr bwMode="auto">
          <a:xfrm>
            <a:off x="3662995" y="2776733"/>
            <a:ext cx="2501212" cy="696550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altLang="zh-CN" sz="3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26,2</a:t>
            </a:r>
            <a:endParaRPr lang="zh-CN" altLang="en-US" sz="18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5">
                  <a:lumMod val="75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37" name="矩形 3"/>
          <p:cNvSpPr/>
          <p:nvPr/>
        </p:nvSpPr>
        <p:spPr bwMode="auto">
          <a:xfrm>
            <a:off x="3678153" y="3544201"/>
            <a:ext cx="2501213" cy="696550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altLang="zh-CN" sz="3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13,1</a:t>
            </a:r>
            <a:endParaRPr lang="zh-CN" altLang="en-US" sz="18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5">
                  <a:lumMod val="75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38" name="矩形 3"/>
          <p:cNvSpPr/>
          <p:nvPr/>
        </p:nvSpPr>
        <p:spPr bwMode="auto">
          <a:xfrm>
            <a:off x="3662993" y="4342770"/>
            <a:ext cx="2501213" cy="696550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altLang="zh-CN" sz="3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4,2</a:t>
            </a:r>
            <a:endParaRPr lang="zh-CN" altLang="en-US" sz="18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5">
                  <a:lumMod val="75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39" name="矩形 3"/>
          <p:cNvSpPr/>
          <p:nvPr/>
        </p:nvSpPr>
        <p:spPr bwMode="auto">
          <a:xfrm>
            <a:off x="3670573" y="5119819"/>
            <a:ext cx="2501213" cy="696550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altLang="zh-CN" sz="3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1,9</a:t>
            </a:r>
            <a:endParaRPr lang="zh-CN" altLang="en-US" sz="18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5">
                  <a:lumMod val="75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V="1">
            <a:off x="2451881" y="2010975"/>
            <a:ext cx="1226272" cy="57069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 bwMode="auto">
          <a:xfrm>
            <a:off x="2451881" y="5183473"/>
            <a:ext cx="1226272" cy="61594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cxnSpLocks/>
          </p:cNvCxnSpPr>
          <p:nvPr/>
        </p:nvCxnSpPr>
        <p:spPr bwMode="auto">
          <a:xfrm>
            <a:off x="1510647" y="1239939"/>
            <a:ext cx="10454344" cy="24741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graphicFrame>
        <p:nvGraphicFramePr>
          <p:cNvPr id="24" name="Диаграмма 2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0293827"/>
              </p:ext>
            </p:extLst>
          </p:nvPr>
        </p:nvGraphicFramePr>
        <p:xfrm>
          <a:off x="151976" y="2262580"/>
          <a:ext cx="3526177" cy="3344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6" name="Рисунок 12"/>
          <p:cNvPicPr/>
          <p:nvPr/>
        </p:nvPicPr>
        <p:blipFill>
          <a:blip r:embed="rId4"/>
          <a:stretch/>
        </p:blipFill>
        <p:spPr bwMode="auto">
          <a:xfrm>
            <a:off x="87771" y="64620"/>
            <a:ext cx="1079640" cy="107964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396911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4" name="Freeform 30"/>
          <p:cNvSpPr/>
          <p:nvPr/>
        </p:nvSpPr>
        <p:spPr bwMode="auto">
          <a:xfrm rot="10800000" flipH="1">
            <a:off x="2490049" y="3777666"/>
            <a:ext cx="596219" cy="1751017"/>
          </a:xfrm>
          <a:custGeom>
            <a:avLst/>
            <a:gdLst>
              <a:gd name="T0" fmla="*/ 0 w 863"/>
              <a:gd name="T1" fmla="*/ 0 h 1516"/>
              <a:gd name="T2" fmla="*/ 863 w 863"/>
              <a:gd name="T3" fmla="*/ 0 h 1516"/>
              <a:gd name="T4" fmla="*/ 863 w 863"/>
              <a:gd name="T5" fmla="*/ 1516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3" h="1516" extrusionOk="0">
                <a:moveTo>
                  <a:pt x="0" y="0"/>
                </a:moveTo>
                <a:lnTo>
                  <a:pt x="863" y="0"/>
                </a:lnTo>
                <a:lnTo>
                  <a:pt x="863" y="1516"/>
                </a:lnTo>
              </a:path>
            </a:pathLst>
          </a:custGeom>
          <a:noFill/>
          <a:ln w="34925" cap="flat" cmpd="sng">
            <a:solidFill>
              <a:srgbClr val="155FAA"/>
            </a:solidFill>
            <a:prstDash val="dash"/>
            <a:round/>
            <a:headEnd type="oval" w="sm" len="sm"/>
            <a:tailEnd/>
          </a:ln>
        </p:spPr>
        <p:txBody>
          <a:bodyPr/>
          <a:lstStyle/>
          <a:p>
            <a:pPr>
              <a:defRPr/>
            </a:pPr>
            <a:endParaRPr lang="zh-CN" altLang="en-US" sz="1707">
              <a:ea typeface="华文细黑"/>
            </a:endParaRPr>
          </a:p>
        </p:txBody>
      </p:sp>
      <p:sp>
        <p:nvSpPr>
          <p:cNvPr id="68" name="Freeform 30"/>
          <p:cNvSpPr/>
          <p:nvPr/>
        </p:nvSpPr>
        <p:spPr bwMode="auto">
          <a:xfrm rot="10800000">
            <a:off x="10282953" y="3789209"/>
            <a:ext cx="207911" cy="1851702"/>
          </a:xfrm>
          <a:custGeom>
            <a:avLst/>
            <a:gdLst>
              <a:gd name="T0" fmla="*/ 0 w 863"/>
              <a:gd name="T1" fmla="*/ 0 h 1516"/>
              <a:gd name="T2" fmla="*/ 863 w 863"/>
              <a:gd name="T3" fmla="*/ 0 h 1516"/>
              <a:gd name="T4" fmla="*/ 863 w 863"/>
              <a:gd name="T5" fmla="*/ 1516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3" h="1516" extrusionOk="0">
                <a:moveTo>
                  <a:pt x="0" y="0"/>
                </a:moveTo>
                <a:lnTo>
                  <a:pt x="863" y="0"/>
                </a:lnTo>
                <a:lnTo>
                  <a:pt x="863" y="1516"/>
                </a:lnTo>
              </a:path>
            </a:pathLst>
          </a:custGeom>
          <a:noFill/>
          <a:ln w="34925" cap="flat" cmpd="sng">
            <a:solidFill>
              <a:srgbClr val="155FAA"/>
            </a:solidFill>
            <a:prstDash val="dash"/>
            <a:round/>
            <a:headEnd type="oval" w="sm" len="sm"/>
            <a:tailEnd/>
          </a:ln>
        </p:spPr>
        <p:txBody>
          <a:bodyPr/>
          <a:lstStyle/>
          <a:p>
            <a:pPr>
              <a:defRPr/>
            </a:pPr>
            <a:endParaRPr lang="zh-CN" altLang="en-US" sz="1707">
              <a:ea typeface="华文细黑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9454846" y="5618226"/>
            <a:ext cx="2404744" cy="115206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34925">
            <a:solidFill>
              <a:srgbClr val="155F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07"/>
          </a:p>
        </p:txBody>
      </p:sp>
      <p:sp>
        <p:nvSpPr>
          <p:cNvPr id="67" name="Freeform 30"/>
          <p:cNvSpPr/>
          <p:nvPr/>
        </p:nvSpPr>
        <p:spPr bwMode="auto">
          <a:xfrm rot="10800000" flipH="1">
            <a:off x="7891328" y="3749620"/>
            <a:ext cx="746449" cy="585241"/>
          </a:xfrm>
          <a:custGeom>
            <a:avLst/>
            <a:gdLst>
              <a:gd name="T0" fmla="*/ 0 w 863"/>
              <a:gd name="T1" fmla="*/ 0 h 1516"/>
              <a:gd name="T2" fmla="*/ 863 w 863"/>
              <a:gd name="T3" fmla="*/ 0 h 1516"/>
              <a:gd name="T4" fmla="*/ 863 w 863"/>
              <a:gd name="T5" fmla="*/ 1516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3" h="1516" extrusionOk="0">
                <a:moveTo>
                  <a:pt x="0" y="0"/>
                </a:moveTo>
                <a:lnTo>
                  <a:pt x="863" y="0"/>
                </a:lnTo>
                <a:lnTo>
                  <a:pt x="863" y="1516"/>
                </a:lnTo>
              </a:path>
            </a:pathLst>
          </a:custGeom>
          <a:noFill/>
          <a:ln w="34925" cap="flat" cmpd="sng">
            <a:solidFill>
              <a:srgbClr val="155FAA"/>
            </a:solidFill>
            <a:prstDash val="dash"/>
            <a:round/>
            <a:headEnd type="oval" w="sm" len="sm"/>
            <a:tailEnd/>
          </a:ln>
        </p:spPr>
        <p:txBody>
          <a:bodyPr/>
          <a:lstStyle/>
          <a:p>
            <a:pPr>
              <a:defRPr/>
            </a:pPr>
            <a:endParaRPr lang="zh-CN" altLang="en-US" sz="1707">
              <a:ea typeface="华文细黑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267582" y="4334861"/>
            <a:ext cx="2650110" cy="112273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34925">
            <a:solidFill>
              <a:srgbClr val="155F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07"/>
          </a:p>
        </p:txBody>
      </p:sp>
      <p:sp>
        <p:nvSpPr>
          <p:cNvPr id="42" name="Freeform 30"/>
          <p:cNvSpPr/>
          <p:nvPr/>
        </p:nvSpPr>
        <p:spPr bwMode="auto">
          <a:xfrm rot="10800000">
            <a:off x="3448073" y="3733900"/>
            <a:ext cx="629147" cy="1128997"/>
          </a:xfrm>
          <a:custGeom>
            <a:avLst/>
            <a:gdLst>
              <a:gd name="T0" fmla="*/ 0 w 863"/>
              <a:gd name="T1" fmla="*/ 0 h 1516"/>
              <a:gd name="T2" fmla="*/ 863 w 863"/>
              <a:gd name="T3" fmla="*/ 0 h 1516"/>
              <a:gd name="T4" fmla="*/ 863 w 863"/>
              <a:gd name="T5" fmla="*/ 1516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3" h="1516" extrusionOk="0">
                <a:moveTo>
                  <a:pt x="0" y="0"/>
                </a:moveTo>
                <a:lnTo>
                  <a:pt x="863" y="0"/>
                </a:lnTo>
                <a:lnTo>
                  <a:pt x="863" y="1516"/>
                </a:lnTo>
              </a:path>
            </a:pathLst>
          </a:custGeom>
          <a:noFill/>
          <a:ln w="19050" cap="flat" cmpd="sng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 type="oval" w="sm" len="sm"/>
            <a:tailEnd/>
          </a:ln>
        </p:spPr>
        <p:txBody>
          <a:bodyPr/>
          <a:lstStyle/>
          <a:p>
            <a:pPr>
              <a:defRPr/>
            </a:pPr>
            <a:endParaRPr lang="zh-CN" altLang="en-US" sz="1707">
              <a:ea typeface="华文细黑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120134" y="4242517"/>
            <a:ext cx="2503706" cy="984831"/>
          </a:xfrm>
          <a:prstGeom prst="roundRect">
            <a:avLst/>
          </a:prstGeom>
          <a:noFill/>
          <a:ln w="508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07"/>
          </a:p>
        </p:txBody>
      </p:sp>
      <p:sp>
        <p:nvSpPr>
          <p:cNvPr id="85" name="Скругленный прямоугольник 84"/>
          <p:cNvSpPr/>
          <p:nvPr/>
        </p:nvSpPr>
        <p:spPr bwMode="auto">
          <a:xfrm>
            <a:off x="1451035" y="5474126"/>
            <a:ext cx="3163912" cy="133899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34925">
            <a:solidFill>
              <a:srgbClr val="155F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07"/>
          </a:p>
        </p:txBody>
      </p:sp>
      <p:sp>
        <p:nvSpPr>
          <p:cNvPr id="43" name="Freeform 30"/>
          <p:cNvSpPr/>
          <p:nvPr/>
        </p:nvSpPr>
        <p:spPr bwMode="auto">
          <a:xfrm rot="10800000">
            <a:off x="225648" y="3819016"/>
            <a:ext cx="123120" cy="637920"/>
          </a:xfrm>
          <a:custGeom>
            <a:avLst/>
            <a:gdLst>
              <a:gd name="T0" fmla="*/ 0 w 863"/>
              <a:gd name="T1" fmla="*/ 0 h 1516"/>
              <a:gd name="T2" fmla="*/ 863 w 863"/>
              <a:gd name="T3" fmla="*/ 0 h 1516"/>
              <a:gd name="T4" fmla="*/ 863 w 863"/>
              <a:gd name="T5" fmla="*/ 1516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3" h="1516" extrusionOk="0">
                <a:moveTo>
                  <a:pt x="0" y="0"/>
                </a:moveTo>
                <a:lnTo>
                  <a:pt x="863" y="0"/>
                </a:lnTo>
                <a:lnTo>
                  <a:pt x="863" y="1516"/>
                </a:lnTo>
              </a:path>
            </a:pathLst>
          </a:custGeom>
          <a:noFill/>
          <a:ln w="19050" cap="flat" cmpd="sng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 type="oval" w="sm" len="sm"/>
            <a:tailEnd/>
          </a:ln>
        </p:spPr>
        <p:txBody>
          <a:bodyPr/>
          <a:lstStyle/>
          <a:p>
            <a:pPr>
              <a:defRPr/>
            </a:pPr>
            <a:endParaRPr lang="zh-CN" altLang="en-US" sz="1707">
              <a:ea typeface="华文细黑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31782" y="4327415"/>
            <a:ext cx="2368524" cy="896612"/>
          </a:xfrm>
          <a:prstGeom prst="roundRect">
            <a:avLst/>
          </a:prstGeom>
          <a:noFill/>
          <a:ln w="508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07"/>
          </a:p>
        </p:txBody>
      </p:sp>
      <p:sp>
        <p:nvSpPr>
          <p:cNvPr id="162" name="TextBox 1"/>
          <p:cNvSpPr/>
          <p:nvPr/>
        </p:nvSpPr>
        <p:spPr bwMode="auto">
          <a:xfrm>
            <a:off x="1372901" y="1077389"/>
            <a:ext cx="10719072" cy="842745"/>
          </a:xfrm>
          <a:prstGeom prst="rect">
            <a:avLst/>
          </a:prstGeom>
          <a:noFill/>
          <a:ln w="0"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  <p:txBody>
          <a:bodyPr wrap="square" lIns="89995" tIns="44997" rIns="89995" bIns="44997" anchor="t">
            <a:spAutoFit/>
          </a:bodyPr>
          <a:lstStyle/>
          <a:p>
            <a:pPr defTabSz="914321">
              <a:defRPr/>
            </a:pPr>
            <a:r>
              <a:rPr lang="ru-RU" sz="2086" i="1" spc="-1" dirty="0" smtClean="0"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Нуждаются </a:t>
            </a:r>
            <a:r>
              <a:rPr lang="ru-RU" sz="2086" i="1" spc="-1" dirty="0"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в благоустройстве </a:t>
            </a:r>
            <a:r>
              <a:rPr lang="ru-RU" sz="2800" b="1" i="1" spc="-1" dirty="0">
                <a:solidFill>
                  <a:srgbClr val="C0000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112</a:t>
            </a:r>
            <a:r>
              <a:rPr lang="ru-RU" sz="2086" i="1" spc="-1" dirty="0"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 общественных и</a:t>
            </a:r>
            <a:r>
              <a:rPr lang="ru-RU" sz="2086" i="1" spc="-1" dirty="0">
                <a:solidFill>
                  <a:srgbClr val="155FAA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 </a:t>
            </a:r>
            <a:r>
              <a:rPr lang="ru-RU" sz="2800" b="1" i="1" spc="-1" dirty="0">
                <a:solidFill>
                  <a:srgbClr val="C0000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5 715</a:t>
            </a:r>
            <a:r>
              <a:rPr lang="ru-RU" sz="2800" i="1" spc="-1" dirty="0">
                <a:solidFill>
                  <a:srgbClr val="C0000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 </a:t>
            </a:r>
            <a:r>
              <a:rPr lang="ru-RU" sz="2086" i="1" spc="-1" dirty="0"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дворовых территорий</a:t>
            </a:r>
            <a:endParaRPr lang="ru-RU" sz="2086" b="1" i="1" spc="-1" dirty="0">
              <a:latin typeface="Arial" panose="020B0604020202020204" pitchFamily="34" charset="0"/>
              <a:ea typeface="Roboto"/>
              <a:cs typeface="Arial" panose="020B0604020202020204" pitchFamily="34" charset="0"/>
            </a:endParaRPr>
          </a:p>
        </p:txBody>
      </p:sp>
      <p:sp>
        <p:nvSpPr>
          <p:cNvPr id="71" name="Заголовок 1"/>
          <p:cNvSpPr txBox="1">
            <a:spLocks/>
          </p:cNvSpPr>
          <p:nvPr/>
        </p:nvSpPr>
        <p:spPr>
          <a:xfrm>
            <a:off x="1416636" y="348413"/>
            <a:ext cx="10783528" cy="67251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1219094">
              <a:defRPr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Аудит эффективности ДГХ 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ТЭК по формированию </a:t>
            </a:r>
          </a:p>
          <a:p>
            <a:pPr algn="ctr" defTabSz="1219094">
              <a:defRPr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современной среды  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1219094">
              <a:defRPr/>
            </a:pPr>
            <a:endParaRPr lang="ru-RU" sz="2666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Rounded Rectangle 3"/>
          <p:cNvSpPr/>
          <p:nvPr/>
        </p:nvSpPr>
        <p:spPr bwMode="auto">
          <a:xfrm>
            <a:off x="6766561" y="2776500"/>
            <a:ext cx="5248864" cy="988178"/>
          </a:xfrm>
          <a:prstGeom prst="roundRect">
            <a:avLst>
              <a:gd name="adj" fmla="val 3866"/>
            </a:avLst>
          </a:prstGeom>
          <a:noFill/>
          <a:ln w="47625">
            <a:solidFill>
              <a:srgbClr val="2EB078"/>
            </a:solidFill>
          </a:ln>
          <a:effectLst>
            <a:outerShdw blurRad="63360" sx="102000" sy="102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89995" tIns="44997" rIns="89995" bIns="44997" anchor="ctr">
            <a:noAutofit/>
          </a:bodyPr>
          <a:lstStyle/>
          <a:p>
            <a:pPr algn="ctr" defTabSz="914321">
              <a:defRPr/>
            </a:pPr>
            <a:endParaRPr lang="en-US" sz="2700" spc="-1" dirty="0">
              <a:solidFill>
                <a:prstClr val="white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41" name="TextBox 1"/>
          <p:cNvSpPr/>
          <p:nvPr/>
        </p:nvSpPr>
        <p:spPr bwMode="auto">
          <a:xfrm>
            <a:off x="6755933" y="2911531"/>
            <a:ext cx="5248864" cy="737204"/>
          </a:xfrm>
          <a:prstGeom prst="rect">
            <a:avLst/>
          </a:prstGeom>
          <a:noFill/>
          <a:ln w="0"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  <p:txBody>
          <a:bodyPr wrap="square" lIns="89995" tIns="44997" rIns="89995" bIns="44997" anchor="t">
            <a:spAutoFit/>
          </a:bodyPr>
          <a:lstStyle/>
          <a:p>
            <a:pPr defTabSz="914321">
              <a:defRPr/>
            </a:pPr>
            <a:r>
              <a:rPr lang="ru-RU" b="1" spc="-1" dirty="0"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lang="ru-RU" b="1" spc="-1" dirty="0" smtClean="0">
                <a:ea typeface="Roboto" panose="02000000000000000000" pitchFamily="2" charset="0"/>
                <a:cs typeface="Arial" panose="020B0604020202020204" pitchFamily="34" charset="0"/>
              </a:rPr>
              <a:t>Благоустроено</a:t>
            </a:r>
          </a:p>
          <a:p>
            <a:pPr defTabSz="914321">
              <a:defRPr/>
            </a:pPr>
            <a:r>
              <a:rPr lang="ru-RU" b="1" u="sng" spc="-1" dirty="0" smtClean="0">
                <a:solidFill>
                  <a:srgbClr val="155FAA"/>
                </a:solidFill>
                <a:ea typeface="Roboto" panose="02000000000000000000" pitchFamily="2" charset="0"/>
                <a:cs typeface="Arial" panose="020B0604020202020204" pitchFamily="34" charset="0"/>
              </a:rPr>
              <a:t>отдельными элементами </a:t>
            </a:r>
            <a:r>
              <a:rPr lang="ru-RU" b="1" spc="-1" dirty="0" smtClean="0">
                <a:ea typeface="Roboto" panose="02000000000000000000" pitchFamily="2" charset="0"/>
                <a:cs typeface="Arial" panose="020B0604020202020204" pitchFamily="34" charset="0"/>
              </a:rPr>
              <a:t>–</a:t>
            </a:r>
            <a:r>
              <a:rPr lang="ru-RU" b="1" spc="-1" dirty="0" smtClean="0">
                <a:solidFill>
                  <a:prstClr val="black"/>
                </a:solidFill>
                <a:ea typeface="Roboto"/>
                <a:cs typeface="Arial" panose="020B0604020202020204" pitchFamily="34" charset="0"/>
              </a:rPr>
              <a:t> </a:t>
            </a:r>
            <a:r>
              <a:rPr lang="ru-RU" sz="2400" b="1" spc="-1" dirty="0" smtClean="0">
                <a:solidFill>
                  <a:srgbClr val="C80417"/>
                </a:solidFill>
                <a:ea typeface="Roboto"/>
                <a:cs typeface="Arial" panose="020B0604020202020204" pitchFamily="34" charset="0"/>
              </a:rPr>
              <a:t>254</a:t>
            </a:r>
            <a:r>
              <a:rPr lang="ru-RU" sz="2000" b="1" spc="-1" dirty="0" smtClean="0">
                <a:solidFill>
                  <a:srgbClr val="C80417"/>
                </a:solidFill>
                <a:ea typeface="Roboto"/>
                <a:cs typeface="Arial" panose="020B0604020202020204" pitchFamily="34" charset="0"/>
              </a:rPr>
              <a:t> </a:t>
            </a:r>
            <a:r>
              <a:rPr lang="ru-RU" b="1" spc="-1" dirty="0" smtClean="0">
                <a:solidFill>
                  <a:srgbClr val="C80417"/>
                </a:solidFill>
                <a:ea typeface="Roboto"/>
                <a:cs typeface="Arial" panose="020B0604020202020204" pitchFamily="34" charset="0"/>
              </a:rPr>
              <a:t>млн руб.</a:t>
            </a:r>
            <a:endParaRPr lang="ru-RU" spc="-1" dirty="0">
              <a:solidFill>
                <a:srgbClr val="C80417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3014" y="4522796"/>
            <a:ext cx="2141305" cy="525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707" b="1" dirty="0">
                <a:ea typeface="微软雅黑" pitchFamily="34" charset="-122"/>
                <a:cs typeface="Arial" panose="020B0604020202020204" pitchFamily="34" charset="0"/>
              </a:rPr>
              <a:t>16</a:t>
            </a:r>
            <a:r>
              <a:rPr lang="ru-RU" sz="1599" dirty="0">
                <a:ea typeface="微软雅黑" pitchFamily="34" charset="-122"/>
                <a:cs typeface="Arial" panose="020B0604020202020204" pitchFamily="34" charset="0"/>
              </a:rPr>
              <a:t> </a:t>
            </a:r>
            <a:r>
              <a:rPr lang="ru-RU" sz="1707" dirty="0">
                <a:ea typeface="微软雅黑" pitchFamily="34" charset="-122"/>
                <a:cs typeface="Arial" panose="020B0604020202020204" pitchFamily="34" charset="0"/>
              </a:rPr>
              <a:t>общественных территорий</a:t>
            </a:r>
          </a:p>
        </p:txBody>
      </p:sp>
      <p:sp>
        <p:nvSpPr>
          <p:cNvPr id="9" name="Блок-схема: процесс 8"/>
          <p:cNvSpPr/>
          <p:nvPr/>
        </p:nvSpPr>
        <p:spPr>
          <a:xfrm>
            <a:off x="495330" y="4516337"/>
            <a:ext cx="178771" cy="558898"/>
          </a:xfrm>
          <a:prstGeom prst="flowChartProcess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07"/>
          </a:p>
        </p:txBody>
      </p:sp>
      <p:sp>
        <p:nvSpPr>
          <p:cNvPr id="50" name="Блок-схема: процесс 49"/>
          <p:cNvSpPr/>
          <p:nvPr/>
        </p:nvSpPr>
        <p:spPr bwMode="auto">
          <a:xfrm>
            <a:off x="495330" y="4405598"/>
            <a:ext cx="178771" cy="107124"/>
          </a:xfrm>
          <a:prstGeom prst="flowChartProcess">
            <a:avLst/>
          </a:prstGeom>
          <a:solidFill>
            <a:srgbClr val="2EB078"/>
          </a:solidFill>
          <a:ln>
            <a:solidFill>
              <a:srgbClr val="2EB0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07"/>
          </a:p>
        </p:txBody>
      </p:sp>
      <p:sp>
        <p:nvSpPr>
          <p:cNvPr id="55" name="TextBox 54"/>
          <p:cNvSpPr txBox="1"/>
          <p:nvPr/>
        </p:nvSpPr>
        <p:spPr bwMode="auto">
          <a:xfrm>
            <a:off x="4327748" y="4314288"/>
            <a:ext cx="1858813" cy="7881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707" b="1" dirty="0">
                <a:ea typeface="微软雅黑" pitchFamily="34" charset="-122"/>
                <a:cs typeface="Arial" panose="020B0604020202020204" pitchFamily="34" charset="0"/>
              </a:rPr>
              <a:t>24</a:t>
            </a:r>
            <a:r>
              <a:rPr lang="ru-RU" sz="1599" dirty="0">
                <a:ea typeface="微软雅黑" pitchFamily="34" charset="-122"/>
                <a:cs typeface="Arial" panose="020B0604020202020204" pitchFamily="34" charset="0"/>
              </a:rPr>
              <a:t> </a:t>
            </a:r>
            <a:r>
              <a:rPr lang="ru-RU" sz="1707" dirty="0">
                <a:ea typeface="微软雅黑" pitchFamily="34" charset="-122"/>
                <a:cs typeface="Arial" panose="020B0604020202020204" pitchFamily="34" charset="0"/>
              </a:rPr>
              <a:t>дворовых</a:t>
            </a:r>
          </a:p>
          <a:p>
            <a:pPr algn="ctr"/>
            <a:r>
              <a:rPr lang="ru-RU" sz="1707" dirty="0">
                <a:ea typeface="微软雅黑" pitchFamily="34" charset="-122"/>
                <a:cs typeface="Arial" panose="020B0604020202020204" pitchFamily="34" charset="0"/>
              </a:rPr>
              <a:t>территории </a:t>
            </a:r>
          </a:p>
          <a:p>
            <a:pPr algn="ctr"/>
            <a:r>
              <a:rPr lang="ru-RU" sz="1707" dirty="0">
                <a:ea typeface="微软雅黑" pitchFamily="34" charset="-122"/>
                <a:cs typeface="Arial" panose="020B0604020202020204" pitchFamily="34" charset="0"/>
              </a:rPr>
              <a:t>(или 2 смежные) </a:t>
            </a:r>
            <a:r>
              <a:rPr lang="ru-RU" sz="1599" dirty="0">
                <a:ea typeface="微软雅黑" pitchFamily="34" charset="-122"/>
                <a:cs typeface="Arial" panose="020B0604020202020204" pitchFamily="34" charset="0"/>
              </a:rPr>
              <a:t> </a:t>
            </a:r>
          </a:p>
        </p:txBody>
      </p:sp>
      <p:sp>
        <p:nvSpPr>
          <p:cNvPr id="57" name="Блок-схема: процесс 56"/>
          <p:cNvSpPr/>
          <p:nvPr/>
        </p:nvSpPr>
        <p:spPr bwMode="auto">
          <a:xfrm>
            <a:off x="6314308" y="4412198"/>
            <a:ext cx="192010" cy="65467"/>
          </a:xfrm>
          <a:prstGeom prst="flowChartProcess">
            <a:avLst/>
          </a:prstGeom>
          <a:solidFill>
            <a:srgbClr val="2EB078"/>
          </a:solidFill>
          <a:ln>
            <a:solidFill>
              <a:srgbClr val="2EB0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07"/>
          </a:p>
        </p:txBody>
      </p:sp>
      <p:sp>
        <p:nvSpPr>
          <p:cNvPr id="56" name="Блок-схема: процесс 55"/>
          <p:cNvSpPr/>
          <p:nvPr/>
        </p:nvSpPr>
        <p:spPr bwMode="auto">
          <a:xfrm>
            <a:off x="6314308" y="4493873"/>
            <a:ext cx="192010" cy="655753"/>
          </a:xfrm>
          <a:prstGeom prst="flowChartProcess">
            <a:avLst/>
          </a:prstGeom>
          <a:solidFill>
            <a:srgbClr val="D6B369"/>
          </a:solidFill>
          <a:ln>
            <a:solidFill>
              <a:srgbClr val="D6B3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07"/>
          </a:p>
        </p:txBody>
      </p:sp>
      <p:sp>
        <p:nvSpPr>
          <p:cNvPr id="61" name="TextBox 60"/>
          <p:cNvSpPr txBox="1"/>
          <p:nvPr/>
        </p:nvSpPr>
        <p:spPr bwMode="auto">
          <a:xfrm>
            <a:off x="1576747" y="5618226"/>
            <a:ext cx="2579492" cy="1050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707" b="1" u="sng" dirty="0">
                <a:solidFill>
                  <a:srgbClr val="155FAA"/>
                </a:solidFill>
                <a:ea typeface="微软雅黑" pitchFamily="34" charset="-122"/>
                <a:cs typeface="Arial" panose="020B0604020202020204" pitchFamily="34" charset="0"/>
              </a:rPr>
              <a:t>отдельные элементы </a:t>
            </a:r>
            <a:r>
              <a:rPr lang="ru-RU" sz="1707" dirty="0">
                <a:ea typeface="微软雅黑" pitchFamily="34" charset="-122"/>
                <a:cs typeface="Arial" panose="020B0604020202020204" pitchFamily="34" charset="0"/>
              </a:rPr>
              <a:t>благоустроено </a:t>
            </a:r>
            <a:r>
              <a:rPr lang="ru-RU" sz="1707" b="1" dirty="0">
                <a:ea typeface="微软雅黑" pitchFamily="34" charset="-122"/>
                <a:cs typeface="Arial" panose="020B0604020202020204" pitchFamily="34" charset="0"/>
              </a:rPr>
              <a:t>41</a:t>
            </a:r>
            <a:r>
              <a:rPr lang="ru-RU" sz="1599" dirty="0">
                <a:solidFill>
                  <a:srgbClr val="C00000"/>
                </a:solidFill>
                <a:ea typeface="微软雅黑" pitchFamily="34" charset="-122"/>
                <a:cs typeface="Arial" panose="020B0604020202020204" pitchFamily="34" charset="0"/>
              </a:rPr>
              <a:t> </a:t>
            </a:r>
            <a:r>
              <a:rPr lang="ru-RU" sz="1707" dirty="0">
                <a:ea typeface="微软雅黑" pitchFamily="34" charset="-122"/>
                <a:cs typeface="Arial" panose="020B0604020202020204" pitchFamily="34" charset="0"/>
              </a:rPr>
              <a:t>общественная территория</a:t>
            </a:r>
          </a:p>
        </p:txBody>
      </p:sp>
      <p:sp>
        <p:nvSpPr>
          <p:cNvPr id="62" name="Блок-схема: процесс 61"/>
          <p:cNvSpPr/>
          <p:nvPr/>
        </p:nvSpPr>
        <p:spPr bwMode="auto">
          <a:xfrm>
            <a:off x="4235949" y="6055243"/>
            <a:ext cx="192010" cy="480027"/>
          </a:xfrm>
          <a:prstGeom prst="flowChartProcess">
            <a:avLst/>
          </a:prstGeom>
          <a:solidFill>
            <a:srgbClr val="D6B369"/>
          </a:solidFill>
          <a:ln>
            <a:solidFill>
              <a:srgbClr val="D6B3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07"/>
          </a:p>
        </p:txBody>
      </p:sp>
      <p:sp>
        <p:nvSpPr>
          <p:cNvPr id="63" name="Блок-схема: процесс 62"/>
          <p:cNvSpPr/>
          <p:nvPr/>
        </p:nvSpPr>
        <p:spPr bwMode="auto">
          <a:xfrm>
            <a:off x="4237947" y="5785028"/>
            <a:ext cx="192010" cy="271942"/>
          </a:xfrm>
          <a:prstGeom prst="flowChartProcess">
            <a:avLst/>
          </a:prstGeom>
          <a:solidFill>
            <a:srgbClr val="2EB078"/>
          </a:solidFill>
          <a:ln>
            <a:solidFill>
              <a:srgbClr val="2EB0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07"/>
          </a:p>
        </p:txBody>
      </p:sp>
      <p:sp>
        <p:nvSpPr>
          <p:cNvPr id="69" name="Блок-схема: процесс 68"/>
          <p:cNvSpPr/>
          <p:nvPr/>
        </p:nvSpPr>
        <p:spPr bwMode="auto">
          <a:xfrm>
            <a:off x="7450359" y="4747851"/>
            <a:ext cx="210614" cy="477426"/>
          </a:xfrm>
          <a:prstGeom prst="flowChartProcess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07"/>
          </a:p>
        </p:txBody>
      </p:sp>
      <p:sp>
        <p:nvSpPr>
          <p:cNvPr id="76" name="Блок-схема: процесс 75"/>
          <p:cNvSpPr/>
          <p:nvPr/>
        </p:nvSpPr>
        <p:spPr bwMode="auto">
          <a:xfrm>
            <a:off x="7450359" y="4474007"/>
            <a:ext cx="210614" cy="297515"/>
          </a:xfrm>
          <a:prstGeom prst="flowChartProcess">
            <a:avLst/>
          </a:prstGeom>
          <a:solidFill>
            <a:srgbClr val="2EB078"/>
          </a:solidFill>
          <a:ln>
            <a:solidFill>
              <a:srgbClr val="2EB0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07"/>
          </a:p>
        </p:txBody>
      </p:sp>
      <p:sp>
        <p:nvSpPr>
          <p:cNvPr id="79" name="TextBox 78"/>
          <p:cNvSpPr txBox="1"/>
          <p:nvPr/>
        </p:nvSpPr>
        <p:spPr bwMode="auto">
          <a:xfrm>
            <a:off x="10115882" y="5855513"/>
            <a:ext cx="1657499" cy="525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707" b="1" dirty="0" smtClean="0">
                <a:ea typeface="微软雅黑" pitchFamily="34" charset="-122"/>
                <a:cs typeface="Arial" panose="020B0604020202020204" pitchFamily="34" charset="0"/>
              </a:rPr>
              <a:t>1 579</a:t>
            </a:r>
            <a:r>
              <a:rPr lang="ru-RU" sz="1707" dirty="0" smtClean="0">
                <a:ea typeface="微软雅黑" pitchFamily="34" charset="-122"/>
                <a:cs typeface="Arial" panose="020B0604020202020204" pitchFamily="34" charset="0"/>
              </a:rPr>
              <a:t> </a:t>
            </a:r>
            <a:r>
              <a:rPr lang="ru-RU" sz="1707" dirty="0">
                <a:ea typeface="微软雅黑" pitchFamily="34" charset="-122"/>
                <a:cs typeface="Arial" panose="020B0604020202020204" pitchFamily="34" charset="0"/>
              </a:rPr>
              <a:t>дворовых территорий </a:t>
            </a:r>
            <a:r>
              <a:rPr lang="ru-RU" sz="1599" dirty="0">
                <a:solidFill>
                  <a:srgbClr val="C00000"/>
                </a:solidFill>
                <a:ea typeface="微软雅黑" pitchFamily="34" charset="-122"/>
                <a:cs typeface="Arial" panose="020B0604020202020204" pitchFamily="34" charset="0"/>
              </a:rPr>
              <a:t> </a:t>
            </a:r>
          </a:p>
        </p:txBody>
      </p:sp>
      <p:sp>
        <p:nvSpPr>
          <p:cNvPr id="82" name="Блок-схема: процесс 81"/>
          <p:cNvSpPr/>
          <p:nvPr/>
        </p:nvSpPr>
        <p:spPr bwMode="auto">
          <a:xfrm>
            <a:off x="9839662" y="5785030"/>
            <a:ext cx="192010" cy="299136"/>
          </a:xfrm>
          <a:prstGeom prst="flowChartProcess">
            <a:avLst/>
          </a:prstGeom>
          <a:solidFill>
            <a:srgbClr val="2EB078"/>
          </a:solidFill>
          <a:ln>
            <a:solidFill>
              <a:srgbClr val="2EB0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07"/>
          </a:p>
        </p:txBody>
      </p:sp>
      <p:sp>
        <p:nvSpPr>
          <p:cNvPr id="84" name="TextBox 83"/>
          <p:cNvSpPr txBox="1"/>
          <p:nvPr/>
        </p:nvSpPr>
        <p:spPr bwMode="auto">
          <a:xfrm>
            <a:off x="7785661" y="4633590"/>
            <a:ext cx="2025113" cy="525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707" b="1" dirty="0">
                <a:ea typeface="微软雅黑" pitchFamily="34" charset="-122"/>
                <a:cs typeface="Arial" panose="020B0604020202020204" pitchFamily="34" charset="0"/>
              </a:rPr>
              <a:t>53</a:t>
            </a:r>
            <a:r>
              <a:rPr lang="ru-RU" sz="1707" dirty="0">
                <a:ea typeface="微软雅黑" pitchFamily="34" charset="-122"/>
                <a:cs typeface="Arial" panose="020B0604020202020204" pitchFamily="34" charset="0"/>
              </a:rPr>
              <a:t> общественные территории </a:t>
            </a:r>
            <a:r>
              <a:rPr lang="ru-RU" sz="1599" dirty="0">
                <a:solidFill>
                  <a:srgbClr val="C00000"/>
                </a:solidFill>
                <a:ea typeface="微软雅黑" pitchFamily="34" charset="-122"/>
                <a:cs typeface="Arial" panose="020B0604020202020204" pitchFamily="34" charset="0"/>
              </a:rPr>
              <a:t> </a:t>
            </a:r>
          </a:p>
        </p:txBody>
      </p:sp>
      <p:sp>
        <p:nvSpPr>
          <p:cNvPr id="80" name="Блок-схема: процесс 79"/>
          <p:cNvSpPr/>
          <p:nvPr/>
        </p:nvSpPr>
        <p:spPr bwMode="auto">
          <a:xfrm>
            <a:off x="9841660" y="6059217"/>
            <a:ext cx="192010" cy="476053"/>
          </a:xfrm>
          <a:prstGeom prst="flowChartProcess">
            <a:avLst/>
          </a:prstGeom>
          <a:solidFill>
            <a:srgbClr val="D6B369"/>
          </a:solidFill>
          <a:ln>
            <a:solidFill>
              <a:srgbClr val="D6B3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07"/>
          </a:p>
        </p:txBody>
      </p:sp>
      <p:sp>
        <p:nvSpPr>
          <p:cNvPr id="45" name="Rounded Rectangle 3"/>
          <p:cNvSpPr/>
          <p:nvPr/>
        </p:nvSpPr>
        <p:spPr bwMode="auto">
          <a:xfrm>
            <a:off x="7267582" y="1891636"/>
            <a:ext cx="4495181" cy="681597"/>
          </a:xfrm>
          <a:prstGeom prst="roundRect">
            <a:avLst>
              <a:gd name="adj" fmla="val 16037"/>
            </a:avLst>
          </a:prstGeom>
          <a:solidFill>
            <a:srgbClr val="D5B36B"/>
          </a:solidFill>
          <a:ln w="47625">
            <a:solidFill>
              <a:srgbClr val="D5B36B"/>
            </a:solidFill>
          </a:ln>
          <a:effectLst>
            <a:outerShdw blurRad="63360" sx="102000" sy="102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89995" tIns="44997" rIns="89995" bIns="44997" anchor="ctr">
            <a:noAutofit/>
          </a:bodyPr>
          <a:lstStyle/>
          <a:p>
            <a:pPr algn="ctr" defTabSz="914321">
              <a:defRPr/>
            </a:pPr>
            <a:r>
              <a:rPr lang="ru-RU" sz="2275" b="1" spc="-1" dirty="0">
                <a:solidFill>
                  <a:prstClr val="black"/>
                </a:solidFill>
                <a:ea typeface="Roboto"/>
                <a:cs typeface="Arial" panose="020B0604020202020204" pitchFamily="34" charset="0"/>
              </a:rPr>
              <a:t>Программа </a:t>
            </a:r>
            <a:r>
              <a:rPr lang="ru-RU" sz="2275" b="1" dirty="0"/>
              <a:t>наказов избирателей</a:t>
            </a:r>
            <a:endParaRPr lang="en-US" sz="2275" b="1" spc="-1" dirty="0">
              <a:solidFill>
                <a:prstClr val="white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46" name="Rounded Rectangle 3"/>
          <p:cNvSpPr/>
          <p:nvPr/>
        </p:nvSpPr>
        <p:spPr bwMode="auto">
          <a:xfrm>
            <a:off x="838883" y="1929011"/>
            <a:ext cx="5239461" cy="681597"/>
          </a:xfrm>
          <a:prstGeom prst="roundRect">
            <a:avLst>
              <a:gd name="adj" fmla="val 16037"/>
            </a:avLst>
          </a:prstGeom>
          <a:solidFill>
            <a:srgbClr val="D5B36B"/>
          </a:solidFill>
          <a:ln w="47625">
            <a:solidFill>
              <a:srgbClr val="D5B36B"/>
            </a:solidFill>
          </a:ln>
          <a:effectLst>
            <a:outerShdw blurRad="63360" sx="102000" sy="102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89995" tIns="44997" rIns="89995" bIns="44997" anchor="ctr">
            <a:noAutofit/>
          </a:bodyPr>
          <a:lstStyle/>
          <a:p>
            <a:pPr algn="ctr" defTabSz="914321">
              <a:defRPr/>
            </a:pPr>
            <a:r>
              <a:rPr lang="ru-RU" sz="2275" b="1" spc="-1" dirty="0">
                <a:solidFill>
                  <a:prstClr val="black"/>
                </a:solidFill>
                <a:ea typeface="Roboto"/>
                <a:cs typeface="Arial" panose="020B0604020202020204" pitchFamily="34" charset="0"/>
              </a:rPr>
              <a:t>МП «Формирование современной городской среды»</a:t>
            </a:r>
            <a:endParaRPr lang="en-US" sz="2275" spc="-1" dirty="0">
              <a:solidFill>
                <a:prstClr val="white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cxnSp>
        <p:nvCxnSpPr>
          <p:cNvPr id="36" name="Прямая соединительная линия 35"/>
          <p:cNvCxnSpPr>
            <a:cxnSpLocks/>
          </p:cNvCxnSpPr>
          <p:nvPr/>
        </p:nvCxnSpPr>
        <p:spPr bwMode="auto">
          <a:xfrm>
            <a:off x="1550453" y="1112339"/>
            <a:ext cx="10454344" cy="24741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7" name="Rounded Rectangle 3"/>
          <p:cNvSpPr/>
          <p:nvPr/>
        </p:nvSpPr>
        <p:spPr bwMode="auto">
          <a:xfrm>
            <a:off x="271651" y="2784591"/>
            <a:ext cx="6042657" cy="980087"/>
          </a:xfrm>
          <a:prstGeom prst="roundRect">
            <a:avLst>
              <a:gd name="adj" fmla="val 3866"/>
            </a:avLst>
          </a:prstGeom>
          <a:noFill/>
          <a:ln w="47625">
            <a:solidFill>
              <a:srgbClr val="2EB078"/>
            </a:solidFill>
          </a:ln>
          <a:effectLst>
            <a:outerShdw blurRad="63360" sx="102000" sy="102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89995" tIns="44997" rIns="89995" bIns="44997" anchor="ctr">
            <a:noAutofit/>
          </a:bodyPr>
          <a:lstStyle/>
          <a:p>
            <a:pPr algn="just" defTabSz="914321">
              <a:defRPr/>
            </a:pPr>
            <a:r>
              <a:rPr lang="ru-RU" b="1" spc="-1" dirty="0">
                <a:ea typeface="Roboto" panose="02000000000000000000" pitchFamily="2" charset="0"/>
                <a:cs typeface="Arial" panose="020B0604020202020204" pitchFamily="34" charset="0"/>
              </a:rPr>
              <a:t>Благоустроено </a:t>
            </a:r>
            <a:r>
              <a:rPr lang="ru-RU" b="1" u="sng" spc="-1" dirty="0">
                <a:ea typeface="Roboto" panose="02000000000000000000" pitchFamily="2" charset="0"/>
                <a:cs typeface="Arial" panose="020B0604020202020204" pitchFamily="34" charset="0"/>
              </a:rPr>
              <a:t>комплексно</a:t>
            </a:r>
          </a:p>
          <a:p>
            <a:pPr algn="just" defTabSz="914321">
              <a:defRPr/>
            </a:pPr>
            <a:r>
              <a:rPr lang="ru-RU" b="1" u="sng" spc="-1" dirty="0">
                <a:ea typeface="Roboto" panose="02000000000000000000" pitchFamily="2" charset="0"/>
                <a:cs typeface="Arial" panose="020B0604020202020204" pitchFamily="34" charset="0"/>
              </a:rPr>
              <a:t>и </a:t>
            </a:r>
            <a:r>
              <a:rPr lang="ru-RU" b="1" u="sng" spc="-1" dirty="0">
                <a:solidFill>
                  <a:srgbClr val="155FAA"/>
                </a:solidFill>
                <a:ea typeface="Roboto" panose="02000000000000000000" pitchFamily="2" charset="0"/>
                <a:cs typeface="Arial" panose="020B0604020202020204" pitchFamily="34" charset="0"/>
              </a:rPr>
              <a:t>отдельными элементами </a:t>
            </a:r>
            <a:r>
              <a:rPr lang="ru-RU" b="1" spc="-1" dirty="0" smtClean="0">
                <a:ea typeface="Roboto" panose="02000000000000000000" pitchFamily="2" charset="0"/>
                <a:cs typeface="Arial" panose="020B0604020202020204" pitchFamily="34" charset="0"/>
              </a:rPr>
              <a:t>– </a:t>
            </a:r>
            <a:r>
              <a:rPr lang="ru-RU" sz="2400" b="1" spc="-1" dirty="0" smtClean="0">
                <a:solidFill>
                  <a:srgbClr val="C80417"/>
                </a:solidFill>
                <a:ea typeface="Roboto"/>
                <a:cs typeface="Arial" panose="020B0604020202020204" pitchFamily="34" charset="0"/>
              </a:rPr>
              <a:t>1 </a:t>
            </a:r>
            <a:r>
              <a:rPr lang="ru-RU" sz="2400" b="1" spc="-1" dirty="0">
                <a:solidFill>
                  <a:srgbClr val="C80417"/>
                </a:solidFill>
                <a:ea typeface="Roboto"/>
                <a:cs typeface="Arial" panose="020B0604020202020204" pitchFamily="34" charset="0"/>
              </a:rPr>
              <a:t>991,7 </a:t>
            </a:r>
            <a:r>
              <a:rPr lang="ru-RU" b="1" spc="-1" dirty="0">
                <a:solidFill>
                  <a:srgbClr val="C80417"/>
                </a:solidFill>
                <a:ea typeface="Roboto"/>
                <a:cs typeface="Arial" panose="020B0604020202020204" pitchFamily="34" charset="0"/>
              </a:rPr>
              <a:t>млн руб.</a:t>
            </a:r>
          </a:p>
        </p:txBody>
      </p:sp>
      <p:pic>
        <p:nvPicPr>
          <p:cNvPr id="37" name="Рисунок 12"/>
          <p:cNvPicPr/>
          <p:nvPr/>
        </p:nvPicPr>
        <p:blipFill>
          <a:blip r:embed="rId2"/>
          <a:stretch/>
        </p:blipFill>
        <p:spPr bwMode="auto">
          <a:xfrm>
            <a:off x="87771" y="64620"/>
            <a:ext cx="1079640" cy="107964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1092842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Прямоугольник 81"/>
          <p:cNvSpPr/>
          <p:nvPr/>
        </p:nvSpPr>
        <p:spPr>
          <a:xfrm>
            <a:off x="1579762" y="95480"/>
            <a:ext cx="82611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094">
              <a:defRPr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Результаты аудита эффективности ДГХ и ТЭК по формированию современной среды  </a:t>
            </a:r>
            <a:endParaRPr lang="zh-CN" altLang="en-US" sz="2400" b="1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graphicFrame>
        <p:nvGraphicFramePr>
          <p:cNvPr id="90" name="Таблица 89">
            <a:extLst>
              <a:ext uri="{FF2B5EF4-FFF2-40B4-BE49-F238E27FC236}">
                <a16:creationId xmlns:a16="http://schemas.microsoft.com/office/drawing/2014/main" id="{D574DB51-6533-400E-93C2-F4B611E218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9630560"/>
              </p:ext>
            </p:extLst>
          </p:nvPr>
        </p:nvGraphicFramePr>
        <p:xfrm>
          <a:off x="709355" y="1052468"/>
          <a:ext cx="10923880" cy="5557439"/>
        </p:xfrm>
        <a:graphic>
          <a:graphicData uri="http://schemas.openxmlformats.org/drawingml/2006/table">
            <a:tbl>
              <a:tblPr>
                <a:effectLst/>
                <a:tableStyleId>{5C22544A-7EE6-4342-B048-85BDC9FD1C3A}</a:tableStyleId>
              </a:tblPr>
              <a:tblGrid>
                <a:gridCol w="6616750">
                  <a:extLst>
                    <a:ext uri="{9D8B030D-6E8A-4147-A177-3AD203B41FA5}">
                      <a16:colId xmlns:a16="http://schemas.microsoft.com/office/drawing/2014/main" val="2052779202"/>
                    </a:ext>
                  </a:extLst>
                </a:gridCol>
                <a:gridCol w="4307130">
                  <a:extLst>
                    <a:ext uri="{9D8B030D-6E8A-4147-A177-3AD203B41FA5}">
                      <a16:colId xmlns:a16="http://schemas.microsoft.com/office/drawing/2014/main" val="78735721"/>
                    </a:ext>
                  </a:extLst>
                </a:gridCol>
              </a:tblGrid>
              <a:tr h="397814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Нарушения и недостатки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699" marR="86699" marT="43349" marB="43349" anchor="ctr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Принятые меры</a:t>
                      </a:r>
                      <a:endParaRPr lang="ru-RU" sz="1800" b="1" dirty="0">
                        <a:solidFill>
                          <a:srgbClr val="00B05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699" marR="204800" marT="43349" marB="43349"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3225686"/>
                  </a:ext>
                </a:extLst>
              </a:tr>
              <a:tr h="822151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500" b="1" i="0" kern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невыполнение работ </a:t>
                      </a:r>
                      <a:r>
                        <a:rPr lang="ru-RU" sz="1500" i="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по установке элементов детского игрового оборудования, по укладке рулонного  газона на сумму </a:t>
                      </a:r>
                      <a:r>
                        <a:rPr lang="ru-RU" sz="1800" b="1" i="0" kern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8,5</a:t>
                      </a:r>
                      <a:r>
                        <a:rPr lang="ru-RU" sz="1500" b="1" i="0" kern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млн руб.</a:t>
                      </a:r>
                      <a:endParaRPr lang="ru-RU" sz="15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6699" marR="86699" marT="43349" marB="43349" anchor="ctr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42913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500" b="0" i="1" u="none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средства </a:t>
                      </a:r>
                      <a:r>
                        <a:rPr lang="ru-RU" sz="1500" b="0" i="1" u="none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возвращены</a:t>
                      </a:r>
                      <a:r>
                        <a:rPr lang="ru-RU" sz="1500" b="0" i="1" u="none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5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бюджет,</a:t>
                      </a:r>
                    </a:p>
                    <a:p>
                      <a:pPr marL="442913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5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выполнена укладка газона</a:t>
                      </a:r>
                      <a:endParaRPr lang="ru-RU" sz="15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699" marR="204800" marT="43349" marB="43349"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0546792"/>
                  </a:ext>
                </a:extLst>
              </a:tr>
              <a:tr h="1111169">
                <a:tc>
                  <a:txBody>
                    <a:bodyPr/>
                    <a:lstStyle/>
                    <a:p>
                      <a:pPr marL="285750" marR="0" lvl="0" indent="-285750" algn="l" defTabSz="8440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500" b="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на</a:t>
                      </a:r>
                      <a:r>
                        <a:rPr lang="ru-RU" sz="1500" b="1" i="0" kern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800" b="1" i="0" kern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</a:t>
                      </a:r>
                      <a:r>
                        <a:rPr lang="ru-RU" sz="1500" b="1" i="0" kern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500" b="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объектах</a:t>
                      </a:r>
                      <a:r>
                        <a:rPr lang="ru-RU" sz="1500" b="1" i="0" kern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500" b="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ОС стоимостью </a:t>
                      </a:r>
                      <a:r>
                        <a:rPr lang="ru-RU" sz="1800" b="1" i="0" kern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72,5 </a:t>
                      </a:r>
                      <a:r>
                        <a:rPr lang="ru-RU" sz="1500" b="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млн</a:t>
                      </a:r>
                      <a:r>
                        <a:rPr lang="ru-RU" sz="1500" b="1" i="0" kern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500" b="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рублей </a:t>
                      </a:r>
                      <a:r>
                        <a:rPr lang="ru-RU" sz="1500" b="1" i="0" kern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не используются </a:t>
                      </a:r>
                      <a:r>
                        <a:rPr lang="ru-RU" sz="1500" b="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по назначению в связи с выявленными дефектами</a:t>
                      </a:r>
                      <a:r>
                        <a:rPr lang="en-US" sz="1500" b="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/>
                      </a:r>
                      <a:br>
                        <a:rPr lang="en-US" sz="1500" b="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500" b="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 неисправностями (гарантийный срок истек)</a:t>
                      </a:r>
                      <a:endParaRPr kumimoji="0" lang="ru-RU" sz="15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6699" marR="86699" marT="43349" marB="43349" anchor="ctr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42913" indent="0">
                        <a:lnSpc>
                          <a:spcPct val="100000"/>
                        </a:lnSpc>
                        <a:buFont typeface="Wingdings" panose="05000000000000000000" pitchFamily="2" charset="2"/>
                        <a:buNone/>
                      </a:pPr>
                      <a:r>
                        <a:rPr lang="ru-RU" sz="1500" i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произведена </a:t>
                      </a:r>
                      <a:r>
                        <a:rPr lang="ru-RU" sz="1500" i="1" kern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оценка</a:t>
                      </a:r>
                      <a:r>
                        <a:rPr lang="ru-RU" sz="1500" i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5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неисправностей, в</a:t>
                      </a:r>
                    </a:p>
                    <a:p>
                      <a:pPr marL="442913" indent="0">
                        <a:lnSpc>
                          <a:spcPct val="100000"/>
                        </a:lnSpc>
                        <a:buFont typeface="Wingdings" panose="05000000000000000000" pitchFamily="2" charset="2"/>
                        <a:buNone/>
                      </a:pPr>
                      <a:r>
                        <a:rPr lang="ru-RU" sz="15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году </a:t>
                      </a:r>
                      <a:r>
                        <a:rPr lang="ru-RU" sz="1500" i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выделены ассигнования </a:t>
                      </a:r>
                      <a:r>
                        <a:rPr lang="ru-RU" sz="15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на </a:t>
                      </a:r>
                    </a:p>
                    <a:p>
                      <a:pPr marL="442913" indent="0">
                        <a:lnSpc>
                          <a:spcPct val="100000"/>
                        </a:lnSpc>
                        <a:buFont typeface="Wingdings" panose="05000000000000000000" pitchFamily="2" charset="2"/>
                        <a:buNone/>
                      </a:pPr>
                      <a:r>
                        <a:rPr lang="ru-RU" sz="15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ремонт</a:t>
                      </a:r>
                      <a:endParaRPr lang="ru-RU" sz="15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699" marR="204800" marT="43349" marB="43349"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8552207"/>
                  </a:ext>
                </a:extLst>
              </a:tr>
              <a:tr h="556941">
                <a:tc>
                  <a:txBody>
                    <a:bodyPr/>
                    <a:lstStyle/>
                    <a:p>
                      <a:pPr marL="285750" marR="0" lvl="0" indent="-285750" algn="l" defTabSz="8440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500" b="1" i="0" kern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недостача</a:t>
                      </a:r>
                      <a:r>
                        <a:rPr lang="ru-RU" sz="1500" b="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зеленых насаждений – </a:t>
                      </a:r>
                      <a:r>
                        <a:rPr lang="ru-RU" sz="1800" b="1" i="0" kern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2,2</a:t>
                      </a:r>
                      <a:r>
                        <a:rPr lang="ru-RU" sz="1500" b="1" i="0" kern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500" b="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млн рублей</a:t>
                      </a:r>
                      <a:endParaRPr lang="ru-RU" sz="1500" b="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6699" marR="86699" marT="43349" marB="43349" anchor="ctr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42913" indent="0"/>
                      <a:r>
                        <a:rPr lang="ru-RU" sz="15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 правоохранительные органы </a:t>
                      </a:r>
                    </a:p>
                    <a:p>
                      <a:pPr marL="442913" indent="0"/>
                      <a:r>
                        <a:rPr lang="ru-RU" sz="1500" i="1" kern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повторно</a:t>
                      </a:r>
                      <a:r>
                        <a:rPr lang="ru-RU" sz="1500" i="1" kern="1200" baseline="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500" i="1" u="none" kern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направлены </a:t>
                      </a:r>
                      <a:r>
                        <a:rPr lang="ru-RU" sz="1500" i="1" u="none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материалы</a:t>
                      </a:r>
                    </a:p>
                  </a:txBody>
                  <a:tcPr marL="86699" marR="204800" marT="43349" marB="43349"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3324757"/>
                  </a:ext>
                </a:extLst>
              </a:tr>
              <a:tr h="1026984">
                <a:tc>
                  <a:txBody>
                    <a:bodyPr/>
                    <a:lstStyle/>
                    <a:p>
                      <a:pPr marL="285750" marR="0" lvl="0" indent="-285750" algn="l" defTabSz="8440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500" b="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на</a:t>
                      </a:r>
                      <a:r>
                        <a:rPr lang="ru-RU" sz="1500" b="1" i="0" kern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800" b="1" i="0" kern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 </a:t>
                      </a:r>
                      <a:r>
                        <a:rPr lang="ru-RU" sz="1500" b="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объектах расходы на сумму </a:t>
                      </a:r>
                      <a:r>
                        <a:rPr lang="ru-RU" sz="1800" b="1" i="0" kern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299,4 </a:t>
                      </a:r>
                      <a:r>
                        <a:rPr lang="ru-RU" sz="1500" b="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млн рублей по содержанию</a:t>
                      </a:r>
                      <a:r>
                        <a:rPr lang="en-US" sz="1500" b="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</a:t>
                      </a:r>
                      <a:r>
                        <a:rPr lang="ru-RU" sz="1500" b="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уходу за зелеными насаждениями, находящихся </a:t>
                      </a:r>
                      <a:r>
                        <a:rPr lang="en-US" sz="1500" b="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/>
                      </a:r>
                      <a:br>
                        <a:rPr lang="en-US" sz="1500" b="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500" b="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на балансе, </a:t>
                      </a:r>
                      <a:r>
                        <a:rPr lang="ru-RU" sz="1500" b="1" i="0" kern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неправомерно</a:t>
                      </a:r>
                      <a:r>
                        <a:rPr lang="ru-RU" sz="1500" b="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осуществляло другое учреждение</a:t>
                      </a:r>
                      <a:r>
                        <a:rPr lang="en-US" sz="1500" b="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/>
                      </a:r>
                      <a:br>
                        <a:rPr lang="en-US" sz="1500" b="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500" b="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(по соглашению)</a:t>
                      </a:r>
                      <a:endParaRPr lang="ru-RU" sz="1500" b="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6699" marR="86699" marT="43349" marB="43349" anchor="ctr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42913" indent="0" algn="just">
                        <a:buFont typeface="Wingdings" panose="05000000000000000000" pitchFamily="2" charset="2"/>
                        <a:buNone/>
                      </a:pPr>
                      <a:r>
                        <a:rPr lang="ru-RU" sz="1800" b="1" kern="1200" baseline="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 </a:t>
                      </a:r>
                      <a:r>
                        <a:rPr lang="ru-RU" sz="1500" i="1" kern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переданы</a:t>
                      </a:r>
                      <a:r>
                        <a:rPr lang="ru-RU" sz="15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в оперативное управление,</a:t>
                      </a:r>
                    </a:p>
                    <a:p>
                      <a:pPr marL="442913" indent="0" algn="just">
                        <a:buFont typeface="Wingdings" panose="05000000000000000000" pitchFamily="2" charset="2"/>
                        <a:buNone/>
                      </a:pPr>
                      <a:r>
                        <a:rPr lang="ru-RU" sz="15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по </a:t>
                      </a:r>
                      <a:r>
                        <a:rPr lang="ru-RU" sz="1800" b="1" kern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  <a:r>
                        <a:rPr lang="ru-RU" sz="15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500" i="1" kern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начата процедура </a:t>
                      </a:r>
                      <a:r>
                        <a:rPr lang="ru-RU" sz="15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передачи</a:t>
                      </a:r>
                      <a:endParaRPr lang="ru-RU" sz="1500" b="0" i="1" u="none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6699" marR="204800" marT="43349" marB="43349"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7588493"/>
                  </a:ext>
                </a:extLst>
              </a:tr>
              <a:tr h="795630">
                <a:tc>
                  <a:txBody>
                    <a:bodyPr/>
                    <a:lstStyle/>
                    <a:p>
                      <a:pPr marL="285750" marR="0" lvl="0" indent="-285750" algn="l" defTabSz="8440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500" b="1" i="0" kern="1200" dirty="0" err="1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неотражение</a:t>
                      </a:r>
                      <a:r>
                        <a:rPr lang="ru-RU" sz="1500" b="1" i="0" kern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500" b="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 учете и </a:t>
                      </a:r>
                      <a:r>
                        <a:rPr lang="ru-RU" sz="1500" i="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отчетности </a:t>
                      </a:r>
                      <a:r>
                        <a:rPr lang="ru-RU" sz="1500" b="1" i="0" kern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недостачи </a:t>
                      </a:r>
                      <a:r>
                        <a:rPr lang="ru-RU" sz="1500" i="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зеленых насаждений на сумму </a:t>
                      </a:r>
                      <a:r>
                        <a:rPr lang="ru-RU" sz="1800" b="1" i="0" kern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2,2</a:t>
                      </a:r>
                      <a:r>
                        <a:rPr lang="ru-RU" sz="1500" b="1" i="0" kern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500" b="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млн рублей</a:t>
                      </a:r>
                    </a:p>
                  </a:txBody>
                  <a:tcPr marL="86699" marR="86699" marT="43349" marB="43349" anchor="ctr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42913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5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главный</a:t>
                      </a:r>
                      <a:r>
                        <a:rPr lang="ru-RU" sz="150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5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бухгалтер </a:t>
                      </a:r>
                      <a:r>
                        <a:rPr lang="ru-RU" sz="1500" b="0" i="1" u="none" kern="120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привлечен</a:t>
                      </a:r>
                      <a:r>
                        <a:rPr lang="ru-RU" sz="1500" b="0" i="1" u="none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к</a:t>
                      </a:r>
                    </a:p>
                    <a:p>
                      <a:pPr marL="442913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5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административной </a:t>
                      </a:r>
                      <a:r>
                        <a:rPr lang="ru-RU" sz="1500" b="0" i="1" u="none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ответственности,</a:t>
                      </a:r>
                    </a:p>
                    <a:p>
                      <a:pPr marL="442913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500" b="0" i="1" u="none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отражено в отчетности</a:t>
                      </a:r>
                      <a:endParaRPr lang="ru-RU" sz="15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6699" marR="204800" marT="43349" marB="43349"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9980051"/>
                  </a:ext>
                </a:extLst>
              </a:tr>
              <a:tr h="826916"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ru-RU" sz="1500" b="1" kern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 отсутствие полномочий </a:t>
                      </a:r>
                      <a:r>
                        <a:rPr lang="ru-RU" sz="15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Департамент архитектуры КК и МВК МО решениями </a:t>
                      </a:r>
                      <a:r>
                        <a:rPr lang="ru-RU" sz="1500" b="1" kern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согласовывали изменения</a:t>
                      </a:r>
                      <a:r>
                        <a:rPr lang="ru-RU" sz="15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5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дизайн-проектов, объемов и видов работ действующих муниципальных контрактов</a:t>
                      </a:r>
                      <a:r>
                        <a:rPr lang="ru-RU" sz="1500" i="0" kern="1200" baseline="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                                                                           </a:t>
                      </a:r>
                      <a:endParaRPr lang="ru-RU" sz="1500" i="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8373" marR="108373" marT="0" marB="0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42913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500" b="0" i="1" u="none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внесены </a:t>
                      </a:r>
                      <a:r>
                        <a:rPr lang="ru-RU" sz="1500" b="0" i="1" u="none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изменения</a:t>
                      </a:r>
                      <a:r>
                        <a:rPr lang="ru-RU" sz="1500" b="0" i="1" u="none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5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положения о комиссиях</a:t>
                      </a:r>
                      <a:endParaRPr lang="ru-RU" sz="15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6699" marR="204800" marT="43349" marB="43349"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5302382"/>
                  </a:ext>
                </a:extLst>
              </a:tr>
            </a:tbl>
          </a:graphicData>
        </a:graphic>
      </p:graphicFrame>
      <p:pic>
        <p:nvPicPr>
          <p:cNvPr id="83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2EB078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2246" y="2256411"/>
            <a:ext cx="737528" cy="768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2EB078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247" y="1463982"/>
            <a:ext cx="609527" cy="635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2EB078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5919" y="3946492"/>
            <a:ext cx="737528" cy="768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2EB078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2246" y="4840152"/>
            <a:ext cx="737528" cy="768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2EB078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5919" y="3203877"/>
            <a:ext cx="737528" cy="768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2EB078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5919" y="5739527"/>
            <a:ext cx="737528" cy="768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Прямая соединительная линия 10"/>
          <p:cNvCxnSpPr>
            <a:cxnSpLocks/>
          </p:cNvCxnSpPr>
          <p:nvPr/>
        </p:nvCxnSpPr>
        <p:spPr bwMode="auto">
          <a:xfrm>
            <a:off x="1550453" y="989842"/>
            <a:ext cx="10454344" cy="24741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12" name="Рисунок 12"/>
          <p:cNvPicPr/>
          <p:nvPr/>
        </p:nvPicPr>
        <p:blipFill>
          <a:blip r:embed="rId4"/>
          <a:stretch/>
        </p:blipFill>
        <p:spPr bwMode="auto">
          <a:xfrm>
            <a:off x="87771" y="64620"/>
            <a:ext cx="1079640" cy="107964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3157168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8" name="Дуга 27"/>
          <p:cNvSpPr/>
          <p:nvPr/>
        </p:nvSpPr>
        <p:spPr bwMode="auto">
          <a:xfrm rot="3336754">
            <a:off x="-3951730" y="402012"/>
            <a:ext cx="6600020" cy="7051936"/>
          </a:xfrm>
          <a:prstGeom prst="arc">
            <a:avLst>
              <a:gd name="adj1" fmla="val 15092324"/>
              <a:gd name="adj2" fmla="val 292519"/>
            </a:avLst>
          </a:prstGeom>
          <a:noFill/>
          <a:ln w="19050" cap="flat" cmpd="sng" algn="ctr">
            <a:solidFill>
              <a:srgbClr val="72A2CD"/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algn="ctr" defTabSz="457189">
              <a:defRPr/>
            </a:pPr>
            <a:endParaRPr lang="ru-RU">
              <a:solidFill>
                <a:srgbClr val="FFFFFF"/>
              </a:solidFill>
              <a:latin typeface="Arial"/>
            </a:endParaRPr>
          </a:p>
        </p:txBody>
      </p:sp>
      <p:sp>
        <p:nvSpPr>
          <p:cNvPr id="24" name="Пятиугольник 23"/>
          <p:cNvSpPr/>
          <p:nvPr/>
        </p:nvSpPr>
        <p:spPr bwMode="auto">
          <a:xfrm rot="10800000">
            <a:off x="2105216" y="1097109"/>
            <a:ext cx="9951559" cy="624195"/>
          </a:xfrm>
          <a:prstGeom prst="homePlate">
            <a:avLst>
              <a:gd name="adj" fmla="val 50000"/>
            </a:avLst>
          </a:prstGeom>
          <a:solidFill>
            <a:srgbClr val="FFFFFF"/>
          </a:solidFill>
          <a:ln w="19050" cap="flat" cmpd="sng" algn="ctr">
            <a:solidFill>
              <a:srgbClr val="72A2CD"/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algn="ctr" defTabSz="457189">
              <a:defRPr/>
            </a:pPr>
            <a:endParaRPr lang="ru-RU">
              <a:solidFill>
                <a:srgbClr val="FFFFFF"/>
              </a:solidFill>
              <a:latin typeface="Arial"/>
            </a:endParaRPr>
          </a:p>
        </p:txBody>
      </p:sp>
      <p:sp>
        <p:nvSpPr>
          <p:cNvPr id="29" name="Пятиугольник 28"/>
          <p:cNvSpPr/>
          <p:nvPr/>
        </p:nvSpPr>
        <p:spPr bwMode="auto">
          <a:xfrm rot="10800000">
            <a:off x="3106103" y="2899219"/>
            <a:ext cx="8962243" cy="646740"/>
          </a:xfrm>
          <a:prstGeom prst="homePlate">
            <a:avLst>
              <a:gd name="adj" fmla="val 50000"/>
            </a:avLst>
          </a:prstGeom>
          <a:solidFill>
            <a:srgbClr val="FFFFFF"/>
          </a:solidFill>
          <a:ln w="19050" cap="flat" cmpd="sng" algn="ctr">
            <a:solidFill>
              <a:srgbClr val="72A2CD"/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algn="ctr" defTabSz="457189">
              <a:defRPr/>
            </a:pPr>
            <a:endParaRPr lang="ru-RU">
              <a:solidFill>
                <a:srgbClr val="FFFFFF"/>
              </a:solidFill>
              <a:latin typeface="Arial"/>
            </a:endParaRPr>
          </a:p>
        </p:txBody>
      </p:sp>
      <p:sp>
        <p:nvSpPr>
          <p:cNvPr id="32" name="Пятиугольник 31"/>
          <p:cNvSpPr/>
          <p:nvPr/>
        </p:nvSpPr>
        <p:spPr bwMode="auto">
          <a:xfrm rot="10800000">
            <a:off x="2742800" y="1983996"/>
            <a:ext cx="9322230" cy="619340"/>
          </a:xfrm>
          <a:prstGeom prst="homePlate">
            <a:avLst>
              <a:gd name="adj" fmla="val 50000"/>
            </a:avLst>
          </a:prstGeom>
          <a:solidFill>
            <a:srgbClr val="FFFFFF"/>
          </a:solidFill>
          <a:ln w="19050" cap="flat" cmpd="sng" algn="ctr">
            <a:solidFill>
              <a:srgbClr val="72A2CD"/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algn="ctr" defTabSz="457189">
              <a:defRPr/>
            </a:pPr>
            <a:endParaRPr lang="ru-RU">
              <a:solidFill>
                <a:srgbClr val="FFFFFF"/>
              </a:solidFill>
              <a:latin typeface="Arial"/>
            </a:endParaRPr>
          </a:p>
        </p:txBody>
      </p:sp>
      <p:grpSp>
        <p:nvGrpSpPr>
          <p:cNvPr id="2" name="Группа 1"/>
          <p:cNvGrpSpPr/>
          <p:nvPr/>
        </p:nvGrpSpPr>
        <p:grpSpPr bwMode="auto">
          <a:xfrm>
            <a:off x="2402468" y="3872045"/>
            <a:ext cx="663329" cy="665951"/>
            <a:chOff x="1822098" y="1220885"/>
            <a:chExt cx="828000" cy="828000"/>
          </a:xfrm>
          <a:solidFill>
            <a:srgbClr val="0070C0"/>
          </a:solidFill>
        </p:grpSpPr>
        <p:sp>
          <p:nvSpPr>
            <p:cNvPr id="53" name="Овал 52"/>
            <p:cNvSpPr/>
            <p:nvPr/>
          </p:nvSpPr>
          <p:spPr bwMode="auto">
            <a:xfrm>
              <a:off x="1822098" y="1220885"/>
              <a:ext cx="828000" cy="828000"/>
            </a:xfrm>
            <a:prstGeom prst="ellips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ru-RU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4" name="Овал 53"/>
            <p:cNvSpPr/>
            <p:nvPr/>
          </p:nvSpPr>
          <p:spPr bwMode="auto">
            <a:xfrm>
              <a:off x="1858098" y="1256884"/>
              <a:ext cx="756000" cy="755999"/>
            </a:xfrm>
            <a:prstGeom prst="ellips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ru-RU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5" name="Овал 54"/>
            <p:cNvSpPr/>
            <p:nvPr/>
          </p:nvSpPr>
          <p:spPr bwMode="auto">
            <a:xfrm>
              <a:off x="1903644" y="1302432"/>
              <a:ext cx="664907" cy="664908"/>
            </a:xfrm>
            <a:prstGeom prst="ellipse">
              <a:avLst/>
            </a:prstGeom>
            <a:grpFill/>
            <a:ln w="31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>
                <a:defRPr/>
              </a:pPr>
              <a:endParaRPr lang="ru-RU">
                <a:solidFill>
                  <a:srgbClr val="FFFFFF"/>
                </a:solidFill>
                <a:latin typeface="Arial"/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 bwMode="auto">
          <a:xfrm>
            <a:off x="2016259" y="1991647"/>
            <a:ext cx="696268" cy="628419"/>
            <a:chOff x="343093" y="1449195"/>
            <a:chExt cx="828000" cy="828000"/>
          </a:xfrm>
          <a:solidFill>
            <a:srgbClr val="0070C0"/>
          </a:solidFill>
        </p:grpSpPr>
        <p:sp>
          <p:nvSpPr>
            <p:cNvPr id="132" name="Овал 131"/>
            <p:cNvSpPr/>
            <p:nvPr/>
          </p:nvSpPr>
          <p:spPr bwMode="auto">
            <a:xfrm>
              <a:off x="343093" y="1449195"/>
              <a:ext cx="828000" cy="828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ru-RU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33" name="Овал 132"/>
            <p:cNvSpPr/>
            <p:nvPr/>
          </p:nvSpPr>
          <p:spPr bwMode="auto">
            <a:xfrm>
              <a:off x="379093" y="1485195"/>
              <a:ext cx="756000" cy="75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ru-RU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34" name="Овал 133"/>
            <p:cNvSpPr/>
            <p:nvPr/>
          </p:nvSpPr>
          <p:spPr bwMode="auto">
            <a:xfrm>
              <a:off x="424639" y="1530741"/>
              <a:ext cx="664908" cy="664908"/>
            </a:xfrm>
            <a:prstGeom prst="ellipse">
              <a:avLst/>
            </a:prstGeom>
            <a:grpFill/>
            <a:ln w="3175">
              <a:solidFill>
                <a:srgbClr val="1765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>
                <a:defRPr/>
              </a:pPr>
              <a:endParaRPr lang="ru-RU">
                <a:solidFill>
                  <a:srgbClr val="FFFFFF"/>
                </a:solidFill>
                <a:latin typeface="Arial"/>
              </a:endParaRPr>
            </a:p>
          </p:txBody>
        </p:sp>
      </p:grpSp>
      <p:grpSp>
        <p:nvGrpSpPr>
          <p:cNvPr id="4" name="Группа 3"/>
          <p:cNvGrpSpPr/>
          <p:nvPr/>
        </p:nvGrpSpPr>
        <p:grpSpPr bwMode="auto">
          <a:xfrm>
            <a:off x="2076907" y="4825491"/>
            <a:ext cx="651119" cy="628752"/>
            <a:chOff x="914250" y="2587340"/>
            <a:chExt cx="828000" cy="828000"/>
          </a:xfrm>
          <a:solidFill>
            <a:srgbClr val="0070C0"/>
          </a:solidFill>
        </p:grpSpPr>
        <p:sp>
          <p:nvSpPr>
            <p:cNvPr id="153" name="Овал 152"/>
            <p:cNvSpPr/>
            <p:nvPr/>
          </p:nvSpPr>
          <p:spPr bwMode="auto">
            <a:xfrm>
              <a:off x="914250" y="2587340"/>
              <a:ext cx="828000" cy="828000"/>
            </a:xfrm>
            <a:prstGeom prst="ellips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ru-RU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54" name="Овал 153"/>
            <p:cNvSpPr/>
            <p:nvPr/>
          </p:nvSpPr>
          <p:spPr bwMode="auto">
            <a:xfrm>
              <a:off x="950250" y="2623340"/>
              <a:ext cx="756000" cy="756000"/>
            </a:xfrm>
            <a:prstGeom prst="ellips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ru-RU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55" name="Овал 154"/>
            <p:cNvSpPr/>
            <p:nvPr/>
          </p:nvSpPr>
          <p:spPr bwMode="auto">
            <a:xfrm>
              <a:off x="995796" y="2668886"/>
              <a:ext cx="664908" cy="664908"/>
            </a:xfrm>
            <a:prstGeom prst="ellipse">
              <a:avLst/>
            </a:prstGeom>
            <a:grpFill/>
            <a:ln w="31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>
                <a:defRPr/>
              </a:pPr>
              <a:endParaRPr lang="ru-RU">
                <a:solidFill>
                  <a:srgbClr val="FFFFFF"/>
                </a:solidFill>
                <a:latin typeface="Arial"/>
              </a:endParaRPr>
            </a:p>
          </p:txBody>
        </p:sp>
      </p:grpSp>
      <p:sp>
        <p:nvSpPr>
          <p:cNvPr id="156" name="Овал 155"/>
          <p:cNvSpPr/>
          <p:nvPr/>
        </p:nvSpPr>
        <p:spPr bwMode="auto">
          <a:xfrm>
            <a:off x="2388957" y="2899896"/>
            <a:ext cx="676839" cy="61010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6" name="Группа 5"/>
          <p:cNvGrpSpPr/>
          <p:nvPr/>
        </p:nvGrpSpPr>
        <p:grpSpPr bwMode="auto">
          <a:xfrm>
            <a:off x="1401499" y="1138225"/>
            <a:ext cx="645032" cy="596400"/>
            <a:chOff x="646466" y="4658029"/>
            <a:chExt cx="828000" cy="828000"/>
          </a:xfrm>
          <a:solidFill>
            <a:srgbClr val="0070C0"/>
          </a:solidFill>
        </p:grpSpPr>
        <p:sp>
          <p:nvSpPr>
            <p:cNvPr id="135" name="Овал 134"/>
            <p:cNvSpPr/>
            <p:nvPr/>
          </p:nvSpPr>
          <p:spPr bwMode="auto">
            <a:xfrm>
              <a:off x="646466" y="4658029"/>
              <a:ext cx="828000" cy="828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ru-RU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37" name="Овал 136"/>
            <p:cNvSpPr/>
            <p:nvPr/>
          </p:nvSpPr>
          <p:spPr bwMode="auto">
            <a:xfrm>
              <a:off x="682466" y="4694029"/>
              <a:ext cx="756000" cy="75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ru-RU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41" name="Овал 140"/>
            <p:cNvSpPr/>
            <p:nvPr/>
          </p:nvSpPr>
          <p:spPr bwMode="auto">
            <a:xfrm>
              <a:off x="719505" y="4769816"/>
              <a:ext cx="664907" cy="664908"/>
            </a:xfrm>
            <a:prstGeom prst="ellipse">
              <a:avLst/>
            </a:prstGeom>
            <a:grpFill/>
            <a:ln w="3175">
              <a:solidFill>
                <a:srgbClr val="1765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>
                <a:defRPr/>
              </a:pPr>
              <a:endParaRPr lang="ru-RU">
                <a:solidFill>
                  <a:srgbClr val="FFFFFF"/>
                </a:solidFill>
                <a:latin typeface="Arial"/>
              </a:endParaRPr>
            </a:p>
          </p:txBody>
        </p:sp>
      </p:grpSp>
      <p:sp>
        <p:nvSpPr>
          <p:cNvPr id="161" name="TextBox 8"/>
          <p:cNvSpPr txBox="1">
            <a:spLocks noChangeArrowheads="1"/>
          </p:cNvSpPr>
          <p:nvPr/>
        </p:nvSpPr>
        <p:spPr bwMode="auto">
          <a:xfrm>
            <a:off x="2178531" y="1178506"/>
            <a:ext cx="9987103" cy="39773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9pPr>
          </a:lstStyle>
          <a:p>
            <a:pPr algn="ctr" defTabSz="914377">
              <a:lnSpc>
                <a:spcPct val="100000"/>
              </a:lnSpc>
              <a:spcBef>
                <a:spcPts val="1200"/>
              </a:spcBef>
              <a:spcAft>
                <a:spcPts val="1067"/>
              </a:spcAft>
              <a:buNone/>
              <a:defRPr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Администрирование 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доходов, резервы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доходной части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МБ</a:t>
            </a:r>
            <a:endParaRPr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2" name="TextBox 8"/>
          <p:cNvSpPr txBox="1">
            <a:spLocks noChangeArrowheads="1"/>
          </p:cNvSpPr>
          <p:nvPr/>
        </p:nvSpPr>
        <p:spPr bwMode="auto">
          <a:xfrm>
            <a:off x="3444714" y="2866026"/>
            <a:ext cx="8623632" cy="7078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9pPr>
          </a:lstStyle>
          <a:p>
            <a:pPr algn="ctr" defTabSz="914377">
              <a:lnSpc>
                <a:spcPct val="100000"/>
              </a:lnSpc>
              <a:spcBef>
                <a:spcPts val="1200"/>
              </a:spcBef>
              <a:buNone/>
              <a:defRPr/>
            </a:pPr>
            <a:r>
              <a:rPr lang="ru-RU" sz="2000" b="1" dirty="0">
                <a:latin typeface="Arial"/>
                <a:cs typeface="Arial"/>
              </a:rPr>
              <a:t>Мероприятия </a:t>
            </a:r>
            <a:r>
              <a:rPr lang="ru-RU" sz="2000" b="1" dirty="0">
                <a:solidFill>
                  <a:srgbClr val="C00000"/>
                </a:solidFill>
                <a:latin typeface="Arial"/>
                <a:cs typeface="Arial"/>
              </a:rPr>
              <a:t>нацпроектов</a:t>
            </a:r>
            <a:r>
              <a:rPr lang="ru-RU" sz="2000" b="1" dirty="0">
                <a:latin typeface="Arial"/>
                <a:cs typeface="Arial"/>
              </a:rPr>
              <a:t>, соблюдение условий предоставления </a:t>
            </a:r>
            <a:r>
              <a:rPr lang="ru-RU" sz="2000" b="1" dirty="0" smtClean="0">
                <a:latin typeface="Arial"/>
                <a:cs typeface="Arial"/>
              </a:rPr>
              <a:t>МБТ</a:t>
            </a:r>
            <a:endParaRPr sz="2000" dirty="0"/>
          </a:p>
        </p:txBody>
      </p:sp>
      <p:sp>
        <p:nvSpPr>
          <p:cNvPr id="164" name="TextBox 8"/>
          <p:cNvSpPr txBox="1">
            <a:spLocks noChangeArrowheads="1"/>
          </p:cNvSpPr>
          <p:nvPr/>
        </p:nvSpPr>
        <p:spPr bwMode="auto">
          <a:xfrm>
            <a:off x="3127197" y="1950850"/>
            <a:ext cx="8986217" cy="7509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9pPr>
          </a:lstStyle>
          <a:p>
            <a:pPr algn="ctr">
              <a:lnSpc>
                <a:spcPct val="107000"/>
              </a:lnSpc>
              <a:spcAft>
                <a:spcPts val="1067"/>
              </a:spcAft>
              <a:buNone/>
              <a:defRPr/>
            </a:pPr>
            <a:r>
              <a:rPr lang="ru-RU" sz="2000" b="1" dirty="0">
                <a:latin typeface="Arial"/>
                <a:cs typeface="Arial"/>
              </a:rPr>
              <a:t>Муниципальные программы, </a:t>
            </a:r>
            <a:r>
              <a:rPr lang="ru-RU" sz="2000" b="1" dirty="0">
                <a:solidFill>
                  <a:srgbClr val="C00000"/>
                </a:solidFill>
                <a:latin typeface="Arial"/>
                <a:cs typeface="Arial"/>
              </a:rPr>
              <a:t>сбалансированность</a:t>
            </a:r>
            <a:r>
              <a:rPr lang="ru-RU" sz="2000" b="1" dirty="0">
                <a:latin typeface="Arial"/>
                <a:cs typeface="Arial"/>
              </a:rPr>
              <a:t> </a:t>
            </a:r>
            <a:r>
              <a:rPr lang="ru-RU" sz="2000" b="1" dirty="0" smtClean="0">
                <a:latin typeface="Arial"/>
                <a:cs typeface="Arial"/>
              </a:rPr>
              <a:t>документов стратегического </a:t>
            </a:r>
            <a:r>
              <a:rPr lang="ru-RU" sz="2000" b="1" dirty="0">
                <a:latin typeface="Arial"/>
                <a:cs typeface="Arial"/>
              </a:rPr>
              <a:t>планирования </a:t>
            </a:r>
            <a:endParaRPr sz="2000" dirty="0"/>
          </a:p>
        </p:txBody>
      </p:sp>
      <p:sp>
        <p:nvSpPr>
          <p:cNvPr id="139" name="Прямоугольник 138"/>
          <p:cNvSpPr/>
          <p:nvPr/>
        </p:nvSpPr>
        <p:spPr bwMode="auto">
          <a:xfrm>
            <a:off x="2071298" y="293635"/>
            <a:ext cx="92533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latin typeface="Arial"/>
                <a:cs typeface="Arial"/>
              </a:rPr>
              <a:t>Контроль по наиболее значимым направлениям</a:t>
            </a:r>
            <a:endParaRPr lang="zh-CN" sz="2400" dirty="0">
              <a:latin typeface="Arial"/>
              <a:ea typeface="微软雅黑"/>
              <a:cs typeface="Arial"/>
            </a:endParaRPr>
          </a:p>
        </p:txBody>
      </p:sp>
      <p:pic>
        <p:nvPicPr>
          <p:cNvPr id="171" name="Graphic 696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/>
        </p:blipFill>
        <p:spPr bwMode="auto">
          <a:xfrm>
            <a:off x="2233379" y="2086870"/>
            <a:ext cx="350268" cy="4143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Рисунок 184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550033" y="2984517"/>
            <a:ext cx="346563" cy="400315"/>
          </a:xfrm>
          <a:prstGeom prst="rect">
            <a:avLst/>
          </a:prstGeom>
          <a:noFill/>
        </p:spPr>
      </p:pic>
      <p:sp>
        <p:nvSpPr>
          <p:cNvPr id="186" name="Пятиугольник 185"/>
          <p:cNvSpPr/>
          <p:nvPr/>
        </p:nvSpPr>
        <p:spPr bwMode="auto">
          <a:xfrm rot="10800000">
            <a:off x="2105216" y="5931941"/>
            <a:ext cx="9963130" cy="646267"/>
          </a:xfrm>
          <a:prstGeom prst="homePlate">
            <a:avLst>
              <a:gd name="adj" fmla="val 50000"/>
            </a:avLst>
          </a:prstGeom>
          <a:solidFill>
            <a:srgbClr val="FFFFFF"/>
          </a:solidFill>
          <a:ln w="19050" cap="flat" cmpd="sng" algn="ctr">
            <a:solidFill>
              <a:srgbClr val="72A2CD"/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algn="ctr" defTabSz="457189">
              <a:defRPr/>
            </a:pPr>
            <a:endParaRPr lang="ru-RU">
              <a:solidFill>
                <a:srgbClr val="FFFFFF"/>
              </a:solidFill>
              <a:latin typeface="Arial"/>
            </a:endParaRPr>
          </a:p>
        </p:txBody>
      </p:sp>
      <p:sp>
        <p:nvSpPr>
          <p:cNvPr id="187" name="TextBox 8"/>
          <p:cNvSpPr txBox="1">
            <a:spLocks noChangeArrowheads="1"/>
          </p:cNvSpPr>
          <p:nvPr/>
        </p:nvSpPr>
        <p:spPr bwMode="auto">
          <a:xfrm>
            <a:off x="2941590" y="6049346"/>
            <a:ext cx="9320853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9pPr>
          </a:lstStyle>
          <a:p>
            <a:pPr algn="ctr" defTabSz="914377">
              <a:lnSpc>
                <a:spcPct val="100000"/>
              </a:lnSpc>
              <a:spcBef>
                <a:spcPts val="1200"/>
              </a:spcBef>
              <a:buNone/>
              <a:defRPr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Судебные акты по 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искам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к муниципальному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образованию</a:t>
            </a: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51" name="Группа 150"/>
          <p:cNvGrpSpPr/>
          <p:nvPr/>
        </p:nvGrpSpPr>
        <p:grpSpPr bwMode="auto">
          <a:xfrm>
            <a:off x="1432824" y="5905890"/>
            <a:ext cx="617328" cy="599191"/>
            <a:chOff x="1633175" y="3875613"/>
            <a:chExt cx="828000" cy="828000"/>
          </a:xfrm>
          <a:solidFill>
            <a:srgbClr val="0070C0"/>
          </a:solidFill>
        </p:grpSpPr>
        <p:sp>
          <p:nvSpPr>
            <p:cNvPr id="152" name="Овал 151"/>
            <p:cNvSpPr/>
            <p:nvPr/>
          </p:nvSpPr>
          <p:spPr bwMode="auto">
            <a:xfrm>
              <a:off x="1633175" y="3875613"/>
              <a:ext cx="828000" cy="828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ru-RU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59" name="Овал 158"/>
            <p:cNvSpPr/>
            <p:nvPr/>
          </p:nvSpPr>
          <p:spPr bwMode="auto">
            <a:xfrm>
              <a:off x="1669175" y="3911613"/>
              <a:ext cx="756000" cy="75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ru-RU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60" name="Овал 159"/>
            <p:cNvSpPr/>
            <p:nvPr/>
          </p:nvSpPr>
          <p:spPr bwMode="auto">
            <a:xfrm>
              <a:off x="1714721" y="3957159"/>
              <a:ext cx="664908" cy="664908"/>
            </a:xfrm>
            <a:prstGeom prst="ellipse">
              <a:avLst/>
            </a:prstGeom>
            <a:grpFill/>
            <a:ln w="3175">
              <a:solidFill>
                <a:srgbClr val="1765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>
                <a:defRPr/>
              </a:pPr>
              <a:endParaRPr lang="ru-RU">
                <a:solidFill>
                  <a:srgbClr val="FFFFFF"/>
                </a:solidFill>
                <a:latin typeface="Arial"/>
              </a:endParaRPr>
            </a:p>
          </p:txBody>
        </p:sp>
        <p:pic>
          <p:nvPicPr>
            <p:cNvPr id="165" name="Picture 18" descr="https://borodin.spb.ru/uploads/s/q/v/c/qvcqfzhascg9/img/full_z9BT2l1w.png"/>
            <p:cNvPicPr>
              <a:picLocks noChangeAspect="1" noChangeArrowheads="1"/>
            </p:cNvPicPr>
            <p:nvPr/>
          </p:nvPicPr>
          <p:blipFill>
            <a:blip r:embed="rId5">
              <a:lum bright="70000" contrast="-70000"/>
            </a:blip>
            <a:stretch/>
          </p:blipFill>
          <p:spPr bwMode="auto">
            <a:xfrm>
              <a:off x="1831138" y="3948285"/>
              <a:ext cx="480652" cy="506274"/>
            </a:xfrm>
            <a:prstGeom prst="rect">
              <a:avLst/>
            </a:prstGeom>
            <a:grpFill/>
          </p:spPr>
        </p:pic>
      </p:grpSp>
      <p:pic>
        <p:nvPicPr>
          <p:cNvPr id="173" name="Рисунок 172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1448488" y="1178506"/>
            <a:ext cx="527889" cy="527889"/>
          </a:xfrm>
          <a:prstGeom prst="rect">
            <a:avLst/>
          </a:prstGeom>
        </p:spPr>
      </p:pic>
      <p:pic>
        <p:nvPicPr>
          <p:cNvPr id="174" name="Graphic 1777"/>
          <p:cNvPicPr>
            <a:picLocks noChangeAspect="1"/>
          </p:cNvPicPr>
          <p:nvPr/>
        </p:nvPicPr>
        <p:blipFill>
          <a:blip r:embed="rId7">
            <a:lum bright="70000" contrast="-70000"/>
          </a:blip>
          <a:stretch/>
        </p:blipFill>
        <p:spPr bwMode="auto">
          <a:xfrm>
            <a:off x="2234980" y="4980075"/>
            <a:ext cx="393163" cy="337716"/>
          </a:xfrm>
          <a:prstGeom prst="rect">
            <a:avLst/>
          </a:prstGeom>
          <a:noFill/>
        </p:spPr>
      </p:pic>
      <p:sp>
        <p:nvSpPr>
          <p:cNvPr id="177" name="Пятиугольник 176"/>
          <p:cNvSpPr/>
          <p:nvPr/>
        </p:nvSpPr>
        <p:spPr bwMode="auto">
          <a:xfrm rot="10800000">
            <a:off x="3116319" y="3910720"/>
            <a:ext cx="8940457" cy="619340"/>
          </a:xfrm>
          <a:prstGeom prst="homePlate">
            <a:avLst>
              <a:gd name="adj" fmla="val 50000"/>
            </a:avLst>
          </a:prstGeom>
          <a:solidFill>
            <a:srgbClr val="FFFFFF"/>
          </a:solidFill>
          <a:ln w="19050" cap="flat" cmpd="sng" algn="ctr">
            <a:solidFill>
              <a:srgbClr val="72A2CD"/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algn="ctr" defTabSz="457189">
              <a:defRPr/>
            </a:pPr>
            <a:endParaRPr lang="ru-RU">
              <a:solidFill>
                <a:srgbClr val="FFFFFF"/>
              </a:solidFill>
              <a:latin typeface="Arial"/>
            </a:endParaRPr>
          </a:p>
        </p:txBody>
      </p:sp>
      <p:sp>
        <p:nvSpPr>
          <p:cNvPr id="178" name="TextBox 8"/>
          <p:cNvSpPr txBox="1">
            <a:spLocks noChangeArrowheads="1"/>
          </p:cNvSpPr>
          <p:nvPr/>
        </p:nvSpPr>
        <p:spPr bwMode="auto">
          <a:xfrm>
            <a:off x="3463441" y="3866447"/>
            <a:ext cx="8556553" cy="7078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9pPr>
          </a:lstStyle>
          <a:p>
            <a:pPr algn="ctr" defTabSz="914377">
              <a:lnSpc>
                <a:spcPct val="100000"/>
              </a:lnSpc>
              <a:spcBef>
                <a:spcPts val="1200"/>
              </a:spcBef>
              <a:buNone/>
              <a:defRPr/>
            </a:pPr>
            <a:r>
              <a:rPr lang="ru-RU" sz="2000" b="1" dirty="0">
                <a:solidFill>
                  <a:srgbClr val="C00000"/>
                </a:solidFill>
                <a:latin typeface="Arial"/>
                <a:ea typeface="+mn-ea"/>
                <a:cs typeface="Arial"/>
              </a:rPr>
              <a:t>Эффективность </a:t>
            </a:r>
            <a:r>
              <a:rPr lang="ru-RU" sz="2000" b="1" dirty="0">
                <a:latin typeface="Arial"/>
                <a:ea typeface="+mn-ea"/>
                <a:cs typeface="Arial"/>
              </a:rPr>
              <a:t>и  результативность </a:t>
            </a:r>
            <a:r>
              <a:rPr lang="ru-RU" sz="2000" b="1" dirty="0">
                <a:solidFill>
                  <a:srgbClr val="C00000"/>
                </a:solidFill>
                <a:latin typeface="Arial"/>
                <a:ea typeface="+mn-ea"/>
                <a:cs typeface="Arial"/>
              </a:rPr>
              <a:t>расходования</a:t>
            </a:r>
            <a:r>
              <a:rPr lang="ru-RU" sz="2000" b="1" dirty="0">
                <a:latin typeface="Arial"/>
                <a:ea typeface="+mn-ea"/>
                <a:cs typeface="Arial"/>
              </a:rPr>
              <a:t> средств, </a:t>
            </a:r>
            <a:r>
              <a:rPr lang="ru-RU" sz="2000" b="1" dirty="0">
                <a:solidFill>
                  <a:srgbClr val="C00000"/>
                </a:solidFill>
                <a:latin typeface="Arial"/>
                <a:ea typeface="+mn-ea"/>
                <a:cs typeface="Arial"/>
              </a:rPr>
              <a:t>РМИ</a:t>
            </a:r>
            <a:r>
              <a:rPr lang="ru-RU" sz="2000" b="1" dirty="0">
                <a:latin typeface="Arial"/>
                <a:ea typeface="+mn-ea"/>
                <a:cs typeface="Arial"/>
              </a:rPr>
              <a:t>, Казна</a:t>
            </a:r>
          </a:p>
        </p:txBody>
      </p:sp>
      <p:sp>
        <p:nvSpPr>
          <p:cNvPr id="181" name="Пятиугольник 180"/>
          <p:cNvSpPr/>
          <p:nvPr/>
        </p:nvSpPr>
        <p:spPr bwMode="auto">
          <a:xfrm rot="10800000">
            <a:off x="2793664" y="4846714"/>
            <a:ext cx="9261166" cy="646740"/>
          </a:xfrm>
          <a:prstGeom prst="homePlate">
            <a:avLst>
              <a:gd name="adj" fmla="val 50000"/>
            </a:avLst>
          </a:prstGeom>
          <a:solidFill>
            <a:srgbClr val="FFFFFF"/>
          </a:solidFill>
          <a:ln w="19050" cap="flat" cmpd="sng" algn="ctr">
            <a:solidFill>
              <a:srgbClr val="72A2CD"/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algn="ctr" defTabSz="457189">
              <a:defRPr/>
            </a:pPr>
            <a:endParaRPr lang="ru-RU">
              <a:solidFill>
                <a:srgbClr val="FFFFFF"/>
              </a:solidFill>
              <a:latin typeface="Arial"/>
            </a:endParaRPr>
          </a:p>
        </p:txBody>
      </p:sp>
      <p:sp>
        <p:nvSpPr>
          <p:cNvPr id="182" name="TextBox 8"/>
          <p:cNvSpPr txBox="1">
            <a:spLocks noChangeArrowheads="1"/>
          </p:cNvSpPr>
          <p:nvPr/>
        </p:nvSpPr>
        <p:spPr bwMode="auto">
          <a:xfrm>
            <a:off x="3881672" y="4992210"/>
            <a:ext cx="7613935" cy="80021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DIN Pro Medium"/>
                <a:ea typeface="DIN Pro Medium"/>
                <a:cs typeface="DIN Pro Medium"/>
              </a:defRPr>
            </a:lvl9pPr>
          </a:lstStyle>
          <a:p>
            <a:pPr algn="ctr" defTabSz="914377">
              <a:lnSpc>
                <a:spcPct val="100000"/>
              </a:lnSpc>
              <a:spcBef>
                <a:spcPts val="1200"/>
              </a:spcBef>
              <a:buNone/>
              <a:defRPr/>
            </a:pPr>
            <a:r>
              <a:rPr lang="ru-RU" sz="2000" b="1" dirty="0">
                <a:solidFill>
                  <a:srgbClr val="C00000"/>
                </a:solidFill>
                <a:latin typeface="Arial"/>
                <a:cs typeface="Arial"/>
              </a:rPr>
              <a:t>Незавершенное</a:t>
            </a:r>
            <a:r>
              <a:rPr lang="ru-RU" sz="2000" b="1" dirty="0">
                <a:latin typeface="Arial"/>
                <a:cs typeface="Arial"/>
              </a:rPr>
              <a:t> строительство, бюджетные инвестиции</a:t>
            </a:r>
          </a:p>
          <a:p>
            <a:pPr defTabSz="914377">
              <a:lnSpc>
                <a:spcPct val="100000"/>
              </a:lnSpc>
              <a:spcBef>
                <a:spcPts val="1200"/>
              </a:spcBef>
              <a:buNone/>
              <a:defRPr/>
            </a:pPr>
            <a:r>
              <a:rPr lang="ru-RU" sz="1600" b="1" dirty="0">
                <a:solidFill>
                  <a:srgbClr val="C00000"/>
                </a:solidFill>
                <a:latin typeface="Arial"/>
                <a:ea typeface="+mn-ea"/>
                <a:cs typeface="Arial"/>
              </a:rPr>
              <a:t> </a:t>
            </a:r>
            <a:endParaRPr dirty="0"/>
          </a:p>
        </p:txBody>
      </p:sp>
      <p:pic>
        <p:nvPicPr>
          <p:cNvPr id="183" name="Picture 12" descr="https://cdn3.iconfinder.com/data/icons/real-estate-1-19/66/58-512.png"/>
          <p:cNvPicPr>
            <a:picLocks noChangeAspect="1" noChangeArrowheads="1"/>
          </p:cNvPicPr>
          <p:nvPr/>
        </p:nvPicPr>
        <p:blipFill>
          <a:blip r:embed="rId8">
            <a:lum bright="70000" contrast="-70000"/>
          </a:blip>
          <a:stretch/>
        </p:blipFill>
        <p:spPr bwMode="auto">
          <a:xfrm>
            <a:off x="2583647" y="3991410"/>
            <a:ext cx="328587" cy="389471"/>
          </a:xfrm>
          <a:prstGeom prst="rect">
            <a:avLst/>
          </a:prstGeom>
          <a:solidFill>
            <a:srgbClr val="0070C0"/>
          </a:solidFill>
          <a:ln>
            <a:solidFill>
              <a:schemeClr val="accent1">
                <a:lumMod val="75000"/>
              </a:schemeClr>
            </a:solidFill>
          </a:ln>
        </p:spPr>
      </p:pic>
      <p:cxnSp>
        <p:nvCxnSpPr>
          <p:cNvPr id="46" name="Прямая соединительная линия 45"/>
          <p:cNvCxnSpPr>
            <a:cxnSpLocks/>
          </p:cNvCxnSpPr>
          <p:nvPr/>
        </p:nvCxnSpPr>
        <p:spPr bwMode="auto">
          <a:xfrm flipV="1">
            <a:off x="1568918" y="811497"/>
            <a:ext cx="10184875" cy="15271"/>
          </a:xfrm>
          <a:prstGeom prst="line">
            <a:avLst/>
          </a:prstGeom>
          <a:ln>
            <a:solidFill>
              <a:srgbClr val="155FAA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47" name="Рисунок 12"/>
          <p:cNvPicPr/>
          <p:nvPr/>
        </p:nvPicPr>
        <p:blipFill>
          <a:blip r:embed="rId9"/>
          <a:stretch/>
        </p:blipFill>
        <p:spPr bwMode="auto">
          <a:xfrm>
            <a:off x="87771" y="64620"/>
            <a:ext cx="1079640" cy="1079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94470" y="311769"/>
            <a:ext cx="112975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Основные нарушения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 аудиту эффективности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ДГХ и ТЭК по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формированию современной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среды </a:t>
            </a:r>
            <a:endParaRPr lang="zh-CN" altLang="en-US" sz="2400" b="1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4662241" y="1611784"/>
            <a:ext cx="3446382" cy="505202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ru-RU" sz="1896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896" dirty="0">
                <a:latin typeface="Arial" panose="020B0604020202020204" pitchFamily="34" charset="0"/>
                <a:cs typeface="Arial" panose="020B0604020202020204" pitchFamily="34" charset="0"/>
              </a:rPr>
              <a:t>Учреждение </a:t>
            </a:r>
            <a:r>
              <a:rPr lang="ru-RU" sz="1896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содержало зеленые насаждения, не </a:t>
            </a:r>
            <a:r>
              <a:rPr lang="ru-RU" sz="1896" dirty="0">
                <a:latin typeface="Arial" panose="020B0604020202020204" pitchFamily="34" charset="0"/>
                <a:cs typeface="Arial" panose="020B0604020202020204" pitchFamily="34" charset="0"/>
              </a:rPr>
              <a:t>находящиеся у него </a:t>
            </a:r>
            <a:r>
              <a:rPr lang="ru-RU" sz="1896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оперативном управлении</a:t>
            </a:r>
          </a:p>
          <a:p>
            <a:endParaRPr lang="ru-RU" sz="1896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896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ru-RU" altLang="zh-CN" sz="1896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r>
              <a:rPr lang="ru-RU" sz="1896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проведение </a:t>
            </a:r>
            <a:r>
              <a:rPr lang="ru-RU" sz="1896" b="1" dirty="0">
                <a:latin typeface="Arial" panose="020B0604020202020204" pitchFamily="34" charset="0"/>
                <a:cs typeface="Arial" panose="020B0604020202020204" pitchFamily="34" charset="0"/>
              </a:rPr>
              <a:t>инвентаризации </a:t>
            </a:r>
            <a:r>
              <a:rPr lang="ru-RU" sz="1896" dirty="0">
                <a:latin typeface="Arial" panose="020B0604020202020204" pitchFamily="34" charset="0"/>
                <a:cs typeface="Arial" panose="020B0604020202020204" pitchFamily="34" charset="0"/>
              </a:rPr>
              <a:t>зеленых насаждений на 6-ти объектах</a:t>
            </a:r>
          </a:p>
          <a:p>
            <a:endParaRPr lang="ru-RU" sz="1896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altLang="zh-CN" sz="1896" dirty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r>
              <a:rPr lang="ru-RU" sz="1896" b="1" dirty="0">
                <a:latin typeface="Arial" panose="020B0604020202020204" pitchFamily="34" charset="0"/>
                <a:cs typeface="Arial" panose="020B0604020202020204" pitchFamily="34" charset="0"/>
              </a:rPr>
              <a:t>передача </a:t>
            </a:r>
            <a:r>
              <a:rPr lang="ru-RU" sz="1896" dirty="0">
                <a:latin typeface="Arial" panose="020B0604020202020204" pitchFamily="34" charset="0"/>
                <a:cs typeface="Arial" panose="020B0604020202020204" pitchFamily="34" charset="0"/>
              </a:rPr>
              <a:t>зеленых насаждений в </a:t>
            </a:r>
            <a:r>
              <a:rPr lang="ru-RU" sz="1896" b="1" dirty="0">
                <a:latin typeface="Arial" panose="020B0604020202020204" pitchFamily="34" charset="0"/>
                <a:cs typeface="Arial" panose="020B0604020202020204" pitchFamily="34" charset="0"/>
              </a:rPr>
              <a:t>оперативное управление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8144229" y="1571479"/>
            <a:ext cx="4047771" cy="534377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40414"/>
            <a:endParaRPr lang="ru-RU" sz="1896" u="sng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marL="240414"/>
            <a:r>
              <a:rPr lang="ru-RU" sz="1896" dirty="0">
                <a:latin typeface="Arial" panose="020B0604020202020204" pitchFamily="34" charset="0"/>
                <a:cs typeface="Arial" panose="020B0604020202020204" pitchFamily="34" charset="0"/>
              </a:rPr>
              <a:t>На территории объекта благоустройства </a:t>
            </a:r>
            <a:r>
              <a:rPr lang="ru-RU" sz="1896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дорожные объекты</a:t>
            </a:r>
            <a:r>
              <a:rPr lang="ru-RU" sz="1896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marL="240414"/>
            <a:r>
              <a:rPr lang="ru-RU" sz="1896" dirty="0">
                <a:latin typeface="Arial" panose="020B0604020202020204" pitchFamily="34" charset="0"/>
                <a:cs typeface="Arial" panose="020B0604020202020204" pitchFamily="34" charset="0"/>
              </a:rPr>
              <a:t>- проезд (построен)</a:t>
            </a:r>
          </a:p>
          <a:p>
            <a:pPr marL="240414"/>
            <a:r>
              <a:rPr lang="ru-RU" sz="1896" dirty="0">
                <a:latin typeface="Arial" panose="020B0604020202020204" pitchFamily="34" charset="0"/>
                <a:cs typeface="Arial" panose="020B0604020202020204" pitchFamily="34" charset="0"/>
              </a:rPr>
              <a:t>- «бесхозяйный проезд»</a:t>
            </a:r>
          </a:p>
          <a:p>
            <a:pPr marL="240414"/>
            <a:endParaRPr lang="ru-RU" sz="1896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40414"/>
            <a:endParaRPr lang="ru-RU" sz="1896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896" b="1" dirty="0">
                <a:latin typeface="Arial" panose="020B0604020202020204" pitchFamily="34" charset="0"/>
                <a:cs typeface="Arial" panose="020B0604020202020204" pitchFamily="34" charset="0"/>
              </a:rPr>
              <a:t>определение правового статуса </a:t>
            </a:r>
            <a:r>
              <a:rPr lang="ru-RU" sz="1896" dirty="0" smtClean="0">
                <a:latin typeface="Arial" panose="020B0604020202020204" pitchFamily="34" charset="0"/>
                <a:cs typeface="Arial" panose="020B0604020202020204" pitchFamily="34" charset="0"/>
              </a:rPr>
              <a:t>созданного </a:t>
            </a:r>
            <a:r>
              <a:rPr lang="ru-RU" sz="1896" dirty="0">
                <a:latin typeface="Arial" panose="020B0604020202020204" pitchFamily="34" charset="0"/>
                <a:cs typeface="Arial" panose="020B0604020202020204" pitchFamily="34" charset="0"/>
              </a:rPr>
              <a:t>проезда и внесение сведений в РМИ, принятие в </a:t>
            </a:r>
            <a:r>
              <a:rPr lang="ru-RU" sz="1896" b="1" dirty="0">
                <a:latin typeface="Arial" panose="020B0604020202020204" pitchFamily="34" charset="0"/>
                <a:cs typeface="Arial" panose="020B0604020202020204" pitchFamily="34" charset="0"/>
              </a:rPr>
              <a:t>муниципальную собственность </a:t>
            </a:r>
            <a:r>
              <a:rPr lang="ru-RU" sz="1896" dirty="0">
                <a:latin typeface="Arial" panose="020B0604020202020204" pitchFamily="34" charset="0"/>
                <a:cs typeface="Arial" panose="020B0604020202020204" pitchFamily="34" charset="0"/>
              </a:rPr>
              <a:t>«бесхозяйного проезда»</a:t>
            </a:r>
          </a:p>
          <a:p>
            <a:endParaRPr lang="ru-RU" altLang="zh-CN" sz="1896" dirty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endParaRPr lang="ru-RU" sz="1896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896" dirty="0">
                <a:latin typeface="Arial" panose="020B0604020202020204" pitchFamily="34" charset="0"/>
                <a:cs typeface="Arial" panose="020B0604020202020204" pitchFamily="34" charset="0"/>
              </a:rPr>
              <a:t>передача уполномоченному</a:t>
            </a:r>
          </a:p>
          <a:p>
            <a:r>
              <a:rPr lang="ru-RU" sz="1896" b="1" dirty="0">
                <a:latin typeface="Arial" panose="020B0604020202020204" pitchFamily="34" charset="0"/>
                <a:cs typeface="Arial" panose="020B0604020202020204" pitchFamily="34" charset="0"/>
              </a:rPr>
              <a:t>органу на содержание 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542411" y="1611784"/>
            <a:ext cx="3842543" cy="487037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1219094">
              <a:defRPr/>
            </a:pPr>
            <a:endParaRPr lang="ru-RU" sz="1707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1219094">
              <a:defRPr/>
            </a:pPr>
            <a:r>
              <a:rPr lang="ru-RU" sz="1896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Муниципальное имущество </a:t>
            </a:r>
            <a:r>
              <a:rPr lang="ru-RU" sz="1896" dirty="0">
                <a:latin typeface="Arial" panose="020B0604020202020204" pitchFamily="34" charset="0"/>
                <a:cs typeface="Arial" panose="020B0604020202020204" pitchFamily="34" charset="0"/>
              </a:rPr>
              <a:t>на сумму</a:t>
            </a:r>
            <a:r>
              <a:rPr lang="ru-RU" sz="1896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178</a:t>
            </a:r>
            <a:r>
              <a:rPr lang="ru-RU" sz="1896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96" dirty="0" smtClean="0">
                <a:latin typeface="Arial" panose="020B0604020202020204" pitchFamily="34" charset="0"/>
                <a:cs typeface="Arial" panose="020B0604020202020204" pitchFamily="34" charset="0"/>
              </a:rPr>
              <a:t>млн </a:t>
            </a:r>
            <a:r>
              <a:rPr lang="ru-RU" sz="1896" dirty="0">
                <a:latin typeface="Arial" panose="020B0604020202020204" pitchFamily="34" charset="0"/>
                <a:cs typeface="Arial" panose="020B0604020202020204" pitchFamily="34" charset="0"/>
              </a:rPr>
              <a:t>руб. находится </a:t>
            </a:r>
            <a:r>
              <a:rPr lang="ru-RU" sz="1896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</a:t>
            </a:r>
            <a:r>
              <a:rPr lang="ru-RU" sz="1896" dirty="0">
                <a:latin typeface="Arial" panose="020B0604020202020204" pitchFamily="34" charset="0"/>
                <a:cs typeface="Arial" panose="020B0604020202020204" pitchFamily="34" charset="0"/>
              </a:rPr>
              <a:t> дворовых </a:t>
            </a:r>
            <a:r>
              <a:rPr lang="ru-RU" sz="1896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территориях, принадлежащих </a:t>
            </a:r>
            <a:r>
              <a:rPr lang="ru-RU" sz="1896" dirty="0">
                <a:latin typeface="Arial" panose="020B0604020202020204" pitchFamily="34" charset="0"/>
                <a:cs typeface="Arial" panose="020B0604020202020204" pitchFamily="34" charset="0"/>
              </a:rPr>
              <a:t>собственникам помещений в </a:t>
            </a:r>
            <a:r>
              <a:rPr lang="ru-RU" sz="1896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МКД </a:t>
            </a:r>
          </a:p>
          <a:p>
            <a:pPr defTabSz="1219094">
              <a:defRPr/>
            </a:pPr>
            <a:endParaRPr lang="ru-RU" sz="1896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1219094">
              <a:defRPr/>
            </a:pPr>
            <a:endParaRPr lang="ru-RU" sz="1896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1219094">
              <a:defRPr/>
            </a:pPr>
            <a:r>
              <a:rPr lang="ru-RU" sz="1896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проведение </a:t>
            </a:r>
            <a:r>
              <a:rPr lang="ru-RU" sz="1896" b="1" dirty="0">
                <a:latin typeface="Arial" panose="020B0604020202020204" pitchFamily="34" charset="0"/>
                <a:cs typeface="Arial" panose="020B0604020202020204" pitchFamily="34" charset="0"/>
              </a:rPr>
              <a:t>инвентаризации </a:t>
            </a:r>
            <a:r>
              <a:rPr lang="ru-RU" sz="1896" dirty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имущества</a:t>
            </a:r>
          </a:p>
          <a:p>
            <a:pPr defTabSz="1219094">
              <a:defRPr/>
            </a:pPr>
            <a:endParaRPr lang="ru-RU" sz="1896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1219094">
              <a:defRPr/>
            </a:pPr>
            <a:endParaRPr lang="ru-RU" sz="1896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1219094">
              <a:defRPr/>
            </a:pPr>
            <a:endParaRPr lang="ru-RU" sz="1896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1219094">
              <a:defRPr/>
            </a:pPr>
            <a:r>
              <a:rPr lang="ru-RU" sz="1896" b="1" dirty="0">
                <a:latin typeface="Arial" panose="020B0604020202020204" pitchFamily="34" charset="0"/>
                <a:cs typeface="Arial" panose="020B0604020202020204" pitchFamily="34" charset="0"/>
              </a:rPr>
              <a:t>передача собственникам </a:t>
            </a:r>
            <a:r>
              <a:rPr lang="ru-RU" sz="1896" dirty="0">
                <a:latin typeface="Arial" panose="020B0604020202020204" pitchFamily="34" charset="0"/>
                <a:cs typeface="Arial" panose="020B0604020202020204" pitchFamily="34" charset="0"/>
              </a:rPr>
              <a:t>помещений в МКД в состав общего имущества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29238" y="3602355"/>
            <a:ext cx="11348409" cy="341371"/>
          </a:xfrm>
          <a:prstGeom prst="rect">
            <a:avLst/>
          </a:prstGeom>
          <a:solidFill>
            <a:srgbClr val="2EB0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96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СПОСОБЫ </a:t>
            </a:r>
            <a:r>
              <a:rPr lang="ru-RU" sz="1896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УСТРАНЕНИЯ</a:t>
            </a:r>
            <a:endParaRPr lang="ru-RU" sz="1896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429237" y="1398542"/>
            <a:ext cx="11348410" cy="341371"/>
          </a:xfrm>
          <a:prstGeom prst="rect">
            <a:avLst/>
          </a:prstGeom>
          <a:solidFill>
            <a:srgbClr val="D5B3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96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НАРУШЕНИЯ</a:t>
            </a:r>
          </a:p>
        </p:txBody>
      </p:sp>
      <p:sp>
        <p:nvSpPr>
          <p:cNvPr id="7" name="Стрелка вправо 6"/>
          <p:cNvSpPr/>
          <p:nvPr/>
        </p:nvSpPr>
        <p:spPr>
          <a:xfrm rot="5400000">
            <a:off x="1825843" y="4652039"/>
            <a:ext cx="546196" cy="596502"/>
          </a:xfrm>
          <a:prstGeom prst="rightArrow">
            <a:avLst>
              <a:gd name="adj1" fmla="val 50000"/>
              <a:gd name="adj2" fmla="val 54573"/>
            </a:avLst>
          </a:prstGeom>
          <a:solidFill>
            <a:srgbClr val="2EB0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07"/>
          </a:p>
        </p:txBody>
      </p:sp>
      <p:sp>
        <p:nvSpPr>
          <p:cNvPr id="91" name="Стрелка вправо 90"/>
          <p:cNvSpPr/>
          <p:nvPr/>
        </p:nvSpPr>
        <p:spPr>
          <a:xfrm rot="5400000">
            <a:off x="5930041" y="5005516"/>
            <a:ext cx="546196" cy="596502"/>
          </a:xfrm>
          <a:prstGeom prst="rightArrow">
            <a:avLst>
              <a:gd name="adj1" fmla="val 50000"/>
              <a:gd name="adj2" fmla="val 54573"/>
            </a:avLst>
          </a:prstGeom>
          <a:solidFill>
            <a:srgbClr val="2EB0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07"/>
          </a:p>
        </p:txBody>
      </p:sp>
      <p:sp>
        <p:nvSpPr>
          <p:cNvPr id="93" name="Стрелка вправо 92"/>
          <p:cNvSpPr/>
          <p:nvPr/>
        </p:nvSpPr>
        <p:spPr>
          <a:xfrm rot="5400000">
            <a:off x="9859411" y="5507918"/>
            <a:ext cx="546196" cy="596502"/>
          </a:xfrm>
          <a:prstGeom prst="rightArrow">
            <a:avLst>
              <a:gd name="adj1" fmla="val 50000"/>
              <a:gd name="adj2" fmla="val 54573"/>
            </a:avLst>
          </a:prstGeom>
          <a:solidFill>
            <a:srgbClr val="2EB0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07"/>
          </a:p>
        </p:txBody>
      </p:sp>
      <p:cxnSp>
        <p:nvCxnSpPr>
          <p:cNvPr id="90" name="Прямая соединительная линия 89"/>
          <p:cNvCxnSpPr>
            <a:cxnSpLocks/>
          </p:cNvCxnSpPr>
          <p:nvPr/>
        </p:nvCxnSpPr>
        <p:spPr bwMode="auto">
          <a:xfrm>
            <a:off x="1252069" y="1190745"/>
            <a:ext cx="10454344" cy="24741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14" name="Рисунок 12"/>
          <p:cNvPicPr/>
          <p:nvPr/>
        </p:nvPicPr>
        <p:blipFill>
          <a:blip r:embed="rId3"/>
          <a:stretch/>
        </p:blipFill>
        <p:spPr bwMode="auto">
          <a:xfrm>
            <a:off x="87771" y="64620"/>
            <a:ext cx="1079640" cy="107964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1220951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1" name="Заголовок 1"/>
          <p:cNvSpPr txBox="1">
            <a:spLocks/>
          </p:cNvSpPr>
          <p:nvPr/>
        </p:nvSpPr>
        <p:spPr>
          <a:xfrm>
            <a:off x="1675495" y="226783"/>
            <a:ext cx="9024567" cy="69180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Оценка достижения показателя индекса </a:t>
            </a:r>
          </a:p>
          <a:p>
            <a:pPr algn="ctr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качества городской среды и результатов опроса жителей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683458" y="1223951"/>
            <a:ext cx="5803362" cy="2627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219094">
              <a:defRPr/>
            </a:pPr>
            <a:r>
              <a:rPr lang="ru-RU" sz="1707" b="1" dirty="0">
                <a:solidFill>
                  <a:srgbClr val="00206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Индекс качества городской среды Краснодара</a:t>
            </a:r>
          </a:p>
        </p:txBody>
      </p:sp>
      <p:graphicFrame>
        <p:nvGraphicFramePr>
          <p:cNvPr id="39" name="Диаграмма 38"/>
          <p:cNvGraphicFramePr>
            <a:graphicFrameLocks/>
          </p:cNvGraphicFramePr>
          <p:nvPr>
            <p:extLst/>
          </p:nvPr>
        </p:nvGraphicFramePr>
        <p:xfrm>
          <a:off x="7051840" y="1740289"/>
          <a:ext cx="5007581" cy="18962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6" name="Полилиния 25"/>
          <p:cNvSpPr/>
          <p:nvPr/>
        </p:nvSpPr>
        <p:spPr>
          <a:xfrm>
            <a:off x="7763461" y="2151505"/>
            <a:ext cx="3669065" cy="521935"/>
          </a:xfrm>
          <a:custGeom>
            <a:avLst/>
            <a:gdLst>
              <a:gd name="connsiteX0" fmla="*/ 0 w 2875456"/>
              <a:gd name="connsiteY0" fmla="*/ 383472 h 383472"/>
              <a:gd name="connsiteX1" fmla="*/ 575187 w 2875456"/>
              <a:gd name="connsiteY1" fmla="*/ 302356 h 383472"/>
              <a:gd name="connsiteX2" fmla="*/ 1135626 w 2875456"/>
              <a:gd name="connsiteY2" fmla="*/ 110627 h 383472"/>
              <a:gd name="connsiteX3" fmla="*/ 1703439 w 2875456"/>
              <a:gd name="connsiteY3" fmla="*/ 95878 h 383472"/>
              <a:gd name="connsiteX4" fmla="*/ 2271252 w 2875456"/>
              <a:gd name="connsiteY4" fmla="*/ 14 h 383472"/>
              <a:gd name="connsiteX5" fmla="*/ 2831690 w 2875456"/>
              <a:gd name="connsiteY5" fmla="*/ 103252 h 383472"/>
              <a:gd name="connsiteX6" fmla="*/ 2839065 w 2875456"/>
              <a:gd name="connsiteY6" fmla="*/ 103252 h 383472"/>
              <a:gd name="connsiteX7" fmla="*/ 2839065 w 2875456"/>
              <a:gd name="connsiteY7" fmla="*/ 95878 h 383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75456" h="383472">
                <a:moveTo>
                  <a:pt x="0" y="383472"/>
                </a:moveTo>
                <a:cubicBezTo>
                  <a:pt x="192958" y="365651"/>
                  <a:pt x="385916" y="347830"/>
                  <a:pt x="575187" y="302356"/>
                </a:cubicBezTo>
                <a:cubicBezTo>
                  <a:pt x="764458" y="256882"/>
                  <a:pt x="947584" y="145040"/>
                  <a:pt x="1135626" y="110627"/>
                </a:cubicBezTo>
                <a:cubicBezTo>
                  <a:pt x="1323668" y="76214"/>
                  <a:pt x="1514168" y="114313"/>
                  <a:pt x="1703439" y="95878"/>
                </a:cubicBezTo>
                <a:cubicBezTo>
                  <a:pt x="1892710" y="77443"/>
                  <a:pt x="2083210" y="-1215"/>
                  <a:pt x="2271252" y="14"/>
                </a:cubicBezTo>
                <a:cubicBezTo>
                  <a:pt x="2459294" y="1243"/>
                  <a:pt x="2737055" y="86046"/>
                  <a:pt x="2831690" y="103252"/>
                </a:cubicBezTo>
                <a:cubicBezTo>
                  <a:pt x="2926325" y="120458"/>
                  <a:pt x="2837836" y="104481"/>
                  <a:pt x="2839065" y="103252"/>
                </a:cubicBezTo>
                <a:cubicBezTo>
                  <a:pt x="2840294" y="102023"/>
                  <a:pt x="2839679" y="98950"/>
                  <a:pt x="2839065" y="95878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094">
              <a:defRPr/>
            </a:pPr>
            <a:endParaRPr lang="ru-RU" sz="24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7" name="Прямоугольник 85"/>
          <p:cNvSpPr/>
          <p:nvPr/>
        </p:nvSpPr>
        <p:spPr bwMode="auto">
          <a:xfrm>
            <a:off x="7110858" y="4386939"/>
            <a:ext cx="3164587" cy="578847"/>
          </a:xfrm>
          <a:prstGeom prst="rect">
            <a:avLst/>
          </a:prstGeom>
          <a:noFill/>
          <a:ln w="9525"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  <p:txBody>
          <a:bodyPr numCol="1" spcCol="0" anchor="t">
            <a:noAutofit/>
          </a:bodyPr>
          <a:lstStyle/>
          <a:p>
            <a:pPr defTabSz="914321">
              <a:tabLst>
                <a:tab pos="0" algn="l"/>
              </a:tabLst>
              <a:defRPr/>
            </a:pPr>
            <a:endParaRPr lang="ru-RU" sz="1799" spc="-1" dirty="0">
              <a:solidFill>
                <a:prstClr val="black"/>
              </a:solidFill>
              <a:latin typeface="Roboto" panose="02000000000000000000" pitchFamily="2" charset="0"/>
              <a:ea typeface="宋体"/>
              <a:cs typeface="Roboto" panose="02000000000000000000" pitchFamily="2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 bwMode="auto">
          <a:xfrm>
            <a:off x="7387015" y="4032799"/>
            <a:ext cx="4597357" cy="391713"/>
          </a:xfrm>
          <a:prstGeom prst="roundRect">
            <a:avLst/>
          </a:prstGeom>
          <a:solidFill>
            <a:schemeClr val="bg1"/>
          </a:solidFill>
          <a:ln>
            <a:solidFill>
              <a:srgbClr val="92B6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9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Москва  304 </a:t>
            </a:r>
            <a:r>
              <a:rPr lang="ru-RU" sz="1896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балла</a:t>
            </a:r>
            <a:endParaRPr lang="ru-RU" sz="1896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 bwMode="auto">
          <a:xfrm>
            <a:off x="7389885" y="4612600"/>
            <a:ext cx="4594487" cy="391713"/>
          </a:xfrm>
          <a:prstGeom prst="roundRect">
            <a:avLst/>
          </a:prstGeom>
          <a:solidFill>
            <a:schemeClr val="bg1"/>
          </a:solidFill>
          <a:ln>
            <a:solidFill>
              <a:srgbClr val="92B6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9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Санкт-Петербург   270 баллов</a:t>
            </a:r>
            <a:r>
              <a:rPr lang="ru-RU" sz="1896" dirty="0"/>
              <a:t>.</a:t>
            </a:r>
          </a:p>
        </p:txBody>
      </p:sp>
      <p:sp>
        <p:nvSpPr>
          <p:cNvPr id="31" name="Скругленный прямоугольник 30"/>
          <p:cNvSpPr/>
          <p:nvPr/>
        </p:nvSpPr>
        <p:spPr bwMode="auto">
          <a:xfrm>
            <a:off x="7389885" y="5425110"/>
            <a:ext cx="4594487" cy="391713"/>
          </a:xfrm>
          <a:prstGeom prst="roundRect">
            <a:avLst/>
          </a:prstGeom>
          <a:solidFill>
            <a:srgbClr val="2EB078"/>
          </a:solidFill>
          <a:ln>
            <a:solidFill>
              <a:srgbClr val="92B6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13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Краснодар</a:t>
            </a:r>
            <a:r>
              <a:rPr lang="ru-RU" sz="1707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2655" b="1" dirty="0">
                <a:solidFill>
                  <a:srgbClr val="C423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225</a:t>
            </a:r>
            <a:r>
              <a:rPr lang="ru-RU" sz="1896" b="1" dirty="0">
                <a:solidFill>
                  <a:srgbClr val="C423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9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баллов</a:t>
            </a:r>
          </a:p>
        </p:txBody>
      </p:sp>
      <p:sp>
        <p:nvSpPr>
          <p:cNvPr id="35" name="Скругленный прямоугольник 34"/>
          <p:cNvSpPr/>
          <p:nvPr/>
        </p:nvSpPr>
        <p:spPr bwMode="auto">
          <a:xfrm>
            <a:off x="7387015" y="6116413"/>
            <a:ext cx="4597357" cy="391713"/>
          </a:xfrm>
          <a:prstGeom prst="roundRect">
            <a:avLst/>
          </a:prstGeom>
          <a:solidFill>
            <a:schemeClr val="bg1"/>
          </a:solidFill>
          <a:ln>
            <a:solidFill>
              <a:srgbClr val="92B6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9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16. Омск  161 </a:t>
            </a:r>
            <a:r>
              <a:rPr lang="ru-RU" sz="1896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балл</a:t>
            </a:r>
            <a:endParaRPr lang="ru-RU" sz="1896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 bwMode="auto">
          <a:xfrm>
            <a:off x="7481755" y="4920309"/>
            <a:ext cx="3940359" cy="4102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666" b="1" dirty="0">
                <a:latin typeface="微软雅黑" pitchFamily="34" charset="-122"/>
                <a:ea typeface="微软雅黑" pitchFamily="34" charset="-122"/>
              </a:rPr>
              <a:t>…..</a:t>
            </a:r>
          </a:p>
        </p:txBody>
      </p:sp>
      <p:sp>
        <p:nvSpPr>
          <p:cNvPr id="38" name="TextBox 37"/>
          <p:cNvSpPr txBox="1"/>
          <p:nvPr/>
        </p:nvSpPr>
        <p:spPr bwMode="auto">
          <a:xfrm>
            <a:off x="7454750" y="5706104"/>
            <a:ext cx="3940359" cy="4102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666" b="1" dirty="0">
                <a:latin typeface="微软雅黑" pitchFamily="34" charset="-122"/>
                <a:ea typeface="微软雅黑" pitchFamily="34" charset="-122"/>
              </a:rPr>
              <a:t>…..</a:t>
            </a:r>
          </a:p>
        </p:txBody>
      </p:sp>
      <p:sp>
        <p:nvSpPr>
          <p:cNvPr id="40" name="TextBox 39"/>
          <p:cNvSpPr txBox="1"/>
          <p:nvPr/>
        </p:nvSpPr>
        <p:spPr bwMode="auto">
          <a:xfrm>
            <a:off x="8558296" y="3698234"/>
            <a:ext cx="2254794" cy="287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867" b="1" dirty="0">
                <a:solidFill>
                  <a:srgbClr val="00206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2023 год</a:t>
            </a:r>
          </a:p>
        </p:txBody>
      </p:sp>
      <p:pic>
        <p:nvPicPr>
          <p:cNvPr id="112" name="Рисунок 11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31" b="100000" l="1087" r="50435">
                        <a14:foregroundMark x1="41413" y1="71817" x2="41413" y2="71817"/>
                        <a14:foregroundMark x1="41522" y1="72064" x2="41196" y2="63412"/>
                        <a14:foregroundMark x1="42391" y1="73424" x2="50217" y2="856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9592" y="2605315"/>
            <a:ext cx="2932961" cy="3428002"/>
          </a:xfrm>
          <a:prstGeom prst="rect">
            <a:avLst/>
          </a:prstGeom>
        </p:spPr>
      </p:pic>
      <p:sp>
        <p:nvSpPr>
          <p:cNvPr id="113" name="Пятиугольник 112"/>
          <p:cNvSpPr/>
          <p:nvPr/>
        </p:nvSpPr>
        <p:spPr bwMode="auto">
          <a:xfrm>
            <a:off x="2158049" y="2816752"/>
            <a:ext cx="953453" cy="338442"/>
          </a:xfrm>
          <a:prstGeom prst="homePlate">
            <a:avLst/>
          </a:prstGeom>
          <a:solidFill>
            <a:srgbClr val="B93A32"/>
          </a:solidFill>
          <a:ln>
            <a:solidFill>
              <a:srgbClr val="B93A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19094">
              <a:defRPr/>
            </a:pPr>
            <a:r>
              <a:rPr lang="en-US" sz="2400" dirty="0" smtClean="0">
                <a:solidFill>
                  <a:prstClr val="white"/>
                </a:solidFill>
                <a:latin typeface="Calibri"/>
              </a:rPr>
              <a:t>24</a:t>
            </a:r>
            <a:r>
              <a:rPr lang="ru-RU" sz="2400" dirty="0" smtClean="0">
                <a:solidFill>
                  <a:prstClr val="white"/>
                </a:solidFill>
                <a:latin typeface="Calibri"/>
              </a:rPr>
              <a:t> </a:t>
            </a:r>
            <a:r>
              <a:rPr lang="en-US" sz="2400" dirty="0" smtClean="0">
                <a:solidFill>
                  <a:prstClr val="white"/>
                </a:solidFill>
                <a:latin typeface="Calibri"/>
              </a:rPr>
              <a:t>%</a:t>
            </a:r>
            <a:endParaRPr lang="ru-RU" sz="24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4" name="Пятиугольник 113"/>
          <p:cNvSpPr/>
          <p:nvPr/>
        </p:nvSpPr>
        <p:spPr bwMode="auto">
          <a:xfrm>
            <a:off x="2131740" y="3980874"/>
            <a:ext cx="1157903" cy="338442"/>
          </a:xfrm>
          <a:prstGeom prst="homePlate">
            <a:avLst/>
          </a:prstGeom>
          <a:solidFill>
            <a:srgbClr val="D8AE47"/>
          </a:solidFill>
          <a:ln>
            <a:solidFill>
              <a:srgbClr val="D8AE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19094">
              <a:defRPr/>
            </a:pPr>
            <a:r>
              <a:rPr lang="ru-RU" sz="2400" dirty="0" smtClean="0">
                <a:solidFill>
                  <a:prstClr val="black"/>
                </a:solidFill>
                <a:latin typeface="Calibri"/>
              </a:rPr>
              <a:t>28,8 %</a:t>
            </a:r>
            <a:endParaRPr lang="ru-RU" sz="2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5" name="Пятиугольник 114"/>
          <p:cNvSpPr/>
          <p:nvPr/>
        </p:nvSpPr>
        <p:spPr bwMode="auto">
          <a:xfrm>
            <a:off x="2154352" y="4996099"/>
            <a:ext cx="2797322" cy="338442"/>
          </a:xfrm>
          <a:prstGeom prst="homePlate">
            <a:avLst/>
          </a:prstGeom>
          <a:solidFill>
            <a:srgbClr val="2EB0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19094">
              <a:defRPr/>
            </a:pPr>
            <a:r>
              <a:rPr lang="en-US" sz="2400" dirty="0" smtClean="0">
                <a:solidFill>
                  <a:prstClr val="black"/>
                </a:solidFill>
                <a:latin typeface="Calibri"/>
              </a:rPr>
              <a:t>47,2</a:t>
            </a:r>
            <a:r>
              <a:rPr lang="ru-RU" sz="2400" dirty="0" smtClean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2400" dirty="0" smtClean="0">
                <a:solidFill>
                  <a:prstClr val="black"/>
                </a:solidFill>
                <a:latin typeface="Calibri"/>
              </a:rPr>
              <a:t>%</a:t>
            </a:r>
            <a:endParaRPr lang="ru-RU" sz="2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6" name="TextBox 115"/>
          <p:cNvSpPr txBox="1"/>
          <p:nvPr/>
        </p:nvSpPr>
        <p:spPr bwMode="auto">
          <a:xfrm>
            <a:off x="2169597" y="3322135"/>
            <a:ext cx="3461256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9094">
              <a:defRPr/>
            </a:pPr>
            <a:r>
              <a:rPr lang="ru-RU" sz="2133" dirty="0">
                <a:solidFill>
                  <a:srgbClr val="BD000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«</a:t>
            </a:r>
            <a:r>
              <a:rPr lang="ru-RU" sz="2133" b="1" dirty="0">
                <a:solidFill>
                  <a:srgbClr val="BD000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Плохо и очень плохо</a:t>
            </a:r>
            <a:r>
              <a:rPr lang="ru-RU" sz="2133" dirty="0">
                <a:solidFill>
                  <a:srgbClr val="BD000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»</a:t>
            </a:r>
          </a:p>
        </p:txBody>
      </p:sp>
      <p:sp>
        <p:nvSpPr>
          <p:cNvPr id="117" name="TextBox 116"/>
          <p:cNvSpPr txBox="1"/>
          <p:nvPr/>
        </p:nvSpPr>
        <p:spPr bwMode="auto">
          <a:xfrm>
            <a:off x="2169597" y="4371738"/>
            <a:ext cx="3076695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9094">
              <a:defRPr/>
            </a:pPr>
            <a:r>
              <a:rPr lang="ru-RU" sz="2133" dirty="0">
                <a:solidFill>
                  <a:srgbClr val="FFC000">
                    <a:lumMod val="75000"/>
                  </a:srgb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«</a:t>
            </a:r>
            <a:r>
              <a:rPr lang="ru-RU" sz="2133" b="1" dirty="0">
                <a:solidFill>
                  <a:srgbClr val="FFC000">
                    <a:lumMod val="75000"/>
                  </a:srgb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Удовлетворительно</a:t>
            </a:r>
            <a:r>
              <a:rPr lang="ru-RU" sz="2133" dirty="0">
                <a:solidFill>
                  <a:srgbClr val="FFC000">
                    <a:lumMod val="75000"/>
                  </a:srgb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»</a:t>
            </a:r>
          </a:p>
        </p:txBody>
      </p:sp>
      <p:sp>
        <p:nvSpPr>
          <p:cNvPr id="118" name="TextBox 117"/>
          <p:cNvSpPr txBox="1"/>
          <p:nvPr/>
        </p:nvSpPr>
        <p:spPr bwMode="auto">
          <a:xfrm>
            <a:off x="2169597" y="5484707"/>
            <a:ext cx="3826429" cy="3282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lIns="0" tIns="0" rIns="0" bIns="0" rtlCol="0">
            <a:spAutoFit/>
          </a:bodyPr>
          <a:lstStyle/>
          <a:p>
            <a:pPr defTabSz="1219094">
              <a:defRPr/>
            </a:pPr>
            <a:r>
              <a:rPr lang="ru-RU" sz="2133" b="1" dirty="0">
                <a:solidFill>
                  <a:srgbClr val="00B05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«Хорошо и очень хорошо»</a:t>
            </a:r>
          </a:p>
        </p:txBody>
      </p:sp>
      <p:sp>
        <p:nvSpPr>
          <p:cNvPr id="121" name="TextBox 120"/>
          <p:cNvSpPr txBox="1"/>
          <p:nvPr/>
        </p:nvSpPr>
        <p:spPr bwMode="auto">
          <a:xfrm>
            <a:off x="787700" y="1695438"/>
            <a:ext cx="5367012" cy="7001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9094">
              <a:defRPr/>
            </a:pPr>
            <a:r>
              <a:rPr lang="ru-RU" sz="2275" b="1" dirty="0">
                <a:solidFill>
                  <a:prstClr val="black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Результаты опроса КСП на портале </a:t>
            </a:r>
          </a:p>
          <a:p>
            <a:pPr defTabSz="1219094">
              <a:defRPr/>
            </a:pPr>
            <a:r>
              <a:rPr lang="ru-RU" sz="2275" b="1" dirty="0">
                <a:solidFill>
                  <a:prstClr val="black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Администрации города и сайте КСП</a:t>
            </a:r>
          </a:p>
        </p:txBody>
      </p:sp>
      <p:cxnSp>
        <p:nvCxnSpPr>
          <p:cNvPr id="119" name="Прямая соединительная линия 118"/>
          <p:cNvCxnSpPr>
            <a:cxnSpLocks/>
          </p:cNvCxnSpPr>
          <p:nvPr/>
        </p:nvCxnSpPr>
        <p:spPr bwMode="auto">
          <a:xfrm>
            <a:off x="1421064" y="1104241"/>
            <a:ext cx="10454344" cy="24741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24" name="Рисунок 12"/>
          <p:cNvPicPr/>
          <p:nvPr/>
        </p:nvPicPr>
        <p:blipFill>
          <a:blip r:embed="rId6"/>
          <a:stretch/>
        </p:blipFill>
        <p:spPr bwMode="auto">
          <a:xfrm>
            <a:off x="87771" y="64620"/>
            <a:ext cx="1079640" cy="107964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17029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7" name="Прямоугольник 85"/>
          <p:cNvSpPr/>
          <p:nvPr/>
        </p:nvSpPr>
        <p:spPr bwMode="auto">
          <a:xfrm>
            <a:off x="8576084" y="4740606"/>
            <a:ext cx="3164587" cy="578847"/>
          </a:xfrm>
          <a:prstGeom prst="rect">
            <a:avLst/>
          </a:prstGeom>
          <a:noFill/>
          <a:ln w="9525"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  <p:txBody>
          <a:bodyPr numCol="1" spcCol="0" anchor="t">
            <a:noAutofit/>
          </a:bodyPr>
          <a:lstStyle/>
          <a:p>
            <a:pPr defTabSz="914321">
              <a:tabLst>
                <a:tab pos="0" algn="l"/>
              </a:tabLst>
              <a:defRPr/>
            </a:pPr>
            <a:endParaRPr lang="ru-RU" sz="1799" spc="-1" dirty="0">
              <a:solidFill>
                <a:prstClr val="black"/>
              </a:solidFill>
              <a:latin typeface="Roboto" panose="02000000000000000000" pitchFamily="2" charset="0"/>
              <a:ea typeface="宋体"/>
              <a:cs typeface="Roboto" panose="02000000000000000000" pitchFamily="2" charset="0"/>
            </a:endParaRPr>
          </a:p>
        </p:txBody>
      </p:sp>
      <p:sp>
        <p:nvSpPr>
          <p:cNvPr id="1823579801" name="TextBox 11"/>
          <p:cNvSpPr txBox="1">
            <a:spLocks noChangeArrowheads="1"/>
          </p:cNvSpPr>
          <p:nvPr/>
        </p:nvSpPr>
        <p:spPr bwMode="auto">
          <a:xfrm>
            <a:off x="4114423" y="1545733"/>
            <a:ext cx="3081672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5pPr>
            <a:lvl6pPr marL="2514599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9pPr>
          </a:lstStyle>
          <a:p>
            <a:pPr algn="ctr" defTabSz="1219094">
              <a:defRPr/>
            </a:pPr>
            <a:r>
              <a:rPr lang="ru-RU" sz="2000" b="1" dirty="0">
                <a:solidFill>
                  <a:srgbClr val="C80417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 </a:t>
            </a:r>
            <a:endParaRPr lang="zh-CN" altLang="en-US" sz="2000" b="1" dirty="0">
              <a:solidFill>
                <a:srgbClr val="C80417"/>
              </a:solidFill>
              <a:latin typeface="Arial" panose="020B0604020202020204" pitchFamily="34" charset="0"/>
              <a:ea typeface="微软雅黑"/>
              <a:cs typeface="Arial" panose="020B0604020202020204" pitchFamily="34" charset="0"/>
            </a:endParaRPr>
          </a:p>
        </p:txBody>
      </p:sp>
      <p:sp>
        <p:nvSpPr>
          <p:cNvPr id="530644064" name="圆角矩形 5"/>
          <p:cNvSpPr>
            <a:spLocks noChangeArrowheads="1"/>
          </p:cNvSpPr>
          <p:nvPr/>
        </p:nvSpPr>
        <p:spPr bwMode="auto">
          <a:xfrm>
            <a:off x="766033" y="1670403"/>
            <a:ext cx="2121358" cy="2388554"/>
          </a:xfrm>
          <a:prstGeom prst="roundRect">
            <a:avLst>
              <a:gd name="adj" fmla="val 16667"/>
            </a:avLst>
          </a:prstGeom>
          <a:solidFill>
            <a:schemeClr val="bg1">
              <a:lumMod val="95000"/>
            </a:schemeClr>
          </a:solidFill>
          <a:ln cmpd="tri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5pPr>
            <a:lvl6pPr marL="2514599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9pPr>
          </a:lstStyle>
          <a:p>
            <a:pPr defTabSz="1219094">
              <a:defRPr/>
            </a:pPr>
            <a:endParaRPr lang="zh-CN" altLang="en-US" sz="2400" dirty="0">
              <a:solidFill>
                <a:prstClr val="black"/>
              </a:solidFill>
              <a:latin typeface="Roboto" panose="02000000000000000000"/>
              <a:cs typeface="Roboto" panose="02000000000000000000" pitchFamily="2" charset="0"/>
            </a:endParaRPr>
          </a:p>
        </p:txBody>
      </p:sp>
      <p:sp>
        <p:nvSpPr>
          <p:cNvPr id="1161018168" name="圆角矩形 5"/>
          <p:cNvSpPr>
            <a:spLocks noChangeArrowheads="1"/>
          </p:cNvSpPr>
          <p:nvPr/>
        </p:nvSpPr>
        <p:spPr bwMode="auto">
          <a:xfrm>
            <a:off x="3133821" y="1670404"/>
            <a:ext cx="2699890" cy="2388554"/>
          </a:xfrm>
          <a:prstGeom prst="roundRect">
            <a:avLst>
              <a:gd name="adj" fmla="val 16667"/>
            </a:avLst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5pPr>
            <a:lvl6pPr marL="2514599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9pPr>
          </a:lstStyle>
          <a:p>
            <a:pPr defTabSz="1219094">
              <a:defRPr/>
            </a:pPr>
            <a:endParaRPr lang="zh-CN" altLang="en-US" sz="2400" dirty="0">
              <a:solidFill>
                <a:prstClr val="black"/>
              </a:solidFill>
              <a:latin typeface="Roboto" panose="02000000000000000000"/>
              <a:cs typeface="Roboto" panose="02000000000000000000" pitchFamily="2" charset="0"/>
            </a:endParaRPr>
          </a:p>
        </p:txBody>
      </p:sp>
      <p:sp>
        <p:nvSpPr>
          <p:cNvPr id="1280213514" name="圆角矩形 5"/>
          <p:cNvSpPr>
            <a:spLocks noChangeArrowheads="1"/>
          </p:cNvSpPr>
          <p:nvPr/>
        </p:nvSpPr>
        <p:spPr bwMode="auto">
          <a:xfrm>
            <a:off x="6050090" y="1693527"/>
            <a:ext cx="2771559" cy="2334285"/>
          </a:xfrm>
          <a:prstGeom prst="roundRect">
            <a:avLst>
              <a:gd name="adj" fmla="val 16667"/>
            </a:avLst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5pPr>
            <a:lvl6pPr marL="2514599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9pPr>
          </a:lstStyle>
          <a:p>
            <a:pPr defTabSz="1219094">
              <a:defRPr/>
            </a:pPr>
            <a:endParaRPr lang="zh-CN" altLang="en-US" sz="2400" dirty="0">
              <a:solidFill>
                <a:prstClr val="black"/>
              </a:solidFill>
              <a:latin typeface="Roboto" panose="02000000000000000000"/>
              <a:cs typeface="Roboto" panose="02000000000000000000" pitchFamily="2" charset="0"/>
            </a:endParaRPr>
          </a:p>
        </p:txBody>
      </p:sp>
      <p:sp>
        <p:nvSpPr>
          <p:cNvPr id="364326922" name="TextBox 11"/>
          <p:cNvSpPr txBox="1">
            <a:spLocks noChangeArrowheads="1"/>
          </p:cNvSpPr>
          <p:nvPr/>
        </p:nvSpPr>
        <p:spPr bwMode="auto">
          <a:xfrm>
            <a:off x="1973463" y="1629235"/>
            <a:ext cx="804335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5pPr>
            <a:lvl6pPr marL="2514599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9pPr>
          </a:lstStyle>
          <a:p>
            <a:pPr algn="ctr" defTabSz="1219094">
              <a:defRPr/>
            </a:pPr>
            <a:r>
              <a:rPr lang="ru-RU" sz="3600" b="1" dirty="0">
                <a:solidFill>
                  <a:srgbClr val="C80417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2</a:t>
            </a:r>
            <a:endParaRPr lang="zh-CN" altLang="en-US" sz="3600" b="1" dirty="0">
              <a:solidFill>
                <a:srgbClr val="C80417"/>
              </a:solidFill>
              <a:latin typeface="Arial" panose="020B0604020202020204" pitchFamily="34" charset="0"/>
              <a:ea typeface="微软雅黑"/>
              <a:cs typeface="Arial" panose="020B0604020202020204" pitchFamily="34" charset="0"/>
            </a:endParaRPr>
          </a:p>
        </p:txBody>
      </p:sp>
      <p:sp>
        <p:nvSpPr>
          <p:cNvPr id="1626871089" name="TextBox 11"/>
          <p:cNvSpPr txBox="1">
            <a:spLocks noChangeArrowheads="1"/>
          </p:cNvSpPr>
          <p:nvPr/>
        </p:nvSpPr>
        <p:spPr bwMode="auto">
          <a:xfrm>
            <a:off x="4928614" y="1575356"/>
            <a:ext cx="634556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5pPr>
            <a:lvl6pPr marL="2514599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9pPr>
          </a:lstStyle>
          <a:p>
            <a:pPr algn="ctr" defTabSz="1219094">
              <a:defRPr/>
            </a:pPr>
            <a:r>
              <a:rPr lang="ru-RU" sz="3600" b="1" dirty="0" smtClean="0">
                <a:solidFill>
                  <a:srgbClr val="C80417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2</a:t>
            </a:r>
            <a:endParaRPr lang="zh-CN" altLang="en-US" sz="3600" b="1" dirty="0">
              <a:solidFill>
                <a:srgbClr val="C80417"/>
              </a:solidFill>
              <a:latin typeface="Arial" panose="020B0604020202020204" pitchFamily="34" charset="0"/>
              <a:ea typeface="微软雅黑"/>
              <a:cs typeface="Arial" panose="020B0604020202020204" pitchFamily="34" charset="0"/>
            </a:endParaRPr>
          </a:p>
        </p:txBody>
      </p:sp>
      <p:sp>
        <p:nvSpPr>
          <p:cNvPr id="1495927707" name="TextBox 11"/>
          <p:cNvSpPr txBox="1">
            <a:spLocks noChangeArrowheads="1"/>
          </p:cNvSpPr>
          <p:nvPr/>
        </p:nvSpPr>
        <p:spPr bwMode="auto">
          <a:xfrm>
            <a:off x="3869416" y="2072919"/>
            <a:ext cx="2179185" cy="37965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5pPr>
            <a:lvl6pPr marL="2514599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9pPr>
          </a:lstStyle>
          <a:p>
            <a:pPr algn="ctr" defTabSz="1219094">
              <a:defRPr/>
            </a:pP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протокола</a:t>
            </a:r>
            <a:endParaRPr lang="ru-RU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3862255" name="TextBox 11"/>
          <p:cNvSpPr txBox="1">
            <a:spLocks noChangeArrowheads="1"/>
          </p:cNvSpPr>
          <p:nvPr/>
        </p:nvSpPr>
        <p:spPr bwMode="auto">
          <a:xfrm>
            <a:off x="826608" y="2066289"/>
            <a:ext cx="2197842" cy="37965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5pPr>
            <a:lvl6pPr marL="2514599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9pPr>
          </a:lstStyle>
          <a:p>
            <a:pPr algn="ctr" defTabSz="1219094">
              <a:defRPr/>
            </a:pPr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представления</a:t>
            </a:r>
            <a:endParaRPr lang="zh-CN" altLang="en-US" b="1" dirty="0">
              <a:solidFill>
                <a:srgbClr val="C00000"/>
              </a:solidFill>
              <a:latin typeface="Arial" panose="020B0604020202020204" pitchFamily="34" charset="0"/>
              <a:ea typeface="微软雅黑"/>
              <a:cs typeface="Arial" panose="020B0604020202020204" pitchFamily="34" charset="0"/>
            </a:endParaRPr>
          </a:p>
        </p:txBody>
      </p:sp>
      <p:cxnSp>
        <p:nvCxnSpPr>
          <p:cNvPr id="1422933013" name="Прямая соединительная линия 109"/>
          <p:cNvCxnSpPr>
            <a:cxnSpLocks/>
          </p:cNvCxnSpPr>
          <p:nvPr/>
        </p:nvCxnSpPr>
        <p:spPr bwMode="auto">
          <a:xfrm flipV="1">
            <a:off x="942933" y="2462593"/>
            <a:ext cx="1865937" cy="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1593848" name="TextBox 14"/>
          <p:cNvSpPr txBox="1"/>
          <p:nvPr/>
        </p:nvSpPr>
        <p:spPr bwMode="auto">
          <a:xfrm>
            <a:off x="3075839" y="2785762"/>
            <a:ext cx="28158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094">
              <a:defRPr/>
            </a:pPr>
            <a:r>
              <a:rPr lang="ru-RU" sz="16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административное наказание 2-х должностных лиц  МКУ </a:t>
            </a:r>
            <a:r>
              <a:rPr lang="ru-RU" sz="16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«УКХ и Б» </a:t>
            </a:r>
            <a:endParaRPr lang="ru-RU" sz="1600" b="1" dirty="0">
              <a:solidFill>
                <a:prstClr val="black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cxnSp>
        <p:nvCxnSpPr>
          <p:cNvPr id="1762777960" name="Прямая соединительная линия 111"/>
          <p:cNvCxnSpPr>
            <a:cxnSpLocks/>
          </p:cNvCxnSpPr>
          <p:nvPr/>
        </p:nvCxnSpPr>
        <p:spPr bwMode="auto">
          <a:xfrm>
            <a:off x="3302203" y="2459921"/>
            <a:ext cx="2260967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582836686" name="TextBox 115"/>
          <p:cNvSpPr txBox="1"/>
          <p:nvPr/>
        </p:nvSpPr>
        <p:spPr bwMode="auto">
          <a:xfrm>
            <a:off x="846883" y="2764209"/>
            <a:ext cx="2028550" cy="5845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094">
              <a:defRPr/>
            </a:pPr>
            <a:r>
              <a:rPr lang="ru-RU" sz="1599" b="1" dirty="0">
                <a:solidFill>
                  <a:prstClr val="black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ДГХ,</a:t>
            </a:r>
          </a:p>
          <a:p>
            <a:pPr algn="ctr" defTabSz="1219094">
              <a:defRPr/>
            </a:pPr>
            <a:r>
              <a:rPr lang="ru-RU" sz="1599" b="1" dirty="0">
                <a:solidFill>
                  <a:prstClr val="black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МКУ «УКХ и Б»</a:t>
            </a:r>
            <a:endParaRPr sz="1599" b="1" dirty="0">
              <a:solidFill>
                <a:prstClr val="black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707283968" name="TextBox 121"/>
          <p:cNvSpPr txBox="1"/>
          <p:nvPr/>
        </p:nvSpPr>
        <p:spPr bwMode="auto">
          <a:xfrm>
            <a:off x="6166723" y="2112481"/>
            <a:ext cx="2538292" cy="1322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094">
              <a:defRPr/>
            </a:pPr>
            <a:endParaRPr lang="ru-RU" sz="1599" dirty="0" smtClean="0">
              <a:solidFill>
                <a:prstClr val="black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ctr" defTabSz="1219094">
              <a:defRPr/>
            </a:pPr>
            <a:r>
              <a:rPr lang="ru-RU" sz="1599" b="1" dirty="0" smtClean="0">
                <a:solidFill>
                  <a:prstClr val="black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Отчет рассмотрен на    2-х комитетах городской </a:t>
            </a:r>
          </a:p>
          <a:p>
            <a:pPr algn="ctr" defTabSz="1219094">
              <a:defRPr/>
            </a:pPr>
            <a:r>
              <a:rPr lang="ru-RU" sz="1599" b="1" dirty="0" smtClean="0">
                <a:solidFill>
                  <a:prstClr val="black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Думы Краснодара</a:t>
            </a:r>
            <a:endParaRPr lang="ru-RU" sz="1517" b="1" dirty="0">
              <a:solidFill>
                <a:prstClr val="black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191396548" name="Rounded Rectangle 3"/>
          <p:cNvSpPr/>
          <p:nvPr/>
        </p:nvSpPr>
        <p:spPr bwMode="auto">
          <a:xfrm>
            <a:off x="857168" y="4810936"/>
            <a:ext cx="10320223" cy="1344654"/>
          </a:xfrm>
          <a:prstGeom prst="roundRect">
            <a:avLst>
              <a:gd name="adj" fmla="val 3866"/>
            </a:avLst>
          </a:prstGeom>
          <a:solidFill>
            <a:srgbClr val="D5B36B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094">
              <a:defRPr/>
            </a:pPr>
            <a:endParaRPr sz="2700" dirty="0">
              <a:solidFill>
                <a:prstClr val="white"/>
              </a:solidFill>
              <a:latin typeface="Roboto"/>
              <a:ea typeface="Roboto" panose="02000000000000000000" pitchFamily="2" charset="0"/>
              <a:cs typeface="Roboto"/>
            </a:endParaRPr>
          </a:p>
        </p:txBody>
      </p:sp>
      <p:sp>
        <p:nvSpPr>
          <p:cNvPr id="1063093360" name="Rounded Rectangle 3"/>
          <p:cNvSpPr/>
          <p:nvPr/>
        </p:nvSpPr>
        <p:spPr bwMode="auto">
          <a:xfrm>
            <a:off x="981200" y="4962938"/>
            <a:ext cx="10137780" cy="1090463"/>
          </a:xfrm>
          <a:prstGeom prst="roundRect">
            <a:avLst>
              <a:gd name="adj" fmla="val 3866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094">
              <a:defRPr/>
            </a:pPr>
            <a:endParaRPr sz="2700" dirty="0">
              <a:solidFill>
                <a:prstClr val="white"/>
              </a:solidFill>
              <a:latin typeface="Roboto"/>
              <a:ea typeface="Roboto" panose="02000000000000000000" pitchFamily="2" charset="0"/>
              <a:cs typeface="Roboto"/>
            </a:endParaRPr>
          </a:p>
        </p:txBody>
      </p:sp>
      <p:sp>
        <p:nvSpPr>
          <p:cNvPr id="143527299" name="TextBox 11"/>
          <p:cNvSpPr txBox="1">
            <a:spLocks noChangeArrowheads="1"/>
          </p:cNvSpPr>
          <p:nvPr/>
        </p:nvSpPr>
        <p:spPr bwMode="auto">
          <a:xfrm>
            <a:off x="5538271" y="5102862"/>
            <a:ext cx="950653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5pPr>
            <a:lvl6pPr marL="2514599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9pPr>
          </a:lstStyle>
          <a:p>
            <a:pPr algn="ctr" defTabSz="1219094">
              <a:defRPr/>
            </a:pPr>
            <a:r>
              <a:rPr lang="ru-RU" sz="2800" b="1" dirty="0">
                <a:solidFill>
                  <a:srgbClr val="C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29</a:t>
            </a:r>
            <a:endParaRPr lang="zh-CN" altLang="en-US" sz="4799" b="1" dirty="0">
              <a:solidFill>
                <a:srgbClr val="C00000"/>
              </a:solidFill>
              <a:latin typeface="Arial" panose="020B0604020202020204" pitchFamily="34" charset="0"/>
              <a:ea typeface="微软雅黑"/>
              <a:cs typeface="Arial" panose="020B0604020202020204" pitchFamily="34" charset="0"/>
            </a:endParaRPr>
          </a:p>
        </p:txBody>
      </p:sp>
      <p:sp>
        <p:nvSpPr>
          <p:cNvPr id="1984768297" name="TextBox 11"/>
          <p:cNvSpPr txBox="1">
            <a:spLocks noChangeArrowheads="1"/>
          </p:cNvSpPr>
          <p:nvPr/>
        </p:nvSpPr>
        <p:spPr bwMode="auto">
          <a:xfrm>
            <a:off x="2551144" y="5102862"/>
            <a:ext cx="1972063" cy="64607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5pPr>
            <a:lvl6pPr marL="2514599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9pPr>
          </a:lstStyle>
          <a:p>
            <a:pPr algn="ctr" defTabSz="1219094">
              <a:defRPr/>
            </a:pPr>
            <a:r>
              <a:rPr lang="ru-RU" sz="1799" b="1" dirty="0" smtClean="0">
                <a:solidFill>
                  <a:srgbClr val="171717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Выдано </a:t>
            </a:r>
            <a:endParaRPr sz="9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1219094">
              <a:defRPr/>
            </a:pPr>
            <a:r>
              <a:rPr lang="ru-RU" sz="1799" b="1" dirty="0" smtClean="0">
                <a:solidFill>
                  <a:srgbClr val="171717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рекомендаций*</a:t>
            </a:r>
            <a:endParaRPr sz="1799" dirty="0">
              <a:solidFill>
                <a:srgbClr val="17171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87270357" name="Round Same Side Corner Rectangle 6"/>
          <p:cNvSpPr/>
          <p:nvPr/>
        </p:nvSpPr>
        <p:spPr bwMode="auto">
          <a:xfrm rot="2699971">
            <a:off x="1551808" y="5084118"/>
            <a:ext cx="115119" cy="790223"/>
          </a:xfrm>
          <a:custGeom>
            <a:avLst/>
            <a:gdLst/>
            <a:ahLst/>
            <a:cxnLst/>
            <a:rect l="l" t="t" r="r" b="b"/>
            <a:pathLst>
              <a:path w="1035916" h="4153123" extrusionOk="0">
                <a:moveTo>
                  <a:pt x="277501" y="3759099"/>
                </a:moveTo>
                <a:lnTo>
                  <a:pt x="758408" y="3759099"/>
                </a:lnTo>
                <a:lnTo>
                  <a:pt x="517954" y="4153123"/>
                </a:lnTo>
                <a:close/>
                <a:moveTo>
                  <a:pt x="42612" y="2944898"/>
                </a:moveTo>
                <a:cubicBezTo>
                  <a:pt x="153922" y="2941505"/>
                  <a:pt x="246502" y="2889483"/>
                  <a:pt x="275675" y="2819018"/>
                </a:cubicBezTo>
                <a:cubicBezTo>
                  <a:pt x="304648" y="2892614"/>
                  <a:pt x="403763" y="2945872"/>
                  <a:pt x="521107" y="2945872"/>
                </a:cubicBezTo>
                <a:cubicBezTo>
                  <a:pt x="638453" y="2945872"/>
                  <a:pt x="737567" y="2892613"/>
                  <a:pt x="766540" y="2819017"/>
                </a:cubicBezTo>
                <a:cubicBezTo>
                  <a:pt x="795133" y="2888142"/>
                  <a:pt x="884783" y="2939514"/>
                  <a:pt x="993299" y="2944464"/>
                </a:cubicBezTo>
                <a:lnTo>
                  <a:pt x="776840" y="3657264"/>
                </a:lnTo>
                <a:lnTo>
                  <a:pt x="258940" y="3657264"/>
                </a:lnTo>
                <a:close/>
                <a:moveTo>
                  <a:pt x="809102" y="564558"/>
                </a:moveTo>
                <a:lnTo>
                  <a:pt x="1035914" y="564558"/>
                </a:lnTo>
                <a:lnTo>
                  <a:pt x="1035915" y="2838682"/>
                </a:lnTo>
                <a:cubicBezTo>
                  <a:pt x="1029586" y="2840409"/>
                  <a:pt x="1023074" y="2840731"/>
                  <a:pt x="1016490" y="2840731"/>
                </a:cubicBezTo>
                <a:cubicBezTo>
                  <a:pt x="901952" y="2840731"/>
                  <a:pt x="809102" y="2743612"/>
                  <a:pt x="809101" y="2623810"/>
                </a:cubicBezTo>
                <a:close/>
                <a:moveTo>
                  <a:pt x="310569" y="564558"/>
                </a:moveTo>
                <a:lnTo>
                  <a:pt x="725347" y="564558"/>
                </a:lnTo>
                <a:lnTo>
                  <a:pt x="725347" y="2633342"/>
                </a:lnTo>
                <a:cubicBezTo>
                  <a:pt x="725347" y="2747880"/>
                  <a:pt x="632496" y="2840731"/>
                  <a:pt x="517958" y="2840731"/>
                </a:cubicBezTo>
                <a:cubicBezTo>
                  <a:pt x="403420" y="2840731"/>
                  <a:pt x="310569" y="2747880"/>
                  <a:pt x="310569" y="2633342"/>
                </a:cubicBezTo>
                <a:close/>
                <a:moveTo>
                  <a:pt x="0" y="564557"/>
                </a:moveTo>
                <a:lnTo>
                  <a:pt x="226813" y="564557"/>
                </a:lnTo>
                <a:lnTo>
                  <a:pt x="226813" y="2623810"/>
                </a:lnTo>
                <a:cubicBezTo>
                  <a:pt x="226813" y="2743612"/>
                  <a:pt x="133962" y="2840731"/>
                  <a:pt x="19424" y="2840730"/>
                </a:cubicBezTo>
                <a:cubicBezTo>
                  <a:pt x="12841" y="2840730"/>
                  <a:pt x="6329" y="2840409"/>
                  <a:pt x="0" y="2838682"/>
                </a:cubicBezTo>
                <a:close/>
                <a:moveTo>
                  <a:pt x="71964" y="71964"/>
                </a:moveTo>
                <a:cubicBezTo>
                  <a:pt x="116427" y="27501"/>
                  <a:pt x="177852" y="0"/>
                  <a:pt x="245701" y="0"/>
                </a:cubicBezTo>
                <a:lnTo>
                  <a:pt x="790215" y="0"/>
                </a:lnTo>
                <a:cubicBezTo>
                  <a:pt x="925912" y="0"/>
                  <a:pt x="1035916" y="110004"/>
                  <a:pt x="1035916" y="245701"/>
                </a:cubicBezTo>
                <a:cubicBezTo>
                  <a:pt x="1035916" y="327601"/>
                  <a:pt x="1035915" y="409501"/>
                  <a:pt x="1035915" y="491401"/>
                </a:cubicBezTo>
                <a:lnTo>
                  <a:pt x="0" y="491401"/>
                </a:lnTo>
                <a:lnTo>
                  <a:pt x="0" y="245701"/>
                </a:lnTo>
                <a:cubicBezTo>
                  <a:pt x="0" y="177853"/>
                  <a:pt x="27501" y="116427"/>
                  <a:pt x="71964" y="71964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5" tIns="45718" rIns="91435" bIns="4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094">
              <a:defRPr/>
            </a:pPr>
            <a:endParaRPr lang="ko-KR" altLang="en-US" sz="2700" dirty="0">
              <a:solidFill>
                <a:srgbClr val="C80417"/>
              </a:solidFill>
              <a:latin typeface="Calibri"/>
              <a:ea typeface="맑은 고딕" panose="020B0503020000020004" pitchFamily="34" charset="-127"/>
              <a:cs typeface="Roboto" panose="02000000000000000000" pitchFamily="2" charset="0"/>
            </a:endParaRPr>
          </a:p>
        </p:txBody>
      </p:sp>
      <p:sp>
        <p:nvSpPr>
          <p:cNvPr id="275719131" name="TextBox 48"/>
          <p:cNvSpPr txBox="1"/>
          <p:nvPr/>
        </p:nvSpPr>
        <p:spPr bwMode="auto">
          <a:xfrm>
            <a:off x="6501267" y="5014829"/>
            <a:ext cx="2913275" cy="954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26" indent="-285726" defTabSz="1219094">
              <a:buFont typeface="Arial"/>
              <a:buChar char="•"/>
              <a:defRPr/>
            </a:pPr>
            <a:r>
              <a:rPr lang="ru-RU" sz="1867" b="1" dirty="0">
                <a:solidFill>
                  <a:prstClr val="black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10 - ДГХ </a:t>
            </a:r>
          </a:p>
          <a:p>
            <a:pPr marL="285726" indent="-285726" defTabSz="1219094">
              <a:buFont typeface="Arial"/>
              <a:buChar char="•"/>
              <a:defRPr/>
            </a:pPr>
            <a:r>
              <a:rPr lang="ru-RU" sz="1867" b="1" dirty="0">
                <a:solidFill>
                  <a:prstClr val="black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19 - МКУ «УКХ и Б»</a:t>
            </a:r>
          </a:p>
          <a:p>
            <a:pPr marL="285726" indent="-285726" defTabSz="1219094">
              <a:buFont typeface="Arial"/>
              <a:buChar char="•"/>
              <a:defRPr/>
            </a:pPr>
            <a:endParaRPr lang="ru-RU" sz="1867" b="1" dirty="0">
              <a:solidFill>
                <a:prstClr val="black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71" name="Заголовок 1"/>
          <p:cNvSpPr txBox="1">
            <a:spLocks/>
          </p:cNvSpPr>
          <p:nvPr/>
        </p:nvSpPr>
        <p:spPr>
          <a:xfrm>
            <a:off x="1518735" y="308157"/>
            <a:ext cx="10039149" cy="69180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1219094">
              <a:defRPr/>
            </a:pPr>
            <a:r>
              <a:rPr lang="ru-RU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Меры </a:t>
            </a: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реагирования по результатам аудита </a:t>
            </a:r>
            <a:r>
              <a:rPr lang="ru-RU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эффективности ДГХ и ТЭК по </a:t>
            </a: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формированию современной </a:t>
            </a:r>
            <a:r>
              <a:rPr lang="ru-RU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среды </a:t>
            </a:r>
            <a:endParaRPr lang="ru-RU" sz="24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Заголовок 1"/>
          <p:cNvSpPr txBox="1">
            <a:spLocks/>
          </p:cNvSpPr>
          <p:nvPr/>
        </p:nvSpPr>
        <p:spPr bwMode="auto">
          <a:xfrm>
            <a:off x="1697648" y="138400"/>
            <a:ext cx="8787116" cy="69180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914321">
              <a:spcBef>
                <a:spcPts val="0"/>
              </a:spcBef>
              <a:defRPr/>
            </a:pPr>
            <a:endParaRPr lang="ru-RU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4" name="Прямая соединительная линия 113"/>
          <p:cNvCxnSpPr>
            <a:cxnSpLocks/>
          </p:cNvCxnSpPr>
          <p:nvPr/>
        </p:nvCxnSpPr>
        <p:spPr bwMode="auto">
          <a:xfrm>
            <a:off x="1518735" y="1045547"/>
            <a:ext cx="10454344" cy="24741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684545" y="6263425"/>
            <a:ext cx="2994730" cy="369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094">
              <a:defRPr/>
            </a:pPr>
            <a:r>
              <a:rPr lang="ru-RU" sz="1799" b="1" dirty="0" smtClean="0">
                <a:solidFill>
                  <a:srgbClr val="171717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*</a:t>
            </a:r>
            <a:r>
              <a:rPr lang="ru-RU" sz="1600" dirty="0" smtClean="0">
                <a:solidFill>
                  <a:srgbClr val="171717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срок реализации – 2026 год </a:t>
            </a:r>
            <a:endParaRPr lang="ru-RU" sz="1600" dirty="0">
              <a:solidFill>
                <a:srgbClr val="17171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4" name="Рисунок 12"/>
          <p:cNvPicPr/>
          <p:nvPr/>
        </p:nvPicPr>
        <p:blipFill>
          <a:blip r:embed="rId3"/>
          <a:stretch/>
        </p:blipFill>
        <p:spPr bwMode="auto">
          <a:xfrm>
            <a:off x="87771" y="64620"/>
            <a:ext cx="1079640" cy="1079640"/>
          </a:xfrm>
          <a:prstGeom prst="rect">
            <a:avLst/>
          </a:prstGeom>
          <a:ln w="0">
            <a:noFill/>
          </a:ln>
        </p:spPr>
      </p:pic>
      <p:sp>
        <p:nvSpPr>
          <p:cNvPr id="35" name="圆角矩形 5"/>
          <p:cNvSpPr>
            <a:spLocks noChangeArrowheads="1"/>
          </p:cNvSpPr>
          <p:nvPr/>
        </p:nvSpPr>
        <p:spPr bwMode="auto">
          <a:xfrm>
            <a:off x="9360062" y="1704254"/>
            <a:ext cx="2121358" cy="2323558"/>
          </a:xfrm>
          <a:prstGeom prst="roundRect">
            <a:avLst>
              <a:gd name="adj" fmla="val 16667"/>
            </a:avLst>
          </a:prstGeom>
          <a:solidFill>
            <a:schemeClr val="bg1">
              <a:lumMod val="95000"/>
            </a:schemeClr>
          </a:solidFill>
          <a:ln cmpd="tri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5pPr>
            <a:lvl6pPr marL="2514599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9pPr>
          </a:lstStyle>
          <a:p>
            <a:pPr defTabSz="1219094">
              <a:defRPr/>
            </a:pPr>
            <a:endParaRPr lang="zh-CN" altLang="en-US" sz="2400" dirty="0">
              <a:solidFill>
                <a:prstClr val="black"/>
              </a:solidFill>
              <a:latin typeface="Roboto" panose="02000000000000000000"/>
              <a:cs typeface="Roboto" panose="02000000000000000000" pitchFamily="2" charset="0"/>
            </a:endParaRPr>
          </a:p>
        </p:txBody>
      </p:sp>
      <p:sp>
        <p:nvSpPr>
          <p:cNvPr id="36" name="TextBox 121"/>
          <p:cNvSpPr txBox="1"/>
          <p:nvPr/>
        </p:nvSpPr>
        <p:spPr bwMode="auto">
          <a:xfrm>
            <a:off x="9383574" y="2099870"/>
            <a:ext cx="2097846" cy="15688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094">
              <a:defRPr/>
            </a:pPr>
            <a:endParaRPr lang="ru-RU" sz="1599" dirty="0" smtClean="0">
              <a:solidFill>
                <a:prstClr val="black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ctr" defTabSz="1219094">
              <a:defRPr/>
            </a:pPr>
            <a:r>
              <a:rPr lang="ru-RU" sz="1599" b="1" dirty="0" smtClean="0">
                <a:solidFill>
                  <a:prstClr val="black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Материалы </a:t>
            </a:r>
          </a:p>
          <a:p>
            <a:pPr algn="ctr" defTabSz="1219094">
              <a:defRPr/>
            </a:pPr>
            <a:r>
              <a:rPr lang="ru-RU" sz="1599" b="1" dirty="0">
                <a:solidFill>
                  <a:prstClr val="black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н</a:t>
            </a:r>
            <a:r>
              <a:rPr lang="ru-RU" sz="1599" b="1" dirty="0" smtClean="0">
                <a:solidFill>
                  <a:prstClr val="black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аправлены в прокуратуру города Краснодара</a:t>
            </a:r>
            <a:endParaRPr lang="ru-RU" sz="1517" b="1" dirty="0">
              <a:solidFill>
                <a:prstClr val="black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0671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02828" y="174846"/>
            <a:ext cx="10789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Анализ планирования и использования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бюджетных  средств на УМО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316520" y="4113583"/>
            <a:ext cx="2549769" cy="189214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E5BA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Департамент образования</a:t>
            </a:r>
            <a:endParaRPr lang="ru-RU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16520" y="1829714"/>
            <a:ext cx="2549769" cy="1908343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E5BA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Департамент </a:t>
            </a:r>
            <a:r>
              <a:rPr lang="ru-RU" sz="24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физ.культурыи</a:t>
            </a:r>
            <a:r>
              <a:rPr lang="ru-RU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спорта</a:t>
            </a:r>
            <a:endParaRPr lang="ru-RU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 bwMode="auto">
          <a:xfrm>
            <a:off x="3395806" y="2062484"/>
            <a:ext cx="2549769" cy="1387857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7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спортивных школ</a:t>
            </a:r>
            <a:endParaRPr lang="ru-RU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 bwMode="auto">
          <a:xfrm>
            <a:off x="7078900" y="2045738"/>
            <a:ext cx="1810260" cy="57656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4C6A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01.01.2024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7 140 </a:t>
            </a:r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чел.</a:t>
            </a:r>
            <a:endParaRPr lang="ru-RU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 bwMode="auto">
          <a:xfrm>
            <a:off x="3395806" y="4308127"/>
            <a:ext cx="2549769" cy="143989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7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спортивных школ</a:t>
            </a:r>
          </a:p>
        </p:txBody>
      </p:sp>
      <p:sp>
        <p:nvSpPr>
          <p:cNvPr id="35" name="Шеврон 34"/>
          <p:cNvSpPr/>
          <p:nvPr/>
        </p:nvSpPr>
        <p:spPr>
          <a:xfrm>
            <a:off x="6042601" y="2151372"/>
            <a:ext cx="911469" cy="1236898"/>
          </a:xfrm>
          <a:prstGeom prst="chevron">
            <a:avLst/>
          </a:prstGeom>
          <a:solidFill>
            <a:srgbClr val="B5CB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6" name="Шеврон 35"/>
          <p:cNvSpPr/>
          <p:nvPr/>
        </p:nvSpPr>
        <p:spPr bwMode="auto">
          <a:xfrm>
            <a:off x="6062473" y="4434049"/>
            <a:ext cx="911469" cy="1236898"/>
          </a:xfrm>
          <a:prstGeom prst="chevron">
            <a:avLst/>
          </a:prstGeom>
          <a:solidFill>
            <a:srgbClr val="B5CB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 bwMode="auto">
          <a:xfrm>
            <a:off x="7090841" y="2991096"/>
            <a:ext cx="1810260" cy="57656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4C6A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01.01.2025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7 504 </a:t>
            </a:r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чел.</a:t>
            </a:r>
            <a:endParaRPr lang="ru-RU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Стрелка вниз 38"/>
          <p:cNvSpPr/>
          <p:nvPr/>
        </p:nvSpPr>
        <p:spPr>
          <a:xfrm rot="16200000">
            <a:off x="9132791" y="1943684"/>
            <a:ext cx="484632" cy="722233"/>
          </a:xfrm>
          <a:prstGeom prst="downArrow">
            <a:avLst/>
          </a:prstGeom>
          <a:solidFill>
            <a:srgbClr val="B5CB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трелка вниз 39"/>
          <p:cNvSpPr/>
          <p:nvPr/>
        </p:nvSpPr>
        <p:spPr bwMode="auto">
          <a:xfrm rot="16200000">
            <a:off x="9114743" y="2918260"/>
            <a:ext cx="484632" cy="722233"/>
          </a:xfrm>
          <a:prstGeom prst="downArrow">
            <a:avLst/>
          </a:prstGeom>
          <a:solidFill>
            <a:srgbClr val="B5CB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Скругленный прямоугольник 40"/>
          <p:cNvSpPr/>
          <p:nvPr/>
        </p:nvSpPr>
        <p:spPr bwMode="auto">
          <a:xfrm>
            <a:off x="7090841" y="4451511"/>
            <a:ext cx="1810260" cy="57656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4C6A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01.01.2024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14 715 </a:t>
            </a:r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чел.</a:t>
            </a:r>
            <a:endParaRPr lang="ru-RU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 bwMode="auto">
          <a:xfrm>
            <a:off x="7090841" y="5429160"/>
            <a:ext cx="1810260" cy="57656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4C6A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01.01.2025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14 884 </a:t>
            </a:r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чел.</a:t>
            </a:r>
            <a:endParaRPr lang="ru-RU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Стрелка вниз 42"/>
          <p:cNvSpPr/>
          <p:nvPr/>
        </p:nvSpPr>
        <p:spPr bwMode="auto">
          <a:xfrm rot="16200000">
            <a:off x="9171421" y="4389631"/>
            <a:ext cx="484632" cy="722233"/>
          </a:xfrm>
          <a:prstGeom prst="downArrow">
            <a:avLst/>
          </a:prstGeom>
          <a:solidFill>
            <a:srgbClr val="B5CB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Стрелка вниз 43"/>
          <p:cNvSpPr/>
          <p:nvPr/>
        </p:nvSpPr>
        <p:spPr bwMode="auto">
          <a:xfrm rot="16200000">
            <a:off x="9171421" y="5356324"/>
            <a:ext cx="484632" cy="722233"/>
          </a:xfrm>
          <a:prstGeom prst="downArrow">
            <a:avLst/>
          </a:prstGeom>
          <a:solidFill>
            <a:srgbClr val="B5CB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7" name="Группа 26"/>
          <p:cNvGrpSpPr/>
          <p:nvPr/>
        </p:nvGrpSpPr>
        <p:grpSpPr>
          <a:xfrm>
            <a:off x="9954819" y="2012331"/>
            <a:ext cx="1959526" cy="1555327"/>
            <a:chOff x="9939550" y="1674197"/>
            <a:chExt cx="1959526" cy="1555327"/>
          </a:xfrm>
        </p:grpSpPr>
        <p:sp>
          <p:nvSpPr>
            <p:cNvPr id="20" name="Скругленный прямоугольник 19"/>
            <p:cNvSpPr/>
            <p:nvPr/>
          </p:nvSpPr>
          <p:spPr bwMode="auto">
            <a:xfrm>
              <a:off x="9939550" y="1674197"/>
              <a:ext cx="1948808" cy="584281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00B050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2 261 </a:t>
              </a:r>
            </a:p>
            <a:p>
              <a:pPr algn="ctr"/>
              <a:r>
                <a:rPr lang="ru-RU" sz="1600" b="1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спортсмен</a:t>
              </a:r>
              <a:endPara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Скругленный прямоугольник 20"/>
            <p:cNvSpPr/>
            <p:nvPr/>
          </p:nvSpPr>
          <p:spPr bwMode="auto">
            <a:xfrm>
              <a:off x="9950269" y="2606285"/>
              <a:ext cx="1948807" cy="623239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00B050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2 858 </a:t>
              </a:r>
              <a:r>
                <a:rPr lang="ru-RU" sz="1600" b="1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спортсменов</a:t>
              </a:r>
              <a:endPara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10054002" y="4508430"/>
            <a:ext cx="1849625" cy="1497291"/>
            <a:chOff x="9939550" y="1896535"/>
            <a:chExt cx="1849625" cy="1094561"/>
          </a:xfrm>
        </p:grpSpPr>
        <p:sp>
          <p:nvSpPr>
            <p:cNvPr id="49" name="Скругленный прямоугольник 48"/>
            <p:cNvSpPr/>
            <p:nvPr/>
          </p:nvSpPr>
          <p:spPr bwMode="auto">
            <a:xfrm>
              <a:off x="9939550" y="1896535"/>
              <a:ext cx="1849625" cy="440422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00B050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3 821 </a:t>
              </a:r>
              <a:r>
                <a:rPr lang="ru-RU" sz="1600" b="1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спортсмен</a:t>
              </a:r>
              <a:endPara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Скругленный прямоугольник 49"/>
            <p:cNvSpPr/>
            <p:nvPr/>
          </p:nvSpPr>
          <p:spPr bwMode="auto">
            <a:xfrm>
              <a:off x="9939551" y="2553611"/>
              <a:ext cx="1849624" cy="437485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00B050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3 803 </a:t>
              </a:r>
              <a:r>
                <a:rPr lang="ru-RU" sz="1600" b="1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спортсмена</a:t>
              </a:r>
              <a:endPara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7161291" y="1167897"/>
            <a:ext cx="16776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Контингент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841117" y="1183286"/>
            <a:ext cx="20732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Подлежат УМО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9" name="Прямая соединительная линия 28"/>
          <p:cNvCxnSpPr>
            <a:cxnSpLocks/>
          </p:cNvCxnSpPr>
          <p:nvPr/>
        </p:nvCxnSpPr>
        <p:spPr bwMode="auto">
          <a:xfrm>
            <a:off x="1518735" y="1045547"/>
            <a:ext cx="10454344" cy="24741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0" name="Стрелка вниз 29"/>
          <p:cNvSpPr/>
          <p:nvPr/>
        </p:nvSpPr>
        <p:spPr bwMode="auto">
          <a:xfrm rot="16200000">
            <a:off x="2912988" y="2598427"/>
            <a:ext cx="484632" cy="481004"/>
          </a:xfrm>
          <a:prstGeom prst="downArrow">
            <a:avLst/>
          </a:prstGeom>
          <a:solidFill>
            <a:srgbClr val="B5CB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низ 30"/>
          <p:cNvSpPr/>
          <p:nvPr/>
        </p:nvSpPr>
        <p:spPr bwMode="auto">
          <a:xfrm rot="16200000">
            <a:off x="2904674" y="4717034"/>
            <a:ext cx="484632" cy="497898"/>
          </a:xfrm>
          <a:prstGeom prst="downArrow">
            <a:avLst/>
          </a:prstGeom>
          <a:solidFill>
            <a:srgbClr val="B5CB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2" name="Рисунок 12"/>
          <p:cNvPicPr/>
          <p:nvPr/>
        </p:nvPicPr>
        <p:blipFill>
          <a:blip r:embed="rId2"/>
          <a:stretch/>
        </p:blipFill>
        <p:spPr bwMode="auto">
          <a:xfrm>
            <a:off x="87771" y="64620"/>
            <a:ext cx="1079640" cy="107964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3678617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275618" y="6919768"/>
            <a:ext cx="2743200" cy="365125"/>
          </a:xfrm>
        </p:spPr>
        <p:txBody>
          <a:bodyPr/>
          <a:lstStyle/>
          <a:p>
            <a:fld id="{3D36CBCA-DAB7-4550-9C37-4CA1DAB200DE}" type="slidenum">
              <a:rPr lang="ru-RU" smtClean="0"/>
              <a:t>24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487742" y="66217"/>
            <a:ext cx="105677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Нарушения и недостатки по анализу  </a:t>
            </a:r>
            <a:r>
              <a:rPr lang="ru-RU" sz="2400" b="1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планирования и использования бюджетных  средств на УМО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43620" y="1571916"/>
            <a:ext cx="3628821" cy="94438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Некорректное установление значений результата предоставления субсидий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823865" y="2716479"/>
            <a:ext cx="3977466" cy="7920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Завышение потребности в субсидиях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231949" y="3730667"/>
            <a:ext cx="4301106" cy="7920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обеспечен контроль за состоянием здоровья спортсменов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982710" y="5896234"/>
            <a:ext cx="4976646" cy="7920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Недостатки при расчете НМЦК и неприменение конкурсных процедур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624201" y="4742291"/>
            <a:ext cx="4257971" cy="940915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предусмотрен прием отдельными специалистами и обследования по показаниям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549250" y="1566392"/>
            <a:ext cx="3587074" cy="949905"/>
          </a:xfrm>
          <a:prstGeom prst="roundRect">
            <a:avLst/>
          </a:prstGeom>
          <a:solidFill>
            <a:srgbClr val="DFB318"/>
          </a:solidFill>
          <a:ln w="19050">
            <a:solidFill>
              <a:srgbClr val="E5BA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Невыполнение показателей </a:t>
            </a: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4 спортшколам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6375063" y="2736885"/>
            <a:ext cx="3935547" cy="792000"/>
          </a:xfrm>
          <a:prstGeom prst="roundRect">
            <a:avLst/>
          </a:prstGeom>
          <a:solidFill>
            <a:srgbClr val="DFB318"/>
          </a:solidFill>
          <a:ln w="19050">
            <a:solidFill>
              <a:srgbClr val="E5BA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Излишне</a:t>
            </a: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заявлено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1,8</a:t>
            </a:r>
            <a:r>
              <a:rPr lang="ru-RU" sz="24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 руб.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7070756" y="3667013"/>
            <a:ext cx="4091740" cy="980307"/>
          </a:xfrm>
          <a:prstGeom prst="roundRect">
            <a:avLst/>
          </a:prstGeom>
          <a:solidFill>
            <a:srgbClr val="DFB318"/>
          </a:solidFill>
          <a:ln w="19050">
            <a:solidFill>
              <a:srgbClr val="E5BA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Недействительность</a:t>
            </a: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48</a:t>
            </a:r>
            <a:r>
              <a:rPr lang="ru-RU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заключений, в списках на УМО </a:t>
            </a:r>
            <a:r>
              <a:rPr lang="ru-RU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учтены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237</a:t>
            </a:r>
            <a:r>
              <a:rPr lang="ru-RU" sz="24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спортсменов</a:t>
            </a:r>
            <a:endParaRPr lang="ru-RU" sz="2000" u="sng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8342836" y="5866496"/>
            <a:ext cx="3650350" cy="792000"/>
          </a:xfrm>
          <a:prstGeom prst="roundRect">
            <a:avLst/>
          </a:prstGeom>
          <a:solidFill>
            <a:srgbClr val="DFB318"/>
          </a:solidFill>
          <a:ln w="19050">
            <a:solidFill>
              <a:srgbClr val="E5BA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Неэффективные расходы </a:t>
            </a: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3,4</a:t>
            </a:r>
            <a:r>
              <a:rPr lang="ru-RU" sz="24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 </a:t>
            </a: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руб.  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7533164" y="4815256"/>
            <a:ext cx="4028111" cy="792000"/>
          </a:xfrm>
          <a:prstGeom prst="roundRect">
            <a:avLst/>
          </a:prstGeom>
          <a:solidFill>
            <a:srgbClr val="DFB318"/>
          </a:solidFill>
          <a:ln w="19050">
            <a:solidFill>
              <a:srgbClr val="E5BA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Прохождение обследований </a:t>
            </a:r>
          </a:p>
          <a:p>
            <a:pPr algn="ctr"/>
            <a:r>
              <a:rPr lang="ru-RU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счет родителей</a:t>
            </a:r>
            <a:endParaRPr lang="ru-RU" u="sng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24201" y="1037254"/>
            <a:ext cx="20362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Выявлено</a:t>
            </a:r>
            <a:endParaRPr lang="ru-RU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148235" y="1037254"/>
            <a:ext cx="25332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Последствия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Стрелка вправо 37"/>
          <p:cNvSpPr/>
          <p:nvPr/>
        </p:nvSpPr>
        <p:spPr>
          <a:xfrm>
            <a:off x="4082172" y="1864106"/>
            <a:ext cx="1441153" cy="36000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Стрелка вправо 47"/>
          <p:cNvSpPr/>
          <p:nvPr/>
        </p:nvSpPr>
        <p:spPr>
          <a:xfrm>
            <a:off x="4811096" y="2956602"/>
            <a:ext cx="1554202" cy="36000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Стрелка вправо 48"/>
          <p:cNvSpPr/>
          <p:nvPr/>
        </p:nvSpPr>
        <p:spPr>
          <a:xfrm>
            <a:off x="5533055" y="3946667"/>
            <a:ext cx="1537701" cy="36000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Стрелка вправо 49"/>
          <p:cNvSpPr/>
          <p:nvPr/>
        </p:nvSpPr>
        <p:spPr>
          <a:xfrm>
            <a:off x="5901638" y="5031256"/>
            <a:ext cx="1631526" cy="36000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Стрелка вправо 50"/>
          <p:cNvSpPr/>
          <p:nvPr/>
        </p:nvSpPr>
        <p:spPr>
          <a:xfrm>
            <a:off x="6953184" y="6084604"/>
            <a:ext cx="1389652" cy="36000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6" name="Прямая соединительная линия 25"/>
          <p:cNvCxnSpPr>
            <a:cxnSpLocks/>
          </p:cNvCxnSpPr>
          <p:nvPr/>
        </p:nvCxnSpPr>
        <p:spPr bwMode="auto">
          <a:xfrm>
            <a:off x="1518735" y="1045547"/>
            <a:ext cx="10454344" cy="24741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27" name="Рисунок 12"/>
          <p:cNvPicPr/>
          <p:nvPr/>
        </p:nvPicPr>
        <p:blipFill>
          <a:blip r:embed="rId3"/>
          <a:stretch/>
        </p:blipFill>
        <p:spPr bwMode="auto">
          <a:xfrm>
            <a:off x="87771" y="64620"/>
            <a:ext cx="1079640" cy="107964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2094979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1857962" y="168368"/>
            <a:ext cx="93259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Рекомендации по анализу  планирования и использования бюджетных  средств на </a:t>
            </a:r>
            <a:r>
              <a:rPr lang="ru-RU" sz="2400" b="1" dirty="0" smtClean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УМО</a:t>
            </a:r>
            <a:r>
              <a:rPr lang="ru-RU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  </a:t>
            </a:r>
            <a:endParaRPr lang="ru-RU" sz="3200" b="1" dirty="0">
              <a:solidFill>
                <a:srgbClr val="0070C0"/>
              </a:solidFill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12654269"/>
              </p:ext>
            </p:extLst>
          </p:nvPr>
        </p:nvGraphicFramePr>
        <p:xfrm>
          <a:off x="785588" y="1278000"/>
          <a:ext cx="10944000" cy="558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7" name="Рисунок 2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242" y="1620334"/>
            <a:ext cx="720000" cy="720000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642" y="2664167"/>
            <a:ext cx="720000" cy="720000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385" y="3708000"/>
            <a:ext cx="720000" cy="720000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642" y="4768440"/>
            <a:ext cx="720000" cy="72000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242" y="5793240"/>
            <a:ext cx="720000" cy="720000"/>
          </a:xfrm>
          <a:prstGeom prst="rect">
            <a:avLst/>
          </a:prstGeom>
        </p:spPr>
      </p:pic>
      <p:cxnSp>
        <p:nvCxnSpPr>
          <p:cNvPr id="11" name="Прямая соединительная линия 10"/>
          <p:cNvCxnSpPr>
            <a:cxnSpLocks/>
          </p:cNvCxnSpPr>
          <p:nvPr/>
        </p:nvCxnSpPr>
        <p:spPr bwMode="auto">
          <a:xfrm>
            <a:off x="1487742" y="1131594"/>
            <a:ext cx="10454344" cy="24741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12" name="Рисунок 12"/>
          <p:cNvPicPr/>
          <p:nvPr/>
        </p:nvPicPr>
        <p:blipFill>
          <a:blip r:embed="rId9"/>
          <a:stretch/>
        </p:blipFill>
        <p:spPr bwMode="auto">
          <a:xfrm>
            <a:off x="87771" y="64620"/>
            <a:ext cx="1079640" cy="107964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3102941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 bwMode="auto">
          <a:xfrm>
            <a:off x="2178755" y="407976"/>
            <a:ext cx="7980437" cy="332399"/>
          </a:xfrm>
        </p:spPr>
        <p:txBody>
          <a:bodyPr/>
          <a:lstStyle/>
          <a:p>
            <a:pPr algn="ctr">
              <a:defRPr/>
            </a:pPr>
            <a:r>
              <a:rPr lang="ru-RU" sz="2400" dirty="0">
                <a:latin typeface="Arial"/>
                <a:cs typeface="Arial"/>
              </a:rPr>
              <a:t>Меры по правовому регулированию</a:t>
            </a:r>
            <a:endParaRPr lang="zh-CN" sz="2400" dirty="0">
              <a:solidFill>
                <a:srgbClr val="FF0000"/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31" name="TextBox 30"/>
          <p:cNvSpPr txBox="1"/>
          <p:nvPr/>
        </p:nvSpPr>
        <p:spPr bwMode="auto">
          <a:xfrm>
            <a:off x="571167" y="3100191"/>
            <a:ext cx="455253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3200" b="1" i="0" u="none" strike="noStrike" cap="none" spc="0" dirty="0" smtClean="0">
                <a:ln>
                  <a:noFill/>
                </a:ln>
                <a:solidFill>
                  <a:srgbClr val="1568E8">
                    <a:lumMod val="75000"/>
                  </a:srgbClr>
                </a:solidFill>
                <a:latin typeface="Arial"/>
                <a:ea typeface="+mn-ea"/>
                <a:cs typeface="Arial"/>
              </a:rPr>
              <a:t>18</a:t>
            </a:r>
            <a:endParaRPr lang="ru-RU" sz="3200" b="1" i="0" u="none" strike="noStrike" cap="none" spc="0" dirty="0">
              <a:ln>
                <a:noFill/>
              </a:ln>
              <a:solidFill>
                <a:srgbClr val="1568E8">
                  <a:lumMod val="75000"/>
                </a:srgbClr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45" name="TextBox 44"/>
          <p:cNvSpPr txBox="1"/>
          <p:nvPr/>
        </p:nvSpPr>
        <p:spPr bwMode="auto">
          <a:xfrm>
            <a:off x="573460" y="5507895"/>
            <a:ext cx="455253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3200" b="1" dirty="0" smtClean="0">
                <a:solidFill>
                  <a:srgbClr val="1568E8">
                    <a:lumMod val="75000"/>
                  </a:srgbClr>
                </a:solidFill>
                <a:latin typeface="Arial"/>
                <a:cs typeface="Arial"/>
              </a:rPr>
              <a:t>14</a:t>
            </a:r>
            <a:endParaRPr lang="ru-RU" sz="3200" b="1" i="0" u="none" strike="noStrike" cap="none" spc="0" dirty="0">
              <a:ln>
                <a:noFill/>
              </a:ln>
              <a:solidFill>
                <a:srgbClr val="1568E8">
                  <a:lumMod val="75000"/>
                </a:srgbClr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59" name="TextBox 58"/>
          <p:cNvSpPr txBox="1"/>
          <p:nvPr/>
        </p:nvSpPr>
        <p:spPr bwMode="auto">
          <a:xfrm>
            <a:off x="529128" y="4231330"/>
            <a:ext cx="53286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3200" b="1" i="0" u="none" strike="noStrike" cap="none" spc="0" dirty="0" smtClean="0">
                <a:ln>
                  <a:noFill/>
                </a:ln>
                <a:solidFill>
                  <a:srgbClr val="1568E8">
                    <a:lumMod val="75000"/>
                  </a:srgbClr>
                </a:solidFill>
                <a:latin typeface="Arial"/>
                <a:ea typeface="+mn-ea"/>
                <a:cs typeface="Arial"/>
              </a:rPr>
              <a:t>73</a:t>
            </a:r>
            <a:endParaRPr lang="ru-RU" sz="3200" b="1" i="0" u="none" strike="noStrike" cap="none" spc="0" dirty="0">
              <a:ln>
                <a:noFill/>
              </a:ln>
              <a:solidFill>
                <a:srgbClr val="1568E8">
                  <a:lumMod val="75000"/>
                </a:srgbClr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92" name="TextBox 91"/>
          <p:cNvSpPr txBox="1"/>
          <p:nvPr/>
        </p:nvSpPr>
        <p:spPr bwMode="auto">
          <a:xfrm>
            <a:off x="1187057" y="3038635"/>
            <a:ext cx="3310616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4572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ru-RU" sz="2000" i="0" u="none" strike="noStrike" cap="none" spc="0" dirty="0" smtClean="0">
                <a:ln>
                  <a:noFill/>
                </a:ln>
                <a:solidFill>
                  <a:srgbClr val="242834"/>
                </a:solidFill>
                <a:latin typeface="Arial"/>
                <a:ea typeface="+mn-ea"/>
                <a:cs typeface="Arial"/>
              </a:rPr>
              <a:t>решение </a:t>
            </a:r>
            <a:r>
              <a:rPr lang="ru-RU" sz="2000" i="0" u="none" strike="noStrike" cap="none" spc="0" dirty="0">
                <a:ln>
                  <a:noFill/>
                </a:ln>
                <a:solidFill>
                  <a:srgbClr val="242834"/>
                </a:solidFill>
                <a:latin typeface="Arial"/>
                <a:ea typeface="+mn-ea"/>
                <a:cs typeface="Arial"/>
              </a:rPr>
              <a:t>городской Думы </a:t>
            </a:r>
            <a:r>
              <a:rPr lang="ru-RU" sz="2000" i="0" u="none" strike="noStrike" cap="none" spc="0" dirty="0" smtClean="0">
                <a:ln>
                  <a:noFill/>
                </a:ln>
                <a:solidFill>
                  <a:srgbClr val="242834"/>
                </a:solidFill>
                <a:latin typeface="Arial"/>
                <a:ea typeface="+mn-ea"/>
                <a:cs typeface="Arial"/>
              </a:rPr>
              <a:t>Краснодара</a:t>
            </a:r>
          </a:p>
        </p:txBody>
      </p:sp>
      <p:sp>
        <p:nvSpPr>
          <p:cNvPr id="94" name="TextBox 93"/>
          <p:cNvSpPr txBox="1"/>
          <p:nvPr/>
        </p:nvSpPr>
        <p:spPr bwMode="auto">
          <a:xfrm>
            <a:off x="1299481" y="4323664"/>
            <a:ext cx="308576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4572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lang="ru-RU" sz="2000" i="0" u="none" strike="noStrike" cap="none" spc="0" dirty="0">
                <a:ln>
                  <a:noFill/>
                </a:ln>
                <a:solidFill>
                  <a:srgbClr val="242834"/>
                </a:solidFill>
                <a:latin typeface="Arial"/>
                <a:cs typeface="Arial"/>
              </a:rPr>
              <a:t>в сфере имущества</a:t>
            </a:r>
            <a:endParaRPr dirty="0"/>
          </a:p>
        </p:txBody>
      </p:sp>
      <p:sp>
        <p:nvSpPr>
          <p:cNvPr id="44" name="Номер слайда 1"/>
          <p:cNvSpPr>
            <a:spLocks noGrp="1"/>
          </p:cNvSpPr>
          <p:nvPr>
            <p:ph type="sldNum" sz="quarter" idx="11"/>
          </p:nvPr>
        </p:nvSpPr>
        <p:spPr bwMode="auto">
          <a:xfrm>
            <a:off x="8897938" y="6423585"/>
            <a:ext cx="2743200" cy="365125"/>
          </a:xfrm>
        </p:spPr>
        <p:txBody>
          <a:bodyPr/>
          <a:lstStyle/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629F11A-CAD2-4FD2-9793-0DC6E98D19B3}" type="slidenum">
              <a:rPr lang="ru-RU" sz="1200" b="0" i="0" u="none" strike="noStrike" cap="none" spc="0">
                <a:ln>
                  <a:noFill/>
                </a:ln>
                <a:solidFill>
                  <a:srgbClr val="D1D1D1">
                    <a:lumMod val="90000"/>
                  </a:srgbClr>
                </a:solidFill>
                <a:latin typeface="Open Sans"/>
                <a:ea typeface="+mn-ea"/>
                <a:cs typeface="+mn-cs"/>
              </a:rPr>
              <a:t>26</a:t>
            </a:fld>
            <a:endParaRPr lang="ru-RU" sz="1200" b="0" i="0" u="none" strike="noStrike" cap="none" spc="0" dirty="0">
              <a:ln>
                <a:noFill/>
              </a:ln>
              <a:solidFill>
                <a:srgbClr val="D1D1D1">
                  <a:lumMod val="90000"/>
                </a:srgbClr>
              </a:solidFill>
              <a:latin typeface="Open Sans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 bwMode="auto">
          <a:xfrm>
            <a:off x="1770364" y="1488622"/>
            <a:ext cx="8388828" cy="892552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000" b="1" i="0" u="none" strike="noStrike" cap="none" spc="0" dirty="0">
                <a:ln>
                  <a:noFill/>
                </a:ln>
                <a:solidFill>
                  <a:srgbClr val="242834"/>
                </a:solidFill>
                <a:latin typeface="Arial"/>
                <a:ea typeface="+mn-ea"/>
                <a:cs typeface="Arial"/>
              </a:rPr>
              <a:t>Рекомендации Палаты </a:t>
            </a:r>
            <a:r>
              <a:rPr lang="ru-RU" sz="2000" b="1" i="0" u="none" strike="noStrike" cap="none" spc="0" dirty="0" smtClean="0">
                <a:ln>
                  <a:noFill/>
                </a:ln>
                <a:solidFill>
                  <a:srgbClr val="C00000"/>
                </a:solidFill>
                <a:latin typeface="Arial"/>
                <a:ea typeface="+mn-ea"/>
                <a:cs typeface="Arial"/>
              </a:rPr>
              <a:t>УЧТЕНЫ</a:t>
            </a:r>
            <a:r>
              <a:rPr lang="ru-RU" sz="2000" b="1" i="0" u="none" strike="noStrike" cap="none" spc="0" dirty="0" smtClean="0">
                <a:ln>
                  <a:noFill/>
                </a:ln>
                <a:solidFill>
                  <a:srgbClr val="242834"/>
                </a:solidFill>
                <a:latin typeface="Arial"/>
                <a:ea typeface="+mn-ea"/>
                <a:cs typeface="Arial"/>
              </a:rPr>
              <a:t> </a:t>
            </a:r>
            <a:r>
              <a:rPr lang="ru-RU" sz="2000" b="1" i="0" u="none" strike="noStrike" cap="none" spc="0" dirty="0">
                <a:ln>
                  <a:noFill/>
                </a:ln>
                <a:solidFill>
                  <a:srgbClr val="242834"/>
                </a:solidFill>
                <a:latin typeface="Arial"/>
                <a:ea typeface="+mn-ea"/>
                <a:cs typeface="Arial"/>
              </a:rPr>
              <a:t>при принятии (изменении) </a:t>
            </a:r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3200" b="1" i="0" u="none" strike="noStrike" cap="none" spc="0" dirty="0" smtClean="0">
                <a:ln>
                  <a:noFill/>
                </a:ln>
                <a:solidFill>
                  <a:srgbClr val="C00000"/>
                </a:solidFill>
                <a:latin typeface="Arial"/>
                <a:cs typeface="Arial"/>
              </a:rPr>
              <a:t>159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sz="2000" b="1" i="0" u="none" strike="noStrike" cap="none" spc="0" dirty="0" smtClean="0">
                <a:ln>
                  <a:noFill/>
                </a:ln>
                <a:solidFill>
                  <a:srgbClr val="242834"/>
                </a:solidFill>
                <a:latin typeface="Arial"/>
                <a:ea typeface="+mn-ea"/>
                <a:cs typeface="Arial"/>
              </a:rPr>
              <a:t>муниципальных </a:t>
            </a:r>
            <a:r>
              <a:rPr lang="ru-RU" sz="2000" b="1" i="0" u="none" strike="noStrike" cap="none" spc="0" dirty="0">
                <a:ln>
                  <a:noFill/>
                </a:ln>
                <a:solidFill>
                  <a:srgbClr val="242834"/>
                </a:solidFill>
                <a:latin typeface="Arial"/>
                <a:ea typeface="+mn-ea"/>
                <a:cs typeface="Arial"/>
              </a:rPr>
              <a:t>правовых </a:t>
            </a:r>
            <a:r>
              <a:rPr lang="ru-RU" sz="2000" b="1" i="0" u="none" strike="noStrike" cap="none" spc="0" dirty="0" smtClean="0">
                <a:ln>
                  <a:noFill/>
                </a:ln>
                <a:solidFill>
                  <a:srgbClr val="242834"/>
                </a:solidFill>
                <a:latin typeface="Arial"/>
                <a:ea typeface="+mn-ea"/>
                <a:cs typeface="Arial"/>
              </a:rPr>
              <a:t>актов:</a:t>
            </a:r>
            <a:endParaRPr lang="ru-RU" sz="2000" b="0" i="0" u="none" strike="noStrike" cap="none" spc="0" dirty="0">
              <a:ln>
                <a:noFill/>
              </a:ln>
              <a:solidFill>
                <a:srgbClr val="242834"/>
              </a:solidFill>
              <a:latin typeface="Open Sans"/>
              <a:ea typeface="+mn-ea"/>
              <a:cs typeface="+mn-cs"/>
            </a:endParaRPr>
          </a:p>
        </p:txBody>
      </p:sp>
      <p:sp>
        <p:nvSpPr>
          <p:cNvPr id="48" name="TextBox 47"/>
          <p:cNvSpPr txBox="1"/>
          <p:nvPr/>
        </p:nvSpPr>
        <p:spPr bwMode="auto">
          <a:xfrm>
            <a:off x="7870493" y="3105805"/>
            <a:ext cx="455253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3200" b="1" dirty="0" smtClean="0">
                <a:solidFill>
                  <a:srgbClr val="1568E8">
                    <a:lumMod val="75000"/>
                  </a:srgbClr>
                </a:solidFill>
                <a:latin typeface="Arial"/>
                <a:cs typeface="Arial"/>
              </a:rPr>
              <a:t>13</a:t>
            </a:r>
            <a:endParaRPr lang="ru-RU" sz="3200" b="1" i="0" u="none" strike="noStrike" cap="none" spc="0" dirty="0">
              <a:ln>
                <a:noFill/>
              </a:ln>
              <a:solidFill>
                <a:srgbClr val="1568E8">
                  <a:lumMod val="75000"/>
                </a:srgbClr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49" name="TextBox 48"/>
          <p:cNvSpPr txBox="1"/>
          <p:nvPr/>
        </p:nvSpPr>
        <p:spPr bwMode="auto">
          <a:xfrm>
            <a:off x="8596516" y="3146349"/>
            <a:ext cx="263631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4572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lang="ru-RU" sz="2000" i="0" u="none" strike="noStrike" cap="none" spc="0" dirty="0" smtClean="0">
                <a:ln>
                  <a:noFill/>
                </a:ln>
                <a:solidFill>
                  <a:srgbClr val="242834"/>
                </a:solidFill>
                <a:latin typeface="Arial"/>
                <a:cs typeface="Arial"/>
              </a:rPr>
              <a:t>по корректировке МП</a:t>
            </a:r>
            <a:endParaRPr lang="ru-RU" sz="2000" b="1" i="0" u="none" strike="noStrike" cap="none" spc="0" dirty="0">
              <a:ln>
                <a:noFill/>
              </a:ln>
              <a:solidFill>
                <a:srgbClr val="242834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50" name="TextBox 49"/>
          <p:cNvSpPr txBox="1"/>
          <p:nvPr/>
        </p:nvSpPr>
        <p:spPr bwMode="auto">
          <a:xfrm>
            <a:off x="7984306" y="4231330"/>
            <a:ext cx="227626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3200" b="1" i="0" u="none" strike="noStrike" cap="none" spc="0" dirty="0" smtClean="0">
                <a:ln>
                  <a:noFill/>
                </a:ln>
                <a:solidFill>
                  <a:srgbClr val="1568E8">
                    <a:lumMod val="75000"/>
                  </a:srgbClr>
                </a:solidFill>
                <a:latin typeface="Arial"/>
                <a:ea typeface="+mn-ea"/>
                <a:cs typeface="Arial"/>
              </a:rPr>
              <a:t>2</a:t>
            </a:r>
            <a:endParaRPr lang="ru-RU" sz="3200" b="1" i="0" u="none" strike="noStrike" cap="none" spc="0" dirty="0">
              <a:ln>
                <a:noFill/>
              </a:ln>
              <a:solidFill>
                <a:srgbClr val="1568E8">
                  <a:lumMod val="75000"/>
                </a:srgbClr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51" name="TextBox 50"/>
          <p:cNvSpPr txBox="1"/>
          <p:nvPr/>
        </p:nvSpPr>
        <p:spPr bwMode="auto">
          <a:xfrm>
            <a:off x="8596515" y="4323664"/>
            <a:ext cx="263631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4572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lang="ru-RU" sz="2000" i="0" u="none" strike="noStrike" cap="none" spc="0" dirty="0">
                <a:ln>
                  <a:noFill/>
                </a:ln>
                <a:solidFill>
                  <a:srgbClr val="242834"/>
                </a:solidFill>
                <a:latin typeface="Arial"/>
                <a:cs typeface="Arial"/>
              </a:rPr>
              <a:t>в сфере закупок</a:t>
            </a:r>
            <a:endParaRPr dirty="0"/>
          </a:p>
        </p:txBody>
      </p:sp>
      <p:sp>
        <p:nvSpPr>
          <p:cNvPr id="52" name="TextBox 51"/>
          <p:cNvSpPr txBox="1"/>
          <p:nvPr/>
        </p:nvSpPr>
        <p:spPr bwMode="auto">
          <a:xfrm>
            <a:off x="7870493" y="5487961"/>
            <a:ext cx="455253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3200" b="1" i="0" u="none" strike="noStrike" cap="none" spc="0" dirty="0" smtClean="0">
                <a:ln>
                  <a:noFill/>
                </a:ln>
                <a:solidFill>
                  <a:srgbClr val="1568E8">
                    <a:lumMod val="75000"/>
                  </a:srgbClr>
                </a:solidFill>
                <a:latin typeface="Arial"/>
                <a:ea typeface="+mn-ea"/>
                <a:cs typeface="Arial"/>
              </a:rPr>
              <a:t>39</a:t>
            </a:r>
            <a:endParaRPr lang="ru-RU" sz="3200" b="1" i="0" u="none" strike="noStrike" cap="none" spc="0" dirty="0">
              <a:ln>
                <a:noFill/>
              </a:ln>
              <a:solidFill>
                <a:srgbClr val="1568E8">
                  <a:lumMod val="75000"/>
                </a:srgbClr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53" name="TextBox 52"/>
          <p:cNvSpPr txBox="1"/>
          <p:nvPr/>
        </p:nvSpPr>
        <p:spPr bwMode="auto">
          <a:xfrm>
            <a:off x="8596514" y="5580293"/>
            <a:ext cx="263631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4572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lang="ru-RU" sz="2000" i="0" u="none" strike="noStrike" cap="none" spc="0" dirty="0" smtClean="0">
                <a:ln>
                  <a:noFill/>
                </a:ln>
                <a:solidFill>
                  <a:srgbClr val="242834"/>
                </a:solidFill>
                <a:latin typeface="Arial"/>
                <a:cs typeface="Arial"/>
              </a:rPr>
              <a:t>по </a:t>
            </a:r>
            <a:r>
              <a:rPr lang="ru-RU" sz="2000" i="0" u="none" strike="noStrike" cap="none" spc="0" dirty="0">
                <a:ln>
                  <a:noFill/>
                </a:ln>
                <a:solidFill>
                  <a:srgbClr val="242834"/>
                </a:solidFill>
                <a:latin typeface="Arial"/>
                <a:cs typeface="Arial"/>
              </a:rPr>
              <a:t>прочим вопросам</a:t>
            </a:r>
            <a:endParaRPr dirty="0"/>
          </a:p>
        </p:txBody>
      </p:sp>
      <p:sp>
        <p:nvSpPr>
          <p:cNvPr id="58" name="TextBox 57"/>
          <p:cNvSpPr txBox="1"/>
          <p:nvPr/>
        </p:nvSpPr>
        <p:spPr bwMode="auto">
          <a:xfrm>
            <a:off x="1205133" y="5443924"/>
            <a:ext cx="327446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000" i="0" u="none" strike="noStrike" cap="none" spc="0" dirty="0">
                <a:ln>
                  <a:noFill/>
                </a:ln>
                <a:solidFill>
                  <a:srgbClr val="242834"/>
                </a:solidFill>
                <a:latin typeface="Arial"/>
                <a:ea typeface="+mn-ea"/>
                <a:cs typeface="Arial"/>
              </a:rPr>
              <a:t>в сфере учета  и отчетности, ВФА</a:t>
            </a:r>
          </a:p>
        </p:txBody>
      </p:sp>
      <p:pic>
        <p:nvPicPr>
          <p:cNvPr id="60" name="Рисунок 59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5501594" y="3977118"/>
            <a:ext cx="1294317" cy="1265555"/>
          </a:xfrm>
          <a:prstGeom prst="rect">
            <a:avLst/>
          </a:prstGeom>
        </p:spPr>
      </p:pic>
      <p:cxnSp>
        <p:nvCxnSpPr>
          <p:cNvPr id="64" name="Прямая соединительная линия 63"/>
          <p:cNvCxnSpPr>
            <a:cxnSpLocks/>
          </p:cNvCxnSpPr>
          <p:nvPr/>
        </p:nvCxnSpPr>
        <p:spPr bwMode="auto">
          <a:xfrm>
            <a:off x="877998" y="996081"/>
            <a:ext cx="1113221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20" name="Рисунок 12"/>
          <p:cNvPicPr/>
          <p:nvPr/>
        </p:nvPicPr>
        <p:blipFill>
          <a:blip r:embed="rId4"/>
          <a:stretch/>
        </p:blipFill>
        <p:spPr bwMode="auto">
          <a:xfrm>
            <a:off x="87771" y="64620"/>
            <a:ext cx="1079640" cy="107964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4198360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 bwMode="auto">
          <a:xfrm>
            <a:off x="8818790" y="1290684"/>
            <a:ext cx="2352501" cy="914400"/>
          </a:xfrm>
          <a:prstGeom prst="ellipse">
            <a:avLst/>
          </a:prstGeom>
          <a:noFill/>
          <a:ln w="28575">
            <a:solidFill>
              <a:srgbClr val="155F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ru-RU" sz="1200"/>
          </a:p>
        </p:txBody>
      </p:sp>
      <p:sp>
        <p:nvSpPr>
          <p:cNvPr id="39" name="圆角矩形 17"/>
          <p:cNvSpPr/>
          <p:nvPr/>
        </p:nvSpPr>
        <p:spPr bwMode="auto">
          <a:xfrm>
            <a:off x="8599461" y="1937598"/>
            <a:ext cx="2985020" cy="1151765"/>
          </a:xfrm>
          <a:prstGeom prst="roundRect">
            <a:avLst>
              <a:gd name="adj" fmla="val 9450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sz="2400" b="0" i="0" u="none" strike="noStrike" cap="none" spc="0">
              <a:ln>
                <a:noFill/>
              </a:ln>
              <a:solidFill>
                <a:srgbClr val="FFFFFF"/>
              </a:solidFill>
              <a:latin typeface="Open Sans"/>
              <a:ea typeface="+mn-ea"/>
              <a:cs typeface="+mn-cs"/>
            </a:endParaRPr>
          </a:p>
        </p:txBody>
      </p:sp>
      <p:sp>
        <p:nvSpPr>
          <p:cNvPr id="33" name="TextBox 32"/>
          <p:cNvSpPr txBox="1"/>
          <p:nvPr/>
        </p:nvSpPr>
        <p:spPr bwMode="auto">
          <a:xfrm>
            <a:off x="2827758" y="261167"/>
            <a:ext cx="703824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400" b="1" i="0" u="none" strike="noStrike" cap="none" spc="0" dirty="0">
                <a:ln>
                  <a:noFill/>
                </a:ln>
                <a:solidFill>
                  <a:srgbClr val="24283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Меры реагирования</a:t>
            </a:r>
            <a:endParaRPr lang="zh-CN" sz="2400" b="0" i="0" u="none" strike="noStrike" cap="none" spc="0" dirty="0">
              <a:ln>
                <a:noFill/>
              </a:ln>
              <a:solidFill>
                <a:srgbClr val="242834">
                  <a:lumMod val="65000"/>
                  <a:lumOff val="35000"/>
                </a:srgbClr>
              </a:solidFill>
              <a:latin typeface="Arial" panose="020B0604020202020204" pitchFamily="34" charset="0"/>
              <a:ea typeface="微软雅黑"/>
              <a:cs typeface="Arial" panose="020B0604020202020204" pitchFamily="34" charset="0"/>
            </a:endParaRPr>
          </a:p>
        </p:txBody>
      </p:sp>
      <p:sp>
        <p:nvSpPr>
          <p:cNvPr id="66" name="圆角矩形 5"/>
          <p:cNvSpPr/>
          <p:nvPr/>
        </p:nvSpPr>
        <p:spPr bwMode="auto">
          <a:xfrm>
            <a:off x="6559617" y="5298610"/>
            <a:ext cx="3153890" cy="1169106"/>
          </a:xfrm>
          <a:prstGeom prst="roundRect">
            <a:avLst>
              <a:gd name="adj" fmla="val 16667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21906" tIns="60954" rIns="121906" bIns="60954" anchor="ctr"/>
          <a:lstStyle/>
          <a:p>
            <a:pPr marL="0" marR="0" lvl="2" indent="0" algn="ctr" defTabSz="-84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/>
              <a:buChar char="n"/>
              <a:tabLst>
                <a:tab pos="181182" algn="l"/>
              </a:tabLst>
              <a:defRPr/>
            </a:pPr>
            <a:endParaRPr lang="zh-CN" sz="1850" b="0" i="0" u="none" strike="noStrike" cap="none" spc="0">
              <a:ln>
                <a:noFill/>
              </a:ln>
              <a:solidFill>
                <a:srgbClr val="D61B76"/>
              </a:solidFill>
              <a:latin typeface="微软雅黑"/>
              <a:ea typeface="微软雅黑"/>
              <a:cs typeface="+mn-cs"/>
            </a:endParaRPr>
          </a:p>
        </p:txBody>
      </p:sp>
      <p:sp>
        <p:nvSpPr>
          <p:cNvPr id="68" name="圆角矩形 7"/>
          <p:cNvSpPr/>
          <p:nvPr/>
        </p:nvSpPr>
        <p:spPr bwMode="auto">
          <a:xfrm>
            <a:off x="6471750" y="3746116"/>
            <a:ext cx="3154970" cy="1151235"/>
          </a:xfrm>
          <a:prstGeom prst="roundRect">
            <a:avLst>
              <a:gd name="adj" fmla="val 16667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121906" tIns="60954" rIns="121906" bIns="60954" anchor="ctr"/>
          <a:lstStyle/>
          <a:p>
            <a:pPr marL="0" marR="0" lvl="2" indent="0" algn="ctr" defTabSz="-84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/>
              <a:buChar char="n"/>
              <a:tabLst>
                <a:tab pos="181182" algn="l"/>
              </a:tabLst>
              <a:defRPr/>
            </a:pPr>
            <a:endParaRPr lang="zh-CN" sz="1850" b="0" i="0" u="none" strike="noStrike" cap="none" spc="0">
              <a:ln>
                <a:noFill/>
              </a:ln>
              <a:solidFill>
                <a:srgbClr val="242834"/>
              </a:solidFill>
              <a:latin typeface="微软雅黑"/>
              <a:ea typeface="微软雅黑"/>
              <a:cs typeface="+mn-cs"/>
            </a:endParaRPr>
          </a:p>
        </p:txBody>
      </p:sp>
      <p:grpSp>
        <p:nvGrpSpPr>
          <p:cNvPr id="71" name="组合 27"/>
          <p:cNvGrpSpPr/>
          <p:nvPr/>
        </p:nvGrpSpPr>
        <p:grpSpPr bwMode="auto">
          <a:xfrm>
            <a:off x="486411" y="4110650"/>
            <a:ext cx="4301992" cy="926884"/>
            <a:chOff x="4304043" y="1286668"/>
            <a:chExt cx="3837944" cy="2757793"/>
          </a:xfrm>
          <a:noFill/>
        </p:grpSpPr>
        <p:sp>
          <p:nvSpPr>
            <p:cNvPr id="73" name="圆角矩形 29"/>
            <p:cNvSpPr/>
            <p:nvPr/>
          </p:nvSpPr>
          <p:spPr bwMode="auto">
            <a:xfrm>
              <a:off x="4304043" y="1286668"/>
              <a:ext cx="3837944" cy="2757793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zh-CN" sz="2400" b="0" i="0" u="none" strike="noStrike" cap="none" spc="0">
                <a:ln>
                  <a:noFill/>
                </a:ln>
                <a:solidFill>
                  <a:srgbClr val="242834">
                    <a:lumMod val="75000"/>
                    <a:lumOff val="25000"/>
                  </a:srgbClr>
                </a:solidFill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74" name="圆角矩形 34"/>
            <p:cNvSpPr/>
            <p:nvPr/>
          </p:nvSpPr>
          <p:spPr bwMode="auto">
            <a:xfrm>
              <a:off x="4351927" y="1373343"/>
              <a:ext cx="3742173" cy="2584451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zh-CN" sz="2400" b="0" i="0" u="none" strike="noStrike" cap="none" spc="0">
                <a:ln>
                  <a:noFill/>
                </a:ln>
                <a:solidFill>
                  <a:srgbClr val="242834">
                    <a:lumMod val="75000"/>
                    <a:lumOff val="25000"/>
                  </a:srgbClr>
                </a:solidFill>
                <a:latin typeface="Open Sans"/>
                <a:ea typeface="+mn-ea"/>
                <a:cs typeface="+mn-cs"/>
              </a:endParaRPr>
            </a:p>
          </p:txBody>
        </p:sp>
      </p:grpSp>
      <p:sp>
        <p:nvSpPr>
          <p:cNvPr id="4" name="TextBox 3"/>
          <p:cNvSpPr txBox="1"/>
          <p:nvPr/>
        </p:nvSpPr>
        <p:spPr bwMode="auto">
          <a:xfrm>
            <a:off x="1501966" y="3894840"/>
            <a:ext cx="4016093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000" b="1" i="0" u="none" strike="noStrike" cap="none" spc="0" dirty="0">
                <a:ln>
                  <a:noFill/>
                </a:ln>
                <a:solidFill>
                  <a:srgbClr val="242834"/>
                </a:solidFill>
                <a:latin typeface="Arial"/>
                <a:ea typeface="微软雅黑"/>
                <a:cs typeface="Arial"/>
              </a:rPr>
              <a:t>К </a:t>
            </a:r>
            <a:r>
              <a:rPr lang="ru-RU" sz="2000" b="1" i="0" u="none" strike="noStrike" cap="none" spc="0" dirty="0">
                <a:ln>
                  <a:noFill/>
                </a:ln>
                <a:solidFill>
                  <a:srgbClr val="C00000"/>
                </a:solidFill>
                <a:latin typeface="Arial"/>
                <a:ea typeface="微软雅黑"/>
                <a:cs typeface="Arial"/>
              </a:rPr>
              <a:t>административной</a:t>
            </a:r>
            <a:r>
              <a:rPr lang="ru-RU" sz="2000" b="1" i="0" u="none" strike="noStrike" cap="none" spc="0" dirty="0">
                <a:ln>
                  <a:noFill/>
                </a:ln>
                <a:solidFill>
                  <a:srgbClr val="FF0000"/>
                </a:solidFill>
                <a:latin typeface="Arial"/>
                <a:ea typeface="微软雅黑"/>
                <a:cs typeface="Arial"/>
              </a:rPr>
              <a:t> </a:t>
            </a:r>
            <a:r>
              <a:rPr lang="ru-RU" sz="2000" b="1" i="0" u="none" strike="noStrike" cap="none" spc="0" dirty="0">
                <a:ln>
                  <a:noFill/>
                </a:ln>
                <a:solidFill>
                  <a:srgbClr val="242834"/>
                </a:solidFill>
                <a:latin typeface="Arial"/>
                <a:ea typeface="微软雅黑"/>
                <a:cs typeface="Arial"/>
              </a:rPr>
              <a:t>ответственности</a:t>
            </a:r>
            <a:endParaRPr dirty="0"/>
          </a:p>
        </p:txBody>
      </p:sp>
      <p:grpSp>
        <p:nvGrpSpPr>
          <p:cNvPr id="80" name="组合 27"/>
          <p:cNvGrpSpPr/>
          <p:nvPr/>
        </p:nvGrpSpPr>
        <p:grpSpPr bwMode="auto">
          <a:xfrm>
            <a:off x="7702404" y="4017828"/>
            <a:ext cx="4194641" cy="907032"/>
            <a:chOff x="4304043" y="1286668"/>
            <a:chExt cx="3837944" cy="2757793"/>
          </a:xfrm>
          <a:noFill/>
        </p:grpSpPr>
        <p:sp>
          <p:nvSpPr>
            <p:cNvPr id="81" name="圆角矩形 29"/>
            <p:cNvSpPr/>
            <p:nvPr/>
          </p:nvSpPr>
          <p:spPr bwMode="auto">
            <a:xfrm>
              <a:off x="4304043" y="1286668"/>
              <a:ext cx="3837944" cy="2757793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zh-CN" sz="2400" b="0" i="0" u="none" strike="noStrike" cap="none" spc="0">
                <a:ln>
                  <a:noFill/>
                </a:ln>
                <a:solidFill>
                  <a:srgbClr val="242834">
                    <a:lumMod val="75000"/>
                    <a:lumOff val="25000"/>
                  </a:srgbClr>
                </a:solidFill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82" name="圆角矩形 34"/>
            <p:cNvSpPr/>
            <p:nvPr/>
          </p:nvSpPr>
          <p:spPr bwMode="auto">
            <a:xfrm>
              <a:off x="4351927" y="1373341"/>
              <a:ext cx="3742174" cy="2584453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zh-CN" sz="2400" b="0" i="0" u="none" strike="noStrike" cap="none" spc="0">
                <a:ln>
                  <a:noFill/>
                </a:ln>
                <a:solidFill>
                  <a:srgbClr val="242834">
                    <a:lumMod val="75000"/>
                    <a:lumOff val="25000"/>
                  </a:srgbClr>
                </a:solidFill>
                <a:latin typeface="Open Sans"/>
                <a:ea typeface="+mn-ea"/>
                <a:cs typeface="+mn-cs"/>
              </a:endParaRPr>
            </a:p>
          </p:txBody>
        </p:sp>
      </p:grpSp>
      <p:sp>
        <p:nvSpPr>
          <p:cNvPr id="83" name="TextBox 82"/>
          <p:cNvSpPr txBox="1"/>
          <p:nvPr/>
        </p:nvSpPr>
        <p:spPr bwMode="auto">
          <a:xfrm>
            <a:off x="1607419" y="5461303"/>
            <a:ext cx="3566483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000" b="1" i="0" u="none" strike="noStrike" cap="none" spc="0" dirty="0">
                <a:ln>
                  <a:noFill/>
                </a:ln>
                <a:solidFill>
                  <a:srgbClr val="242834"/>
                </a:solidFill>
                <a:latin typeface="Arial"/>
                <a:ea typeface="微软雅黑"/>
                <a:cs typeface="Arial"/>
              </a:rPr>
              <a:t>К </a:t>
            </a:r>
            <a:r>
              <a:rPr lang="ru-RU" sz="2000" b="1" i="0" u="none" strike="noStrike" cap="none" spc="0" dirty="0">
                <a:ln>
                  <a:noFill/>
                </a:ln>
                <a:solidFill>
                  <a:srgbClr val="C00000"/>
                </a:solidFill>
                <a:latin typeface="Arial"/>
                <a:ea typeface="微软雅黑"/>
                <a:cs typeface="Arial"/>
              </a:rPr>
              <a:t>дисциплинарной </a:t>
            </a:r>
            <a:r>
              <a:rPr lang="ru-RU" sz="2000" b="1" i="0" u="none" strike="noStrike" cap="none" spc="0" dirty="0">
                <a:ln>
                  <a:noFill/>
                </a:ln>
                <a:solidFill>
                  <a:srgbClr val="242834"/>
                </a:solidFill>
                <a:latin typeface="Arial"/>
                <a:ea typeface="微软雅黑"/>
                <a:cs typeface="Arial"/>
              </a:rPr>
              <a:t>ответственности</a:t>
            </a:r>
            <a:endParaRPr dirty="0"/>
          </a:p>
        </p:txBody>
      </p:sp>
      <p:sp>
        <p:nvSpPr>
          <p:cNvPr id="5" name="TextBox 4"/>
          <p:cNvSpPr txBox="1"/>
          <p:nvPr/>
        </p:nvSpPr>
        <p:spPr bwMode="auto">
          <a:xfrm>
            <a:off x="6487643" y="3894840"/>
            <a:ext cx="2979236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3200" b="1" i="0" u="none" strike="noStrike" cap="none" spc="0" dirty="0" smtClean="0">
                <a:ln>
                  <a:noFill/>
                </a:ln>
                <a:solidFill>
                  <a:srgbClr val="C00000"/>
                </a:solidFill>
                <a:latin typeface="Arial"/>
                <a:ea typeface="+mn-ea"/>
                <a:cs typeface="Arial"/>
              </a:rPr>
              <a:t>14</a:t>
            </a:r>
            <a:r>
              <a:rPr lang="ru-RU" sz="2400" b="1" i="0" u="none" strike="noStrike" cap="none" spc="0" dirty="0" smtClean="0">
                <a:ln>
                  <a:noFill/>
                </a:ln>
                <a:solidFill>
                  <a:srgbClr val="242834"/>
                </a:solidFill>
                <a:latin typeface="Arial"/>
                <a:ea typeface="+mn-ea"/>
                <a:cs typeface="Arial"/>
              </a:rPr>
              <a:t> </a:t>
            </a:r>
            <a:r>
              <a:rPr lang="ru-RU" sz="2000" b="1" i="0" u="none" strike="noStrike" cap="none" spc="0" dirty="0">
                <a:ln>
                  <a:noFill/>
                </a:ln>
                <a:solidFill>
                  <a:srgbClr val="242834"/>
                </a:solidFill>
                <a:latin typeface="Arial"/>
                <a:ea typeface="+mn-ea"/>
                <a:cs typeface="Arial"/>
              </a:rPr>
              <a:t>должностных лиц </a:t>
            </a:r>
            <a:endParaRPr dirty="0"/>
          </a:p>
          <a:p>
            <a:pPr lvl="0" algn="ctr">
              <a:defRPr/>
            </a:pP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" name="TextBox 83"/>
          <p:cNvSpPr txBox="1"/>
          <p:nvPr/>
        </p:nvSpPr>
        <p:spPr bwMode="auto">
          <a:xfrm>
            <a:off x="6625950" y="5454603"/>
            <a:ext cx="3021223" cy="8233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3200" b="1" i="0" u="none" strike="noStrike" cap="none" spc="0" dirty="0" smtClean="0">
                <a:ln>
                  <a:noFill/>
                </a:ln>
                <a:solidFill>
                  <a:srgbClr val="C00000"/>
                </a:solidFill>
                <a:latin typeface="Arial"/>
                <a:ea typeface="+mn-ea"/>
                <a:cs typeface="Arial"/>
              </a:rPr>
              <a:t>29</a:t>
            </a:r>
            <a:r>
              <a:rPr lang="ru-RU" sz="2400" b="1" i="0" u="none" strike="noStrike" cap="none" spc="0" dirty="0" smtClean="0">
                <a:ln>
                  <a:noFill/>
                </a:ln>
                <a:solidFill>
                  <a:srgbClr val="242834"/>
                </a:solidFill>
                <a:latin typeface="Arial"/>
                <a:ea typeface="+mn-ea"/>
                <a:cs typeface="Arial"/>
              </a:rPr>
              <a:t> </a:t>
            </a:r>
            <a:r>
              <a:rPr lang="ru-RU" sz="2000" b="1" i="0" u="none" strike="noStrike" cap="none" spc="0" dirty="0">
                <a:ln>
                  <a:noFill/>
                </a:ln>
                <a:solidFill>
                  <a:srgbClr val="242834"/>
                </a:solidFill>
                <a:latin typeface="Arial"/>
                <a:ea typeface="+mn-ea"/>
                <a:cs typeface="Arial"/>
              </a:rPr>
              <a:t>должностных лиц</a:t>
            </a:r>
            <a:endParaRPr dirty="0"/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2150" b="1" i="0" u="none" strike="noStrike" cap="none" spc="0" dirty="0">
              <a:ln>
                <a:noFill/>
              </a:ln>
              <a:solidFill>
                <a:srgbClr val="1ECAE4"/>
              </a:solidFill>
              <a:latin typeface="微软雅黑"/>
              <a:ea typeface="微软雅黑"/>
              <a:cs typeface="+mn-cs"/>
            </a:endParaRPr>
          </a:p>
        </p:txBody>
      </p:sp>
      <p:sp>
        <p:nvSpPr>
          <p:cNvPr id="85" name="TextBox 84"/>
          <p:cNvSpPr txBox="1"/>
          <p:nvPr/>
        </p:nvSpPr>
        <p:spPr bwMode="auto">
          <a:xfrm>
            <a:off x="1492341" y="3279709"/>
            <a:ext cx="257910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400" b="1" i="0" u="sng" strike="noStrike" cap="none" spc="0" dirty="0">
                <a:ln>
                  <a:noFill/>
                </a:ln>
                <a:solidFill>
                  <a:srgbClr val="C00000"/>
                </a:solidFill>
                <a:latin typeface="Arial"/>
                <a:ea typeface="微软雅黑"/>
                <a:cs typeface="Arial"/>
              </a:rPr>
              <a:t>Привлечено:</a:t>
            </a:r>
            <a:endParaRPr dirty="0"/>
          </a:p>
        </p:txBody>
      </p:sp>
      <p:sp>
        <p:nvSpPr>
          <p:cNvPr id="31" name="圆角矩形 17"/>
          <p:cNvSpPr/>
          <p:nvPr/>
        </p:nvSpPr>
        <p:spPr bwMode="auto">
          <a:xfrm>
            <a:off x="4396514" y="1964748"/>
            <a:ext cx="2985020" cy="1151765"/>
          </a:xfrm>
          <a:prstGeom prst="roundRect">
            <a:avLst>
              <a:gd name="adj" fmla="val 9450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sz="2400" b="0" i="0" u="none" strike="noStrike" cap="none" spc="0">
              <a:ln>
                <a:noFill/>
              </a:ln>
              <a:solidFill>
                <a:srgbClr val="FFFFFF"/>
              </a:solidFill>
              <a:latin typeface="Open Sans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 bwMode="auto">
          <a:xfrm>
            <a:off x="4808416" y="1603741"/>
            <a:ext cx="236201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000" b="1" i="0" u="none" strike="noStrike" cap="none" spc="0" dirty="0">
                <a:ln>
                  <a:noFill/>
                </a:ln>
                <a:solidFill>
                  <a:srgbClr val="242834"/>
                </a:solidFill>
                <a:latin typeface="Arial"/>
                <a:ea typeface="微软雅黑"/>
                <a:cs typeface="Arial"/>
              </a:rPr>
              <a:t>Представлений</a:t>
            </a:r>
          </a:p>
        </p:txBody>
      </p:sp>
      <p:sp>
        <p:nvSpPr>
          <p:cNvPr id="45" name="TextBox 44"/>
          <p:cNvSpPr txBox="1"/>
          <p:nvPr/>
        </p:nvSpPr>
        <p:spPr bwMode="auto">
          <a:xfrm>
            <a:off x="8929819" y="1580783"/>
            <a:ext cx="220409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000" b="1" i="0" u="none" strike="noStrike" cap="none" spc="0" dirty="0">
                <a:ln>
                  <a:noFill/>
                </a:ln>
                <a:solidFill>
                  <a:srgbClr val="242834"/>
                </a:solidFill>
                <a:latin typeface="Arial"/>
                <a:ea typeface="微软雅黑"/>
                <a:cs typeface="Arial"/>
              </a:rPr>
              <a:t>Предписаний</a:t>
            </a:r>
            <a:endParaRPr dirty="0"/>
          </a:p>
        </p:txBody>
      </p:sp>
      <p:sp>
        <p:nvSpPr>
          <p:cNvPr id="9" name="TextBox 8"/>
          <p:cNvSpPr txBox="1"/>
          <p:nvPr/>
        </p:nvSpPr>
        <p:spPr bwMode="auto">
          <a:xfrm>
            <a:off x="1033502" y="1470564"/>
            <a:ext cx="19861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400" b="1" i="0" u="sng" strike="noStrike" cap="none" spc="0" dirty="0">
                <a:ln>
                  <a:noFill/>
                </a:ln>
                <a:latin typeface="Arial"/>
                <a:ea typeface="微软雅黑"/>
                <a:cs typeface="Arial"/>
              </a:rPr>
              <a:t>Направлено</a:t>
            </a:r>
            <a:r>
              <a:rPr lang="ru-RU" sz="2400" b="1" i="0" u="sng" strike="noStrike" cap="none" spc="0" dirty="0">
                <a:ln>
                  <a:noFill/>
                </a:ln>
                <a:solidFill>
                  <a:srgbClr val="C00000"/>
                </a:solidFill>
                <a:latin typeface="Arial"/>
                <a:ea typeface="微软雅黑"/>
                <a:cs typeface="Arial"/>
              </a:rPr>
              <a:t>:</a:t>
            </a:r>
            <a:endParaRPr dirty="0"/>
          </a:p>
        </p:txBody>
      </p:sp>
      <p:sp>
        <p:nvSpPr>
          <p:cNvPr id="11" name="TextBox 10"/>
          <p:cNvSpPr txBox="1"/>
          <p:nvPr/>
        </p:nvSpPr>
        <p:spPr bwMode="auto">
          <a:xfrm>
            <a:off x="4481903" y="2455552"/>
            <a:ext cx="2899631" cy="7318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400" b="1" i="0" u="sng" strike="noStrike" cap="none" spc="0" dirty="0">
                <a:ln>
                  <a:noFill/>
                </a:ln>
                <a:solidFill>
                  <a:srgbClr val="242834"/>
                </a:solidFill>
                <a:latin typeface="Arial"/>
                <a:ea typeface="+mn-ea"/>
                <a:cs typeface="Arial"/>
              </a:rPr>
              <a:t>Исполнено </a:t>
            </a:r>
            <a:r>
              <a:rPr lang="en-US" sz="2400" b="1" i="0" u="none" strike="noStrike" cap="none" spc="0" dirty="0">
                <a:ln>
                  <a:noFill/>
                </a:ln>
                <a:solidFill>
                  <a:srgbClr val="242834"/>
                </a:solidFill>
                <a:latin typeface="Arial"/>
                <a:ea typeface="+mn-ea"/>
                <a:cs typeface="Arial"/>
              </a:rPr>
              <a:t>- </a:t>
            </a:r>
            <a:r>
              <a:rPr lang="ru-RU" sz="2400" b="1" i="0" u="none" strike="noStrike" cap="none" spc="0" dirty="0" smtClean="0">
                <a:ln>
                  <a:noFill/>
                </a:ln>
                <a:solidFill>
                  <a:srgbClr val="C00000"/>
                </a:solidFill>
                <a:latin typeface="Arial"/>
                <a:ea typeface="+mn-ea"/>
                <a:cs typeface="Arial"/>
              </a:rPr>
              <a:t>25</a:t>
            </a:r>
            <a:endParaRPr lang="en-US" sz="2400" b="1" i="0" u="none" strike="noStrike" cap="none" spc="0" dirty="0">
              <a:ln>
                <a:noFill/>
              </a:ln>
              <a:solidFill>
                <a:srgbClr val="C00000"/>
              </a:solidFill>
              <a:latin typeface="Arial"/>
              <a:ea typeface="+mn-ea"/>
              <a:cs typeface="Arial"/>
            </a:endParaRPr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400" b="1" i="0" u="none" strike="noStrike" cap="none" spc="0" dirty="0">
                <a:ln>
                  <a:noFill/>
                </a:ln>
                <a:solidFill>
                  <a:srgbClr val="242834"/>
                </a:solidFill>
                <a:latin typeface="Arial"/>
                <a:ea typeface="+mn-ea"/>
                <a:cs typeface="Arial"/>
              </a:rPr>
              <a:t> </a:t>
            </a:r>
            <a:endParaRPr lang="ru-RU" sz="2400" b="1" i="0" u="none" strike="noStrike" cap="none" spc="0" dirty="0">
              <a:ln>
                <a:noFill/>
              </a:ln>
              <a:solidFill>
                <a:srgbClr val="C00000"/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50" name="TextBox 49"/>
          <p:cNvSpPr txBox="1"/>
          <p:nvPr/>
        </p:nvSpPr>
        <p:spPr bwMode="auto">
          <a:xfrm>
            <a:off x="8685210" y="2188125"/>
            <a:ext cx="2899271" cy="6480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sz="1850" b="0" i="0" u="none" strike="noStrike" cap="none" spc="0" dirty="0">
              <a:ln>
                <a:noFill/>
              </a:ln>
              <a:solidFill>
                <a:srgbClr val="242834"/>
              </a:solidFill>
              <a:latin typeface="Arial"/>
              <a:ea typeface="+mn-ea"/>
              <a:cs typeface="Arial"/>
            </a:endParaRPr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400" b="1" i="0" u="sng" strike="noStrike" cap="none" spc="0" dirty="0">
                <a:ln>
                  <a:noFill/>
                </a:ln>
                <a:solidFill>
                  <a:srgbClr val="242834"/>
                </a:solidFill>
                <a:latin typeface="Arial"/>
                <a:ea typeface="+mn-ea"/>
                <a:cs typeface="Arial"/>
              </a:rPr>
              <a:t>Исполнено</a:t>
            </a:r>
            <a:r>
              <a:rPr lang="ru-RU" sz="2400" b="1" i="0" u="none" strike="noStrike" cap="none" spc="0" dirty="0">
                <a:ln>
                  <a:noFill/>
                </a:ln>
                <a:solidFill>
                  <a:srgbClr val="242834"/>
                </a:solidFill>
                <a:latin typeface="Arial"/>
                <a:ea typeface="+mn-ea"/>
                <a:cs typeface="Arial"/>
              </a:rPr>
              <a:t> - </a:t>
            </a:r>
            <a:r>
              <a:rPr lang="ru-RU" sz="2400" b="1" i="0" u="none" strike="noStrike" cap="none" spc="0" dirty="0" smtClean="0">
                <a:ln>
                  <a:noFill/>
                </a:ln>
                <a:solidFill>
                  <a:srgbClr val="C00000"/>
                </a:solidFill>
                <a:latin typeface="Arial"/>
                <a:ea typeface="+mn-ea"/>
                <a:cs typeface="Arial"/>
              </a:rPr>
              <a:t>28</a:t>
            </a:r>
            <a:endParaRPr lang="ru-RU" sz="2400" b="1" i="0" u="none" strike="noStrike" cap="none" spc="0" dirty="0">
              <a:ln>
                <a:noFill/>
              </a:ln>
              <a:solidFill>
                <a:srgbClr val="C00000"/>
              </a:solidFill>
              <a:latin typeface="Arial"/>
              <a:ea typeface="微软雅黑"/>
              <a:cs typeface="Arial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48634" y="3726126"/>
            <a:ext cx="951789" cy="952979"/>
          </a:xfrm>
          <a:prstGeom prst="rect">
            <a:avLst/>
          </a:prstGeom>
        </p:spPr>
      </p:pic>
      <p:cxnSp>
        <p:nvCxnSpPr>
          <p:cNvPr id="47" name="Прямая соединительная линия 46"/>
          <p:cNvCxnSpPr>
            <a:cxnSpLocks/>
          </p:cNvCxnSpPr>
          <p:nvPr/>
        </p:nvCxnSpPr>
        <p:spPr bwMode="auto">
          <a:xfrm>
            <a:off x="1607419" y="868542"/>
            <a:ext cx="9904396" cy="1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2" name="Овал 41"/>
          <p:cNvSpPr/>
          <p:nvPr/>
        </p:nvSpPr>
        <p:spPr bwMode="auto">
          <a:xfrm>
            <a:off x="4607221" y="1295428"/>
            <a:ext cx="2352501" cy="914400"/>
          </a:xfrm>
          <a:prstGeom prst="ellipse">
            <a:avLst/>
          </a:prstGeom>
          <a:noFill/>
          <a:ln w="28575">
            <a:solidFill>
              <a:srgbClr val="155F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ru-RU" sz="1200"/>
          </a:p>
        </p:txBody>
      </p:sp>
      <p:sp>
        <p:nvSpPr>
          <p:cNvPr id="1772565067" name="Блок-схема: узел 1772565066"/>
          <p:cNvSpPr/>
          <p:nvPr/>
        </p:nvSpPr>
        <p:spPr bwMode="auto">
          <a:xfrm>
            <a:off x="3449751" y="1184569"/>
            <a:ext cx="1157470" cy="1139854"/>
          </a:xfrm>
          <a:prstGeom prst="flowChartConnector">
            <a:avLst/>
          </a:prstGeom>
          <a:solidFill>
            <a:srgbClr val="1765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0"/>
          <a:lstStyle/>
          <a:p>
            <a:pPr algn="ctr">
              <a:defRPr/>
            </a:pPr>
            <a:r>
              <a:rPr lang="ru-RU" sz="3200" b="1" i="0" u="none" strike="noStrike" cap="none" spc="0" dirty="0" smtClean="0">
                <a:ln>
                  <a:noFill/>
                </a:ln>
                <a:solidFill>
                  <a:srgbClr val="FFFFFF"/>
                </a:solidFill>
                <a:latin typeface="Roboto"/>
                <a:ea typeface="Roboto"/>
                <a:cs typeface="Roboto"/>
              </a:rPr>
              <a:t>25</a:t>
            </a:r>
            <a:endParaRPr dirty="0"/>
          </a:p>
        </p:txBody>
      </p:sp>
      <p:sp>
        <p:nvSpPr>
          <p:cNvPr id="1675368991" name="Блок-схема: узел 1675368990"/>
          <p:cNvSpPr/>
          <p:nvPr/>
        </p:nvSpPr>
        <p:spPr bwMode="auto">
          <a:xfrm>
            <a:off x="7679366" y="1192608"/>
            <a:ext cx="1157470" cy="1139854"/>
          </a:xfrm>
          <a:prstGeom prst="flowChartConnector">
            <a:avLst/>
          </a:prstGeom>
          <a:solidFill>
            <a:srgbClr val="1765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0"/>
          <a:lstStyle/>
          <a:p>
            <a:pPr algn="ctr">
              <a:defRPr/>
            </a:pPr>
            <a:r>
              <a:rPr lang="ru-RU" sz="3200" b="1" i="0" u="none" strike="noStrike" cap="none" spc="0" dirty="0" smtClean="0">
                <a:ln>
                  <a:noFill/>
                </a:ln>
                <a:solidFill>
                  <a:srgbClr val="FFFFFF"/>
                </a:solidFill>
                <a:latin typeface="Roboto"/>
                <a:ea typeface="Roboto"/>
                <a:cs typeface="Roboto"/>
              </a:rPr>
              <a:t>28</a:t>
            </a:r>
            <a:endParaRPr dirty="0"/>
          </a:p>
        </p:txBody>
      </p:sp>
      <p:pic>
        <p:nvPicPr>
          <p:cNvPr id="30" name="Рисунок 12"/>
          <p:cNvPicPr/>
          <p:nvPr/>
        </p:nvPicPr>
        <p:blipFill>
          <a:blip r:embed="rId4"/>
          <a:stretch/>
        </p:blipFill>
        <p:spPr bwMode="auto">
          <a:xfrm>
            <a:off x="87771" y="64620"/>
            <a:ext cx="1079640" cy="1079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70"/>
          <p:cNvSpPr txBox="1"/>
          <p:nvPr/>
        </p:nvSpPr>
        <p:spPr>
          <a:xfrm>
            <a:off x="1393202" y="271662"/>
            <a:ext cx="10628989" cy="36933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ru-RU" altLang="zh-CN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Тематика </a:t>
            </a:r>
            <a:r>
              <a:rPr lang="ru-RU" altLang="zh-CN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совещаний с участием Палаты</a:t>
            </a:r>
            <a:endParaRPr lang="ru-RU" altLang="zh-CN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组合 25"/>
          <p:cNvGrpSpPr/>
          <p:nvPr/>
        </p:nvGrpSpPr>
        <p:grpSpPr>
          <a:xfrm>
            <a:off x="4603363" y="2232415"/>
            <a:ext cx="2866853" cy="3509435"/>
            <a:chOff x="3505865" y="1809631"/>
            <a:chExt cx="2150140" cy="2632076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433843" y="2367574"/>
              <a:ext cx="777579" cy="1381574"/>
            </a:xfrm>
            <a:custGeom>
              <a:avLst/>
              <a:gdLst>
                <a:gd name="T0" fmla="*/ 35 w 360"/>
                <a:gd name="T1" fmla="*/ 640 h 640"/>
                <a:gd name="T2" fmla="*/ 4 w 360"/>
                <a:gd name="T3" fmla="*/ 614 h 640"/>
                <a:gd name="T4" fmla="*/ 29 w 360"/>
                <a:gd name="T5" fmla="*/ 576 h 640"/>
                <a:gd name="T6" fmla="*/ 260 w 360"/>
                <a:gd name="T7" fmla="*/ 237 h 640"/>
                <a:gd name="T8" fmla="*/ 154 w 360"/>
                <a:gd name="T9" fmla="*/ 62 h 640"/>
                <a:gd name="T10" fmla="*/ 148 w 360"/>
                <a:gd name="T11" fmla="*/ 17 h 640"/>
                <a:gd name="T12" fmla="*/ 193 w 360"/>
                <a:gd name="T13" fmla="*/ 11 h 640"/>
                <a:gd name="T14" fmla="*/ 323 w 360"/>
                <a:gd name="T15" fmla="*/ 225 h 640"/>
                <a:gd name="T16" fmla="*/ 41 w 360"/>
                <a:gd name="T17" fmla="*/ 639 h 640"/>
                <a:gd name="T18" fmla="*/ 35 w 360"/>
                <a:gd name="T19" fmla="*/ 64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0" h="640">
                  <a:moveTo>
                    <a:pt x="35" y="640"/>
                  </a:moveTo>
                  <a:cubicBezTo>
                    <a:pt x="20" y="640"/>
                    <a:pt x="7" y="629"/>
                    <a:pt x="4" y="614"/>
                  </a:cubicBezTo>
                  <a:cubicBezTo>
                    <a:pt x="0" y="596"/>
                    <a:pt x="12" y="580"/>
                    <a:pt x="29" y="576"/>
                  </a:cubicBezTo>
                  <a:cubicBezTo>
                    <a:pt x="187" y="547"/>
                    <a:pt x="290" y="394"/>
                    <a:pt x="260" y="237"/>
                  </a:cubicBezTo>
                  <a:cubicBezTo>
                    <a:pt x="247" y="167"/>
                    <a:pt x="209" y="105"/>
                    <a:pt x="154" y="62"/>
                  </a:cubicBezTo>
                  <a:cubicBezTo>
                    <a:pt x="140" y="51"/>
                    <a:pt x="137" y="31"/>
                    <a:pt x="148" y="17"/>
                  </a:cubicBezTo>
                  <a:cubicBezTo>
                    <a:pt x="159" y="3"/>
                    <a:pt x="179" y="0"/>
                    <a:pt x="193" y="11"/>
                  </a:cubicBezTo>
                  <a:cubicBezTo>
                    <a:pt x="261" y="64"/>
                    <a:pt x="307" y="140"/>
                    <a:pt x="323" y="225"/>
                  </a:cubicBezTo>
                  <a:cubicBezTo>
                    <a:pt x="360" y="417"/>
                    <a:pt x="233" y="603"/>
                    <a:pt x="41" y="639"/>
                  </a:cubicBezTo>
                  <a:cubicBezTo>
                    <a:pt x="39" y="640"/>
                    <a:pt x="37" y="640"/>
                    <a:pt x="35" y="640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4304542" y="2489791"/>
              <a:ext cx="759867" cy="1392202"/>
            </a:xfrm>
            <a:custGeom>
              <a:avLst/>
              <a:gdLst>
                <a:gd name="T0" fmla="*/ 35 w 352"/>
                <a:gd name="T1" fmla="*/ 645 h 645"/>
                <a:gd name="T2" fmla="*/ 4 w 352"/>
                <a:gd name="T3" fmla="*/ 620 h 645"/>
                <a:gd name="T4" fmla="*/ 28 w 352"/>
                <a:gd name="T5" fmla="*/ 581 h 645"/>
                <a:gd name="T6" fmla="*/ 246 w 352"/>
                <a:gd name="T7" fmla="*/ 233 h 645"/>
                <a:gd name="T8" fmla="*/ 132 w 352"/>
                <a:gd name="T9" fmla="*/ 62 h 645"/>
                <a:gd name="T10" fmla="*/ 125 w 352"/>
                <a:gd name="T11" fmla="*/ 17 h 645"/>
                <a:gd name="T12" fmla="*/ 169 w 352"/>
                <a:gd name="T13" fmla="*/ 10 h 645"/>
                <a:gd name="T14" fmla="*/ 308 w 352"/>
                <a:gd name="T15" fmla="*/ 218 h 645"/>
                <a:gd name="T16" fmla="*/ 43 w 352"/>
                <a:gd name="T17" fmla="*/ 644 h 645"/>
                <a:gd name="T18" fmla="*/ 35 w 352"/>
                <a:gd name="T19" fmla="*/ 645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2" h="645">
                  <a:moveTo>
                    <a:pt x="35" y="645"/>
                  </a:moveTo>
                  <a:cubicBezTo>
                    <a:pt x="21" y="645"/>
                    <a:pt x="8" y="635"/>
                    <a:pt x="4" y="620"/>
                  </a:cubicBezTo>
                  <a:cubicBezTo>
                    <a:pt x="0" y="603"/>
                    <a:pt x="11" y="585"/>
                    <a:pt x="28" y="581"/>
                  </a:cubicBezTo>
                  <a:cubicBezTo>
                    <a:pt x="184" y="545"/>
                    <a:pt x="282" y="389"/>
                    <a:pt x="246" y="233"/>
                  </a:cubicBezTo>
                  <a:cubicBezTo>
                    <a:pt x="230" y="164"/>
                    <a:pt x="189" y="103"/>
                    <a:pt x="132" y="62"/>
                  </a:cubicBezTo>
                  <a:cubicBezTo>
                    <a:pt x="118" y="52"/>
                    <a:pt x="114" y="32"/>
                    <a:pt x="125" y="17"/>
                  </a:cubicBezTo>
                  <a:cubicBezTo>
                    <a:pt x="135" y="3"/>
                    <a:pt x="155" y="0"/>
                    <a:pt x="169" y="10"/>
                  </a:cubicBezTo>
                  <a:cubicBezTo>
                    <a:pt x="239" y="60"/>
                    <a:pt x="289" y="134"/>
                    <a:pt x="308" y="218"/>
                  </a:cubicBezTo>
                  <a:cubicBezTo>
                    <a:pt x="352" y="409"/>
                    <a:pt x="233" y="600"/>
                    <a:pt x="43" y="644"/>
                  </a:cubicBezTo>
                  <a:cubicBezTo>
                    <a:pt x="40" y="644"/>
                    <a:pt x="38" y="645"/>
                    <a:pt x="35" y="645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805050" y="2146168"/>
              <a:ext cx="1188509" cy="1367404"/>
            </a:xfrm>
            <a:custGeom>
              <a:avLst/>
              <a:gdLst>
                <a:gd name="T0" fmla="*/ 146 w 550"/>
                <a:gd name="T1" fmla="*/ 633 h 633"/>
                <a:gd name="T2" fmla="*/ 125 w 550"/>
                <a:gd name="T3" fmla="*/ 625 h 633"/>
                <a:gd name="T4" fmla="*/ 0 w 550"/>
                <a:gd name="T5" fmla="*/ 355 h 633"/>
                <a:gd name="T6" fmla="*/ 355 w 550"/>
                <a:gd name="T7" fmla="*/ 0 h 633"/>
                <a:gd name="T8" fmla="*/ 529 w 550"/>
                <a:gd name="T9" fmla="*/ 46 h 633"/>
                <a:gd name="T10" fmla="*/ 541 w 550"/>
                <a:gd name="T11" fmla="*/ 90 h 633"/>
                <a:gd name="T12" fmla="*/ 498 w 550"/>
                <a:gd name="T13" fmla="*/ 102 h 633"/>
                <a:gd name="T14" fmla="*/ 355 w 550"/>
                <a:gd name="T15" fmla="*/ 64 h 633"/>
                <a:gd name="T16" fmla="*/ 64 w 550"/>
                <a:gd name="T17" fmla="*/ 355 h 633"/>
                <a:gd name="T18" fmla="*/ 166 w 550"/>
                <a:gd name="T19" fmla="*/ 576 h 633"/>
                <a:gd name="T20" fmla="*/ 170 w 550"/>
                <a:gd name="T21" fmla="*/ 621 h 633"/>
                <a:gd name="T22" fmla="*/ 146 w 550"/>
                <a:gd name="T23" fmla="*/ 633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0" h="633">
                  <a:moveTo>
                    <a:pt x="146" y="633"/>
                  </a:moveTo>
                  <a:cubicBezTo>
                    <a:pt x="138" y="633"/>
                    <a:pt x="131" y="630"/>
                    <a:pt x="125" y="625"/>
                  </a:cubicBezTo>
                  <a:cubicBezTo>
                    <a:pt x="46" y="557"/>
                    <a:pt x="0" y="459"/>
                    <a:pt x="0" y="355"/>
                  </a:cubicBezTo>
                  <a:cubicBezTo>
                    <a:pt x="0" y="160"/>
                    <a:pt x="159" y="0"/>
                    <a:pt x="355" y="0"/>
                  </a:cubicBezTo>
                  <a:cubicBezTo>
                    <a:pt x="416" y="0"/>
                    <a:pt x="476" y="16"/>
                    <a:pt x="529" y="46"/>
                  </a:cubicBezTo>
                  <a:cubicBezTo>
                    <a:pt x="545" y="55"/>
                    <a:pt x="550" y="74"/>
                    <a:pt x="541" y="90"/>
                  </a:cubicBezTo>
                  <a:cubicBezTo>
                    <a:pt x="533" y="105"/>
                    <a:pt x="513" y="111"/>
                    <a:pt x="498" y="102"/>
                  </a:cubicBezTo>
                  <a:cubicBezTo>
                    <a:pt x="454" y="77"/>
                    <a:pt x="405" y="64"/>
                    <a:pt x="355" y="64"/>
                  </a:cubicBezTo>
                  <a:cubicBezTo>
                    <a:pt x="195" y="64"/>
                    <a:pt x="64" y="195"/>
                    <a:pt x="64" y="355"/>
                  </a:cubicBezTo>
                  <a:cubicBezTo>
                    <a:pt x="64" y="440"/>
                    <a:pt x="102" y="521"/>
                    <a:pt x="166" y="576"/>
                  </a:cubicBezTo>
                  <a:cubicBezTo>
                    <a:pt x="180" y="588"/>
                    <a:pt x="181" y="608"/>
                    <a:pt x="170" y="621"/>
                  </a:cubicBezTo>
                  <a:cubicBezTo>
                    <a:pt x="164" y="629"/>
                    <a:pt x="155" y="633"/>
                    <a:pt x="146" y="633"/>
                  </a:cubicBez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4355908" y="2688170"/>
              <a:ext cx="485322" cy="1140684"/>
            </a:xfrm>
            <a:custGeom>
              <a:avLst/>
              <a:gdLst>
                <a:gd name="T0" fmla="*/ 212 w 225"/>
                <a:gd name="T1" fmla="*/ 235 h 528"/>
                <a:gd name="T2" fmla="*/ 99 w 225"/>
                <a:gd name="T3" fmla="*/ 12 h 528"/>
                <a:gd name="T4" fmla="*/ 54 w 225"/>
                <a:gd name="T5" fmla="*/ 14 h 528"/>
                <a:gd name="T6" fmla="*/ 56 w 225"/>
                <a:gd name="T7" fmla="*/ 59 h 528"/>
                <a:gd name="T8" fmla="*/ 110 w 225"/>
                <a:gd name="T9" fmla="*/ 126 h 528"/>
                <a:gd name="T10" fmla="*/ 117 w 225"/>
                <a:gd name="T11" fmla="*/ 212 h 528"/>
                <a:gd name="T12" fmla="*/ 62 w 225"/>
                <a:gd name="T13" fmla="*/ 309 h 528"/>
                <a:gd name="T14" fmla="*/ 0 w 225"/>
                <a:gd name="T15" fmla="*/ 528 h 528"/>
                <a:gd name="T16" fmla="*/ 52 w 225"/>
                <a:gd name="T17" fmla="*/ 528 h 528"/>
                <a:gd name="T18" fmla="*/ 107 w 225"/>
                <a:gd name="T19" fmla="*/ 528 h 528"/>
                <a:gd name="T20" fmla="*/ 212 w 225"/>
                <a:gd name="T21" fmla="*/ 235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5" h="528">
                  <a:moveTo>
                    <a:pt x="212" y="235"/>
                  </a:moveTo>
                  <a:cubicBezTo>
                    <a:pt x="203" y="149"/>
                    <a:pt x="163" y="70"/>
                    <a:pt x="99" y="12"/>
                  </a:cubicBezTo>
                  <a:cubicBezTo>
                    <a:pt x="86" y="0"/>
                    <a:pt x="66" y="1"/>
                    <a:pt x="54" y="14"/>
                  </a:cubicBezTo>
                  <a:cubicBezTo>
                    <a:pt x="42" y="27"/>
                    <a:pt x="43" y="47"/>
                    <a:pt x="56" y="59"/>
                  </a:cubicBezTo>
                  <a:cubicBezTo>
                    <a:pt x="77" y="79"/>
                    <a:pt x="96" y="101"/>
                    <a:pt x="110" y="126"/>
                  </a:cubicBezTo>
                  <a:cubicBezTo>
                    <a:pt x="115" y="136"/>
                    <a:pt x="126" y="163"/>
                    <a:pt x="117" y="212"/>
                  </a:cubicBezTo>
                  <a:cubicBezTo>
                    <a:pt x="107" y="265"/>
                    <a:pt x="62" y="309"/>
                    <a:pt x="62" y="309"/>
                  </a:cubicBezTo>
                  <a:cubicBezTo>
                    <a:pt x="0" y="528"/>
                    <a:pt x="0" y="528"/>
                    <a:pt x="0" y="528"/>
                  </a:cubicBezTo>
                  <a:cubicBezTo>
                    <a:pt x="52" y="528"/>
                    <a:pt x="52" y="528"/>
                    <a:pt x="52" y="528"/>
                  </a:cubicBezTo>
                  <a:cubicBezTo>
                    <a:pt x="107" y="528"/>
                    <a:pt x="107" y="528"/>
                    <a:pt x="107" y="528"/>
                  </a:cubicBezTo>
                  <a:cubicBezTo>
                    <a:pt x="182" y="455"/>
                    <a:pt x="225" y="348"/>
                    <a:pt x="212" y="235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4247862" y="2374659"/>
              <a:ext cx="1091090" cy="1546301"/>
            </a:xfrm>
            <a:custGeom>
              <a:avLst/>
              <a:gdLst>
                <a:gd name="T0" fmla="*/ 505 w 505"/>
                <a:gd name="T1" fmla="*/ 249 h 716"/>
                <a:gd name="T2" fmla="*/ 416 w 505"/>
                <a:gd name="T3" fmla="*/ 15 h 716"/>
                <a:gd name="T4" fmla="*/ 371 w 505"/>
                <a:gd name="T5" fmla="*/ 12 h 716"/>
                <a:gd name="T6" fmla="*/ 368 w 505"/>
                <a:gd name="T7" fmla="*/ 57 h 716"/>
                <a:gd name="T8" fmla="*/ 440 w 505"/>
                <a:gd name="T9" fmla="*/ 234 h 716"/>
                <a:gd name="T10" fmla="*/ 356 w 505"/>
                <a:gd name="T11" fmla="*/ 386 h 716"/>
                <a:gd name="T12" fmla="*/ 288 w 505"/>
                <a:gd name="T13" fmla="*/ 361 h 716"/>
                <a:gd name="T14" fmla="*/ 318 w 505"/>
                <a:gd name="T15" fmla="*/ 205 h 716"/>
                <a:gd name="T16" fmla="*/ 311 w 505"/>
                <a:gd name="T17" fmla="*/ 139 h 716"/>
                <a:gd name="T18" fmla="*/ 247 w 505"/>
                <a:gd name="T19" fmla="*/ 171 h 716"/>
                <a:gd name="T20" fmla="*/ 186 w 505"/>
                <a:gd name="T21" fmla="*/ 351 h 716"/>
                <a:gd name="T22" fmla="*/ 53 w 505"/>
                <a:gd name="T23" fmla="*/ 479 h 716"/>
                <a:gd name="T24" fmla="*/ 0 w 505"/>
                <a:gd name="T25" fmla="*/ 618 h 716"/>
                <a:gd name="T26" fmla="*/ 0 w 505"/>
                <a:gd name="T27" fmla="*/ 716 h 716"/>
                <a:gd name="T28" fmla="*/ 299 w 505"/>
                <a:gd name="T29" fmla="*/ 716 h 716"/>
                <a:gd name="T30" fmla="*/ 306 w 505"/>
                <a:gd name="T31" fmla="*/ 617 h 716"/>
                <a:gd name="T32" fmla="*/ 384 w 505"/>
                <a:gd name="T33" fmla="*/ 515 h 716"/>
                <a:gd name="T34" fmla="*/ 389 w 505"/>
                <a:gd name="T35" fmla="*/ 511 h 716"/>
                <a:gd name="T36" fmla="*/ 390 w 505"/>
                <a:gd name="T37" fmla="*/ 511 h 716"/>
                <a:gd name="T38" fmla="*/ 390 w 505"/>
                <a:gd name="T39" fmla="*/ 510 h 716"/>
                <a:gd name="T40" fmla="*/ 505 w 505"/>
                <a:gd name="T41" fmla="*/ 249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5" h="716">
                  <a:moveTo>
                    <a:pt x="505" y="249"/>
                  </a:moveTo>
                  <a:cubicBezTo>
                    <a:pt x="505" y="163"/>
                    <a:pt x="473" y="80"/>
                    <a:pt x="416" y="15"/>
                  </a:cubicBezTo>
                  <a:cubicBezTo>
                    <a:pt x="405" y="2"/>
                    <a:pt x="384" y="0"/>
                    <a:pt x="371" y="12"/>
                  </a:cubicBezTo>
                  <a:cubicBezTo>
                    <a:pt x="358" y="24"/>
                    <a:pt x="357" y="44"/>
                    <a:pt x="368" y="57"/>
                  </a:cubicBezTo>
                  <a:cubicBezTo>
                    <a:pt x="412" y="106"/>
                    <a:pt x="437" y="169"/>
                    <a:pt x="440" y="234"/>
                  </a:cubicBezTo>
                  <a:cubicBezTo>
                    <a:pt x="441" y="289"/>
                    <a:pt x="402" y="347"/>
                    <a:pt x="356" y="386"/>
                  </a:cubicBezTo>
                  <a:cubicBezTo>
                    <a:pt x="310" y="425"/>
                    <a:pt x="293" y="391"/>
                    <a:pt x="288" y="361"/>
                  </a:cubicBezTo>
                  <a:cubicBezTo>
                    <a:pt x="283" y="331"/>
                    <a:pt x="304" y="244"/>
                    <a:pt x="318" y="205"/>
                  </a:cubicBezTo>
                  <a:cubicBezTo>
                    <a:pt x="333" y="165"/>
                    <a:pt x="327" y="150"/>
                    <a:pt x="311" y="139"/>
                  </a:cubicBezTo>
                  <a:cubicBezTo>
                    <a:pt x="296" y="129"/>
                    <a:pt x="268" y="133"/>
                    <a:pt x="247" y="171"/>
                  </a:cubicBezTo>
                  <a:cubicBezTo>
                    <a:pt x="226" y="210"/>
                    <a:pt x="216" y="287"/>
                    <a:pt x="186" y="351"/>
                  </a:cubicBezTo>
                  <a:cubicBezTo>
                    <a:pt x="157" y="415"/>
                    <a:pt x="95" y="438"/>
                    <a:pt x="53" y="479"/>
                  </a:cubicBezTo>
                  <a:cubicBezTo>
                    <a:pt x="11" y="520"/>
                    <a:pt x="0" y="580"/>
                    <a:pt x="0" y="618"/>
                  </a:cubicBezTo>
                  <a:cubicBezTo>
                    <a:pt x="0" y="656"/>
                    <a:pt x="0" y="716"/>
                    <a:pt x="0" y="716"/>
                  </a:cubicBezTo>
                  <a:cubicBezTo>
                    <a:pt x="299" y="716"/>
                    <a:pt x="299" y="716"/>
                    <a:pt x="299" y="716"/>
                  </a:cubicBezTo>
                  <a:cubicBezTo>
                    <a:pt x="299" y="716"/>
                    <a:pt x="289" y="654"/>
                    <a:pt x="306" y="617"/>
                  </a:cubicBezTo>
                  <a:cubicBezTo>
                    <a:pt x="321" y="582"/>
                    <a:pt x="362" y="536"/>
                    <a:pt x="384" y="515"/>
                  </a:cubicBezTo>
                  <a:cubicBezTo>
                    <a:pt x="386" y="514"/>
                    <a:pt x="388" y="512"/>
                    <a:pt x="389" y="511"/>
                  </a:cubicBezTo>
                  <a:cubicBezTo>
                    <a:pt x="389" y="511"/>
                    <a:pt x="389" y="511"/>
                    <a:pt x="390" y="511"/>
                  </a:cubicBezTo>
                  <a:cubicBezTo>
                    <a:pt x="390" y="510"/>
                    <a:pt x="390" y="510"/>
                    <a:pt x="390" y="510"/>
                  </a:cubicBezTo>
                  <a:cubicBezTo>
                    <a:pt x="460" y="445"/>
                    <a:pt x="505" y="352"/>
                    <a:pt x="505" y="249"/>
                  </a:cubicBez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4219522" y="3995352"/>
              <a:ext cx="704957" cy="100962"/>
            </a:xfrm>
            <a:custGeom>
              <a:avLst/>
              <a:gdLst>
                <a:gd name="T0" fmla="*/ 326 w 326"/>
                <a:gd name="T1" fmla="*/ 24 h 47"/>
                <a:gd name="T2" fmla="*/ 302 w 326"/>
                <a:gd name="T3" fmla="*/ 47 h 47"/>
                <a:gd name="T4" fmla="*/ 24 w 326"/>
                <a:gd name="T5" fmla="*/ 47 h 47"/>
                <a:gd name="T6" fmla="*/ 0 w 326"/>
                <a:gd name="T7" fmla="*/ 24 h 47"/>
                <a:gd name="T8" fmla="*/ 0 w 326"/>
                <a:gd name="T9" fmla="*/ 24 h 47"/>
                <a:gd name="T10" fmla="*/ 24 w 326"/>
                <a:gd name="T11" fmla="*/ 0 h 47"/>
                <a:gd name="T12" fmla="*/ 302 w 326"/>
                <a:gd name="T13" fmla="*/ 0 h 47"/>
                <a:gd name="T14" fmla="*/ 326 w 326"/>
                <a:gd name="T15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6" h="47">
                  <a:moveTo>
                    <a:pt x="326" y="24"/>
                  </a:moveTo>
                  <a:cubicBezTo>
                    <a:pt x="326" y="37"/>
                    <a:pt x="315" y="47"/>
                    <a:pt x="302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11" y="47"/>
                    <a:pt x="0" y="37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15" y="0"/>
                    <a:pt x="326" y="11"/>
                    <a:pt x="326" y="24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4219522" y="4167163"/>
              <a:ext cx="704957" cy="100962"/>
            </a:xfrm>
            <a:custGeom>
              <a:avLst/>
              <a:gdLst>
                <a:gd name="T0" fmla="*/ 326 w 326"/>
                <a:gd name="T1" fmla="*/ 24 h 47"/>
                <a:gd name="T2" fmla="*/ 302 w 326"/>
                <a:gd name="T3" fmla="*/ 47 h 47"/>
                <a:gd name="T4" fmla="*/ 24 w 326"/>
                <a:gd name="T5" fmla="*/ 47 h 47"/>
                <a:gd name="T6" fmla="*/ 0 w 326"/>
                <a:gd name="T7" fmla="*/ 24 h 47"/>
                <a:gd name="T8" fmla="*/ 0 w 326"/>
                <a:gd name="T9" fmla="*/ 24 h 47"/>
                <a:gd name="T10" fmla="*/ 24 w 326"/>
                <a:gd name="T11" fmla="*/ 0 h 47"/>
                <a:gd name="T12" fmla="*/ 302 w 326"/>
                <a:gd name="T13" fmla="*/ 0 h 47"/>
                <a:gd name="T14" fmla="*/ 326 w 326"/>
                <a:gd name="T15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6" h="47">
                  <a:moveTo>
                    <a:pt x="326" y="24"/>
                  </a:moveTo>
                  <a:cubicBezTo>
                    <a:pt x="326" y="37"/>
                    <a:pt x="315" y="47"/>
                    <a:pt x="302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11" y="47"/>
                    <a:pt x="0" y="37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15" y="0"/>
                    <a:pt x="326" y="11"/>
                    <a:pt x="326" y="24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4375392" y="4340745"/>
              <a:ext cx="393217" cy="100962"/>
            </a:xfrm>
            <a:custGeom>
              <a:avLst/>
              <a:gdLst>
                <a:gd name="T0" fmla="*/ 182 w 182"/>
                <a:gd name="T1" fmla="*/ 24 h 47"/>
                <a:gd name="T2" fmla="*/ 159 w 182"/>
                <a:gd name="T3" fmla="*/ 47 h 47"/>
                <a:gd name="T4" fmla="*/ 24 w 182"/>
                <a:gd name="T5" fmla="*/ 47 h 47"/>
                <a:gd name="T6" fmla="*/ 0 w 182"/>
                <a:gd name="T7" fmla="*/ 24 h 47"/>
                <a:gd name="T8" fmla="*/ 0 w 182"/>
                <a:gd name="T9" fmla="*/ 24 h 47"/>
                <a:gd name="T10" fmla="*/ 24 w 182"/>
                <a:gd name="T11" fmla="*/ 0 h 47"/>
                <a:gd name="T12" fmla="*/ 159 w 182"/>
                <a:gd name="T13" fmla="*/ 0 h 47"/>
                <a:gd name="T14" fmla="*/ 182 w 182"/>
                <a:gd name="T15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2" h="47">
                  <a:moveTo>
                    <a:pt x="182" y="24"/>
                  </a:moveTo>
                  <a:cubicBezTo>
                    <a:pt x="182" y="37"/>
                    <a:pt x="171" y="47"/>
                    <a:pt x="159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11" y="47"/>
                    <a:pt x="0" y="37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71" y="0"/>
                    <a:pt x="182" y="11"/>
                    <a:pt x="182" y="24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4550745" y="1809631"/>
              <a:ext cx="42510" cy="216092"/>
            </a:xfrm>
            <a:custGeom>
              <a:avLst/>
              <a:gdLst>
                <a:gd name="T0" fmla="*/ 20 w 20"/>
                <a:gd name="T1" fmla="*/ 90 h 100"/>
                <a:gd name="T2" fmla="*/ 10 w 20"/>
                <a:gd name="T3" fmla="*/ 100 h 100"/>
                <a:gd name="T4" fmla="*/ 10 w 20"/>
                <a:gd name="T5" fmla="*/ 100 h 100"/>
                <a:gd name="T6" fmla="*/ 0 w 20"/>
                <a:gd name="T7" fmla="*/ 90 h 100"/>
                <a:gd name="T8" fmla="*/ 0 w 20"/>
                <a:gd name="T9" fmla="*/ 10 h 100"/>
                <a:gd name="T10" fmla="*/ 10 w 20"/>
                <a:gd name="T11" fmla="*/ 0 h 100"/>
                <a:gd name="T12" fmla="*/ 10 w 20"/>
                <a:gd name="T13" fmla="*/ 0 h 100"/>
                <a:gd name="T14" fmla="*/ 20 w 20"/>
                <a:gd name="T15" fmla="*/ 10 h 100"/>
                <a:gd name="T16" fmla="*/ 20 w 20"/>
                <a:gd name="T17" fmla="*/ 9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00">
                  <a:moveTo>
                    <a:pt x="20" y="90"/>
                  </a:moveTo>
                  <a:cubicBezTo>
                    <a:pt x="20" y="95"/>
                    <a:pt x="16" y="100"/>
                    <a:pt x="10" y="100"/>
                  </a:cubicBezTo>
                  <a:cubicBezTo>
                    <a:pt x="10" y="100"/>
                    <a:pt x="10" y="100"/>
                    <a:pt x="10" y="100"/>
                  </a:cubicBezTo>
                  <a:cubicBezTo>
                    <a:pt x="4" y="100"/>
                    <a:pt x="0" y="95"/>
                    <a:pt x="0" y="9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lnTo>
                    <a:pt x="20" y="9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 rot="798875">
              <a:off x="3859071" y="2110743"/>
              <a:ext cx="198380" cy="136387"/>
            </a:xfrm>
            <a:custGeom>
              <a:avLst/>
              <a:gdLst>
                <a:gd name="T0" fmla="*/ 85 w 92"/>
                <a:gd name="T1" fmla="*/ 43 h 63"/>
                <a:gd name="T2" fmla="*/ 89 w 92"/>
                <a:gd name="T3" fmla="*/ 57 h 63"/>
                <a:gd name="T4" fmla="*/ 89 w 92"/>
                <a:gd name="T5" fmla="*/ 57 h 63"/>
                <a:gd name="T6" fmla="*/ 75 w 92"/>
                <a:gd name="T7" fmla="*/ 61 h 63"/>
                <a:gd name="T8" fmla="*/ 6 w 92"/>
                <a:gd name="T9" fmla="*/ 21 h 63"/>
                <a:gd name="T10" fmla="*/ 2 w 92"/>
                <a:gd name="T11" fmla="*/ 7 h 63"/>
                <a:gd name="T12" fmla="*/ 2 w 92"/>
                <a:gd name="T13" fmla="*/ 7 h 63"/>
                <a:gd name="T14" fmla="*/ 16 w 92"/>
                <a:gd name="T15" fmla="*/ 3 h 63"/>
                <a:gd name="T16" fmla="*/ 85 w 92"/>
                <a:gd name="T17" fmla="*/ 4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63">
                  <a:moveTo>
                    <a:pt x="85" y="43"/>
                  </a:moveTo>
                  <a:cubicBezTo>
                    <a:pt x="90" y="46"/>
                    <a:pt x="92" y="52"/>
                    <a:pt x="89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6" y="62"/>
                    <a:pt x="80" y="63"/>
                    <a:pt x="75" y="6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1" y="18"/>
                    <a:pt x="0" y="12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5" y="2"/>
                    <a:pt x="11" y="0"/>
                    <a:pt x="16" y="3"/>
                  </a:cubicBezTo>
                  <a:lnTo>
                    <a:pt x="85" y="43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3539362" y="2502189"/>
              <a:ext cx="212550" cy="111589"/>
            </a:xfrm>
            <a:custGeom>
              <a:avLst/>
              <a:gdLst>
                <a:gd name="T0" fmla="*/ 90 w 98"/>
                <a:gd name="T1" fmla="*/ 30 h 51"/>
                <a:gd name="T2" fmla="*/ 96 w 98"/>
                <a:gd name="T3" fmla="*/ 43 h 51"/>
                <a:gd name="T4" fmla="*/ 96 w 98"/>
                <a:gd name="T5" fmla="*/ 43 h 51"/>
                <a:gd name="T6" fmla="*/ 83 w 98"/>
                <a:gd name="T7" fmla="*/ 49 h 51"/>
                <a:gd name="T8" fmla="*/ 8 w 98"/>
                <a:gd name="T9" fmla="*/ 22 h 51"/>
                <a:gd name="T10" fmla="*/ 2 w 98"/>
                <a:gd name="T11" fmla="*/ 8 h 51"/>
                <a:gd name="T12" fmla="*/ 2 w 98"/>
                <a:gd name="T13" fmla="*/ 8 h 51"/>
                <a:gd name="T14" fmla="*/ 15 w 98"/>
                <a:gd name="T15" fmla="*/ 2 h 51"/>
                <a:gd name="T16" fmla="*/ 90 w 98"/>
                <a:gd name="T17" fmla="*/ 3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51">
                  <a:moveTo>
                    <a:pt x="90" y="30"/>
                  </a:moveTo>
                  <a:cubicBezTo>
                    <a:pt x="95" y="32"/>
                    <a:pt x="98" y="37"/>
                    <a:pt x="96" y="43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4" y="48"/>
                    <a:pt x="88" y="51"/>
                    <a:pt x="83" y="49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3" y="20"/>
                    <a:pt x="0" y="14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4" y="3"/>
                    <a:pt x="10" y="0"/>
                    <a:pt x="15" y="2"/>
                  </a:cubicBezTo>
                  <a:lnTo>
                    <a:pt x="90" y="3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 rot="674031" flipV="1">
              <a:off x="3505865" y="2642184"/>
              <a:ext cx="216092" cy="45719"/>
            </a:xfrm>
            <a:custGeom>
              <a:avLst/>
              <a:gdLst>
                <a:gd name="T0" fmla="*/ 89 w 100"/>
                <a:gd name="T1" fmla="*/ 0 h 20"/>
                <a:gd name="T2" fmla="*/ 99 w 100"/>
                <a:gd name="T3" fmla="*/ 10 h 20"/>
                <a:gd name="T4" fmla="*/ 99 w 100"/>
                <a:gd name="T5" fmla="*/ 10 h 20"/>
                <a:gd name="T6" fmla="*/ 89 w 100"/>
                <a:gd name="T7" fmla="*/ 20 h 20"/>
                <a:gd name="T8" fmla="*/ 10 w 100"/>
                <a:gd name="T9" fmla="*/ 20 h 20"/>
                <a:gd name="T10" fmla="*/ 0 w 100"/>
                <a:gd name="T11" fmla="*/ 10 h 20"/>
                <a:gd name="T12" fmla="*/ 0 w 100"/>
                <a:gd name="T13" fmla="*/ 10 h 20"/>
                <a:gd name="T14" fmla="*/ 10 w 100"/>
                <a:gd name="T15" fmla="*/ 0 h 20"/>
                <a:gd name="T16" fmla="*/ 89 w 100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20">
                  <a:moveTo>
                    <a:pt x="89" y="0"/>
                  </a:moveTo>
                  <a:cubicBezTo>
                    <a:pt x="95" y="0"/>
                    <a:pt x="100" y="4"/>
                    <a:pt x="99" y="10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100" y="16"/>
                    <a:pt x="95" y="20"/>
                    <a:pt x="89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6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lnTo>
                    <a:pt x="89" y="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3522226" y="3203663"/>
              <a:ext cx="210779" cy="108047"/>
            </a:xfrm>
            <a:custGeom>
              <a:avLst/>
              <a:gdLst>
                <a:gd name="T0" fmla="*/ 83 w 98"/>
                <a:gd name="T1" fmla="*/ 2 h 50"/>
                <a:gd name="T2" fmla="*/ 96 w 98"/>
                <a:gd name="T3" fmla="*/ 8 h 50"/>
                <a:gd name="T4" fmla="*/ 96 w 98"/>
                <a:gd name="T5" fmla="*/ 8 h 50"/>
                <a:gd name="T6" fmla="*/ 90 w 98"/>
                <a:gd name="T7" fmla="*/ 21 h 50"/>
                <a:gd name="T8" fmla="*/ 15 w 98"/>
                <a:gd name="T9" fmla="*/ 48 h 50"/>
                <a:gd name="T10" fmla="*/ 2 w 98"/>
                <a:gd name="T11" fmla="*/ 42 h 50"/>
                <a:gd name="T12" fmla="*/ 2 w 98"/>
                <a:gd name="T13" fmla="*/ 42 h 50"/>
                <a:gd name="T14" fmla="*/ 8 w 98"/>
                <a:gd name="T15" fmla="*/ 29 h 50"/>
                <a:gd name="T16" fmla="*/ 83 w 98"/>
                <a:gd name="T17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50">
                  <a:moveTo>
                    <a:pt x="83" y="2"/>
                  </a:moveTo>
                  <a:cubicBezTo>
                    <a:pt x="88" y="0"/>
                    <a:pt x="94" y="2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8" y="13"/>
                    <a:pt x="95" y="19"/>
                    <a:pt x="90" y="21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0" y="50"/>
                    <a:pt x="4" y="47"/>
                    <a:pt x="2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0" y="37"/>
                    <a:pt x="3" y="31"/>
                    <a:pt x="8" y="29"/>
                  </a:cubicBezTo>
                  <a:lnTo>
                    <a:pt x="83" y="2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3851102" y="3556083"/>
              <a:ext cx="159412" cy="180667"/>
            </a:xfrm>
            <a:custGeom>
              <a:avLst/>
              <a:gdLst>
                <a:gd name="T0" fmla="*/ 55 w 74"/>
                <a:gd name="T1" fmla="*/ 5 h 84"/>
                <a:gd name="T2" fmla="*/ 69 w 74"/>
                <a:gd name="T3" fmla="*/ 4 h 84"/>
                <a:gd name="T4" fmla="*/ 69 w 74"/>
                <a:gd name="T5" fmla="*/ 4 h 84"/>
                <a:gd name="T6" fmla="*/ 70 w 74"/>
                <a:gd name="T7" fmla="*/ 18 h 84"/>
                <a:gd name="T8" fmla="*/ 19 w 74"/>
                <a:gd name="T9" fmla="*/ 79 h 84"/>
                <a:gd name="T10" fmla="*/ 5 w 74"/>
                <a:gd name="T11" fmla="*/ 81 h 84"/>
                <a:gd name="T12" fmla="*/ 5 w 74"/>
                <a:gd name="T13" fmla="*/ 81 h 84"/>
                <a:gd name="T14" fmla="*/ 4 w 74"/>
                <a:gd name="T15" fmla="*/ 66 h 84"/>
                <a:gd name="T16" fmla="*/ 55 w 74"/>
                <a:gd name="T17" fmla="*/ 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84">
                  <a:moveTo>
                    <a:pt x="55" y="5"/>
                  </a:moveTo>
                  <a:cubicBezTo>
                    <a:pt x="58" y="1"/>
                    <a:pt x="65" y="0"/>
                    <a:pt x="69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3" y="8"/>
                    <a:pt x="74" y="14"/>
                    <a:pt x="70" y="18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6" y="84"/>
                    <a:pt x="9" y="84"/>
                    <a:pt x="5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1" y="77"/>
                    <a:pt x="0" y="71"/>
                    <a:pt x="4" y="66"/>
                  </a:cubicBezTo>
                  <a:lnTo>
                    <a:pt x="55" y="5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4001658" y="3646416"/>
              <a:ext cx="136387" cy="198380"/>
            </a:xfrm>
            <a:custGeom>
              <a:avLst/>
              <a:gdLst>
                <a:gd name="T0" fmla="*/ 43 w 63"/>
                <a:gd name="T1" fmla="*/ 7 h 92"/>
                <a:gd name="T2" fmla="*/ 57 w 63"/>
                <a:gd name="T3" fmla="*/ 3 h 92"/>
                <a:gd name="T4" fmla="*/ 57 w 63"/>
                <a:gd name="T5" fmla="*/ 3 h 92"/>
                <a:gd name="T6" fmla="*/ 60 w 63"/>
                <a:gd name="T7" fmla="*/ 17 h 92"/>
                <a:gd name="T8" fmla="*/ 20 w 63"/>
                <a:gd name="T9" fmla="*/ 86 h 92"/>
                <a:gd name="T10" fmla="*/ 7 w 63"/>
                <a:gd name="T11" fmla="*/ 90 h 92"/>
                <a:gd name="T12" fmla="*/ 7 w 63"/>
                <a:gd name="T13" fmla="*/ 90 h 92"/>
                <a:gd name="T14" fmla="*/ 3 w 63"/>
                <a:gd name="T15" fmla="*/ 76 h 92"/>
                <a:gd name="T16" fmla="*/ 43 w 63"/>
                <a:gd name="T17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92">
                  <a:moveTo>
                    <a:pt x="43" y="7"/>
                  </a:moveTo>
                  <a:cubicBezTo>
                    <a:pt x="46" y="2"/>
                    <a:pt x="52" y="0"/>
                    <a:pt x="57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61" y="6"/>
                    <a:pt x="63" y="12"/>
                    <a:pt x="60" y="17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18" y="91"/>
                    <a:pt x="11" y="92"/>
                    <a:pt x="7" y="90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2" y="87"/>
                    <a:pt x="0" y="81"/>
                    <a:pt x="3" y="76"/>
                  </a:cubicBezTo>
                  <a:lnTo>
                    <a:pt x="43" y="7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4984702" y="3653501"/>
              <a:ext cx="136387" cy="198380"/>
            </a:xfrm>
            <a:custGeom>
              <a:avLst/>
              <a:gdLst>
                <a:gd name="T0" fmla="*/ 3 w 63"/>
                <a:gd name="T1" fmla="*/ 16 h 92"/>
                <a:gd name="T2" fmla="*/ 6 w 63"/>
                <a:gd name="T3" fmla="*/ 3 h 92"/>
                <a:gd name="T4" fmla="*/ 6 w 63"/>
                <a:gd name="T5" fmla="*/ 3 h 92"/>
                <a:gd name="T6" fmla="*/ 20 w 63"/>
                <a:gd name="T7" fmla="*/ 6 h 92"/>
                <a:gd name="T8" fmla="*/ 60 w 63"/>
                <a:gd name="T9" fmla="*/ 75 h 92"/>
                <a:gd name="T10" fmla="*/ 56 w 63"/>
                <a:gd name="T11" fmla="*/ 89 h 92"/>
                <a:gd name="T12" fmla="*/ 56 w 63"/>
                <a:gd name="T13" fmla="*/ 89 h 92"/>
                <a:gd name="T14" fmla="*/ 43 w 63"/>
                <a:gd name="T15" fmla="*/ 85 h 92"/>
                <a:gd name="T16" fmla="*/ 3 w 63"/>
                <a:gd name="T17" fmla="*/ 1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92">
                  <a:moveTo>
                    <a:pt x="3" y="16"/>
                  </a:moveTo>
                  <a:cubicBezTo>
                    <a:pt x="0" y="12"/>
                    <a:pt x="2" y="5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11" y="0"/>
                    <a:pt x="18" y="1"/>
                    <a:pt x="20" y="6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63" y="80"/>
                    <a:pt x="61" y="86"/>
                    <a:pt x="56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2" y="92"/>
                    <a:pt x="45" y="90"/>
                    <a:pt x="43" y="85"/>
                  </a:cubicBezTo>
                  <a:lnTo>
                    <a:pt x="3" y="16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/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5400926" y="3291469"/>
              <a:ext cx="212550" cy="108047"/>
            </a:xfrm>
            <a:custGeom>
              <a:avLst/>
              <a:gdLst>
                <a:gd name="T0" fmla="*/ 8 w 98"/>
                <a:gd name="T1" fmla="*/ 21 h 50"/>
                <a:gd name="T2" fmla="*/ 2 w 98"/>
                <a:gd name="T3" fmla="*/ 8 h 50"/>
                <a:gd name="T4" fmla="*/ 2 w 98"/>
                <a:gd name="T5" fmla="*/ 8 h 50"/>
                <a:gd name="T6" fmla="*/ 15 w 98"/>
                <a:gd name="T7" fmla="*/ 2 h 50"/>
                <a:gd name="T8" fmla="*/ 90 w 98"/>
                <a:gd name="T9" fmla="*/ 29 h 50"/>
                <a:gd name="T10" fmla="*/ 96 w 98"/>
                <a:gd name="T11" fmla="*/ 42 h 50"/>
                <a:gd name="T12" fmla="*/ 96 w 98"/>
                <a:gd name="T13" fmla="*/ 42 h 50"/>
                <a:gd name="T14" fmla="*/ 83 w 98"/>
                <a:gd name="T15" fmla="*/ 48 h 50"/>
                <a:gd name="T16" fmla="*/ 8 w 98"/>
                <a:gd name="T17" fmla="*/ 2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50">
                  <a:moveTo>
                    <a:pt x="8" y="21"/>
                  </a:moveTo>
                  <a:cubicBezTo>
                    <a:pt x="3" y="19"/>
                    <a:pt x="0" y="13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4" y="2"/>
                    <a:pt x="10" y="0"/>
                    <a:pt x="15" y="2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5" y="31"/>
                    <a:pt x="98" y="37"/>
                    <a:pt x="96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4" y="47"/>
                    <a:pt x="88" y="50"/>
                    <a:pt x="83" y="48"/>
                  </a:cubicBezTo>
                  <a:lnTo>
                    <a:pt x="8" y="21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/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5439913" y="2883008"/>
              <a:ext cx="216092" cy="42510"/>
            </a:xfrm>
            <a:custGeom>
              <a:avLst/>
              <a:gdLst>
                <a:gd name="T0" fmla="*/ 10 w 100"/>
                <a:gd name="T1" fmla="*/ 20 h 20"/>
                <a:gd name="T2" fmla="*/ 0 w 100"/>
                <a:gd name="T3" fmla="*/ 10 h 20"/>
                <a:gd name="T4" fmla="*/ 0 w 100"/>
                <a:gd name="T5" fmla="*/ 10 h 20"/>
                <a:gd name="T6" fmla="*/ 10 w 100"/>
                <a:gd name="T7" fmla="*/ 0 h 20"/>
                <a:gd name="T8" fmla="*/ 90 w 100"/>
                <a:gd name="T9" fmla="*/ 0 h 20"/>
                <a:gd name="T10" fmla="*/ 100 w 100"/>
                <a:gd name="T11" fmla="*/ 10 h 20"/>
                <a:gd name="T12" fmla="*/ 100 w 100"/>
                <a:gd name="T13" fmla="*/ 10 h 20"/>
                <a:gd name="T14" fmla="*/ 90 w 100"/>
                <a:gd name="T15" fmla="*/ 20 h 20"/>
                <a:gd name="T16" fmla="*/ 10 w 100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20">
                  <a:moveTo>
                    <a:pt x="10" y="20"/>
                  </a:moveTo>
                  <a:cubicBezTo>
                    <a:pt x="5" y="20"/>
                    <a:pt x="0" y="16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6" y="0"/>
                    <a:pt x="100" y="5"/>
                    <a:pt x="100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16"/>
                    <a:pt x="96" y="20"/>
                    <a:pt x="90" y="20"/>
                  </a:cubicBezTo>
                  <a:lnTo>
                    <a:pt x="10" y="2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/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5436371" y="2742625"/>
              <a:ext cx="216092" cy="77935"/>
            </a:xfrm>
            <a:custGeom>
              <a:avLst/>
              <a:gdLst>
                <a:gd name="T0" fmla="*/ 12 w 100"/>
                <a:gd name="T1" fmla="*/ 35 h 36"/>
                <a:gd name="T2" fmla="*/ 1 w 100"/>
                <a:gd name="T3" fmla="*/ 27 h 36"/>
                <a:gd name="T4" fmla="*/ 1 w 100"/>
                <a:gd name="T5" fmla="*/ 27 h 36"/>
                <a:gd name="T6" fmla="*/ 9 w 100"/>
                <a:gd name="T7" fmla="*/ 15 h 36"/>
                <a:gd name="T8" fmla="*/ 87 w 100"/>
                <a:gd name="T9" fmla="*/ 1 h 36"/>
                <a:gd name="T10" fmla="*/ 99 w 100"/>
                <a:gd name="T11" fmla="*/ 10 h 36"/>
                <a:gd name="T12" fmla="*/ 99 w 100"/>
                <a:gd name="T13" fmla="*/ 10 h 36"/>
                <a:gd name="T14" fmla="*/ 91 w 100"/>
                <a:gd name="T15" fmla="*/ 21 h 36"/>
                <a:gd name="T16" fmla="*/ 12 w 100"/>
                <a:gd name="T17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36">
                  <a:moveTo>
                    <a:pt x="12" y="35"/>
                  </a:moveTo>
                  <a:cubicBezTo>
                    <a:pt x="7" y="36"/>
                    <a:pt x="1" y="33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1"/>
                    <a:pt x="3" y="16"/>
                    <a:pt x="9" y="15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93" y="0"/>
                    <a:pt x="98" y="4"/>
                    <a:pt x="99" y="10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100" y="15"/>
                    <a:pt x="96" y="20"/>
                    <a:pt x="91" y="21"/>
                  </a:cubicBezTo>
                  <a:lnTo>
                    <a:pt x="12" y="35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/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5307049" y="2291343"/>
              <a:ext cx="200152" cy="136387"/>
            </a:xfrm>
            <a:custGeom>
              <a:avLst/>
              <a:gdLst>
                <a:gd name="T0" fmla="*/ 17 w 93"/>
                <a:gd name="T1" fmla="*/ 60 h 63"/>
                <a:gd name="T2" fmla="*/ 3 w 93"/>
                <a:gd name="T3" fmla="*/ 57 h 63"/>
                <a:gd name="T4" fmla="*/ 3 w 93"/>
                <a:gd name="T5" fmla="*/ 57 h 63"/>
                <a:gd name="T6" fmla="*/ 7 w 93"/>
                <a:gd name="T7" fmla="*/ 43 h 63"/>
                <a:gd name="T8" fmla="*/ 76 w 93"/>
                <a:gd name="T9" fmla="*/ 3 h 63"/>
                <a:gd name="T10" fmla="*/ 90 w 93"/>
                <a:gd name="T11" fmla="*/ 7 h 63"/>
                <a:gd name="T12" fmla="*/ 90 w 93"/>
                <a:gd name="T13" fmla="*/ 7 h 63"/>
                <a:gd name="T14" fmla="*/ 86 w 93"/>
                <a:gd name="T15" fmla="*/ 20 h 63"/>
                <a:gd name="T16" fmla="*/ 17 w 93"/>
                <a:gd name="T17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63">
                  <a:moveTo>
                    <a:pt x="17" y="60"/>
                  </a:moveTo>
                  <a:cubicBezTo>
                    <a:pt x="12" y="63"/>
                    <a:pt x="6" y="61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0" y="52"/>
                    <a:pt x="2" y="45"/>
                    <a:pt x="7" y="43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81" y="0"/>
                    <a:pt x="87" y="2"/>
                    <a:pt x="90" y="7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3" y="11"/>
                    <a:pt x="91" y="18"/>
                    <a:pt x="86" y="20"/>
                  </a:cubicBezTo>
                  <a:lnTo>
                    <a:pt x="17" y="6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/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5232677" y="2192221"/>
              <a:ext cx="178897" cy="159412"/>
            </a:xfrm>
            <a:custGeom>
              <a:avLst/>
              <a:gdLst>
                <a:gd name="T0" fmla="*/ 17 w 83"/>
                <a:gd name="T1" fmla="*/ 71 h 74"/>
                <a:gd name="T2" fmla="*/ 3 w 83"/>
                <a:gd name="T3" fmla="*/ 69 h 74"/>
                <a:gd name="T4" fmla="*/ 3 w 83"/>
                <a:gd name="T5" fmla="*/ 69 h 74"/>
                <a:gd name="T6" fmla="*/ 4 w 83"/>
                <a:gd name="T7" fmla="*/ 55 h 74"/>
                <a:gd name="T8" fmla="*/ 65 w 83"/>
                <a:gd name="T9" fmla="*/ 4 h 74"/>
                <a:gd name="T10" fmla="*/ 80 w 83"/>
                <a:gd name="T11" fmla="*/ 5 h 74"/>
                <a:gd name="T12" fmla="*/ 80 w 83"/>
                <a:gd name="T13" fmla="*/ 5 h 74"/>
                <a:gd name="T14" fmla="*/ 79 w 83"/>
                <a:gd name="T15" fmla="*/ 20 h 74"/>
                <a:gd name="T16" fmla="*/ 17 w 83"/>
                <a:gd name="T17" fmla="*/ 7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74">
                  <a:moveTo>
                    <a:pt x="17" y="71"/>
                  </a:moveTo>
                  <a:cubicBezTo>
                    <a:pt x="13" y="74"/>
                    <a:pt x="7" y="74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0" y="65"/>
                    <a:pt x="0" y="59"/>
                    <a:pt x="4" y="55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70" y="0"/>
                    <a:pt x="76" y="1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3" y="9"/>
                    <a:pt x="83" y="16"/>
                    <a:pt x="79" y="20"/>
                  </a:cubicBezTo>
                  <a:lnTo>
                    <a:pt x="17" y="71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/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4853630" y="1871624"/>
              <a:ext cx="106275" cy="212550"/>
            </a:xfrm>
            <a:custGeom>
              <a:avLst/>
              <a:gdLst>
                <a:gd name="T0" fmla="*/ 21 w 50"/>
                <a:gd name="T1" fmla="*/ 90 h 98"/>
                <a:gd name="T2" fmla="*/ 8 w 50"/>
                <a:gd name="T3" fmla="*/ 96 h 98"/>
                <a:gd name="T4" fmla="*/ 8 w 50"/>
                <a:gd name="T5" fmla="*/ 96 h 98"/>
                <a:gd name="T6" fmla="*/ 2 w 50"/>
                <a:gd name="T7" fmla="*/ 83 h 98"/>
                <a:gd name="T8" fmla="*/ 29 w 50"/>
                <a:gd name="T9" fmla="*/ 8 h 98"/>
                <a:gd name="T10" fmla="*/ 42 w 50"/>
                <a:gd name="T11" fmla="*/ 2 h 98"/>
                <a:gd name="T12" fmla="*/ 42 w 50"/>
                <a:gd name="T13" fmla="*/ 2 h 98"/>
                <a:gd name="T14" fmla="*/ 49 w 50"/>
                <a:gd name="T15" fmla="*/ 15 h 98"/>
                <a:gd name="T16" fmla="*/ 21 w 50"/>
                <a:gd name="T17" fmla="*/ 9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98">
                  <a:moveTo>
                    <a:pt x="21" y="90"/>
                  </a:moveTo>
                  <a:cubicBezTo>
                    <a:pt x="19" y="95"/>
                    <a:pt x="14" y="98"/>
                    <a:pt x="8" y="96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3" y="94"/>
                    <a:pt x="0" y="88"/>
                    <a:pt x="2" y="83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1" y="3"/>
                    <a:pt x="37" y="0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8" y="4"/>
                    <a:pt x="50" y="10"/>
                    <a:pt x="49" y="15"/>
                  </a:cubicBezTo>
                  <a:lnTo>
                    <a:pt x="21" y="9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/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4703073" y="1825572"/>
              <a:ext cx="77935" cy="216092"/>
            </a:xfrm>
            <a:custGeom>
              <a:avLst/>
              <a:gdLst>
                <a:gd name="T0" fmla="*/ 21 w 36"/>
                <a:gd name="T1" fmla="*/ 91 h 100"/>
                <a:gd name="T2" fmla="*/ 9 w 36"/>
                <a:gd name="T3" fmla="*/ 99 h 100"/>
                <a:gd name="T4" fmla="*/ 9 w 36"/>
                <a:gd name="T5" fmla="*/ 99 h 100"/>
                <a:gd name="T6" fmla="*/ 1 w 36"/>
                <a:gd name="T7" fmla="*/ 88 h 100"/>
                <a:gd name="T8" fmla="*/ 15 w 36"/>
                <a:gd name="T9" fmla="*/ 9 h 100"/>
                <a:gd name="T10" fmla="*/ 27 w 36"/>
                <a:gd name="T11" fmla="*/ 1 h 100"/>
                <a:gd name="T12" fmla="*/ 27 w 36"/>
                <a:gd name="T13" fmla="*/ 1 h 100"/>
                <a:gd name="T14" fmla="*/ 35 w 36"/>
                <a:gd name="T15" fmla="*/ 13 h 100"/>
                <a:gd name="T16" fmla="*/ 21 w 36"/>
                <a:gd name="T17" fmla="*/ 9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00">
                  <a:moveTo>
                    <a:pt x="21" y="91"/>
                  </a:moveTo>
                  <a:cubicBezTo>
                    <a:pt x="20" y="97"/>
                    <a:pt x="15" y="100"/>
                    <a:pt x="9" y="99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4" y="98"/>
                    <a:pt x="0" y="93"/>
                    <a:pt x="1" y="8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4"/>
                    <a:pt x="21" y="0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2" y="2"/>
                    <a:pt x="36" y="7"/>
                    <a:pt x="35" y="13"/>
                  </a:cubicBezTo>
                  <a:lnTo>
                    <a:pt x="21" y="91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/>
            </a:p>
          </p:txBody>
        </p:sp>
      </p:grpSp>
      <p:sp>
        <p:nvSpPr>
          <p:cNvPr id="40" name="Oval 39"/>
          <p:cNvSpPr>
            <a:spLocks noChangeArrowheads="1"/>
          </p:cNvSpPr>
          <p:nvPr/>
        </p:nvSpPr>
        <p:spPr bwMode="auto">
          <a:xfrm>
            <a:off x="4881156" y="2931780"/>
            <a:ext cx="546316" cy="553041"/>
          </a:xfrm>
          <a:prstGeom prst="ellipse">
            <a:avLst/>
          </a:prstGeom>
          <a:solidFill>
            <a:srgbClr val="C00000">
              <a:alpha val="7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/>
          </a:p>
        </p:txBody>
      </p:sp>
      <p:sp>
        <p:nvSpPr>
          <p:cNvPr id="41" name="Line 40"/>
          <p:cNvSpPr>
            <a:spLocks noChangeShapeType="1"/>
          </p:cNvSpPr>
          <p:nvPr/>
        </p:nvSpPr>
        <p:spPr bwMode="auto">
          <a:xfrm flipH="1" flipV="1">
            <a:off x="74049" y="3715013"/>
            <a:ext cx="4557472" cy="26569"/>
          </a:xfrm>
          <a:prstGeom prst="line">
            <a:avLst/>
          </a:prstGeom>
          <a:noFill/>
          <a:ln w="6350" cap="flat">
            <a:solidFill>
              <a:srgbClr val="C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/>
          </a:p>
        </p:txBody>
      </p:sp>
      <p:sp>
        <p:nvSpPr>
          <p:cNvPr id="43" name="Freeform 42"/>
          <p:cNvSpPr>
            <a:spLocks/>
          </p:cNvSpPr>
          <p:nvPr/>
        </p:nvSpPr>
        <p:spPr bwMode="auto">
          <a:xfrm>
            <a:off x="41537" y="5696756"/>
            <a:ext cx="4855451" cy="366082"/>
          </a:xfrm>
          <a:custGeom>
            <a:avLst/>
            <a:gdLst>
              <a:gd name="T0" fmla="*/ 881 w 881"/>
              <a:gd name="T1" fmla="*/ 0 h 160"/>
              <a:gd name="T2" fmla="*/ 881 w 881"/>
              <a:gd name="T3" fmla="*/ 110 h 160"/>
              <a:gd name="T4" fmla="*/ 830 w 881"/>
              <a:gd name="T5" fmla="*/ 160 h 160"/>
              <a:gd name="T6" fmla="*/ 0 w 881"/>
              <a:gd name="T7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81" h="160">
                <a:moveTo>
                  <a:pt x="881" y="0"/>
                </a:moveTo>
                <a:cubicBezTo>
                  <a:pt x="881" y="110"/>
                  <a:pt x="881" y="110"/>
                  <a:pt x="881" y="110"/>
                </a:cubicBezTo>
                <a:cubicBezTo>
                  <a:pt x="881" y="138"/>
                  <a:pt x="858" y="160"/>
                  <a:pt x="830" y="160"/>
                </a:cubicBezTo>
                <a:cubicBezTo>
                  <a:pt x="0" y="160"/>
                  <a:pt x="0" y="160"/>
                  <a:pt x="0" y="160"/>
                </a:cubicBezTo>
              </a:path>
            </a:pathLst>
          </a:custGeom>
          <a:noFill/>
          <a:ln w="6350" cap="flat">
            <a:solidFill>
              <a:srgbClr val="C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 b="1" dirty="0"/>
          </a:p>
        </p:txBody>
      </p:sp>
      <p:sp>
        <p:nvSpPr>
          <p:cNvPr id="44" name="Freeform 43"/>
          <p:cNvSpPr>
            <a:spLocks/>
          </p:cNvSpPr>
          <p:nvPr/>
        </p:nvSpPr>
        <p:spPr bwMode="auto">
          <a:xfrm>
            <a:off x="7328469" y="5801245"/>
            <a:ext cx="4650908" cy="241785"/>
          </a:xfrm>
          <a:custGeom>
            <a:avLst/>
            <a:gdLst>
              <a:gd name="T0" fmla="*/ 0 w 881"/>
              <a:gd name="T1" fmla="*/ 0 h 160"/>
              <a:gd name="T2" fmla="*/ 0 w 881"/>
              <a:gd name="T3" fmla="*/ 110 h 160"/>
              <a:gd name="T4" fmla="*/ 51 w 881"/>
              <a:gd name="T5" fmla="*/ 160 h 160"/>
              <a:gd name="T6" fmla="*/ 881 w 881"/>
              <a:gd name="T7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81" h="160">
                <a:moveTo>
                  <a:pt x="0" y="0"/>
                </a:moveTo>
                <a:cubicBezTo>
                  <a:pt x="0" y="110"/>
                  <a:pt x="0" y="110"/>
                  <a:pt x="0" y="110"/>
                </a:cubicBezTo>
                <a:cubicBezTo>
                  <a:pt x="0" y="138"/>
                  <a:pt x="23" y="160"/>
                  <a:pt x="51" y="160"/>
                </a:cubicBezTo>
                <a:cubicBezTo>
                  <a:pt x="881" y="160"/>
                  <a:pt x="881" y="160"/>
                  <a:pt x="881" y="160"/>
                </a:cubicBezTo>
              </a:path>
            </a:pathLst>
          </a:custGeom>
          <a:noFill/>
          <a:ln w="6350" cap="flat">
            <a:solidFill>
              <a:srgbClr val="C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/>
          </a:p>
        </p:txBody>
      </p:sp>
      <p:sp>
        <p:nvSpPr>
          <p:cNvPr id="62" name="Прямоугольник 61"/>
          <p:cNvSpPr/>
          <p:nvPr/>
        </p:nvSpPr>
        <p:spPr>
          <a:xfrm>
            <a:off x="7671655" y="1119139"/>
            <a:ext cx="4135308" cy="1673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07000"/>
              </a:lnSpc>
              <a:spcAft>
                <a:spcPts val="1067"/>
              </a:spcAft>
              <a:buFont typeface="Wingdings" panose="05000000000000000000" pitchFamily="2" charset="2"/>
              <a:buChar char="ü"/>
            </a:pPr>
            <a:r>
              <a:rPr lang="ru-RU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подготовка </a:t>
            </a:r>
            <a:r>
              <a:rPr lang="ru-RU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аукционной документации для заключения муниципального контракта по оказанию услуг по </a:t>
            </a:r>
            <a:r>
              <a:rPr lang="ru-RU" sz="16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санитарному содержанию территории </a:t>
            </a:r>
            <a:r>
              <a:rPr lang="ru-RU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МО город Краснодар в 2026 </a:t>
            </a:r>
            <a:r>
              <a:rPr lang="ru-RU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году</a:t>
            </a:r>
            <a:endParaRPr lang="ru-RU" sz="16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3" name="Line 40"/>
          <p:cNvSpPr>
            <a:spLocks noChangeShapeType="1"/>
          </p:cNvSpPr>
          <p:nvPr/>
        </p:nvSpPr>
        <p:spPr bwMode="auto">
          <a:xfrm flipH="1" flipV="1">
            <a:off x="74047" y="4396867"/>
            <a:ext cx="4526137" cy="15205"/>
          </a:xfrm>
          <a:prstGeom prst="line">
            <a:avLst/>
          </a:prstGeom>
          <a:noFill/>
          <a:ln w="6350" cap="flat">
            <a:solidFill>
              <a:srgbClr val="C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 b="1" dirty="0"/>
          </a:p>
        </p:txBody>
      </p:sp>
      <p:sp>
        <p:nvSpPr>
          <p:cNvPr id="64" name="Прямоугольник 63"/>
          <p:cNvSpPr/>
          <p:nvPr/>
        </p:nvSpPr>
        <p:spPr>
          <a:xfrm>
            <a:off x="7726075" y="3172344"/>
            <a:ext cx="443941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расходование </a:t>
            </a:r>
            <a:r>
              <a:rPr lang="ru-RU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средств на </a:t>
            </a:r>
            <a:r>
              <a:rPr lang="ru-RU" sz="16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установку детских площадок </a:t>
            </a:r>
            <a:r>
              <a:rPr lang="ru-RU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 игрового оборудования по </a:t>
            </a:r>
            <a:r>
              <a:rPr lang="ru-RU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программе </a:t>
            </a:r>
            <a:r>
              <a:rPr lang="ru-RU" sz="16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 наказам избирателей </a:t>
            </a:r>
            <a:r>
              <a:rPr lang="ru-RU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депутатам </a:t>
            </a:r>
            <a:r>
              <a:rPr lang="ru-RU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городской Думе Краснодара в 2025 году</a:t>
            </a:r>
          </a:p>
        </p:txBody>
      </p:sp>
      <p:sp>
        <p:nvSpPr>
          <p:cNvPr id="69" name="Прямоугольник 68"/>
          <p:cNvSpPr/>
          <p:nvPr/>
        </p:nvSpPr>
        <p:spPr>
          <a:xfrm>
            <a:off x="114754" y="4637746"/>
            <a:ext cx="482142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обсуждение </a:t>
            </a:r>
            <a:r>
              <a:rPr lang="ru-RU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результатов контрольных мероприятий, проведённых Палатой по выполнению муниципальной программы </a:t>
            </a:r>
            <a:r>
              <a:rPr lang="ru-RU" sz="16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«Формирование комфортной городской среды</a:t>
            </a:r>
            <a:r>
              <a:rPr lang="ru-RU" sz="16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»</a:t>
            </a:r>
            <a:endParaRPr lang="ru-RU" sz="1600" b="1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94685" y="3979999"/>
            <a:ext cx="4976100" cy="3366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1067"/>
              </a:spcAft>
              <a:buFont typeface="Wingdings" panose="05000000000000000000" pitchFamily="2" charset="2"/>
              <a:buChar char="ü"/>
            </a:pPr>
            <a:r>
              <a:rPr lang="ru-RU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</a:t>
            </a:r>
            <a:r>
              <a:rPr lang="ru-RU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езультаты проверки </a:t>
            </a:r>
            <a:r>
              <a:rPr lang="ru-RU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МБУ «</a:t>
            </a:r>
            <a:r>
              <a:rPr lang="ru-RU" sz="16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Дом </a:t>
            </a:r>
            <a:r>
              <a:rPr lang="ru-RU" sz="16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молодёжи</a:t>
            </a:r>
            <a:r>
              <a:rPr lang="ru-RU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»</a:t>
            </a:r>
            <a:endParaRPr lang="ru-RU" sz="2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5" name="Line 40"/>
          <p:cNvSpPr>
            <a:spLocks noChangeShapeType="1"/>
          </p:cNvSpPr>
          <p:nvPr/>
        </p:nvSpPr>
        <p:spPr bwMode="auto">
          <a:xfrm flipH="1" flipV="1">
            <a:off x="127017" y="2407635"/>
            <a:ext cx="4650058" cy="28201"/>
          </a:xfrm>
          <a:prstGeom prst="line">
            <a:avLst/>
          </a:prstGeom>
          <a:noFill/>
          <a:ln w="6350" cap="flat">
            <a:solidFill>
              <a:srgbClr val="C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/>
          </a:p>
        </p:txBody>
      </p:sp>
      <p:sp>
        <p:nvSpPr>
          <p:cNvPr id="76" name="Freeform 17"/>
          <p:cNvSpPr>
            <a:spLocks/>
          </p:cNvSpPr>
          <p:nvPr/>
        </p:nvSpPr>
        <p:spPr bwMode="auto">
          <a:xfrm rot="1670564">
            <a:off x="5208063" y="2512460"/>
            <a:ext cx="264507" cy="181849"/>
          </a:xfrm>
          <a:custGeom>
            <a:avLst/>
            <a:gdLst>
              <a:gd name="T0" fmla="*/ 85 w 92"/>
              <a:gd name="T1" fmla="*/ 43 h 63"/>
              <a:gd name="T2" fmla="*/ 89 w 92"/>
              <a:gd name="T3" fmla="*/ 57 h 63"/>
              <a:gd name="T4" fmla="*/ 89 w 92"/>
              <a:gd name="T5" fmla="*/ 57 h 63"/>
              <a:gd name="T6" fmla="*/ 75 w 92"/>
              <a:gd name="T7" fmla="*/ 61 h 63"/>
              <a:gd name="T8" fmla="*/ 6 w 92"/>
              <a:gd name="T9" fmla="*/ 21 h 63"/>
              <a:gd name="T10" fmla="*/ 2 w 92"/>
              <a:gd name="T11" fmla="*/ 7 h 63"/>
              <a:gd name="T12" fmla="*/ 2 w 92"/>
              <a:gd name="T13" fmla="*/ 7 h 63"/>
              <a:gd name="T14" fmla="*/ 16 w 92"/>
              <a:gd name="T15" fmla="*/ 3 h 63"/>
              <a:gd name="T16" fmla="*/ 85 w 92"/>
              <a:gd name="T17" fmla="*/ 4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" h="63">
                <a:moveTo>
                  <a:pt x="85" y="43"/>
                </a:moveTo>
                <a:cubicBezTo>
                  <a:pt x="90" y="46"/>
                  <a:pt x="92" y="52"/>
                  <a:pt x="89" y="57"/>
                </a:cubicBezTo>
                <a:cubicBezTo>
                  <a:pt x="89" y="57"/>
                  <a:pt x="89" y="57"/>
                  <a:pt x="89" y="57"/>
                </a:cubicBezTo>
                <a:cubicBezTo>
                  <a:pt x="86" y="62"/>
                  <a:pt x="80" y="63"/>
                  <a:pt x="75" y="61"/>
                </a:cubicBezTo>
                <a:cubicBezTo>
                  <a:pt x="6" y="21"/>
                  <a:pt x="6" y="21"/>
                  <a:pt x="6" y="21"/>
                </a:cubicBezTo>
                <a:cubicBezTo>
                  <a:pt x="1" y="18"/>
                  <a:pt x="0" y="12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5" y="2"/>
                  <a:pt x="11" y="0"/>
                  <a:pt x="16" y="3"/>
                </a:cubicBezTo>
                <a:lnTo>
                  <a:pt x="85" y="43"/>
                </a:lnTo>
                <a:close/>
              </a:path>
            </a:pathLst>
          </a:cu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/>
          </a:p>
        </p:txBody>
      </p:sp>
      <p:sp>
        <p:nvSpPr>
          <p:cNvPr id="77" name="Freeform 22"/>
          <p:cNvSpPr>
            <a:spLocks/>
          </p:cNvSpPr>
          <p:nvPr/>
        </p:nvSpPr>
        <p:spPr bwMode="auto">
          <a:xfrm rot="425148">
            <a:off x="4588703" y="3942389"/>
            <a:ext cx="281039" cy="144063"/>
          </a:xfrm>
          <a:custGeom>
            <a:avLst/>
            <a:gdLst>
              <a:gd name="T0" fmla="*/ 83 w 98"/>
              <a:gd name="T1" fmla="*/ 2 h 50"/>
              <a:gd name="T2" fmla="*/ 96 w 98"/>
              <a:gd name="T3" fmla="*/ 8 h 50"/>
              <a:gd name="T4" fmla="*/ 96 w 98"/>
              <a:gd name="T5" fmla="*/ 8 h 50"/>
              <a:gd name="T6" fmla="*/ 90 w 98"/>
              <a:gd name="T7" fmla="*/ 21 h 50"/>
              <a:gd name="T8" fmla="*/ 15 w 98"/>
              <a:gd name="T9" fmla="*/ 48 h 50"/>
              <a:gd name="T10" fmla="*/ 2 w 98"/>
              <a:gd name="T11" fmla="*/ 42 h 50"/>
              <a:gd name="T12" fmla="*/ 2 w 98"/>
              <a:gd name="T13" fmla="*/ 42 h 50"/>
              <a:gd name="T14" fmla="*/ 8 w 98"/>
              <a:gd name="T15" fmla="*/ 29 h 50"/>
              <a:gd name="T16" fmla="*/ 83 w 98"/>
              <a:gd name="T17" fmla="*/ 2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" h="50">
                <a:moveTo>
                  <a:pt x="83" y="2"/>
                </a:moveTo>
                <a:cubicBezTo>
                  <a:pt x="88" y="0"/>
                  <a:pt x="94" y="2"/>
                  <a:pt x="96" y="8"/>
                </a:cubicBezTo>
                <a:cubicBezTo>
                  <a:pt x="96" y="8"/>
                  <a:pt x="96" y="8"/>
                  <a:pt x="96" y="8"/>
                </a:cubicBezTo>
                <a:cubicBezTo>
                  <a:pt x="98" y="13"/>
                  <a:pt x="95" y="19"/>
                  <a:pt x="90" y="21"/>
                </a:cubicBezTo>
                <a:cubicBezTo>
                  <a:pt x="15" y="48"/>
                  <a:pt x="15" y="48"/>
                  <a:pt x="15" y="48"/>
                </a:cubicBezTo>
                <a:cubicBezTo>
                  <a:pt x="10" y="50"/>
                  <a:pt x="4" y="47"/>
                  <a:pt x="2" y="42"/>
                </a:cubicBezTo>
                <a:cubicBezTo>
                  <a:pt x="2" y="42"/>
                  <a:pt x="2" y="42"/>
                  <a:pt x="2" y="42"/>
                </a:cubicBezTo>
                <a:cubicBezTo>
                  <a:pt x="0" y="37"/>
                  <a:pt x="3" y="31"/>
                  <a:pt x="8" y="29"/>
                </a:cubicBezTo>
                <a:lnTo>
                  <a:pt x="83" y="2"/>
                </a:lnTo>
                <a:close/>
              </a:path>
            </a:pathLst>
          </a:cu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/>
          </a:p>
        </p:txBody>
      </p:sp>
      <p:sp>
        <p:nvSpPr>
          <p:cNvPr id="81" name="Прямоугольник 80"/>
          <p:cNvSpPr/>
          <p:nvPr/>
        </p:nvSpPr>
        <p:spPr>
          <a:xfrm>
            <a:off x="7187202" y="4931616"/>
            <a:ext cx="5116668" cy="882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1067"/>
              </a:spcAft>
              <a:buFont typeface="Wingdings" panose="05000000000000000000" pitchFamily="2" charset="2"/>
              <a:buChar char="ü"/>
            </a:pPr>
            <a:r>
              <a:rPr lang="ru-RU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координация </a:t>
            </a:r>
            <a:r>
              <a:rPr lang="ru-RU" sz="16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использования информационных технологий </a:t>
            </a:r>
            <a:r>
              <a:rPr lang="ru-RU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деятельности администрации МО город </a:t>
            </a:r>
            <a:r>
              <a:rPr lang="ru-RU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Краснодар </a:t>
            </a:r>
            <a:endParaRPr lang="ru-RU" sz="16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94685" y="2603936"/>
            <a:ext cx="497582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передача </a:t>
            </a:r>
            <a:r>
              <a:rPr lang="ru-RU" sz="16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зелёных насаждений </a:t>
            </a:r>
            <a:r>
              <a:rPr lang="ru-RU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МКУ «Управление коммунального хозяйства и благоустройства» в МКУ «Центр </a:t>
            </a:r>
            <a:r>
              <a:rPr lang="ru-RU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озеленения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 экологии»;</a:t>
            </a:r>
          </a:p>
        </p:txBody>
      </p:sp>
      <p:sp>
        <p:nvSpPr>
          <p:cNvPr id="85" name="Line 41"/>
          <p:cNvSpPr>
            <a:spLocks noChangeShapeType="1"/>
          </p:cNvSpPr>
          <p:nvPr/>
        </p:nvSpPr>
        <p:spPr bwMode="auto">
          <a:xfrm flipH="1" flipV="1">
            <a:off x="7796478" y="3055502"/>
            <a:ext cx="4225713" cy="0"/>
          </a:xfrm>
          <a:prstGeom prst="line">
            <a:avLst/>
          </a:prstGeom>
          <a:noFill/>
          <a:ln w="6350" cap="flat">
            <a:solidFill>
              <a:srgbClr val="C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/>
          </a:p>
        </p:txBody>
      </p:sp>
      <p:sp>
        <p:nvSpPr>
          <p:cNvPr id="86" name="Oval 39"/>
          <p:cNvSpPr>
            <a:spLocks noChangeArrowheads="1"/>
          </p:cNvSpPr>
          <p:nvPr/>
        </p:nvSpPr>
        <p:spPr bwMode="auto">
          <a:xfrm>
            <a:off x="7012518" y="2832203"/>
            <a:ext cx="549777" cy="580791"/>
          </a:xfrm>
          <a:prstGeom prst="ellipse">
            <a:avLst/>
          </a:prstGeom>
          <a:solidFill>
            <a:srgbClr val="C00000">
              <a:alpha val="7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/>
          </a:p>
        </p:txBody>
      </p:sp>
      <p:sp>
        <p:nvSpPr>
          <p:cNvPr id="88" name="Freeform 27"/>
          <p:cNvSpPr>
            <a:spLocks/>
          </p:cNvSpPr>
          <p:nvPr/>
        </p:nvSpPr>
        <p:spPr bwMode="auto">
          <a:xfrm>
            <a:off x="7078180" y="4358938"/>
            <a:ext cx="283400" cy="144063"/>
          </a:xfrm>
          <a:custGeom>
            <a:avLst/>
            <a:gdLst>
              <a:gd name="T0" fmla="*/ 8 w 98"/>
              <a:gd name="T1" fmla="*/ 21 h 50"/>
              <a:gd name="T2" fmla="*/ 2 w 98"/>
              <a:gd name="T3" fmla="*/ 8 h 50"/>
              <a:gd name="T4" fmla="*/ 2 w 98"/>
              <a:gd name="T5" fmla="*/ 8 h 50"/>
              <a:gd name="T6" fmla="*/ 15 w 98"/>
              <a:gd name="T7" fmla="*/ 2 h 50"/>
              <a:gd name="T8" fmla="*/ 90 w 98"/>
              <a:gd name="T9" fmla="*/ 29 h 50"/>
              <a:gd name="T10" fmla="*/ 96 w 98"/>
              <a:gd name="T11" fmla="*/ 42 h 50"/>
              <a:gd name="T12" fmla="*/ 96 w 98"/>
              <a:gd name="T13" fmla="*/ 42 h 50"/>
              <a:gd name="T14" fmla="*/ 83 w 98"/>
              <a:gd name="T15" fmla="*/ 48 h 50"/>
              <a:gd name="T16" fmla="*/ 8 w 98"/>
              <a:gd name="T17" fmla="*/ 21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" h="50">
                <a:moveTo>
                  <a:pt x="8" y="21"/>
                </a:moveTo>
                <a:cubicBezTo>
                  <a:pt x="3" y="19"/>
                  <a:pt x="0" y="13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4" y="2"/>
                  <a:pt x="10" y="0"/>
                  <a:pt x="15" y="2"/>
                </a:cubicBezTo>
                <a:cubicBezTo>
                  <a:pt x="90" y="29"/>
                  <a:pt x="90" y="29"/>
                  <a:pt x="90" y="29"/>
                </a:cubicBezTo>
                <a:cubicBezTo>
                  <a:pt x="95" y="31"/>
                  <a:pt x="98" y="37"/>
                  <a:pt x="96" y="42"/>
                </a:cubicBezTo>
                <a:cubicBezTo>
                  <a:pt x="96" y="42"/>
                  <a:pt x="96" y="42"/>
                  <a:pt x="96" y="42"/>
                </a:cubicBezTo>
                <a:cubicBezTo>
                  <a:pt x="94" y="47"/>
                  <a:pt x="88" y="50"/>
                  <a:pt x="83" y="48"/>
                </a:cubicBezTo>
                <a:lnTo>
                  <a:pt x="8" y="21"/>
                </a:lnTo>
                <a:close/>
              </a:path>
            </a:pathLst>
          </a:cu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/>
          </a:p>
        </p:txBody>
      </p:sp>
      <p:sp>
        <p:nvSpPr>
          <p:cNvPr id="90" name="Oval 39"/>
          <p:cNvSpPr>
            <a:spLocks noChangeArrowheads="1"/>
          </p:cNvSpPr>
          <p:nvPr/>
        </p:nvSpPr>
        <p:spPr bwMode="auto">
          <a:xfrm>
            <a:off x="6382861" y="2184695"/>
            <a:ext cx="564401" cy="573216"/>
          </a:xfrm>
          <a:prstGeom prst="ellipse">
            <a:avLst/>
          </a:prstGeom>
          <a:solidFill>
            <a:srgbClr val="C00000">
              <a:alpha val="7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/>
          </a:p>
        </p:txBody>
      </p:sp>
      <p:sp>
        <p:nvSpPr>
          <p:cNvPr id="92" name="Oval 39"/>
          <p:cNvSpPr>
            <a:spLocks noChangeArrowheads="1"/>
          </p:cNvSpPr>
          <p:nvPr/>
        </p:nvSpPr>
        <p:spPr bwMode="auto">
          <a:xfrm>
            <a:off x="7058368" y="3762622"/>
            <a:ext cx="546316" cy="553041"/>
          </a:xfrm>
          <a:prstGeom prst="ellipse">
            <a:avLst/>
          </a:prstGeom>
          <a:solidFill>
            <a:srgbClr val="C00000">
              <a:alpha val="7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/>
          </a:p>
        </p:txBody>
      </p:sp>
      <p:sp>
        <p:nvSpPr>
          <p:cNvPr id="93" name="Oval 39"/>
          <p:cNvSpPr>
            <a:spLocks noChangeArrowheads="1"/>
          </p:cNvSpPr>
          <p:nvPr/>
        </p:nvSpPr>
        <p:spPr bwMode="auto">
          <a:xfrm>
            <a:off x="5061055" y="4550010"/>
            <a:ext cx="608764" cy="587337"/>
          </a:xfrm>
          <a:prstGeom prst="ellipse">
            <a:avLst/>
          </a:prstGeom>
          <a:solidFill>
            <a:srgbClr val="C00000">
              <a:alpha val="7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/>
          </a:p>
        </p:txBody>
      </p:sp>
      <p:sp>
        <p:nvSpPr>
          <p:cNvPr id="94" name="Oval 39"/>
          <p:cNvSpPr>
            <a:spLocks noChangeArrowheads="1"/>
          </p:cNvSpPr>
          <p:nvPr/>
        </p:nvSpPr>
        <p:spPr bwMode="auto">
          <a:xfrm>
            <a:off x="4747809" y="3753549"/>
            <a:ext cx="613945" cy="592744"/>
          </a:xfrm>
          <a:prstGeom prst="ellipse">
            <a:avLst/>
          </a:prstGeom>
          <a:solidFill>
            <a:srgbClr val="C00000">
              <a:alpha val="7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/>
          </a:p>
        </p:txBody>
      </p:sp>
      <p:sp>
        <p:nvSpPr>
          <p:cNvPr id="95" name="Oval 39"/>
          <p:cNvSpPr>
            <a:spLocks noChangeArrowheads="1"/>
          </p:cNvSpPr>
          <p:nvPr/>
        </p:nvSpPr>
        <p:spPr bwMode="auto">
          <a:xfrm>
            <a:off x="5355345" y="2180817"/>
            <a:ext cx="573756" cy="569179"/>
          </a:xfrm>
          <a:prstGeom prst="ellipse">
            <a:avLst/>
          </a:prstGeom>
          <a:solidFill>
            <a:srgbClr val="C00000">
              <a:alpha val="7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/>
          </a:p>
        </p:txBody>
      </p:sp>
      <p:sp>
        <p:nvSpPr>
          <p:cNvPr id="99" name="Freeform 73"/>
          <p:cNvSpPr>
            <a:spLocks noEditPoints="1"/>
          </p:cNvSpPr>
          <p:nvPr/>
        </p:nvSpPr>
        <p:spPr bwMode="auto">
          <a:xfrm>
            <a:off x="7118172" y="3836025"/>
            <a:ext cx="420595" cy="355847"/>
          </a:xfrm>
          <a:custGeom>
            <a:avLst/>
            <a:gdLst>
              <a:gd name="T0" fmla="*/ 508444 w 256"/>
              <a:gd name="T1" fmla="*/ 254023 h 244"/>
              <a:gd name="T2" fmla="*/ 484611 w 256"/>
              <a:gd name="T3" fmla="*/ 277838 h 244"/>
              <a:gd name="T4" fmla="*/ 468722 w 256"/>
              <a:gd name="T5" fmla="*/ 271884 h 244"/>
              <a:gd name="T6" fmla="*/ 468722 w 256"/>
              <a:gd name="T7" fmla="*/ 271884 h 244"/>
              <a:gd name="T8" fmla="*/ 254222 w 256"/>
              <a:gd name="T9" fmla="*/ 57552 h 244"/>
              <a:gd name="T10" fmla="*/ 254222 w 256"/>
              <a:gd name="T11" fmla="*/ 57552 h 244"/>
              <a:gd name="T12" fmla="*/ 254222 w 256"/>
              <a:gd name="T13" fmla="*/ 57552 h 244"/>
              <a:gd name="T14" fmla="*/ 39722 w 256"/>
              <a:gd name="T15" fmla="*/ 271884 h 244"/>
              <a:gd name="T16" fmla="*/ 39722 w 256"/>
              <a:gd name="T17" fmla="*/ 271884 h 244"/>
              <a:gd name="T18" fmla="*/ 23833 w 256"/>
              <a:gd name="T19" fmla="*/ 277838 h 244"/>
              <a:gd name="T20" fmla="*/ 0 w 256"/>
              <a:gd name="T21" fmla="*/ 254023 h 244"/>
              <a:gd name="T22" fmla="*/ 7944 w 256"/>
              <a:gd name="T23" fmla="*/ 236162 h 244"/>
              <a:gd name="T24" fmla="*/ 236347 w 256"/>
              <a:gd name="T25" fmla="*/ 7938 h 244"/>
              <a:gd name="T26" fmla="*/ 254222 w 256"/>
              <a:gd name="T27" fmla="*/ 0 h 244"/>
              <a:gd name="T28" fmla="*/ 254222 w 256"/>
              <a:gd name="T29" fmla="*/ 0 h 244"/>
              <a:gd name="T30" fmla="*/ 256208 w 256"/>
              <a:gd name="T31" fmla="*/ 0 h 244"/>
              <a:gd name="T32" fmla="*/ 256208 w 256"/>
              <a:gd name="T33" fmla="*/ 0 h 244"/>
              <a:gd name="T34" fmla="*/ 256208 w 256"/>
              <a:gd name="T35" fmla="*/ 0 h 244"/>
              <a:gd name="T36" fmla="*/ 256208 w 256"/>
              <a:gd name="T37" fmla="*/ 0 h 244"/>
              <a:gd name="T38" fmla="*/ 272097 w 256"/>
              <a:gd name="T39" fmla="*/ 7938 h 244"/>
              <a:gd name="T40" fmla="*/ 272097 w 256"/>
              <a:gd name="T41" fmla="*/ 7938 h 244"/>
              <a:gd name="T42" fmla="*/ 365444 w 256"/>
              <a:gd name="T43" fmla="*/ 101212 h 244"/>
              <a:gd name="T44" fmla="*/ 365444 w 256"/>
              <a:gd name="T45" fmla="*/ 79382 h 244"/>
              <a:gd name="T46" fmla="*/ 389277 w 256"/>
              <a:gd name="T47" fmla="*/ 55568 h 244"/>
              <a:gd name="T48" fmla="*/ 413111 w 256"/>
              <a:gd name="T49" fmla="*/ 79382 h 244"/>
              <a:gd name="T50" fmla="*/ 413111 w 256"/>
              <a:gd name="T51" fmla="*/ 148842 h 244"/>
              <a:gd name="T52" fmla="*/ 502486 w 256"/>
              <a:gd name="T53" fmla="*/ 238147 h 244"/>
              <a:gd name="T54" fmla="*/ 502486 w 256"/>
              <a:gd name="T55" fmla="*/ 238147 h 244"/>
              <a:gd name="T56" fmla="*/ 508444 w 256"/>
              <a:gd name="T57" fmla="*/ 254023 h 244"/>
              <a:gd name="T58" fmla="*/ 460777 w 256"/>
              <a:gd name="T59" fmla="*/ 293714 h 244"/>
              <a:gd name="T60" fmla="*/ 460777 w 256"/>
              <a:gd name="T61" fmla="*/ 365159 h 244"/>
              <a:gd name="T62" fmla="*/ 460777 w 256"/>
              <a:gd name="T63" fmla="*/ 396911 h 244"/>
              <a:gd name="T64" fmla="*/ 460777 w 256"/>
              <a:gd name="T65" fmla="*/ 460417 h 244"/>
              <a:gd name="T66" fmla="*/ 436944 w 256"/>
              <a:gd name="T67" fmla="*/ 484232 h 244"/>
              <a:gd name="T68" fmla="*/ 389277 w 256"/>
              <a:gd name="T69" fmla="*/ 484232 h 244"/>
              <a:gd name="T70" fmla="*/ 389277 w 256"/>
              <a:gd name="T71" fmla="*/ 293714 h 244"/>
              <a:gd name="T72" fmla="*/ 293944 w 256"/>
              <a:gd name="T73" fmla="*/ 293714 h 244"/>
              <a:gd name="T74" fmla="*/ 293944 w 256"/>
              <a:gd name="T75" fmla="*/ 484232 h 244"/>
              <a:gd name="T76" fmla="*/ 71500 w 256"/>
              <a:gd name="T77" fmla="*/ 484232 h 244"/>
              <a:gd name="T78" fmla="*/ 47667 w 256"/>
              <a:gd name="T79" fmla="*/ 460417 h 244"/>
              <a:gd name="T80" fmla="*/ 47667 w 256"/>
              <a:gd name="T81" fmla="*/ 396911 h 244"/>
              <a:gd name="T82" fmla="*/ 47667 w 256"/>
              <a:gd name="T83" fmla="*/ 365159 h 244"/>
              <a:gd name="T84" fmla="*/ 47667 w 256"/>
              <a:gd name="T85" fmla="*/ 293714 h 244"/>
              <a:gd name="T86" fmla="*/ 254222 w 256"/>
              <a:gd name="T87" fmla="*/ 87321 h 244"/>
              <a:gd name="T88" fmla="*/ 460777 w 256"/>
              <a:gd name="T89" fmla="*/ 293714 h 244"/>
              <a:gd name="T90" fmla="*/ 214500 w 256"/>
              <a:gd name="T91" fmla="*/ 293714 h 244"/>
              <a:gd name="T92" fmla="*/ 119167 w 256"/>
              <a:gd name="T93" fmla="*/ 293714 h 244"/>
              <a:gd name="T94" fmla="*/ 119167 w 256"/>
              <a:gd name="T95" fmla="*/ 388973 h 244"/>
              <a:gd name="T96" fmla="*/ 214500 w 256"/>
              <a:gd name="T97" fmla="*/ 388973 h 244"/>
              <a:gd name="T98" fmla="*/ 214500 w 256"/>
              <a:gd name="T99" fmla="*/ 293714 h 24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56" h="244">
                <a:moveTo>
                  <a:pt x="256" y="128"/>
                </a:moveTo>
                <a:cubicBezTo>
                  <a:pt x="256" y="135"/>
                  <a:pt x="251" y="140"/>
                  <a:pt x="244" y="140"/>
                </a:cubicBezTo>
                <a:cubicBezTo>
                  <a:pt x="241" y="140"/>
                  <a:pt x="238" y="139"/>
                  <a:pt x="236" y="137"/>
                </a:cubicBezTo>
                <a:cubicBezTo>
                  <a:pt x="236" y="137"/>
                  <a:pt x="236" y="137"/>
                  <a:pt x="236" y="137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20" y="137"/>
                  <a:pt x="20" y="137"/>
                  <a:pt x="20" y="137"/>
                </a:cubicBezTo>
                <a:cubicBezTo>
                  <a:pt x="20" y="137"/>
                  <a:pt x="20" y="137"/>
                  <a:pt x="20" y="137"/>
                </a:cubicBezTo>
                <a:cubicBezTo>
                  <a:pt x="18" y="139"/>
                  <a:pt x="15" y="140"/>
                  <a:pt x="12" y="140"/>
                </a:cubicBezTo>
                <a:cubicBezTo>
                  <a:pt x="5" y="140"/>
                  <a:pt x="0" y="135"/>
                  <a:pt x="0" y="128"/>
                </a:cubicBezTo>
                <a:cubicBezTo>
                  <a:pt x="0" y="125"/>
                  <a:pt x="1" y="122"/>
                  <a:pt x="4" y="119"/>
                </a:cubicBezTo>
                <a:cubicBezTo>
                  <a:pt x="119" y="4"/>
                  <a:pt x="119" y="4"/>
                  <a:pt x="119" y="4"/>
                </a:cubicBezTo>
                <a:cubicBezTo>
                  <a:pt x="122" y="1"/>
                  <a:pt x="125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9" y="0"/>
                </a:cubicBezTo>
                <a:cubicBezTo>
                  <a:pt x="129" y="0"/>
                  <a:pt x="129" y="0"/>
                  <a:pt x="129" y="0"/>
                </a:cubicBezTo>
                <a:cubicBezTo>
                  <a:pt x="129" y="0"/>
                  <a:pt x="129" y="0"/>
                  <a:pt x="129" y="0"/>
                </a:cubicBezTo>
                <a:cubicBezTo>
                  <a:pt x="129" y="0"/>
                  <a:pt x="129" y="0"/>
                  <a:pt x="129" y="0"/>
                </a:cubicBezTo>
                <a:cubicBezTo>
                  <a:pt x="132" y="0"/>
                  <a:pt x="135" y="2"/>
                  <a:pt x="137" y="4"/>
                </a:cubicBezTo>
                <a:cubicBezTo>
                  <a:pt x="137" y="4"/>
                  <a:pt x="137" y="4"/>
                  <a:pt x="137" y="4"/>
                </a:cubicBezTo>
                <a:cubicBezTo>
                  <a:pt x="184" y="51"/>
                  <a:pt x="184" y="51"/>
                  <a:pt x="184" y="51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4" y="33"/>
                  <a:pt x="189" y="28"/>
                  <a:pt x="196" y="28"/>
                </a:cubicBezTo>
                <a:cubicBezTo>
                  <a:pt x="203" y="28"/>
                  <a:pt x="208" y="33"/>
                  <a:pt x="208" y="40"/>
                </a:cubicBezTo>
                <a:cubicBezTo>
                  <a:pt x="208" y="75"/>
                  <a:pt x="208" y="75"/>
                  <a:pt x="208" y="75"/>
                </a:cubicBezTo>
                <a:cubicBezTo>
                  <a:pt x="253" y="120"/>
                  <a:pt x="253" y="120"/>
                  <a:pt x="253" y="120"/>
                </a:cubicBezTo>
                <a:cubicBezTo>
                  <a:pt x="253" y="120"/>
                  <a:pt x="253" y="120"/>
                  <a:pt x="253" y="120"/>
                </a:cubicBezTo>
                <a:cubicBezTo>
                  <a:pt x="255" y="122"/>
                  <a:pt x="256" y="125"/>
                  <a:pt x="256" y="128"/>
                </a:cubicBezTo>
                <a:moveTo>
                  <a:pt x="232" y="148"/>
                </a:moveTo>
                <a:cubicBezTo>
                  <a:pt x="232" y="184"/>
                  <a:pt x="232" y="184"/>
                  <a:pt x="232" y="184"/>
                </a:cubicBezTo>
                <a:cubicBezTo>
                  <a:pt x="232" y="200"/>
                  <a:pt x="232" y="200"/>
                  <a:pt x="232" y="200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239"/>
                  <a:pt x="227" y="244"/>
                  <a:pt x="220" y="244"/>
                </a:cubicBezTo>
                <a:cubicBezTo>
                  <a:pt x="196" y="244"/>
                  <a:pt x="196" y="244"/>
                  <a:pt x="196" y="244"/>
                </a:cubicBezTo>
                <a:cubicBezTo>
                  <a:pt x="196" y="148"/>
                  <a:pt x="196" y="148"/>
                  <a:pt x="196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48" y="244"/>
                  <a:pt x="148" y="244"/>
                  <a:pt x="148" y="244"/>
                </a:cubicBezTo>
                <a:cubicBezTo>
                  <a:pt x="36" y="244"/>
                  <a:pt x="36" y="244"/>
                  <a:pt x="36" y="244"/>
                </a:cubicBezTo>
                <a:cubicBezTo>
                  <a:pt x="29" y="244"/>
                  <a:pt x="24" y="239"/>
                  <a:pt x="24" y="232"/>
                </a:cubicBezTo>
                <a:cubicBezTo>
                  <a:pt x="24" y="200"/>
                  <a:pt x="24" y="200"/>
                  <a:pt x="24" y="200"/>
                </a:cubicBezTo>
                <a:cubicBezTo>
                  <a:pt x="24" y="184"/>
                  <a:pt x="24" y="184"/>
                  <a:pt x="24" y="184"/>
                </a:cubicBezTo>
                <a:cubicBezTo>
                  <a:pt x="24" y="148"/>
                  <a:pt x="24" y="148"/>
                  <a:pt x="24" y="148"/>
                </a:cubicBezTo>
                <a:cubicBezTo>
                  <a:pt x="128" y="44"/>
                  <a:pt x="128" y="44"/>
                  <a:pt x="128" y="44"/>
                </a:cubicBezTo>
                <a:lnTo>
                  <a:pt x="232" y="148"/>
                </a:lnTo>
                <a:close/>
                <a:moveTo>
                  <a:pt x="108" y="148"/>
                </a:moveTo>
                <a:cubicBezTo>
                  <a:pt x="60" y="148"/>
                  <a:pt x="60" y="148"/>
                  <a:pt x="60" y="148"/>
                </a:cubicBezTo>
                <a:cubicBezTo>
                  <a:pt x="60" y="196"/>
                  <a:pt x="60" y="196"/>
                  <a:pt x="60" y="196"/>
                </a:cubicBezTo>
                <a:cubicBezTo>
                  <a:pt x="108" y="196"/>
                  <a:pt x="108" y="196"/>
                  <a:pt x="108" y="196"/>
                </a:cubicBezTo>
                <a:lnTo>
                  <a:pt x="108" y="1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sz="2400"/>
          </a:p>
        </p:txBody>
      </p:sp>
      <p:grpSp>
        <p:nvGrpSpPr>
          <p:cNvPr id="104" name="Group 14"/>
          <p:cNvGrpSpPr/>
          <p:nvPr/>
        </p:nvGrpSpPr>
        <p:grpSpPr>
          <a:xfrm>
            <a:off x="6434472" y="2214055"/>
            <a:ext cx="422189" cy="397996"/>
            <a:chOff x="4592638" y="2076450"/>
            <a:chExt cx="447675" cy="436563"/>
          </a:xfrm>
          <a:solidFill>
            <a:schemeClr val="bg1"/>
          </a:solidFill>
        </p:grpSpPr>
        <p:sp>
          <p:nvSpPr>
            <p:cNvPr id="105" name="Freeform 15"/>
            <p:cNvSpPr>
              <a:spLocks noEditPoints="1"/>
            </p:cNvSpPr>
            <p:nvPr/>
          </p:nvSpPr>
          <p:spPr bwMode="auto">
            <a:xfrm>
              <a:off x="4656138" y="2076450"/>
              <a:ext cx="295275" cy="295275"/>
            </a:xfrm>
            <a:custGeom>
              <a:avLst/>
              <a:gdLst>
                <a:gd name="T0" fmla="*/ 4 w 385"/>
                <a:gd name="T1" fmla="*/ 249 h 385"/>
                <a:gd name="T2" fmla="*/ 4 w 385"/>
                <a:gd name="T3" fmla="*/ 234 h 385"/>
                <a:gd name="T4" fmla="*/ 48 w 385"/>
                <a:gd name="T5" fmla="*/ 189 h 385"/>
                <a:gd name="T6" fmla="*/ 64 w 385"/>
                <a:gd name="T7" fmla="*/ 189 h 385"/>
                <a:gd name="T8" fmla="*/ 195 w 385"/>
                <a:gd name="T9" fmla="*/ 321 h 385"/>
                <a:gd name="T10" fmla="*/ 195 w 385"/>
                <a:gd name="T11" fmla="*/ 336 h 385"/>
                <a:gd name="T12" fmla="*/ 151 w 385"/>
                <a:gd name="T13" fmla="*/ 381 h 385"/>
                <a:gd name="T14" fmla="*/ 135 w 385"/>
                <a:gd name="T15" fmla="*/ 381 h 385"/>
                <a:gd name="T16" fmla="*/ 4 w 385"/>
                <a:gd name="T17" fmla="*/ 249 h 385"/>
                <a:gd name="T18" fmla="*/ 320 w 385"/>
                <a:gd name="T19" fmla="*/ 196 h 385"/>
                <a:gd name="T20" fmla="*/ 336 w 385"/>
                <a:gd name="T21" fmla="*/ 196 h 385"/>
                <a:gd name="T22" fmla="*/ 381 w 385"/>
                <a:gd name="T23" fmla="*/ 151 h 385"/>
                <a:gd name="T24" fmla="*/ 381 w 385"/>
                <a:gd name="T25" fmla="*/ 135 h 385"/>
                <a:gd name="T26" fmla="*/ 249 w 385"/>
                <a:gd name="T27" fmla="*/ 4 h 385"/>
                <a:gd name="T28" fmla="*/ 234 w 385"/>
                <a:gd name="T29" fmla="*/ 4 h 385"/>
                <a:gd name="T30" fmla="*/ 189 w 385"/>
                <a:gd name="T31" fmla="*/ 49 h 385"/>
                <a:gd name="T32" fmla="*/ 189 w 385"/>
                <a:gd name="T33" fmla="*/ 64 h 385"/>
                <a:gd name="T34" fmla="*/ 320 w 385"/>
                <a:gd name="T35" fmla="*/ 19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5" h="385">
                  <a:moveTo>
                    <a:pt x="4" y="249"/>
                  </a:moveTo>
                  <a:cubicBezTo>
                    <a:pt x="0" y="245"/>
                    <a:pt x="0" y="238"/>
                    <a:pt x="4" y="234"/>
                  </a:cubicBezTo>
                  <a:cubicBezTo>
                    <a:pt x="48" y="189"/>
                    <a:pt x="48" y="189"/>
                    <a:pt x="48" y="189"/>
                  </a:cubicBezTo>
                  <a:cubicBezTo>
                    <a:pt x="52" y="185"/>
                    <a:pt x="59" y="185"/>
                    <a:pt x="64" y="189"/>
                  </a:cubicBezTo>
                  <a:cubicBezTo>
                    <a:pt x="195" y="321"/>
                    <a:pt x="195" y="321"/>
                    <a:pt x="195" y="321"/>
                  </a:cubicBezTo>
                  <a:cubicBezTo>
                    <a:pt x="199" y="325"/>
                    <a:pt x="199" y="332"/>
                    <a:pt x="195" y="336"/>
                  </a:cubicBezTo>
                  <a:cubicBezTo>
                    <a:pt x="151" y="381"/>
                    <a:pt x="151" y="381"/>
                    <a:pt x="151" y="381"/>
                  </a:cubicBezTo>
                  <a:cubicBezTo>
                    <a:pt x="147" y="385"/>
                    <a:pt x="140" y="385"/>
                    <a:pt x="135" y="381"/>
                  </a:cubicBezTo>
                  <a:lnTo>
                    <a:pt x="4" y="249"/>
                  </a:lnTo>
                  <a:close/>
                  <a:moveTo>
                    <a:pt x="320" y="196"/>
                  </a:moveTo>
                  <a:cubicBezTo>
                    <a:pt x="325" y="200"/>
                    <a:pt x="332" y="200"/>
                    <a:pt x="336" y="196"/>
                  </a:cubicBezTo>
                  <a:cubicBezTo>
                    <a:pt x="381" y="151"/>
                    <a:pt x="381" y="151"/>
                    <a:pt x="381" y="151"/>
                  </a:cubicBezTo>
                  <a:cubicBezTo>
                    <a:pt x="385" y="147"/>
                    <a:pt x="385" y="140"/>
                    <a:pt x="381" y="135"/>
                  </a:cubicBezTo>
                  <a:cubicBezTo>
                    <a:pt x="249" y="4"/>
                    <a:pt x="249" y="4"/>
                    <a:pt x="249" y="4"/>
                  </a:cubicBezTo>
                  <a:cubicBezTo>
                    <a:pt x="245" y="0"/>
                    <a:pt x="238" y="0"/>
                    <a:pt x="234" y="4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5" y="53"/>
                    <a:pt x="185" y="60"/>
                    <a:pt x="189" y="64"/>
                  </a:cubicBezTo>
                  <a:lnTo>
                    <a:pt x="320" y="1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06" name="Freeform 16"/>
            <p:cNvSpPr/>
            <p:nvPr/>
          </p:nvSpPr>
          <p:spPr bwMode="auto">
            <a:xfrm>
              <a:off x="4724400" y="2144713"/>
              <a:ext cx="315913" cy="315913"/>
            </a:xfrm>
            <a:custGeom>
              <a:avLst/>
              <a:gdLst>
                <a:gd name="T0" fmla="*/ 406 w 411"/>
                <a:gd name="T1" fmla="*/ 359 h 411"/>
                <a:gd name="T2" fmla="*/ 223 w 411"/>
                <a:gd name="T3" fmla="*/ 175 h 411"/>
                <a:gd name="T4" fmla="*/ 207 w 411"/>
                <a:gd name="T5" fmla="*/ 175 h 411"/>
                <a:gd name="T6" fmla="*/ 205 w 411"/>
                <a:gd name="T7" fmla="*/ 177 h 411"/>
                <a:gd name="T8" fmla="*/ 172 w 411"/>
                <a:gd name="T9" fmla="*/ 144 h 411"/>
                <a:gd name="T10" fmla="*/ 202 w 411"/>
                <a:gd name="T11" fmla="*/ 114 h 411"/>
                <a:gd name="T12" fmla="*/ 202 w 411"/>
                <a:gd name="T13" fmla="*/ 98 h 411"/>
                <a:gd name="T14" fmla="*/ 108 w 411"/>
                <a:gd name="T15" fmla="*/ 4 h 411"/>
                <a:gd name="T16" fmla="*/ 93 w 411"/>
                <a:gd name="T17" fmla="*/ 4 h 411"/>
                <a:gd name="T18" fmla="*/ 4 w 411"/>
                <a:gd name="T19" fmla="*/ 93 h 411"/>
                <a:gd name="T20" fmla="*/ 4 w 411"/>
                <a:gd name="T21" fmla="*/ 108 h 411"/>
                <a:gd name="T22" fmla="*/ 98 w 411"/>
                <a:gd name="T23" fmla="*/ 203 h 411"/>
                <a:gd name="T24" fmla="*/ 114 w 411"/>
                <a:gd name="T25" fmla="*/ 203 h 411"/>
                <a:gd name="T26" fmla="*/ 144 w 411"/>
                <a:gd name="T27" fmla="*/ 172 h 411"/>
                <a:gd name="T28" fmla="*/ 177 w 411"/>
                <a:gd name="T29" fmla="*/ 205 h 411"/>
                <a:gd name="T30" fmla="*/ 175 w 411"/>
                <a:gd name="T31" fmla="*/ 207 h 411"/>
                <a:gd name="T32" fmla="*/ 175 w 411"/>
                <a:gd name="T33" fmla="*/ 223 h 411"/>
                <a:gd name="T34" fmla="*/ 359 w 411"/>
                <a:gd name="T35" fmla="*/ 406 h 411"/>
                <a:gd name="T36" fmla="*/ 374 w 411"/>
                <a:gd name="T37" fmla="*/ 406 h 411"/>
                <a:gd name="T38" fmla="*/ 406 w 411"/>
                <a:gd name="T39" fmla="*/ 374 h 411"/>
                <a:gd name="T40" fmla="*/ 406 w 411"/>
                <a:gd name="T41" fmla="*/ 359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1" h="411">
                  <a:moveTo>
                    <a:pt x="406" y="359"/>
                  </a:moveTo>
                  <a:cubicBezTo>
                    <a:pt x="223" y="175"/>
                    <a:pt x="223" y="175"/>
                    <a:pt x="223" y="175"/>
                  </a:cubicBezTo>
                  <a:cubicBezTo>
                    <a:pt x="219" y="171"/>
                    <a:pt x="212" y="171"/>
                    <a:pt x="207" y="175"/>
                  </a:cubicBezTo>
                  <a:cubicBezTo>
                    <a:pt x="205" y="177"/>
                    <a:pt x="205" y="177"/>
                    <a:pt x="205" y="177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202" y="114"/>
                    <a:pt x="202" y="114"/>
                    <a:pt x="202" y="114"/>
                  </a:cubicBezTo>
                  <a:cubicBezTo>
                    <a:pt x="207" y="109"/>
                    <a:pt x="207" y="102"/>
                    <a:pt x="202" y="98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4" y="0"/>
                    <a:pt x="97" y="0"/>
                    <a:pt x="93" y="4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0" y="97"/>
                    <a:pt x="0" y="104"/>
                    <a:pt x="4" y="108"/>
                  </a:cubicBezTo>
                  <a:cubicBezTo>
                    <a:pt x="98" y="203"/>
                    <a:pt x="98" y="203"/>
                    <a:pt x="98" y="203"/>
                  </a:cubicBezTo>
                  <a:cubicBezTo>
                    <a:pt x="102" y="207"/>
                    <a:pt x="109" y="207"/>
                    <a:pt x="114" y="203"/>
                  </a:cubicBezTo>
                  <a:cubicBezTo>
                    <a:pt x="144" y="172"/>
                    <a:pt x="144" y="172"/>
                    <a:pt x="144" y="172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75" y="207"/>
                    <a:pt x="175" y="207"/>
                    <a:pt x="175" y="207"/>
                  </a:cubicBezTo>
                  <a:cubicBezTo>
                    <a:pt x="171" y="212"/>
                    <a:pt x="171" y="219"/>
                    <a:pt x="175" y="223"/>
                  </a:cubicBezTo>
                  <a:cubicBezTo>
                    <a:pt x="359" y="406"/>
                    <a:pt x="359" y="406"/>
                    <a:pt x="359" y="406"/>
                  </a:cubicBezTo>
                  <a:cubicBezTo>
                    <a:pt x="363" y="411"/>
                    <a:pt x="370" y="411"/>
                    <a:pt x="374" y="406"/>
                  </a:cubicBezTo>
                  <a:cubicBezTo>
                    <a:pt x="406" y="374"/>
                    <a:pt x="406" y="374"/>
                    <a:pt x="406" y="374"/>
                  </a:cubicBezTo>
                  <a:cubicBezTo>
                    <a:pt x="411" y="370"/>
                    <a:pt x="411" y="363"/>
                    <a:pt x="406" y="3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07" name="Freeform 17"/>
            <p:cNvSpPr/>
            <p:nvPr/>
          </p:nvSpPr>
          <p:spPr bwMode="auto">
            <a:xfrm>
              <a:off x="4592638" y="2468563"/>
              <a:ext cx="244475" cy="44450"/>
            </a:xfrm>
            <a:custGeom>
              <a:avLst/>
              <a:gdLst>
                <a:gd name="T0" fmla="*/ 306 w 318"/>
                <a:gd name="T1" fmla="*/ 0 h 57"/>
                <a:gd name="T2" fmla="*/ 12 w 318"/>
                <a:gd name="T3" fmla="*/ 0 h 57"/>
                <a:gd name="T4" fmla="*/ 0 w 318"/>
                <a:gd name="T5" fmla="*/ 12 h 57"/>
                <a:gd name="T6" fmla="*/ 0 w 318"/>
                <a:gd name="T7" fmla="*/ 45 h 57"/>
                <a:gd name="T8" fmla="*/ 12 w 318"/>
                <a:gd name="T9" fmla="*/ 57 h 57"/>
                <a:gd name="T10" fmla="*/ 306 w 318"/>
                <a:gd name="T11" fmla="*/ 57 h 57"/>
                <a:gd name="T12" fmla="*/ 318 w 318"/>
                <a:gd name="T13" fmla="*/ 45 h 57"/>
                <a:gd name="T14" fmla="*/ 318 w 318"/>
                <a:gd name="T15" fmla="*/ 12 h 57"/>
                <a:gd name="T16" fmla="*/ 306 w 318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8" h="57">
                  <a:moveTo>
                    <a:pt x="30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2"/>
                    <a:pt x="5" y="57"/>
                    <a:pt x="12" y="57"/>
                  </a:cubicBezTo>
                  <a:cubicBezTo>
                    <a:pt x="306" y="57"/>
                    <a:pt x="306" y="57"/>
                    <a:pt x="306" y="57"/>
                  </a:cubicBezTo>
                  <a:cubicBezTo>
                    <a:pt x="313" y="57"/>
                    <a:pt x="318" y="52"/>
                    <a:pt x="318" y="45"/>
                  </a:cubicBezTo>
                  <a:cubicBezTo>
                    <a:pt x="318" y="12"/>
                    <a:pt x="318" y="12"/>
                    <a:pt x="318" y="12"/>
                  </a:cubicBezTo>
                  <a:cubicBezTo>
                    <a:pt x="318" y="6"/>
                    <a:pt x="313" y="0"/>
                    <a:pt x="3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108" name="Group 69"/>
          <p:cNvGrpSpPr/>
          <p:nvPr/>
        </p:nvGrpSpPr>
        <p:grpSpPr>
          <a:xfrm>
            <a:off x="4828148" y="3906224"/>
            <a:ext cx="396693" cy="216672"/>
            <a:chOff x="2919413" y="3781425"/>
            <a:chExt cx="400050" cy="420688"/>
          </a:xfrm>
          <a:solidFill>
            <a:schemeClr val="bg1"/>
          </a:solidFill>
        </p:grpSpPr>
        <p:sp>
          <p:nvSpPr>
            <p:cNvPr id="109" name="Freeform 64"/>
            <p:cNvSpPr>
              <a:spLocks noEditPoints="1"/>
            </p:cNvSpPr>
            <p:nvPr/>
          </p:nvSpPr>
          <p:spPr bwMode="auto">
            <a:xfrm>
              <a:off x="3059113" y="3781425"/>
              <a:ext cx="120650" cy="420688"/>
            </a:xfrm>
            <a:custGeom>
              <a:avLst/>
              <a:gdLst>
                <a:gd name="T0" fmla="*/ 137 w 156"/>
                <a:gd name="T1" fmla="*/ 548 h 548"/>
                <a:gd name="T2" fmla="*/ 0 w 156"/>
                <a:gd name="T3" fmla="*/ 528 h 548"/>
                <a:gd name="T4" fmla="*/ 137 w 156"/>
                <a:gd name="T5" fmla="*/ 509 h 548"/>
                <a:gd name="T6" fmla="*/ 137 w 156"/>
                <a:gd name="T7" fmla="*/ 453 h 548"/>
                <a:gd name="T8" fmla="*/ 0 w 156"/>
                <a:gd name="T9" fmla="*/ 472 h 548"/>
                <a:gd name="T10" fmla="*/ 137 w 156"/>
                <a:gd name="T11" fmla="*/ 492 h 548"/>
                <a:gd name="T12" fmla="*/ 137 w 156"/>
                <a:gd name="T13" fmla="*/ 453 h 548"/>
                <a:gd name="T14" fmla="*/ 19 w 156"/>
                <a:gd name="T15" fmla="*/ 397 h 548"/>
                <a:gd name="T16" fmla="*/ 19 w 156"/>
                <a:gd name="T17" fmla="*/ 436 h 548"/>
                <a:gd name="T18" fmla="*/ 156 w 156"/>
                <a:gd name="T19" fmla="*/ 416 h 548"/>
                <a:gd name="T20" fmla="*/ 137 w 156"/>
                <a:gd name="T21" fmla="*/ 341 h 548"/>
                <a:gd name="T22" fmla="*/ 0 w 156"/>
                <a:gd name="T23" fmla="*/ 361 h 548"/>
                <a:gd name="T24" fmla="*/ 137 w 156"/>
                <a:gd name="T25" fmla="*/ 380 h 548"/>
                <a:gd name="T26" fmla="*/ 137 w 156"/>
                <a:gd name="T27" fmla="*/ 341 h 548"/>
                <a:gd name="T28" fmla="*/ 19 w 156"/>
                <a:gd name="T29" fmla="*/ 285 h 548"/>
                <a:gd name="T30" fmla="*/ 19 w 156"/>
                <a:gd name="T31" fmla="*/ 324 h 548"/>
                <a:gd name="T32" fmla="*/ 156 w 156"/>
                <a:gd name="T33" fmla="*/ 305 h 548"/>
                <a:gd name="T34" fmla="*/ 137 w 156"/>
                <a:gd name="T35" fmla="*/ 229 h 548"/>
                <a:gd name="T36" fmla="*/ 0 w 156"/>
                <a:gd name="T37" fmla="*/ 249 h 548"/>
                <a:gd name="T38" fmla="*/ 137 w 156"/>
                <a:gd name="T39" fmla="*/ 268 h 548"/>
                <a:gd name="T40" fmla="*/ 137 w 156"/>
                <a:gd name="T41" fmla="*/ 229 h 548"/>
                <a:gd name="T42" fmla="*/ 19 w 156"/>
                <a:gd name="T43" fmla="*/ 168 h 548"/>
                <a:gd name="T44" fmla="*/ 19 w 156"/>
                <a:gd name="T45" fmla="*/ 207 h 548"/>
                <a:gd name="T46" fmla="*/ 156 w 156"/>
                <a:gd name="T47" fmla="*/ 188 h 548"/>
                <a:gd name="T48" fmla="*/ 137 w 156"/>
                <a:gd name="T49" fmla="*/ 112 h 548"/>
                <a:gd name="T50" fmla="*/ 0 w 156"/>
                <a:gd name="T51" fmla="*/ 132 h 548"/>
                <a:gd name="T52" fmla="*/ 137 w 156"/>
                <a:gd name="T53" fmla="*/ 151 h 548"/>
                <a:gd name="T54" fmla="*/ 137 w 156"/>
                <a:gd name="T55" fmla="*/ 112 h 548"/>
                <a:gd name="T56" fmla="*/ 19 w 156"/>
                <a:gd name="T57" fmla="*/ 56 h 548"/>
                <a:gd name="T58" fmla="*/ 19 w 156"/>
                <a:gd name="T59" fmla="*/ 95 h 548"/>
                <a:gd name="T60" fmla="*/ 156 w 156"/>
                <a:gd name="T61" fmla="*/ 76 h 548"/>
                <a:gd name="T62" fmla="*/ 137 w 156"/>
                <a:gd name="T63" fmla="*/ 0 h 548"/>
                <a:gd name="T64" fmla="*/ 0 w 156"/>
                <a:gd name="T65" fmla="*/ 20 h 548"/>
                <a:gd name="T66" fmla="*/ 137 w 156"/>
                <a:gd name="T67" fmla="*/ 40 h 548"/>
                <a:gd name="T68" fmla="*/ 137 w 156"/>
                <a:gd name="T69" fmla="*/ 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6" h="548">
                  <a:moveTo>
                    <a:pt x="156" y="528"/>
                  </a:moveTo>
                  <a:cubicBezTo>
                    <a:pt x="156" y="539"/>
                    <a:pt x="148" y="548"/>
                    <a:pt x="137" y="548"/>
                  </a:cubicBezTo>
                  <a:cubicBezTo>
                    <a:pt x="19" y="548"/>
                    <a:pt x="19" y="548"/>
                    <a:pt x="19" y="548"/>
                  </a:cubicBezTo>
                  <a:cubicBezTo>
                    <a:pt x="8" y="548"/>
                    <a:pt x="0" y="539"/>
                    <a:pt x="0" y="528"/>
                  </a:cubicBezTo>
                  <a:cubicBezTo>
                    <a:pt x="0" y="517"/>
                    <a:pt x="8" y="509"/>
                    <a:pt x="19" y="509"/>
                  </a:cubicBezTo>
                  <a:cubicBezTo>
                    <a:pt x="137" y="509"/>
                    <a:pt x="137" y="509"/>
                    <a:pt x="137" y="509"/>
                  </a:cubicBezTo>
                  <a:cubicBezTo>
                    <a:pt x="148" y="509"/>
                    <a:pt x="156" y="517"/>
                    <a:pt x="156" y="528"/>
                  </a:cubicBezTo>
                  <a:close/>
                  <a:moveTo>
                    <a:pt x="137" y="453"/>
                  </a:moveTo>
                  <a:cubicBezTo>
                    <a:pt x="19" y="453"/>
                    <a:pt x="19" y="453"/>
                    <a:pt x="19" y="453"/>
                  </a:cubicBezTo>
                  <a:cubicBezTo>
                    <a:pt x="8" y="453"/>
                    <a:pt x="0" y="461"/>
                    <a:pt x="0" y="472"/>
                  </a:cubicBezTo>
                  <a:cubicBezTo>
                    <a:pt x="0" y="483"/>
                    <a:pt x="8" y="492"/>
                    <a:pt x="19" y="492"/>
                  </a:cubicBezTo>
                  <a:cubicBezTo>
                    <a:pt x="137" y="492"/>
                    <a:pt x="137" y="492"/>
                    <a:pt x="137" y="492"/>
                  </a:cubicBezTo>
                  <a:cubicBezTo>
                    <a:pt x="148" y="492"/>
                    <a:pt x="156" y="483"/>
                    <a:pt x="156" y="472"/>
                  </a:cubicBezTo>
                  <a:cubicBezTo>
                    <a:pt x="156" y="461"/>
                    <a:pt x="148" y="453"/>
                    <a:pt x="137" y="453"/>
                  </a:cubicBezTo>
                  <a:close/>
                  <a:moveTo>
                    <a:pt x="137" y="397"/>
                  </a:moveTo>
                  <a:cubicBezTo>
                    <a:pt x="19" y="397"/>
                    <a:pt x="19" y="397"/>
                    <a:pt x="19" y="397"/>
                  </a:cubicBezTo>
                  <a:cubicBezTo>
                    <a:pt x="8" y="397"/>
                    <a:pt x="0" y="406"/>
                    <a:pt x="0" y="416"/>
                  </a:cubicBezTo>
                  <a:cubicBezTo>
                    <a:pt x="0" y="427"/>
                    <a:pt x="8" y="436"/>
                    <a:pt x="19" y="436"/>
                  </a:cubicBezTo>
                  <a:cubicBezTo>
                    <a:pt x="137" y="436"/>
                    <a:pt x="137" y="436"/>
                    <a:pt x="137" y="436"/>
                  </a:cubicBezTo>
                  <a:cubicBezTo>
                    <a:pt x="148" y="436"/>
                    <a:pt x="156" y="427"/>
                    <a:pt x="156" y="416"/>
                  </a:cubicBezTo>
                  <a:cubicBezTo>
                    <a:pt x="156" y="406"/>
                    <a:pt x="148" y="397"/>
                    <a:pt x="137" y="397"/>
                  </a:cubicBezTo>
                  <a:close/>
                  <a:moveTo>
                    <a:pt x="137" y="341"/>
                  </a:moveTo>
                  <a:cubicBezTo>
                    <a:pt x="19" y="341"/>
                    <a:pt x="19" y="341"/>
                    <a:pt x="19" y="341"/>
                  </a:cubicBezTo>
                  <a:cubicBezTo>
                    <a:pt x="8" y="341"/>
                    <a:pt x="0" y="350"/>
                    <a:pt x="0" y="361"/>
                  </a:cubicBezTo>
                  <a:cubicBezTo>
                    <a:pt x="0" y="371"/>
                    <a:pt x="8" y="380"/>
                    <a:pt x="19" y="380"/>
                  </a:cubicBezTo>
                  <a:cubicBezTo>
                    <a:pt x="137" y="380"/>
                    <a:pt x="137" y="380"/>
                    <a:pt x="137" y="380"/>
                  </a:cubicBezTo>
                  <a:cubicBezTo>
                    <a:pt x="148" y="380"/>
                    <a:pt x="156" y="371"/>
                    <a:pt x="156" y="361"/>
                  </a:cubicBezTo>
                  <a:cubicBezTo>
                    <a:pt x="156" y="350"/>
                    <a:pt x="148" y="341"/>
                    <a:pt x="137" y="341"/>
                  </a:cubicBezTo>
                  <a:close/>
                  <a:moveTo>
                    <a:pt x="137" y="285"/>
                  </a:moveTo>
                  <a:cubicBezTo>
                    <a:pt x="19" y="285"/>
                    <a:pt x="19" y="285"/>
                    <a:pt x="19" y="285"/>
                  </a:cubicBezTo>
                  <a:cubicBezTo>
                    <a:pt x="8" y="285"/>
                    <a:pt x="0" y="294"/>
                    <a:pt x="0" y="305"/>
                  </a:cubicBezTo>
                  <a:cubicBezTo>
                    <a:pt x="0" y="315"/>
                    <a:pt x="8" y="324"/>
                    <a:pt x="19" y="324"/>
                  </a:cubicBezTo>
                  <a:cubicBezTo>
                    <a:pt x="137" y="324"/>
                    <a:pt x="137" y="324"/>
                    <a:pt x="137" y="324"/>
                  </a:cubicBezTo>
                  <a:cubicBezTo>
                    <a:pt x="148" y="324"/>
                    <a:pt x="156" y="315"/>
                    <a:pt x="156" y="305"/>
                  </a:cubicBezTo>
                  <a:cubicBezTo>
                    <a:pt x="156" y="294"/>
                    <a:pt x="148" y="285"/>
                    <a:pt x="137" y="285"/>
                  </a:cubicBezTo>
                  <a:close/>
                  <a:moveTo>
                    <a:pt x="137" y="229"/>
                  </a:moveTo>
                  <a:cubicBezTo>
                    <a:pt x="19" y="229"/>
                    <a:pt x="19" y="229"/>
                    <a:pt x="19" y="229"/>
                  </a:cubicBezTo>
                  <a:cubicBezTo>
                    <a:pt x="8" y="229"/>
                    <a:pt x="0" y="238"/>
                    <a:pt x="0" y="249"/>
                  </a:cubicBezTo>
                  <a:cubicBezTo>
                    <a:pt x="0" y="260"/>
                    <a:pt x="8" y="268"/>
                    <a:pt x="19" y="268"/>
                  </a:cubicBezTo>
                  <a:cubicBezTo>
                    <a:pt x="137" y="268"/>
                    <a:pt x="137" y="268"/>
                    <a:pt x="137" y="268"/>
                  </a:cubicBezTo>
                  <a:cubicBezTo>
                    <a:pt x="148" y="268"/>
                    <a:pt x="156" y="260"/>
                    <a:pt x="156" y="249"/>
                  </a:cubicBezTo>
                  <a:cubicBezTo>
                    <a:pt x="156" y="238"/>
                    <a:pt x="148" y="229"/>
                    <a:pt x="137" y="229"/>
                  </a:cubicBezTo>
                  <a:close/>
                  <a:moveTo>
                    <a:pt x="137" y="168"/>
                  </a:moveTo>
                  <a:cubicBezTo>
                    <a:pt x="19" y="168"/>
                    <a:pt x="19" y="168"/>
                    <a:pt x="19" y="168"/>
                  </a:cubicBezTo>
                  <a:cubicBezTo>
                    <a:pt x="8" y="168"/>
                    <a:pt x="0" y="177"/>
                    <a:pt x="0" y="188"/>
                  </a:cubicBezTo>
                  <a:cubicBezTo>
                    <a:pt x="0" y="198"/>
                    <a:pt x="8" y="207"/>
                    <a:pt x="19" y="207"/>
                  </a:cubicBezTo>
                  <a:cubicBezTo>
                    <a:pt x="137" y="207"/>
                    <a:pt x="137" y="207"/>
                    <a:pt x="137" y="207"/>
                  </a:cubicBezTo>
                  <a:cubicBezTo>
                    <a:pt x="148" y="207"/>
                    <a:pt x="156" y="198"/>
                    <a:pt x="156" y="188"/>
                  </a:cubicBezTo>
                  <a:cubicBezTo>
                    <a:pt x="156" y="177"/>
                    <a:pt x="148" y="168"/>
                    <a:pt x="137" y="168"/>
                  </a:cubicBezTo>
                  <a:close/>
                  <a:moveTo>
                    <a:pt x="137" y="112"/>
                  </a:moveTo>
                  <a:cubicBezTo>
                    <a:pt x="19" y="112"/>
                    <a:pt x="19" y="112"/>
                    <a:pt x="19" y="112"/>
                  </a:cubicBezTo>
                  <a:cubicBezTo>
                    <a:pt x="8" y="112"/>
                    <a:pt x="0" y="121"/>
                    <a:pt x="0" y="132"/>
                  </a:cubicBezTo>
                  <a:cubicBezTo>
                    <a:pt x="0" y="142"/>
                    <a:pt x="8" y="151"/>
                    <a:pt x="19" y="151"/>
                  </a:cubicBezTo>
                  <a:cubicBezTo>
                    <a:pt x="137" y="151"/>
                    <a:pt x="137" y="151"/>
                    <a:pt x="137" y="151"/>
                  </a:cubicBezTo>
                  <a:cubicBezTo>
                    <a:pt x="148" y="151"/>
                    <a:pt x="156" y="142"/>
                    <a:pt x="156" y="132"/>
                  </a:cubicBezTo>
                  <a:cubicBezTo>
                    <a:pt x="156" y="121"/>
                    <a:pt x="148" y="112"/>
                    <a:pt x="137" y="112"/>
                  </a:cubicBezTo>
                  <a:close/>
                  <a:moveTo>
                    <a:pt x="137" y="56"/>
                  </a:moveTo>
                  <a:cubicBezTo>
                    <a:pt x="19" y="56"/>
                    <a:pt x="19" y="56"/>
                    <a:pt x="19" y="56"/>
                  </a:cubicBezTo>
                  <a:cubicBezTo>
                    <a:pt x="8" y="56"/>
                    <a:pt x="0" y="65"/>
                    <a:pt x="0" y="76"/>
                  </a:cubicBezTo>
                  <a:cubicBezTo>
                    <a:pt x="0" y="87"/>
                    <a:pt x="8" y="95"/>
                    <a:pt x="19" y="95"/>
                  </a:cubicBezTo>
                  <a:cubicBezTo>
                    <a:pt x="137" y="95"/>
                    <a:pt x="137" y="95"/>
                    <a:pt x="137" y="95"/>
                  </a:cubicBezTo>
                  <a:cubicBezTo>
                    <a:pt x="148" y="95"/>
                    <a:pt x="156" y="87"/>
                    <a:pt x="156" y="76"/>
                  </a:cubicBezTo>
                  <a:cubicBezTo>
                    <a:pt x="156" y="65"/>
                    <a:pt x="148" y="56"/>
                    <a:pt x="137" y="56"/>
                  </a:cubicBezTo>
                  <a:close/>
                  <a:moveTo>
                    <a:pt x="137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9"/>
                    <a:pt x="0" y="20"/>
                  </a:cubicBezTo>
                  <a:cubicBezTo>
                    <a:pt x="0" y="31"/>
                    <a:pt x="8" y="40"/>
                    <a:pt x="19" y="40"/>
                  </a:cubicBezTo>
                  <a:cubicBezTo>
                    <a:pt x="137" y="40"/>
                    <a:pt x="137" y="40"/>
                    <a:pt x="137" y="40"/>
                  </a:cubicBezTo>
                  <a:cubicBezTo>
                    <a:pt x="148" y="40"/>
                    <a:pt x="156" y="31"/>
                    <a:pt x="156" y="20"/>
                  </a:cubicBezTo>
                  <a:cubicBezTo>
                    <a:pt x="156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10" name="Freeform 65"/>
            <p:cNvSpPr/>
            <p:nvPr/>
          </p:nvSpPr>
          <p:spPr bwMode="auto">
            <a:xfrm>
              <a:off x="2919413" y="4171950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11" name="Freeform 66"/>
            <p:cNvSpPr/>
            <p:nvPr/>
          </p:nvSpPr>
          <p:spPr bwMode="auto">
            <a:xfrm>
              <a:off x="2919413" y="4129088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12" name="Freeform 67"/>
            <p:cNvSpPr/>
            <p:nvPr/>
          </p:nvSpPr>
          <p:spPr bwMode="auto">
            <a:xfrm>
              <a:off x="2919413" y="4086225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13" name="Freeform 68"/>
            <p:cNvSpPr/>
            <p:nvPr/>
          </p:nvSpPr>
          <p:spPr bwMode="auto">
            <a:xfrm>
              <a:off x="2919413" y="4043363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20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20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14" name="Freeform 69"/>
            <p:cNvSpPr/>
            <p:nvPr/>
          </p:nvSpPr>
          <p:spPr bwMode="auto">
            <a:xfrm>
              <a:off x="2919413" y="4000500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20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20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15" name="Freeform 70"/>
            <p:cNvSpPr/>
            <p:nvPr/>
          </p:nvSpPr>
          <p:spPr bwMode="auto">
            <a:xfrm>
              <a:off x="2919413" y="3957638"/>
              <a:ext cx="120650" cy="28575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20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20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1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16" name="Freeform 71"/>
            <p:cNvSpPr/>
            <p:nvPr/>
          </p:nvSpPr>
          <p:spPr bwMode="auto">
            <a:xfrm>
              <a:off x="3198813" y="4171950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17" name="Freeform 72"/>
            <p:cNvSpPr/>
            <p:nvPr/>
          </p:nvSpPr>
          <p:spPr bwMode="auto">
            <a:xfrm>
              <a:off x="3198813" y="4129088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18" name="Freeform 73"/>
            <p:cNvSpPr/>
            <p:nvPr/>
          </p:nvSpPr>
          <p:spPr bwMode="auto">
            <a:xfrm>
              <a:off x="3198813" y="4086225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19" name="Freeform 74"/>
            <p:cNvSpPr/>
            <p:nvPr/>
          </p:nvSpPr>
          <p:spPr bwMode="auto">
            <a:xfrm>
              <a:off x="3198813" y="4043363"/>
              <a:ext cx="120650" cy="30163"/>
            </a:xfrm>
            <a:custGeom>
              <a:avLst/>
              <a:gdLst>
                <a:gd name="T0" fmla="*/ 20 w 157"/>
                <a:gd name="T1" fmla="*/ 39 h 39"/>
                <a:gd name="T2" fmla="*/ 137 w 157"/>
                <a:gd name="T3" fmla="*/ 39 h 39"/>
                <a:gd name="T4" fmla="*/ 157 w 157"/>
                <a:gd name="T5" fmla="*/ 20 h 39"/>
                <a:gd name="T6" fmla="*/ 137 w 157"/>
                <a:gd name="T7" fmla="*/ 0 h 39"/>
                <a:gd name="T8" fmla="*/ 20 w 157"/>
                <a:gd name="T9" fmla="*/ 0 h 39"/>
                <a:gd name="T10" fmla="*/ 0 w 157"/>
                <a:gd name="T11" fmla="*/ 20 h 39"/>
                <a:gd name="T12" fmla="*/ 20 w 157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20" y="39"/>
                  </a:move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120" name="组合 61"/>
          <p:cNvGrpSpPr/>
          <p:nvPr/>
        </p:nvGrpSpPr>
        <p:grpSpPr>
          <a:xfrm>
            <a:off x="4907988" y="3014807"/>
            <a:ext cx="441676" cy="338711"/>
            <a:chOff x="5394312" y="2141343"/>
            <a:chExt cx="359165" cy="359165"/>
          </a:xfrm>
          <a:solidFill>
            <a:schemeClr val="bg1"/>
          </a:solidFill>
        </p:grpSpPr>
        <p:sp>
          <p:nvSpPr>
            <p:cNvPr id="121" name="AutoShape 56"/>
            <p:cNvSpPr/>
            <p:nvPr/>
          </p:nvSpPr>
          <p:spPr bwMode="auto">
            <a:xfrm>
              <a:off x="5394312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22" name="AutoShape 57"/>
            <p:cNvSpPr/>
            <p:nvPr/>
          </p:nvSpPr>
          <p:spPr bwMode="auto">
            <a:xfrm>
              <a:off x="5641124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23" name="AutoShape 58"/>
            <p:cNvSpPr/>
            <p:nvPr/>
          </p:nvSpPr>
          <p:spPr bwMode="auto">
            <a:xfrm>
              <a:off x="5517718" y="2141343"/>
              <a:ext cx="11235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2" name="AutoShape 2" descr="Дорога линия"/>
          <p:cNvSpPr>
            <a:spLocks noChangeAspect="1" noChangeArrowheads="1"/>
          </p:cNvSpPr>
          <p:nvPr/>
        </p:nvSpPr>
        <p:spPr bwMode="auto">
          <a:xfrm>
            <a:off x="207433" y="-192617"/>
            <a:ext cx="406400" cy="406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ru-RU" sz="2400"/>
          </a:p>
        </p:txBody>
      </p:sp>
      <p:sp>
        <p:nvSpPr>
          <p:cNvPr id="4" name="Прямоугольник 3"/>
          <p:cNvSpPr/>
          <p:nvPr/>
        </p:nvSpPr>
        <p:spPr>
          <a:xfrm>
            <a:off x="236295" y="1133621"/>
            <a:ext cx="563323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разработка </a:t>
            </a:r>
            <a:r>
              <a:rPr lang="ru-RU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порядка предоставления дополнительной </a:t>
            </a:r>
            <a:r>
              <a:rPr lang="ru-RU" sz="16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меры социальной поддержки </a:t>
            </a:r>
            <a:r>
              <a:rPr lang="ru-RU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виде приспособления жилых помещений инвалидов и общего имущества в многоквартирных домах </a:t>
            </a:r>
            <a:r>
              <a:rPr lang="ru-RU" sz="16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под потребности </a:t>
            </a:r>
            <a:r>
              <a:rPr lang="ru-RU" sz="16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инвалидов</a:t>
            </a:r>
            <a:endParaRPr lang="ru-RU" sz="1600" b="1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429" b="76857" l="17143" r="8257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441" t="26240" r="13281" b="21442"/>
          <a:stretch/>
        </p:blipFill>
        <p:spPr>
          <a:xfrm>
            <a:off x="5204310" y="2272646"/>
            <a:ext cx="763481" cy="459549"/>
          </a:xfrm>
          <a:prstGeom prst="rect">
            <a:avLst/>
          </a:prstGeom>
        </p:spPr>
      </p:pic>
      <p:sp>
        <p:nvSpPr>
          <p:cNvPr id="126" name="KSO_Shape"/>
          <p:cNvSpPr/>
          <p:nvPr/>
        </p:nvSpPr>
        <p:spPr>
          <a:xfrm>
            <a:off x="7083821" y="2976339"/>
            <a:ext cx="408737" cy="374248"/>
          </a:xfrm>
          <a:custGeom>
            <a:avLst/>
            <a:gdLst/>
            <a:ahLst/>
            <a:cxnLst/>
            <a:rect l="l" t="t" r="r" b="b"/>
            <a:pathLst>
              <a:path w="2100462" h="1726264">
                <a:moveTo>
                  <a:pt x="1169148" y="1434056"/>
                </a:moveTo>
                <a:cubicBezTo>
                  <a:pt x="1249839" y="1434056"/>
                  <a:pt x="1315252" y="1499469"/>
                  <a:pt x="1315252" y="1580160"/>
                </a:cubicBezTo>
                <a:cubicBezTo>
                  <a:pt x="1315252" y="1660851"/>
                  <a:pt x="1249839" y="1726264"/>
                  <a:pt x="1169148" y="1726264"/>
                </a:cubicBezTo>
                <a:cubicBezTo>
                  <a:pt x="1088457" y="1726264"/>
                  <a:pt x="1023044" y="1660851"/>
                  <a:pt x="1023044" y="1580160"/>
                </a:cubicBezTo>
                <a:cubicBezTo>
                  <a:pt x="1023044" y="1499469"/>
                  <a:pt x="1088457" y="1434056"/>
                  <a:pt x="1169148" y="1434056"/>
                </a:cubicBezTo>
                <a:close/>
                <a:moveTo>
                  <a:pt x="561082" y="1434056"/>
                </a:moveTo>
                <a:cubicBezTo>
                  <a:pt x="641773" y="1434056"/>
                  <a:pt x="707186" y="1499469"/>
                  <a:pt x="707186" y="1580160"/>
                </a:cubicBezTo>
                <a:cubicBezTo>
                  <a:pt x="707186" y="1660851"/>
                  <a:pt x="641773" y="1726264"/>
                  <a:pt x="561082" y="1726264"/>
                </a:cubicBezTo>
                <a:cubicBezTo>
                  <a:pt x="480391" y="1726264"/>
                  <a:pt x="414978" y="1660851"/>
                  <a:pt x="414978" y="1580160"/>
                </a:cubicBezTo>
                <a:cubicBezTo>
                  <a:pt x="414978" y="1499469"/>
                  <a:pt x="480391" y="1434056"/>
                  <a:pt x="561082" y="1434056"/>
                </a:cubicBezTo>
                <a:close/>
                <a:moveTo>
                  <a:pt x="1382881" y="785189"/>
                </a:moveTo>
                <a:cubicBezTo>
                  <a:pt x="1348673" y="785189"/>
                  <a:pt x="1320942" y="812920"/>
                  <a:pt x="1320942" y="847128"/>
                </a:cubicBezTo>
                <a:cubicBezTo>
                  <a:pt x="1320942" y="881336"/>
                  <a:pt x="1348673" y="909067"/>
                  <a:pt x="1382881" y="909067"/>
                </a:cubicBezTo>
                <a:cubicBezTo>
                  <a:pt x="1417089" y="909067"/>
                  <a:pt x="1444820" y="881336"/>
                  <a:pt x="1444820" y="847128"/>
                </a:cubicBezTo>
                <a:cubicBezTo>
                  <a:pt x="1444820" y="812920"/>
                  <a:pt x="1417089" y="785189"/>
                  <a:pt x="1382881" y="785189"/>
                </a:cubicBezTo>
                <a:close/>
                <a:moveTo>
                  <a:pt x="1210442" y="785189"/>
                </a:moveTo>
                <a:cubicBezTo>
                  <a:pt x="1176234" y="785189"/>
                  <a:pt x="1148503" y="812920"/>
                  <a:pt x="1148503" y="847128"/>
                </a:cubicBezTo>
                <a:cubicBezTo>
                  <a:pt x="1148503" y="881336"/>
                  <a:pt x="1176234" y="909067"/>
                  <a:pt x="1210442" y="909067"/>
                </a:cubicBezTo>
                <a:cubicBezTo>
                  <a:pt x="1244650" y="909067"/>
                  <a:pt x="1272381" y="881336"/>
                  <a:pt x="1272381" y="847128"/>
                </a:cubicBezTo>
                <a:cubicBezTo>
                  <a:pt x="1272381" y="812920"/>
                  <a:pt x="1244650" y="785189"/>
                  <a:pt x="1210442" y="785189"/>
                </a:cubicBezTo>
                <a:close/>
                <a:moveTo>
                  <a:pt x="1038003" y="785189"/>
                </a:moveTo>
                <a:cubicBezTo>
                  <a:pt x="1003795" y="785189"/>
                  <a:pt x="976064" y="812920"/>
                  <a:pt x="976064" y="847128"/>
                </a:cubicBezTo>
                <a:cubicBezTo>
                  <a:pt x="976064" y="881336"/>
                  <a:pt x="1003795" y="909067"/>
                  <a:pt x="1038003" y="909067"/>
                </a:cubicBezTo>
                <a:cubicBezTo>
                  <a:pt x="1072211" y="909067"/>
                  <a:pt x="1099942" y="881336"/>
                  <a:pt x="1099942" y="847128"/>
                </a:cubicBezTo>
                <a:cubicBezTo>
                  <a:pt x="1099942" y="812920"/>
                  <a:pt x="1072211" y="785189"/>
                  <a:pt x="1038003" y="785189"/>
                </a:cubicBezTo>
                <a:close/>
                <a:moveTo>
                  <a:pt x="865564" y="785189"/>
                </a:moveTo>
                <a:cubicBezTo>
                  <a:pt x="831356" y="785189"/>
                  <a:pt x="803625" y="812920"/>
                  <a:pt x="803625" y="847128"/>
                </a:cubicBezTo>
                <a:cubicBezTo>
                  <a:pt x="803625" y="881336"/>
                  <a:pt x="831356" y="909067"/>
                  <a:pt x="865564" y="909067"/>
                </a:cubicBezTo>
                <a:cubicBezTo>
                  <a:pt x="899772" y="909067"/>
                  <a:pt x="927503" y="881336"/>
                  <a:pt x="927503" y="847128"/>
                </a:cubicBezTo>
                <a:cubicBezTo>
                  <a:pt x="927503" y="812920"/>
                  <a:pt x="899772" y="785189"/>
                  <a:pt x="865564" y="785189"/>
                </a:cubicBezTo>
                <a:close/>
                <a:moveTo>
                  <a:pt x="693125" y="785189"/>
                </a:moveTo>
                <a:cubicBezTo>
                  <a:pt x="658917" y="785189"/>
                  <a:pt x="631186" y="812920"/>
                  <a:pt x="631186" y="847128"/>
                </a:cubicBezTo>
                <a:cubicBezTo>
                  <a:pt x="631186" y="881336"/>
                  <a:pt x="658917" y="909067"/>
                  <a:pt x="693125" y="909067"/>
                </a:cubicBezTo>
                <a:cubicBezTo>
                  <a:pt x="727333" y="909067"/>
                  <a:pt x="755064" y="881336"/>
                  <a:pt x="755064" y="847128"/>
                </a:cubicBezTo>
                <a:cubicBezTo>
                  <a:pt x="755064" y="812920"/>
                  <a:pt x="727333" y="785189"/>
                  <a:pt x="693125" y="785189"/>
                </a:cubicBezTo>
                <a:close/>
                <a:moveTo>
                  <a:pt x="520686" y="785189"/>
                </a:moveTo>
                <a:cubicBezTo>
                  <a:pt x="486478" y="785189"/>
                  <a:pt x="458747" y="812920"/>
                  <a:pt x="458747" y="847128"/>
                </a:cubicBezTo>
                <a:cubicBezTo>
                  <a:pt x="458747" y="881336"/>
                  <a:pt x="486478" y="909067"/>
                  <a:pt x="520686" y="909067"/>
                </a:cubicBezTo>
                <a:cubicBezTo>
                  <a:pt x="554894" y="909067"/>
                  <a:pt x="582625" y="881336"/>
                  <a:pt x="582625" y="847128"/>
                </a:cubicBezTo>
                <a:cubicBezTo>
                  <a:pt x="582625" y="812920"/>
                  <a:pt x="554894" y="785189"/>
                  <a:pt x="520686" y="785189"/>
                </a:cubicBezTo>
                <a:close/>
                <a:moveTo>
                  <a:pt x="348247" y="785189"/>
                </a:moveTo>
                <a:cubicBezTo>
                  <a:pt x="314039" y="785189"/>
                  <a:pt x="286308" y="812920"/>
                  <a:pt x="286308" y="847128"/>
                </a:cubicBezTo>
                <a:cubicBezTo>
                  <a:pt x="286308" y="881336"/>
                  <a:pt x="314039" y="909067"/>
                  <a:pt x="348247" y="909067"/>
                </a:cubicBezTo>
                <a:cubicBezTo>
                  <a:pt x="382455" y="909067"/>
                  <a:pt x="410186" y="881336"/>
                  <a:pt x="410186" y="847128"/>
                </a:cubicBezTo>
                <a:cubicBezTo>
                  <a:pt x="410186" y="812920"/>
                  <a:pt x="382455" y="785189"/>
                  <a:pt x="348247" y="785189"/>
                </a:cubicBezTo>
                <a:close/>
                <a:moveTo>
                  <a:pt x="1382881" y="525228"/>
                </a:moveTo>
                <a:cubicBezTo>
                  <a:pt x="1348673" y="525228"/>
                  <a:pt x="1320942" y="552959"/>
                  <a:pt x="1320942" y="587167"/>
                </a:cubicBezTo>
                <a:cubicBezTo>
                  <a:pt x="1320942" y="621375"/>
                  <a:pt x="1348673" y="649106"/>
                  <a:pt x="1382881" y="649106"/>
                </a:cubicBezTo>
                <a:cubicBezTo>
                  <a:pt x="1417089" y="649106"/>
                  <a:pt x="1444820" y="621375"/>
                  <a:pt x="1444820" y="587167"/>
                </a:cubicBezTo>
                <a:cubicBezTo>
                  <a:pt x="1444820" y="552959"/>
                  <a:pt x="1417089" y="525228"/>
                  <a:pt x="1382881" y="525228"/>
                </a:cubicBezTo>
                <a:close/>
                <a:moveTo>
                  <a:pt x="1210442" y="525228"/>
                </a:moveTo>
                <a:cubicBezTo>
                  <a:pt x="1176234" y="525228"/>
                  <a:pt x="1148503" y="552959"/>
                  <a:pt x="1148503" y="587167"/>
                </a:cubicBezTo>
                <a:cubicBezTo>
                  <a:pt x="1148503" y="621375"/>
                  <a:pt x="1176234" y="649106"/>
                  <a:pt x="1210442" y="649106"/>
                </a:cubicBezTo>
                <a:cubicBezTo>
                  <a:pt x="1244650" y="649106"/>
                  <a:pt x="1272381" y="621375"/>
                  <a:pt x="1272381" y="587167"/>
                </a:cubicBezTo>
                <a:cubicBezTo>
                  <a:pt x="1272381" y="552959"/>
                  <a:pt x="1244650" y="525228"/>
                  <a:pt x="1210442" y="525228"/>
                </a:cubicBezTo>
                <a:close/>
                <a:moveTo>
                  <a:pt x="1038003" y="525228"/>
                </a:moveTo>
                <a:cubicBezTo>
                  <a:pt x="1003795" y="525228"/>
                  <a:pt x="976064" y="552959"/>
                  <a:pt x="976064" y="587167"/>
                </a:cubicBezTo>
                <a:cubicBezTo>
                  <a:pt x="976064" y="621375"/>
                  <a:pt x="1003795" y="649106"/>
                  <a:pt x="1038003" y="649106"/>
                </a:cubicBezTo>
                <a:cubicBezTo>
                  <a:pt x="1072211" y="649106"/>
                  <a:pt x="1099942" y="621375"/>
                  <a:pt x="1099942" y="587167"/>
                </a:cubicBezTo>
                <a:cubicBezTo>
                  <a:pt x="1099942" y="552959"/>
                  <a:pt x="1072211" y="525228"/>
                  <a:pt x="1038003" y="525228"/>
                </a:cubicBezTo>
                <a:close/>
                <a:moveTo>
                  <a:pt x="865564" y="525228"/>
                </a:moveTo>
                <a:cubicBezTo>
                  <a:pt x="831356" y="525228"/>
                  <a:pt x="803625" y="552959"/>
                  <a:pt x="803625" y="587167"/>
                </a:cubicBezTo>
                <a:cubicBezTo>
                  <a:pt x="803625" y="621375"/>
                  <a:pt x="831356" y="649106"/>
                  <a:pt x="865564" y="649106"/>
                </a:cubicBezTo>
                <a:cubicBezTo>
                  <a:pt x="899772" y="649106"/>
                  <a:pt x="927503" y="621375"/>
                  <a:pt x="927503" y="587167"/>
                </a:cubicBezTo>
                <a:cubicBezTo>
                  <a:pt x="927503" y="552959"/>
                  <a:pt x="899772" y="525228"/>
                  <a:pt x="865564" y="525228"/>
                </a:cubicBezTo>
                <a:close/>
                <a:moveTo>
                  <a:pt x="693125" y="525228"/>
                </a:moveTo>
                <a:cubicBezTo>
                  <a:pt x="658917" y="525228"/>
                  <a:pt x="631186" y="552959"/>
                  <a:pt x="631186" y="587167"/>
                </a:cubicBezTo>
                <a:cubicBezTo>
                  <a:pt x="631186" y="621375"/>
                  <a:pt x="658917" y="649106"/>
                  <a:pt x="693125" y="649106"/>
                </a:cubicBezTo>
                <a:cubicBezTo>
                  <a:pt x="727333" y="649106"/>
                  <a:pt x="755064" y="621375"/>
                  <a:pt x="755064" y="587167"/>
                </a:cubicBezTo>
                <a:cubicBezTo>
                  <a:pt x="755064" y="552959"/>
                  <a:pt x="727333" y="525228"/>
                  <a:pt x="693125" y="525228"/>
                </a:cubicBezTo>
                <a:close/>
                <a:moveTo>
                  <a:pt x="520686" y="525228"/>
                </a:moveTo>
                <a:cubicBezTo>
                  <a:pt x="486478" y="525228"/>
                  <a:pt x="458747" y="552959"/>
                  <a:pt x="458747" y="587167"/>
                </a:cubicBezTo>
                <a:cubicBezTo>
                  <a:pt x="458747" y="621375"/>
                  <a:pt x="486478" y="649106"/>
                  <a:pt x="520686" y="649106"/>
                </a:cubicBezTo>
                <a:cubicBezTo>
                  <a:pt x="554894" y="649106"/>
                  <a:pt x="582625" y="621375"/>
                  <a:pt x="582625" y="587167"/>
                </a:cubicBezTo>
                <a:cubicBezTo>
                  <a:pt x="582625" y="552959"/>
                  <a:pt x="554894" y="525228"/>
                  <a:pt x="520686" y="525228"/>
                </a:cubicBezTo>
                <a:close/>
                <a:moveTo>
                  <a:pt x="348247" y="525228"/>
                </a:moveTo>
                <a:cubicBezTo>
                  <a:pt x="314039" y="525228"/>
                  <a:pt x="286308" y="552959"/>
                  <a:pt x="286308" y="587167"/>
                </a:cubicBezTo>
                <a:cubicBezTo>
                  <a:pt x="286308" y="621375"/>
                  <a:pt x="314039" y="649106"/>
                  <a:pt x="348247" y="649106"/>
                </a:cubicBezTo>
                <a:cubicBezTo>
                  <a:pt x="382455" y="649106"/>
                  <a:pt x="410186" y="621375"/>
                  <a:pt x="410186" y="587167"/>
                </a:cubicBezTo>
                <a:cubicBezTo>
                  <a:pt x="410186" y="552959"/>
                  <a:pt x="382455" y="525228"/>
                  <a:pt x="348247" y="525228"/>
                </a:cubicBezTo>
                <a:close/>
                <a:moveTo>
                  <a:pt x="1682783" y="0"/>
                </a:moveTo>
                <a:lnTo>
                  <a:pt x="1683253" y="0"/>
                </a:lnTo>
                <a:lnTo>
                  <a:pt x="1792389" y="0"/>
                </a:lnTo>
                <a:lnTo>
                  <a:pt x="2100462" y="0"/>
                </a:lnTo>
                <a:lnTo>
                  <a:pt x="2100462" y="93967"/>
                </a:lnTo>
                <a:lnTo>
                  <a:pt x="1768897" y="93967"/>
                </a:lnTo>
                <a:lnTo>
                  <a:pt x="1660768" y="526483"/>
                </a:lnTo>
                <a:lnTo>
                  <a:pt x="1506783" y="1221203"/>
                </a:lnTo>
                <a:lnTo>
                  <a:pt x="1399131" y="1221203"/>
                </a:lnTo>
                <a:lnTo>
                  <a:pt x="1352302" y="1408516"/>
                </a:lnTo>
                <a:lnTo>
                  <a:pt x="1250787" y="1408516"/>
                </a:lnTo>
                <a:lnTo>
                  <a:pt x="1243167" y="1408516"/>
                </a:lnTo>
                <a:lnTo>
                  <a:pt x="299178" y="1408516"/>
                </a:lnTo>
                <a:lnTo>
                  <a:pt x="276953" y="1319616"/>
                </a:lnTo>
                <a:lnTo>
                  <a:pt x="1265392" y="1319616"/>
                </a:lnTo>
                <a:lnTo>
                  <a:pt x="1289995" y="1221203"/>
                </a:lnTo>
                <a:lnTo>
                  <a:pt x="223448" y="1221203"/>
                </a:lnTo>
                <a:lnTo>
                  <a:pt x="0" y="213091"/>
                </a:lnTo>
                <a:lnTo>
                  <a:pt x="1629980" y="213091"/>
                </a:lnTo>
                <a:lnTo>
                  <a:pt x="1682783" y="1879"/>
                </a:lnTo>
                <a:close/>
              </a:path>
            </a:pathLst>
          </a:cu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127" name="Freeform 75"/>
          <p:cNvSpPr>
            <a:spLocks noChangeArrowheads="1"/>
          </p:cNvSpPr>
          <p:nvPr/>
        </p:nvSpPr>
        <p:spPr bwMode="auto">
          <a:xfrm>
            <a:off x="5136981" y="4572683"/>
            <a:ext cx="444821" cy="436968"/>
          </a:xfrm>
          <a:custGeom>
            <a:avLst/>
            <a:gdLst>
              <a:gd name="T0" fmla="*/ 74657633 w 602"/>
              <a:gd name="T1" fmla="*/ 66362244 h 510"/>
              <a:gd name="T2" fmla="*/ 74657633 w 602"/>
              <a:gd name="T3" fmla="*/ 66362244 h 510"/>
              <a:gd name="T4" fmla="*/ 3654665 w 602"/>
              <a:gd name="T5" fmla="*/ 66362244 h 510"/>
              <a:gd name="T6" fmla="*/ 0 w 602"/>
              <a:gd name="T7" fmla="*/ 62711741 h 510"/>
              <a:gd name="T8" fmla="*/ 0 w 602"/>
              <a:gd name="T9" fmla="*/ 3650503 h 510"/>
              <a:gd name="T10" fmla="*/ 3654665 w 602"/>
              <a:gd name="T11" fmla="*/ 0 h 510"/>
              <a:gd name="T12" fmla="*/ 7308970 w 602"/>
              <a:gd name="T13" fmla="*/ 3650503 h 510"/>
              <a:gd name="T14" fmla="*/ 7308970 w 602"/>
              <a:gd name="T15" fmla="*/ 50717076 h 510"/>
              <a:gd name="T16" fmla="*/ 7308970 w 602"/>
              <a:gd name="T17" fmla="*/ 50717076 h 510"/>
              <a:gd name="T18" fmla="*/ 7308970 w 602"/>
              <a:gd name="T19" fmla="*/ 58930528 h 510"/>
              <a:gd name="T20" fmla="*/ 74657633 w 602"/>
              <a:gd name="T21" fmla="*/ 58930528 h 510"/>
              <a:gd name="T22" fmla="*/ 78442719 w 602"/>
              <a:gd name="T23" fmla="*/ 62711741 h 510"/>
              <a:gd name="T24" fmla="*/ 74657633 w 602"/>
              <a:gd name="T25" fmla="*/ 66362244 h 510"/>
              <a:gd name="T26" fmla="*/ 66434636 w 602"/>
              <a:gd name="T27" fmla="*/ 55280025 h 510"/>
              <a:gd name="T28" fmla="*/ 66434636 w 602"/>
              <a:gd name="T29" fmla="*/ 55280025 h 510"/>
              <a:gd name="T30" fmla="*/ 58995246 w 602"/>
              <a:gd name="T31" fmla="*/ 55280025 h 510"/>
              <a:gd name="T32" fmla="*/ 55340580 w 602"/>
              <a:gd name="T33" fmla="*/ 51629522 h 510"/>
              <a:gd name="T34" fmla="*/ 55340580 w 602"/>
              <a:gd name="T35" fmla="*/ 25814941 h 510"/>
              <a:gd name="T36" fmla="*/ 58995246 w 602"/>
              <a:gd name="T37" fmla="*/ 22164077 h 510"/>
              <a:gd name="T38" fmla="*/ 66434636 w 602"/>
              <a:gd name="T39" fmla="*/ 22164077 h 510"/>
              <a:gd name="T40" fmla="*/ 70089301 w 602"/>
              <a:gd name="T41" fmla="*/ 25814941 h 510"/>
              <a:gd name="T42" fmla="*/ 70089301 w 602"/>
              <a:gd name="T43" fmla="*/ 51629522 h 510"/>
              <a:gd name="T44" fmla="*/ 66434636 w 602"/>
              <a:gd name="T45" fmla="*/ 55280025 h 510"/>
              <a:gd name="T46" fmla="*/ 45159830 w 602"/>
              <a:gd name="T47" fmla="*/ 55280025 h 510"/>
              <a:gd name="T48" fmla="*/ 45159830 w 602"/>
              <a:gd name="T49" fmla="*/ 55280025 h 510"/>
              <a:gd name="T50" fmla="*/ 37850860 w 602"/>
              <a:gd name="T51" fmla="*/ 55280025 h 510"/>
              <a:gd name="T52" fmla="*/ 34065774 w 602"/>
              <a:gd name="T53" fmla="*/ 51629522 h 510"/>
              <a:gd name="T54" fmla="*/ 34065774 w 602"/>
              <a:gd name="T55" fmla="*/ 11082219 h 510"/>
              <a:gd name="T56" fmla="*/ 37850860 w 602"/>
              <a:gd name="T57" fmla="*/ 7431355 h 510"/>
              <a:gd name="T58" fmla="*/ 45159830 w 602"/>
              <a:gd name="T59" fmla="*/ 7431355 h 510"/>
              <a:gd name="T60" fmla="*/ 48814495 w 602"/>
              <a:gd name="T61" fmla="*/ 11082219 h 510"/>
              <a:gd name="T62" fmla="*/ 48814495 w 602"/>
              <a:gd name="T63" fmla="*/ 51629522 h 510"/>
              <a:gd name="T64" fmla="*/ 45159830 w 602"/>
              <a:gd name="T65" fmla="*/ 55280025 h 510"/>
              <a:gd name="T66" fmla="*/ 24929472 w 602"/>
              <a:gd name="T67" fmla="*/ 55280025 h 510"/>
              <a:gd name="T68" fmla="*/ 24929472 w 602"/>
              <a:gd name="T69" fmla="*/ 55280025 h 510"/>
              <a:gd name="T70" fmla="*/ 17489720 w 602"/>
              <a:gd name="T71" fmla="*/ 55280025 h 510"/>
              <a:gd name="T72" fmla="*/ 13835055 w 602"/>
              <a:gd name="T73" fmla="*/ 51629522 h 510"/>
              <a:gd name="T74" fmla="*/ 13835055 w 602"/>
              <a:gd name="T75" fmla="*/ 44198166 h 510"/>
              <a:gd name="T76" fmla="*/ 17489720 w 602"/>
              <a:gd name="T77" fmla="*/ 40547302 h 510"/>
              <a:gd name="T78" fmla="*/ 24929472 w 602"/>
              <a:gd name="T79" fmla="*/ 40547302 h 510"/>
              <a:gd name="T80" fmla="*/ 28583776 w 602"/>
              <a:gd name="T81" fmla="*/ 44198166 h 510"/>
              <a:gd name="T82" fmla="*/ 28583776 w 602"/>
              <a:gd name="T83" fmla="*/ 51629522 h 510"/>
              <a:gd name="T84" fmla="*/ 24929472 w 602"/>
              <a:gd name="T85" fmla="*/ 55280025 h 51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602" h="510">
                <a:moveTo>
                  <a:pt x="572" y="509"/>
                </a:moveTo>
                <a:lnTo>
                  <a:pt x="572" y="509"/>
                </a:lnTo>
                <a:cubicBezTo>
                  <a:pt x="28" y="509"/>
                  <a:pt x="28" y="509"/>
                  <a:pt x="28" y="509"/>
                </a:cubicBezTo>
                <a:cubicBezTo>
                  <a:pt x="14" y="509"/>
                  <a:pt x="0" y="502"/>
                  <a:pt x="0" y="481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14" y="0"/>
                  <a:pt x="28" y="0"/>
                </a:cubicBezTo>
                <a:cubicBezTo>
                  <a:pt x="42" y="0"/>
                  <a:pt x="56" y="14"/>
                  <a:pt x="56" y="28"/>
                </a:cubicBezTo>
                <a:cubicBezTo>
                  <a:pt x="56" y="389"/>
                  <a:pt x="56" y="389"/>
                  <a:pt x="56" y="389"/>
                </a:cubicBezTo>
                <a:cubicBezTo>
                  <a:pt x="56" y="452"/>
                  <a:pt x="56" y="452"/>
                  <a:pt x="56" y="452"/>
                </a:cubicBezTo>
                <a:cubicBezTo>
                  <a:pt x="572" y="452"/>
                  <a:pt x="572" y="452"/>
                  <a:pt x="572" y="452"/>
                </a:cubicBezTo>
                <a:cubicBezTo>
                  <a:pt x="594" y="452"/>
                  <a:pt x="601" y="467"/>
                  <a:pt x="601" y="481"/>
                </a:cubicBezTo>
                <a:cubicBezTo>
                  <a:pt x="601" y="502"/>
                  <a:pt x="594" y="509"/>
                  <a:pt x="572" y="509"/>
                </a:cubicBezTo>
                <a:close/>
                <a:moveTo>
                  <a:pt x="509" y="424"/>
                </a:moveTo>
                <a:lnTo>
                  <a:pt x="509" y="424"/>
                </a:lnTo>
                <a:cubicBezTo>
                  <a:pt x="452" y="424"/>
                  <a:pt x="452" y="424"/>
                  <a:pt x="452" y="424"/>
                </a:cubicBezTo>
                <a:cubicBezTo>
                  <a:pt x="438" y="424"/>
                  <a:pt x="424" y="417"/>
                  <a:pt x="424" y="396"/>
                </a:cubicBezTo>
                <a:cubicBezTo>
                  <a:pt x="424" y="198"/>
                  <a:pt x="424" y="198"/>
                  <a:pt x="424" y="198"/>
                </a:cubicBezTo>
                <a:cubicBezTo>
                  <a:pt x="424" y="184"/>
                  <a:pt x="438" y="170"/>
                  <a:pt x="452" y="170"/>
                </a:cubicBezTo>
                <a:cubicBezTo>
                  <a:pt x="509" y="170"/>
                  <a:pt x="509" y="170"/>
                  <a:pt x="509" y="170"/>
                </a:cubicBezTo>
                <a:cubicBezTo>
                  <a:pt x="523" y="170"/>
                  <a:pt x="537" y="184"/>
                  <a:pt x="537" y="198"/>
                </a:cubicBezTo>
                <a:cubicBezTo>
                  <a:pt x="537" y="396"/>
                  <a:pt x="537" y="396"/>
                  <a:pt x="537" y="396"/>
                </a:cubicBezTo>
                <a:cubicBezTo>
                  <a:pt x="537" y="417"/>
                  <a:pt x="523" y="424"/>
                  <a:pt x="509" y="424"/>
                </a:cubicBezTo>
                <a:close/>
                <a:moveTo>
                  <a:pt x="346" y="424"/>
                </a:moveTo>
                <a:lnTo>
                  <a:pt x="346" y="424"/>
                </a:lnTo>
                <a:cubicBezTo>
                  <a:pt x="290" y="424"/>
                  <a:pt x="290" y="424"/>
                  <a:pt x="290" y="424"/>
                </a:cubicBezTo>
                <a:cubicBezTo>
                  <a:pt x="276" y="424"/>
                  <a:pt x="261" y="417"/>
                  <a:pt x="261" y="396"/>
                </a:cubicBezTo>
                <a:cubicBezTo>
                  <a:pt x="261" y="85"/>
                  <a:pt x="261" y="85"/>
                  <a:pt x="261" y="85"/>
                </a:cubicBezTo>
                <a:cubicBezTo>
                  <a:pt x="261" y="71"/>
                  <a:pt x="276" y="57"/>
                  <a:pt x="290" y="57"/>
                </a:cubicBezTo>
                <a:cubicBezTo>
                  <a:pt x="346" y="57"/>
                  <a:pt x="346" y="57"/>
                  <a:pt x="346" y="57"/>
                </a:cubicBezTo>
                <a:cubicBezTo>
                  <a:pt x="367" y="57"/>
                  <a:pt x="374" y="71"/>
                  <a:pt x="374" y="85"/>
                </a:cubicBezTo>
                <a:cubicBezTo>
                  <a:pt x="374" y="396"/>
                  <a:pt x="374" y="396"/>
                  <a:pt x="374" y="396"/>
                </a:cubicBezTo>
                <a:cubicBezTo>
                  <a:pt x="374" y="417"/>
                  <a:pt x="367" y="424"/>
                  <a:pt x="346" y="424"/>
                </a:cubicBezTo>
                <a:close/>
                <a:moveTo>
                  <a:pt x="191" y="424"/>
                </a:moveTo>
                <a:lnTo>
                  <a:pt x="191" y="424"/>
                </a:lnTo>
                <a:cubicBezTo>
                  <a:pt x="134" y="424"/>
                  <a:pt x="134" y="424"/>
                  <a:pt x="134" y="424"/>
                </a:cubicBezTo>
                <a:cubicBezTo>
                  <a:pt x="113" y="424"/>
                  <a:pt x="106" y="417"/>
                  <a:pt x="106" y="396"/>
                </a:cubicBezTo>
                <a:cubicBezTo>
                  <a:pt x="106" y="339"/>
                  <a:pt x="106" y="339"/>
                  <a:pt x="106" y="339"/>
                </a:cubicBezTo>
                <a:cubicBezTo>
                  <a:pt x="106" y="325"/>
                  <a:pt x="113" y="311"/>
                  <a:pt x="134" y="311"/>
                </a:cubicBezTo>
                <a:cubicBezTo>
                  <a:pt x="191" y="311"/>
                  <a:pt x="191" y="311"/>
                  <a:pt x="191" y="311"/>
                </a:cubicBezTo>
                <a:cubicBezTo>
                  <a:pt x="205" y="311"/>
                  <a:pt x="219" y="325"/>
                  <a:pt x="219" y="339"/>
                </a:cubicBezTo>
                <a:cubicBezTo>
                  <a:pt x="219" y="396"/>
                  <a:pt x="219" y="396"/>
                  <a:pt x="219" y="396"/>
                </a:cubicBezTo>
                <a:cubicBezTo>
                  <a:pt x="219" y="417"/>
                  <a:pt x="205" y="424"/>
                  <a:pt x="191" y="4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28" name="Oval 39"/>
          <p:cNvSpPr>
            <a:spLocks noChangeArrowheads="1"/>
          </p:cNvSpPr>
          <p:nvPr/>
        </p:nvSpPr>
        <p:spPr bwMode="auto">
          <a:xfrm>
            <a:off x="6610889" y="4489637"/>
            <a:ext cx="589779" cy="619780"/>
          </a:xfrm>
          <a:prstGeom prst="ellipse">
            <a:avLst/>
          </a:prstGeom>
          <a:solidFill>
            <a:srgbClr val="C00000">
              <a:alpha val="7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 rotWithShape="1">
          <a:blip r:embed="rId5" cstate="print">
            <a:grayscl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26" b="89947" l="10222" r="90000">
                        <a14:foregroundMark x1="37111" y1="17063" x2="33000" y2="44709"/>
                        <a14:foregroundMark x1="56222" y1="55556" x2="76000" y2="53968"/>
                        <a14:foregroundMark x1="52333" y1="64021" x2="74667" y2="64550"/>
                        <a14:foregroundMark x1="59889" y1="73148" x2="76444" y2="73148"/>
                        <a14:foregroundMark x1="58444" y1="83201" x2="65778" y2="846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172" t="12693" r="16109" b="5499"/>
          <a:stretch/>
        </p:blipFill>
        <p:spPr>
          <a:xfrm>
            <a:off x="6688396" y="4592115"/>
            <a:ext cx="486108" cy="486108"/>
          </a:xfrm>
          <a:prstGeom prst="rect">
            <a:avLst/>
          </a:prstGeom>
          <a:noFill/>
        </p:spPr>
      </p:pic>
      <p:cxnSp>
        <p:nvCxnSpPr>
          <p:cNvPr id="84" name="Прямая соединительная линия 83"/>
          <p:cNvCxnSpPr/>
          <p:nvPr/>
        </p:nvCxnSpPr>
        <p:spPr>
          <a:xfrm>
            <a:off x="1597794" y="871535"/>
            <a:ext cx="10109917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79" name="Рисунок 12"/>
          <p:cNvPicPr/>
          <p:nvPr/>
        </p:nvPicPr>
        <p:blipFill>
          <a:blip r:embed="rId7"/>
          <a:stretch/>
        </p:blipFill>
        <p:spPr bwMode="auto">
          <a:xfrm>
            <a:off x="87771" y="64620"/>
            <a:ext cx="1079640" cy="107964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780365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9" name="Rectangle 12"/>
          <p:cNvSpPr/>
          <p:nvPr/>
        </p:nvSpPr>
        <p:spPr bwMode="auto">
          <a:xfrm>
            <a:off x="911153" y="5094036"/>
            <a:ext cx="10945216" cy="60960"/>
          </a:xfrm>
          <a:prstGeom prst="rect">
            <a:avLst/>
          </a:prstGeom>
          <a:pattFill prst="ltDnDiag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sz="2400" b="0" i="0" u="none" strike="noStrike" cap="none" spc="0">
              <a:ln>
                <a:noFill/>
              </a:ln>
              <a:solidFill>
                <a:srgbClr val="FFFFFF"/>
              </a:solidFill>
              <a:latin typeface="微软雅黑"/>
              <a:ea typeface="微软雅黑"/>
              <a:cs typeface="+mn-cs"/>
            </a:endParaRPr>
          </a:p>
        </p:txBody>
      </p:sp>
      <p:sp>
        <p:nvSpPr>
          <p:cNvPr id="110" name="Rectangle 12"/>
          <p:cNvSpPr/>
          <p:nvPr/>
        </p:nvSpPr>
        <p:spPr bwMode="auto">
          <a:xfrm>
            <a:off x="911154" y="5790973"/>
            <a:ext cx="10945215" cy="60959"/>
          </a:xfrm>
          <a:prstGeom prst="rect">
            <a:avLst/>
          </a:prstGeom>
          <a:pattFill prst="ltDnDiag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sz="2400" b="0" i="0" u="none" strike="noStrike" cap="none" spc="0">
              <a:ln>
                <a:noFill/>
              </a:ln>
              <a:solidFill>
                <a:srgbClr val="FFFFFF"/>
              </a:solidFill>
              <a:latin typeface="微软雅黑"/>
              <a:ea typeface="微软雅黑"/>
              <a:cs typeface="+mn-cs"/>
            </a:endParaRPr>
          </a:p>
        </p:txBody>
      </p:sp>
      <p:sp>
        <p:nvSpPr>
          <p:cNvPr id="33" name="Rectangle 12"/>
          <p:cNvSpPr/>
          <p:nvPr/>
        </p:nvSpPr>
        <p:spPr bwMode="auto">
          <a:xfrm>
            <a:off x="818922" y="2222489"/>
            <a:ext cx="11037717" cy="77472"/>
          </a:xfrm>
          <a:prstGeom prst="rect">
            <a:avLst/>
          </a:prstGeom>
          <a:pattFill prst="ltDnDiag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sz="2400" b="0" i="0" u="none" strike="noStrike" cap="none" spc="0">
              <a:ln>
                <a:noFill/>
              </a:ln>
              <a:solidFill>
                <a:srgbClr val="FFFFFF"/>
              </a:solidFill>
              <a:latin typeface="Arial"/>
              <a:ea typeface="微软雅黑"/>
              <a:cs typeface="Arial"/>
            </a:endParaRPr>
          </a:p>
        </p:txBody>
      </p:sp>
      <p:cxnSp>
        <p:nvCxnSpPr>
          <p:cNvPr id="16" name="Прямая соединительная линия 15"/>
          <p:cNvCxnSpPr>
            <a:cxnSpLocks/>
          </p:cNvCxnSpPr>
          <p:nvPr/>
        </p:nvCxnSpPr>
        <p:spPr bwMode="auto">
          <a:xfrm flipV="1">
            <a:off x="1522143" y="1068860"/>
            <a:ext cx="9950455" cy="9363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7" name="Rectangle 12"/>
          <p:cNvSpPr/>
          <p:nvPr/>
        </p:nvSpPr>
        <p:spPr bwMode="auto">
          <a:xfrm>
            <a:off x="911153" y="6655046"/>
            <a:ext cx="10945215" cy="60959"/>
          </a:xfrm>
          <a:prstGeom prst="rect">
            <a:avLst/>
          </a:prstGeom>
          <a:pattFill prst="ltDnDiag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sz="2400" b="0" i="0" u="none" strike="noStrike" cap="none" spc="0">
              <a:ln>
                <a:noFill/>
              </a:ln>
              <a:solidFill>
                <a:srgbClr val="FFFFFF"/>
              </a:solidFill>
              <a:latin typeface="微软雅黑"/>
              <a:ea typeface="微软雅黑"/>
              <a:cs typeface="+mn-cs"/>
            </a:endParaRPr>
          </a:p>
        </p:txBody>
      </p:sp>
      <p:sp>
        <p:nvSpPr>
          <p:cNvPr id="18" name="Rectangle 12"/>
          <p:cNvSpPr/>
          <p:nvPr/>
        </p:nvSpPr>
        <p:spPr bwMode="auto">
          <a:xfrm>
            <a:off x="900789" y="4427457"/>
            <a:ext cx="10945215" cy="60959"/>
          </a:xfrm>
          <a:prstGeom prst="rect">
            <a:avLst/>
          </a:prstGeom>
          <a:pattFill prst="ltDnDiag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sz="2400" b="0" i="0" u="none" strike="noStrike" cap="none" spc="0">
              <a:ln>
                <a:noFill/>
              </a:ln>
              <a:solidFill>
                <a:srgbClr val="FFFFFF"/>
              </a:solidFill>
              <a:latin typeface="微软雅黑"/>
              <a:ea typeface="微软雅黑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 bwMode="auto">
          <a:xfrm>
            <a:off x="1987419" y="2858033"/>
            <a:ext cx="89760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9600" b="0" i="0" u="none" strike="noStrike" cap="none" spc="0">
                <a:ln>
                  <a:noFill/>
                </a:ln>
                <a:solidFill>
                  <a:srgbClr val="242834"/>
                </a:solidFill>
                <a:latin typeface="Open Sans"/>
                <a:ea typeface="+mn-ea"/>
                <a:cs typeface="+mn-cs"/>
              </a:rPr>
              <a:t>СПАСИБО!</a:t>
            </a:r>
          </a:p>
        </p:txBody>
      </p:sp>
      <p:pic>
        <p:nvPicPr>
          <p:cNvPr id="10" name="Рисунок 12"/>
          <p:cNvPicPr/>
          <p:nvPr/>
        </p:nvPicPr>
        <p:blipFill>
          <a:blip r:embed="rId3"/>
          <a:stretch/>
        </p:blipFill>
        <p:spPr bwMode="auto">
          <a:xfrm>
            <a:off x="87771" y="64620"/>
            <a:ext cx="1079640" cy="1079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5" name="Rounded Rectangle 3"/>
          <p:cNvSpPr/>
          <p:nvPr/>
        </p:nvSpPr>
        <p:spPr bwMode="auto">
          <a:xfrm>
            <a:off x="8173642" y="1157229"/>
            <a:ext cx="3896484" cy="5587343"/>
          </a:xfrm>
          <a:prstGeom prst="roundRect">
            <a:avLst>
              <a:gd name="adj" fmla="val 3866"/>
            </a:avLst>
          </a:prstGeom>
          <a:solidFill>
            <a:srgbClr val="D6B369"/>
          </a:solidFill>
          <a:ln>
            <a:noFill/>
          </a:ln>
          <a:effectLst>
            <a:outerShdw blurRad="63360" sx="102000" sy="102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defRPr/>
            </a:pPr>
            <a:endParaRPr lang="en-US" sz="2700" b="0" strike="noStrike" spc="-1" dirty="0">
              <a:solidFill>
                <a:schemeClr val="lt1"/>
              </a:solidFill>
              <a:latin typeface="Aptos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60" name="Rounded Rectangle 3"/>
          <p:cNvSpPr/>
          <p:nvPr/>
        </p:nvSpPr>
        <p:spPr bwMode="auto">
          <a:xfrm>
            <a:off x="145800" y="1712880"/>
            <a:ext cx="2758680" cy="1891080"/>
          </a:xfrm>
          <a:prstGeom prst="roundRect">
            <a:avLst>
              <a:gd name="adj" fmla="val 3866"/>
            </a:avLst>
          </a:prstGeom>
          <a:solidFill>
            <a:srgbClr val="B8B9BD"/>
          </a:solidFill>
          <a:ln>
            <a:noFill/>
          </a:ln>
          <a:effectLst>
            <a:outerShdw blurRad="63360" sx="102000" sy="102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defRPr/>
            </a:pPr>
            <a:endParaRPr lang="en-US" sz="2700" b="0" strike="noStrike" spc="-1" dirty="0">
              <a:solidFill>
                <a:schemeClr val="lt1"/>
              </a:solidFill>
              <a:latin typeface="Aptos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61" name="Rounded Rectangle 3"/>
          <p:cNvSpPr/>
          <p:nvPr/>
        </p:nvSpPr>
        <p:spPr bwMode="auto">
          <a:xfrm>
            <a:off x="199506" y="1770480"/>
            <a:ext cx="2637720" cy="1775880"/>
          </a:xfrm>
          <a:prstGeom prst="roundRect">
            <a:avLst>
              <a:gd name="adj" fmla="val 3866"/>
            </a:avLst>
          </a:prstGeom>
          <a:solidFill>
            <a:srgbClr val="FFFFFF"/>
          </a:solidFill>
          <a:ln w="47625">
            <a:solidFill>
              <a:srgbClr val="D6B369"/>
            </a:solidFill>
          </a:ln>
          <a:effectLst>
            <a:outerShdw blurRad="63360" sx="102000" sy="102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defRPr/>
            </a:pPr>
            <a:endParaRPr lang="en-US" sz="2700" b="0" strike="noStrike" spc="-1" dirty="0">
              <a:solidFill>
                <a:schemeClr val="lt1"/>
              </a:solidFill>
              <a:latin typeface="Aptos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62" name="TextBox 1"/>
          <p:cNvSpPr/>
          <p:nvPr/>
        </p:nvSpPr>
        <p:spPr bwMode="auto">
          <a:xfrm>
            <a:off x="142434" y="1857000"/>
            <a:ext cx="2847090" cy="1506651"/>
          </a:xfrm>
          <a:prstGeom prst="rect">
            <a:avLst/>
          </a:prstGeom>
          <a:noFill/>
          <a:ln w="0"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  <a:defRPr/>
            </a:pPr>
            <a:r>
              <a:rPr lang="ru-RU" sz="2400" b="1" strike="noStrike" spc="-1" dirty="0" smtClean="0">
                <a:solidFill>
                  <a:schemeClr val="dk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ПРОВЕРЕНО</a:t>
            </a:r>
          </a:p>
          <a:p>
            <a:pPr algn="ctr" defTabSz="914400">
              <a:lnSpc>
                <a:spcPct val="100000"/>
              </a:lnSpc>
              <a:defRPr/>
            </a:pPr>
            <a:r>
              <a:rPr lang="ru-RU" b="1" spc="-1" dirty="0" smtClean="0">
                <a:solidFill>
                  <a:schemeClr val="dk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с</a:t>
            </a:r>
            <a:r>
              <a:rPr lang="ru-RU" b="1" strike="noStrike" spc="-1" dirty="0" smtClean="0">
                <a:solidFill>
                  <a:schemeClr val="dk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редств </a:t>
            </a:r>
            <a:r>
              <a:rPr lang="ru-RU" b="1" spc="-1" dirty="0" smtClean="0">
                <a:solidFill>
                  <a:schemeClr val="dk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и имущества</a:t>
            </a:r>
            <a:endParaRPr lang="ru-RU" b="1" strike="noStrike" spc="-1" dirty="0" smtClean="0">
              <a:solidFill>
                <a:schemeClr val="dk1"/>
              </a:solidFill>
              <a:latin typeface="Arial" panose="020B0604020202020204" pitchFamily="34" charset="0"/>
              <a:ea typeface="Roboto"/>
              <a:cs typeface="Arial" panose="020B0604020202020204" pitchFamily="34" charset="0"/>
            </a:endParaRPr>
          </a:p>
          <a:p>
            <a:pPr algn="ctr" defTabSz="914400">
              <a:lnSpc>
                <a:spcPct val="100000"/>
              </a:lnSpc>
              <a:defRPr/>
            </a:pPr>
            <a:endParaRPr lang="ru-RU" sz="1800" b="0" strike="noStrike" spc="-1" dirty="0">
              <a:solidFill>
                <a:srgbClr val="000000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ctr" defTabSz="914400">
              <a:lnSpc>
                <a:spcPct val="100000"/>
              </a:lnSpc>
              <a:defRPr/>
            </a:pPr>
            <a:r>
              <a:rPr lang="ru-RU" sz="3200" b="1" strike="noStrike" spc="-1" dirty="0" smtClean="0">
                <a:solidFill>
                  <a:srgbClr val="C0000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99,8</a:t>
            </a:r>
            <a:r>
              <a:rPr lang="ru-RU" sz="2400" b="1" strike="noStrike" spc="-1" dirty="0" smtClean="0">
                <a:solidFill>
                  <a:srgbClr val="C0000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 </a:t>
            </a:r>
            <a:r>
              <a:rPr lang="ru-RU" sz="2400" b="1" strike="noStrike" spc="-1" dirty="0" smtClean="0">
                <a:solidFill>
                  <a:schemeClr val="dk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млрд руб</a:t>
            </a:r>
            <a:r>
              <a:rPr lang="ru-RU" sz="2400" b="1" strike="noStrike" spc="-1" dirty="0">
                <a:solidFill>
                  <a:schemeClr val="dk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.</a:t>
            </a:r>
            <a:endParaRPr lang="ru-RU" sz="2400" b="0" strike="noStrike" spc="-1" dirty="0">
              <a:solidFill>
                <a:srgbClr val="000000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63" name="Rounded Rectangle 3"/>
          <p:cNvSpPr/>
          <p:nvPr/>
        </p:nvSpPr>
        <p:spPr bwMode="auto">
          <a:xfrm>
            <a:off x="3183840" y="1712880"/>
            <a:ext cx="4892760" cy="1891080"/>
          </a:xfrm>
          <a:prstGeom prst="roundRect">
            <a:avLst>
              <a:gd name="adj" fmla="val 3866"/>
            </a:avLst>
          </a:prstGeom>
          <a:solidFill>
            <a:srgbClr val="D6B369"/>
          </a:solidFill>
          <a:ln>
            <a:noFill/>
          </a:ln>
          <a:effectLst>
            <a:outerShdw blurRad="63360" sx="102000" sy="102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defRPr/>
            </a:pPr>
            <a:endParaRPr lang="en-US" sz="2700" b="0" strike="noStrike" spc="-1" dirty="0">
              <a:solidFill>
                <a:schemeClr val="lt1"/>
              </a:solidFill>
              <a:latin typeface="Aptos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64" name="Rounded Rectangle 3"/>
          <p:cNvSpPr/>
          <p:nvPr/>
        </p:nvSpPr>
        <p:spPr bwMode="auto">
          <a:xfrm>
            <a:off x="3247920" y="1760040"/>
            <a:ext cx="4735440" cy="1766160"/>
          </a:xfrm>
          <a:prstGeom prst="roundRect">
            <a:avLst>
              <a:gd name="adj" fmla="val 3866"/>
            </a:avLst>
          </a:prstGeom>
          <a:solidFill>
            <a:srgbClr val="FFFFFF"/>
          </a:solidFill>
          <a:ln w="38100">
            <a:solidFill>
              <a:srgbClr val="FF0000"/>
            </a:solidFill>
          </a:ln>
          <a:effectLst>
            <a:outerShdw blurRad="63360" sx="102000" sy="102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defRPr/>
            </a:pPr>
            <a:endParaRPr lang="en-US" sz="2700" b="0" strike="noStrike" spc="-1" dirty="0">
              <a:solidFill>
                <a:schemeClr val="lt1"/>
              </a:solidFill>
              <a:latin typeface="Aptos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77" name="Прямоугольник 85"/>
          <p:cNvSpPr/>
          <p:nvPr/>
        </p:nvSpPr>
        <p:spPr bwMode="auto">
          <a:xfrm>
            <a:off x="8487720" y="4732920"/>
            <a:ext cx="3164760" cy="578879"/>
          </a:xfrm>
          <a:prstGeom prst="rect">
            <a:avLst/>
          </a:prstGeom>
          <a:noFill/>
          <a:ln w="9525"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  <p:txBody>
          <a:bodyPr numCol="1" spcCol="0" anchor="t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  <a:defRPr/>
            </a:pPr>
            <a:endParaRPr lang="ru-RU" sz="1800" b="0" strike="noStrike" spc="-1" dirty="0">
              <a:solidFill>
                <a:schemeClr val="dk1"/>
              </a:solidFill>
              <a:latin typeface="Roboto" panose="02000000000000000000" pitchFamily="2" charset="0"/>
              <a:ea typeface="宋体"/>
              <a:cs typeface="Roboto" panose="02000000000000000000" pitchFamily="2" charset="0"/>
            </a:endParaRPr>
          </a:p>
        </p:txBody>
      </p:sp>
      <p:sp>
        <p:nvSpPr>
          <p:cNvPr id="556302069" name="TextBox 556302068"/>
          <p:cNvSpPr txBox="1"/>
          <p:nvPr/>
        </p:nvSpPr>
        <p:spPr bwMode="auto">
          <a:xfrm>
            <a:off x="8536168" y="2722441"/>
            <a:ext cx="2877615" cy="1095172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4</a:t>
            </a:r>
            <a:r>
              <a:rPr lang="ru-RU" sz="3600" b="1" spc="-1" dirty="0" smtClean="0">
                <a:solidFill>
                  <a:srgbClr val="C0000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2,3</a:t>
            </a:r>
            <a:r>
              <a:rPr lang="ru-RU" sz="3600" b="1" dirty="0" smtClean="0">
                <a:solidFill>
                  <a:srgbClr val="C00000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sz="2400" b="1" u="none" dirty="0" err="1" smtClean="0"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мл</a:t>
            </a:r>
            <a:r>
              <a:rPr lang="ru-RU" sz="2400" b="1" u="none" dirty="0" err="1" smtClean="0"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рд</a:t>
            </a:r>
            <a:r>
              <a:rPr sz="2400" b="1" u="none" dirty="0" smtClean="0"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 </a:t>
            </a:r>
            <a:r>
              <a:rPr sz="2400" b="1" u="none" dirty="0" err="1" smtClean="0"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руб</a:t>
            </a:r>
            <a:r>
              <a:rPr sz="2400" b="1" u="none" dirty="0" smtClean="0"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.</a:t>
            </a:r>
            <a:endParaRPr lang="ru-RU" sz="2400" b="1" u="none" dirty="0" smtClean="0">
              <a:latin typeface="Arial" panose="020B0604020202020204" pitchFamily="34" charset="0"/>
              <a:ea typeface="Roboto"/>
              <a:cs typeface="Arial" panose="020B0604020202020204" pitchFamily="34" charset="0"/>
            </a:endParaRPr>
          </a:p>
          <a:p>
            <a:pPr algn="ctr">
              <a:defRPr/>
            </a:pPr>
            <a:endParaRPr lang="ru-RU" sz="1600" b="1" dirty="0">
              <a:latin typeface="Arial" panose="020B0604020202020204" pitchFamily="34" charset="0"/>
              <a:ea typeface="Roboto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ru-RU" sz="1600" b="1" dirty="0" smtClean="0"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или</a:t>
            </a:r>
            <a:endParaRPr sz="1600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510262811" name="TextBox 11"/>
          <p:cNvSpPr txBox="1">
            <a:spLocks noChangeArrowheads="1"/>
          </p:cNvSpPr>
          <p:nvPr/>
        </p:nvSpPr>
        <p:spPr bwMode="auto">
          <a:xfrm>
            <a:off x="3183840" y="1868761"/>
            <a:ext cx="4871238" cy="150810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5pPr>
            <a:lvl6pPr marL="2514599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9pPr>
          </a:lstStyle>
          <a:p>
            <a:pPr algn="ctr">
              <a:defRPr/>
            </a:pPr>
            <a:r>
              <a:rPr lang="ru-RU" sz="2400" b="1" dirty="0" smtClean="0"/>
              <a:t>ВЫЯВЛЕНО </a:t>
            </a:r>
          </a:p>
          <a:p>
            <a:pPr algn="ctr">
              <a:defRPr/>
            </a:pPr>
            <a:r>
              <a:rPr lang="ru-RU" b="1" dirty="0" smtClean="0"/>
              <a:t>нарушений </a:t>
            </a:r>
            <a:r>
              <a:rPr lang="ru-RU" b="1" dirty="0"/>
              <a:t>и недостатков </a:t>
            </a:r>
            <a:endParaRPr lang="ru-RU" b="1" dirty="0" smtClean="0"/>
          </a:p>
          <a:p>
            <a:pPr algn="ctr">
              <a:defRPr/>
            </a:pPr>
            <a:endParaRPr lang="ru-RU" dirty="0" smtClean="0"/>
          </a:p>
          <a:p>
            <a:pPr algn="ctr">
              <a:defRPr/>
            </a:pPr>
            <a:r>
              <a:rPr lang="ru-RU" sz="3200" dirty="0"/>
              <a:t> </a:t>
            </a:r>
            <a:r>
              <a:rPr lang="ru-RU" sz="3200" b="1" spc="-1" dirty="0">
                <a:solidFill>
                  <a:srgbClr val="C0000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43,9 </a:t>
            </a:r>
            <a:r>
              <a:rPr lang="ru-RU" sz="2400" b="1" spc="-1" dirty="0" smtClean="0"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млрд руб.</a:t>
            </a:r>
            <a:endParaRPr sz="2400" b="1" spc="-1" dirty="0">
              <a:latin typeface="Arial" panose="020B0604020202020204" pitchFamily="34" charset="0"/>
              <a:ea typeface="Roboto"/>
              <a:cs typeface="Arial" panose="020B0604020202020204" pitchFamily="34" charset="0"/>
            </a:endParaRPr>
          </a:p>
        </p:txBody>
      </p:sp>
      <p:sp>
        <p:nvSpPr>
          <p:cNvPr id="1971138248" name="Rounded Rectangle 3"/>
          <p:cNvSpPr/>
          <p:nvPr/>
        </p:nvSpPr>
        <p:spPr bwMode="auto">
          <a:xfrm>
            <a:off x="627591" y="3783728"/>
            <a:ext cx="7075885" cy="1782061"/>
          </a:xfrm>
          <a:prstGeom prst="roundRect">
            <a:avLst>
              <a:gd name="adj" fmla="val 3866"/>
            </a:avLst>
          </a:prstGeom>
          <a:solidFill>
            <a:srgbClr val="009FE3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2700" dirty="0"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823579801" name="TextBox 11"/>
          <p:cNvSpPr txBox="1">
            <a:spLocks noChangeArrowheads="1"/>
          </p:cNvSpPr>
          <p:nvPr/>
        </p:nvSpPr>
        <p:spPr bwMode="auto">
          <a:xfrm>
            <a:off x="2624614" y="3750846"/>
            <a:ext cx="3081841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5pPr>
            <a:lvl6pPr marL="2514599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9pPr>
          </a:lstStyle>
          <a:p>
            <a:pPr algn="ctr">
              <a:defRPr/>
            </a:pPr>
            <a:r>
              <a:rPr lang="ru-RU" b="1" dirty="0"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меры реагирования</a:t>
            </a:r>
            <a:r>
              <a:rPr lang="ru-RU" b="1" dirty="0"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 </a:t>
            </a:r>
            <a:endParaRPr lang="zh-CN" b="1" dirty="0">
              <a:latin typeface="Arial" panose="020B0604020202020204" pitchFamily="34" charset="0"/>
              <a:ea typeface="微软雅黑"/>
              <a:cs typeface="Arial" panose="020B0604020202020204" pitchFamily="34" charset="0"/>
            </a:endParaRPr>
          </a:p>
        </p:txBody>
      </p:sp>
      <p:sp>
        <p:nvSpPr>
          <p:cNvPr id="530644064" name="圆角矩形 5"/>
          <p:cNvSpPr>
            <a:spLocks noChangeArrowheads="1"/>
          </p:cNvSpPr>
          <p:nvPr/>
        </p:nvSpPr>
        <p:spPr bwMode="auto">
          <a:xfrm>
            <a:off x="797141" y="4122252"/>
            <a:ext cx="2064346" cy="139074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5pPr>
            <a:lvl6pPr marL="2514599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9pPr>
          </a:lstStyle>
          <a:p>
            <a:pPr>
              <a:defRPr/>
            </a:pPr>
            <a:endParaRPr lang="zh-CN" dirty="0">
              <a:latin typeface="Roboto" panose="02000000000000000000"/>
              <a:cs typeface="Roboto" panose="02000000000000000000" pitchFamily="2" charset="0"/>
            </a:endParaRPr>
          </a:p>
        </p:txBody>
      </p:sp>
      <p:sp>
        <p:nvSpPr>
          <p:cNvPr id="1161018168" name="圆角矩形 5"/>
          <p:cNvSpPr>
            <a:spLocks noChangeArrowheads="1"/>
          </p:cNvSpPr>
          <p:nvPr/>
        </p:nvSpPr>
        <p:spPr bwMode="auto">
          <a:xfrm>
            <a:off x="3074867" y="4122252"/>
            <a:ext cx="2121733" cy="136618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5pPr>
            <a:lvl6pPr marL="2514599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9pPr>
          </a:lstStyle>
          <a:p>
            <a:pPr>
              <a:defRPr/>
            </a:pPr>
            <a:endParaRPr lang="zh-CN" dirty="0">
              <a:latin typeface="Roboto" panose="02000000000000000000"/>
              <a:cs typeface="Roboto" panose="02000000000000000000" pitchFamily="2" charset="0"/>
            </a:endParaRPr>
          </a:p>
        </p:txBody>
      </p:sp>
      <p:sp>
        <p:nvSpPr>
          <p:cNvPr id="1280213514" name="圆角矩形 5"/>
          <p:cNvSpPr>
            <a:spLocks noChangeArrowheads="1"/>
          </p:cNvSpPr>
          <p:nvPr/>
        </p:nvSpPr>
        <p:spPr bwMode="auto">
          <a:xfrm>
            <a:off x="5465616" y="4125922"/>
            <a:ext cx="2139383" cy="138707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5pPr>
            <a:lvl6pPr marL="2514599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9pPr>
          </a:lstStyle>
          <a:p>
            <a:pPr>
              <a:defRPr/>
            </a:pPr>
            <a:endParaRPr lang="zh-CN" dirty="0">
              <a:latin typeface="Roboto" panose="02000000000000000000"/>
              <a:cs typeface="Roboto" panose="02000000000000000000" pitchFamily="2" charset="0"/>
            </a:endParaRPr>
          </a:p>
        </p:txBody>
      </p:sp>
      <p:sp>
        <p:nvSpPr>
          <p:cNvPr id="393010277" name="Diamond 5"/>
          <p:cNvSpPr/>
          <p:nvPr/>
        </p:nvSpPr>
        <p:spPr bwMode="auto">
          <a:xfrm>
            <a:off x="1067619" y="4210632"/>
            <a:ext cx="630834" cy="416298"/>
          </a:xfrm>
          <a:custGeom>
            <a:avLst/>
            <a:gdLst/>
            <a:ahLst/>
            <a:cxnLst/>
            <a:rect l="l" t="t" r="r" b="b"/>
            <a:pathLst>
              <a:path w="3240001" h="3249575" extrusionOk="0">
                <a:moveTo>
                  <a:pt x="1275349" y="2002569"/>
                </a:moveTo>
                <a:lnTo>
                  <a:pt x="1625117" y="2233002"/>
                </a:lnTo>
                <a:lnTo>
                  <a:pt x="1968772" y="2006596"/>
                </a:lnTo>
                <a:lnTo>
                  <a:pt x="3240001" y="3249575"/>
                </a:lnTo>
                <a:lnTo>
                  <a:pt x="0" y="3249575"/>
                </a:lnTo>
                <a:close/>
                <a:moveTo>
                  <a:pt x="1067116" y="1473605"/>
                </a:moveTo>
                <a:lnTo>
                  <a:pt x="1067116" y="1581605"/>
                </a:lnTo>
                <a:lnTo>
                  <a:pt x="2183116" y="1581605"/>
                </a:lnTo>
                <a:lnTo>
                  <a:pt x="2183116" y="1473605"/>
                </a:lnTo>
                <a:close/>
                <a:moveTo>
                  <a:pt x="1067116" y="1267205"/>
                </a:moveTo>
                <a:lnTo>
                  <a:pt x="1067116" y="1375205"/>
                </a:lnTo>
                <a:lnTo>
                  <a:pt x="2183116" y="1375205"/>
                </a:lnTo>
                <a:lnTo>
                  <a:pt x="2183116" y="1267205"/>
                </a:lnTo>
                <a:close/>
                <a:moveTo>
                  <a:pt x="3240001" y="1172196"/>
                </a:moveTo>
                <a:lnTo>
                  <a:pt x="3240001" y="3142550"/>
                </a:lnTo>
                <a:lnTo>
                  <a:pt x="2026252" y="1968728"/>
                </a:lnTo>
                <a:lnTo>
                  <a:pt x="3049854" y="1294362"/>
                </a:lnTo>
                <a:close/>
                <a:moveTo>
                  <a:pt x="0" y="1172196"/>
                </a:moveTo>
                <a:lnTo>
                  <a:pt x="602850" y="1559516"/>
                </a:lnTo>
                <a:lnTo>
                  <a:pt x="1217896" y="1964719"/>
                </a:lnTo>
                <a:lnTo>
                  <a:pt x="0" y="3142550"/>
                </a:lnTo>
                <a:close/>
                <a:moveTo>
                  <a:pt x="1067116" y="1060805"/>
                </a:moveTo>
                <a:lnTo>
                  <a:pt x="1067116" y="1168805"/>
                </a:lnTo>
                <a:lnTo>
                  <a:pt x="2183116" y="1168805"/>
                </a:lnTo>
                <a:lnTo>
                  <a:pt x="2183116" y="1060805"/>
                </a:lnTo>
                <a:close/>
                <a:moveTo>
                  <a:pt x="869032" y="816137"/>
                </a:moveTo>
                <a:lnTo>
                  <a:pt x="2381200" y="816137"/>
                </a:lnTo>
                <a:lnTo>
                  <a:pt x="2381200" y="1623491"/>
                </a:lnTo>
                <a:lnTo>
                  <a:pt x="1668045" y="2093329"/>
                </a:lnTo>
                <a:lnTo>
                  <a:pt x="1625116" y="2121611"/>
                </a:lnTo>
                <a:lnTo>
                  <a:pt x="869032" y="1623491"/>
                </a:lnTo>
                <a:close/>
                <a:moveTo>
                  <a:pt x="1625116" y="0"/>
                </a:moveTo>
                <a:lnTo>
                  <a:pt x="3235286" y="1060806"/>
                </a:lnTo>
                <a:lnTo>
                  <a:pt x="2489212" y="1552331"/>
                </a:lnTo>
                <a:lnTo>
                  <a:pt x="2489212" y="708008"/>
                </a:lnTo>
                <a:lnTo>
                  <a:pt x="761020" y="708008"/>
                </a:lnTo>
                <a:lnTo>
                  <a:pt x="761020" y="1552331"/>
                </a:lnTo>
                <a:lnTo>
                  <a:pt x="14946" y="106080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ko-KR" sz="2700" dirty="0">
              <a:cs typeface="Roboto" panose="02000000000000000000" pitchFamily="2" charset="0"/>
            </a:endParaRPr>
          </a:p>
        </p:txBody>
      </p:sp>
      <p:sp>
        <p:nvSpPr>
          <p:cNvPr id="963278239" name="Diamond 5"/>
          <p:cNvSpPr/>
          <p:nvPr/>
        </p:nvSpPr>
        <p:spPr bwMode="auto">
          <a:xfrm>
            <a:off x="3355769" y="4189550"/>
            <a:ext cx="661258" cy="449316"/>
          </a:xfrm>
          <a:custGeom>
            <a:avLst/>
            <a:gdLst/>
            <a:ahLst/>
            <a:cxnLst/>
            <a:rect l="l" t="t" r="r" b="b"/>
            <a:pathLst>
              <a:path w="3240001" h="3249575" extrusionOk="0">
                <a:moveTo>
                  <a:pt x="1275349" y="2002569"/>
                </a:moveTo>
                <a:lnTo>
                  <a:pt x="1625117" y="2233002"/>
                </a:lnTo>
                <a:lnTo>
                  <a:pt x="1968772" y="2006596"/>
                </a:lnTo>
                <a:lnTo>
                  <a:pt x="3240001" y="3249575"/>
                </a:lnTo>
                <a:lnTo>
                  <a:pt x="0" y="3249575"/>
                </a:lnTo>
                <a:close/>
                <a:moveTo>
                  <a:pt x="1067116" y="1473605"/>
                </a:moveTo>
                <a:lnTo>
                  <a:pt x="1067116" y="1581605"/>
                </a:lnTo>
                <a:lnTo>
                  <a:pt x="2183116" y="1581605"/>
                </a:lnTo>
                <a:lnTo>
                  <a:pt x="2183116" y="1473605"/>
                </a:lnTo>
                <a:close/>
                <a:moveTo>
                  <a:pt x="1067116" y="1267205"/>
                </a:moveTo>
                <a:lnTo>
                  <a:pt x="1067116" y="1375205"/>
                </a:lnTo>
                <a:lnTo>
                  <a:pt x="2183116" y="1375205"/>
                </a:lnTo>
                <a:lnTo>
                  <a:pt x="2183116" y="1267205"/>
                </a:lnTo>
                <a:close/>
                <a:moveTo>
                  <a:pt x="3240001" y="1172196"/>
                </a:moveTo>
                <a:lnTo>
                  <a:pt x="3240001" y="3142550"/>
                </a:lnTo>
                <a:lnTo>
                  <a:pt x="2026252" y="1968728"/>
                </a:lnTo>
                <a:lnTo>
                  <a:pt x="3049854" y="1294362"/>
                </a:lnTo>
                <a:close/>
                <a:moveTo>
                  <a:pt x="0" y="1172196"/>
                </a:moveTo>
                <a:lnTo>
                  <a:pt x="602850" y="1559516"/>
                </a:lnTo>
                <a:lnTo>
                  <a:pt x="1217896" y="1964719"/>
                </a:lnTo>
                <a:lnTo>
                  <a:pt x="0" y="3142550"/>
                </a:lnTo>
                <a:close/>
                <a:moveTo>
                  <a:pt x="1067116" y="1060805"/>
                </a:moveTo>
                <a:lnTo>
                  <a:pt x="1067116" y="1168805"/>
                </a:lnTo>
                <a:lnTo>
                  <a:pt x="2183116" y="1168805"/>
                </a:lnTo>
                <a:lnTo>
                  <a:pt x="2183116" y="1060805"/>
                </a:lnTo>
                <a:close/>
                <a:moveTo>
                  <a:pt x="869032" y="816137"/>
                </a:moveTo>
                <a:lnTo>
                  <a:pt x="2381200" y="816137"/>
                </a:lnTo>
                <a:lnTo>
                  <a:pt x="2381200" y="1623491"/>
                </a:lnTo>
                <a:lnTo>
                  <a:pt x="1668045" y="2093329"/>
                </a:lnTo>
                <a:lnTo>
                  <a:pt x="1625116" y="2121611"/>
                </a:lnTo>
                <a:lnTo>
                  <a:pt x="869032" y="1623491"/>
                </a:lnTo>
                <a:close/>
                <a:moveTo>
                  <a:pt x="1625116" y="0"/>
                </a:moveTo>
                <a:lnTo>
                  <a:pt x="3235286" y="1060806"/>
                </a:lnTo>
                <a:lnTo>
                  <a:pt x="2489212" y="1552331"/>
                </a:lnTo>
                <a:lnTo>
                  <a:pt x="2489212" y="708008"/>
                </a:lnTo>
                <a:lnTo>
                  <a:pt x="761020" y="708008"/>
                </a:lnTo>
                <a:lnTo>
                  <a:pt x="761020" y="1552331"/>
                </a:lnTo>
                <a:lnTo>
                  <a:pt x="14946" y="106080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ko-KR" sz="2700" dirty="0">
              <a:cs typeface="Roboto" panose="02000000000000000000" pitchFamily="2" charset="0"/>
            </a:endParaRPr>
          </a:p>
        </p:txBody>
      </p:sp>
      <p:sp>
        <p:nvSpPr>
          <p:cNvPr id="404837875" name="Diamond 5"/>
          <p:cNvSpPr/>
          <p:nvPr/>
        </p:nvSpPr>
        <p:spPr bwMode="auto">
          <a:xfrm>
            <a:off x="5647960" y="4215676"/>
            <a:ext cx="620424" cy="441079"/>
          </a:xfrm>
          <a:custGeom>
            <a:avLst/>
            <a:gdLst/>
            <a:ahLst/>
            <a:cxnLst/>
            <a:rect l="l" t="t" r="r" b="b"/>
            <a:pathLst>
              <a:path w="3240001" h="3249575" extrusionOk="0">
                <a:moveTo>
                  <a:pt x="1275349" y="2002569"/>
                </a:moveTo>
                <a:lnTo>
                  <a:pt x="1625117" y="2233002"/>
                </a:lnTo>
                <a:lnTo>
                  <a:pt x="1968772" y="2006596"/>
                </a:lnTo>
                <a:lnTo>
                  <a:pt x="3240001" y="3249575"/>
                </a:lnTo>
                <a:lnTo>
                  <a:pt x="0" y="3249575"/>
                </a:lnTo>
                <a:close/>
                <a:moveTo>
                  <a:pt x="1067116" y="1473605"/>
                </a:moveTo>
                <a:lnTo>
                  <a:pt x="1067116" y="1581605"/>
                </a:lnTo>
                <a:lnTo>
                  <a:pt x="2183116" y="1581605"/>
                </a:lnTo>
                <a:lnTo>
                  <a:pt x="2183116" y="1473605"/>
                </a:lnTo>
                <a:close/>
                <a:moveTo>
                  <a:pt x="1067116" y="1267205"/>
                </a:moveTo>
                <a:lnTo>
                  <a:pt x="1067116" y="1375205"/>
                </a:lnTo>
                <a:lnTo>
                  <a:pt x="2183116" y="1375205"/>
                </a:lnTo>
                <a:lnTo>
                  <a:pt x="2183116" y="1267205"/>
                </a:lnTo>
                <a:close/>
                <a:moveTo>
                  <a:pt x="3240001" y="1172196"/>
                </a:moveTo>
                <a:lnTo>
                  <a:pt x="3240001" y="3142550"/>
                </a:lnTo>
                <a:lnTo>
                  <a:pt x="2026252" y="1968728"/>
                </a:lnTo>
                <a:lnTo>
                  <a:pt x="3049854" y="1294362"/>
                </a:lnTo>
                <a:close/>
                <a:moveTo>
                  <a:pt x="0" y="1172196"/>
                </a:moveTo>
                <a:lnTo>
                  <a:pt x="602850" y="1559516"/>
                </a:lnTo>
                <a:lnTo>
                  <a:pt x="1217896" y="1964719"/>
                </a:lnTo>
                <a:lnTo>
                  <a:pt x="0" y="3142550"/>
                </a:lnTo>
                <a:close/>
                <a:moveTo>
                  <a:pt x="1067116" y="1060805"/>
                </a:moveTo>
                <a:lnTo>
                  <a:pt x="1067116" y="1168805"/>
                </a:lnTo>
                <a:lnTo>
                  <a:pt x="2183116" y="1168805"/>
                </a:lnTo>
                <a:lnTo>
                  <a:pt x="2183116" y="1060805"/>
                </a:lnTo>
                <a:close/>
                <a:moveTo>
                  <a:pt x="869032" y="816137"/>
                </a:moveTo>
                <a:lnTo>
                  <a:pt x="2381200" y="816137"/>
                </a:lnTo>
                <a:lnTo>
                  <a:pt x="2381200" y="1623491"/>
                </a:lnTo>
                <a:lnTo>
                  <a:pt x="1668045" y="2093329"/>
                </a:lnTo>
                <a:lnTo>
                  <a:pt x="1625116" y="2121611"/>
                </a:lnTo>
                <a:lnTo>
                  <a:pt x="869032" y="1623491"/>
                </a:lnTo>
                <a:close/>
                <a:moveTo>
                  <a:pt x="1625116" y="0"/>
                </a:moveTo>
                <a:lnTo>
                  <a:pt x="3235286" y="1060806"/>
                </a:lnTo>
                <a:lnTo>
                  <a:pt x="2489212" y="1552331"/>
                </a:lnTo>
                <a:lnTo>
                  <a:pt x="2489212" y="708008"/>
                </a:lnTo>
                <a:lnTo>
                  <a:pt x="761020" y="708008"/>
                </a:lnTo>
                <a:lnTo>
                  <a:pt x="761020" y="1552331"/>
                </a:lnTo>
                <a:lnTo>
                  <a:pt x="14946" y="106080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ko-KR" sz="2700" dirty="0">
              <a:cs typeface="Roboto" panose="02000000000000000000" pitchFamily="2" charset="0"/>
            </a:endParaRPr>
          </a:p>
        </p:txBody>
      </p:sp>
      <p:sp>
        <p:nvSpPr>
          <p:cNvPr id="364326922" name="TextBox 11"/>
          <p:cNvSpPr txBox="1">
            <a:spLocks noChangeArrowheads="1"/>
          </p:cNvSpPr>
          <p:nvPr/>
        </p:nvSpPr>
        <p:spPr bwMode="auto">
          <a:xfrm>
            <a:off x="1862741" y="4115997"/>
            <a:ext cx="804379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5pPr>
            <a:lvl6pPr marL="2514599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9pPr>
          </a:lstStyle>
          <a:p>
            <a:pPr algn="ctr">
              <a:defRPr/>
            </a:pPr>
            <a:r>
              <a:rPr lang="ru-RU" sz="3600" dirty="0" smtClean="0">
                <a:solidFill>
                  <a:schemeClr val="accent6">
                    <a:lumMod val="10000"/>
                  </a:schemeClr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28</a:t>
            </a:r>
            <a:endParaRPr lang="zh-CN" sz="3600" dirty="0">
              <a:solidFill>
                <a:schemeClr val="accent6">
                  <a:lumMod val="10000"/>
                </a:schemeClr>
              </a:solidFill>
              <a:latin typeface="Arial" panose="020B0604020202020204" pitchFamily="34" charset="0"/>
              <a:ea typeface="微软雅黑"/>
              <a:cs typeface="Arial" panose="020B0604020202020204" pitchFamily="34" charset="0"/>
            </a:endParaRPr>
          </a:p>
        </p:txBody>
      </p:sp>
      <p:sp>
        <p:nvSpPr>
          <p:cNvPr id="1626871089" name="TextBox 11"/>
          <p:cNvSpPr txBox="1">
            <a:spLocks noChangeArrowheads="1"/>
          </p:cNvSpPr>
          <p:nvPr/>
        </p:nvSpPr>
        <p:spPr bwMode="auto">
          <a:xfrm>
            <a:off x="4117071" y="4125922"/>
            <a:ext cx="1004557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5pPr>
            <a:lvl6pPr marL="2514599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9pPr>
          </a:lstStyle>
          <a:p>
            <a:pPr algn="ctr">
              <a:defRPr/>
            </a:pPr>
            <a:r>
              <a:rPr lang="ru-RU" sz="3600" dirty="0">
                <a:solidFill>
                  <a:schemeClr val="accent6">
                    <a:lumMod val="10000"/>
                  </a:schemeClr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2</a:t>
            </a:r>
            <a:r>
              <a:rPr lang="ru-RU" sz="3600" dirty="0" smtClean="0">
                <a:solidFill>
                  <a:schemeClr val="accent6">
                    <a:lumMod val="10000"/>
                  </a:schemeClr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5</a:t>
            </a:r>
            <a:endParaRPr lang="zh-CN" sz="3600" dirty="0">
              <a:solidFill>
                <a:schemeClr val="accent6">
                  <a:lumMod val="10000"/>
                </a:schemeClr>
              </a:solidFill>
              <a:latin typeface="Arial" panose="020B0604020202020204" pitchFamily="34" charset="0"/>
              <a:ea typeface="微软雅黑"/>
              <a:cs typeface="Arial" panose="020B0604020202020204" pitchFamily="34" charset="0"/>
            </a:endParaRPr>
          </a:p>
        </p:txBody>
      </p:sp>
      <p:sp>
        <p:nvSpPr>
          <p:cNvPr id="767673802" name="TextBox 11"/>
          <p:cNvSpPr txBox="1">
            <a:spLocks noChangeArrowheads="1"/>
          </p:cNvSpPr>
          <p:nvPr/>
        </p:nvSpPr>
        <p:spPr bwMode="auto">
          <a:xfrm>
            <a:off x="6223404" y="4112120"/>
            <a:ext cx="1095578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5pPr>
            <a:lvl6pPr marL="2514599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9pPr>
          </a:lstStyle>
          <a:p>
            <a:pPr algn="ctr">
              <a:defRPr/>
            </a:pPr>
            <a:r>
              <a:rPr lang="ru-RU" sz="3600" dirty="0" smtClean="0">
                <a:solidFill>
                  <a:schemeClr val="accent6">
                    <a:lumMod val="10000"/>
                  </a:schemeClr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133</a:t>
            </a:r>
            <a:endParaRPr lang="zh-CN" sz="3600" dirty="0">
              <a:solidFill>
                <a:schemeClr val="accent6">
                  <a:lumMod val="10000"/>
                </a:schemeClr>
              </a:solidFill>
              <a:latin typeface="Arial" panose="020B0604020202020204" pitchFamily="34" charset="0"/>
              <a:ea typeface="微软雅黑"/>
              <a:cs typeface="Arial" panose="020B0604020202020204" pitchFamily="34" charset="0"/>
            </a:endParaRPr>
          </a:p>
        </p:txBody>
      </p:sp>
      <p:sp>
        <p:nvSpPr>
          <p:cNvPr id="1495927707" name="TextBox 11"/>
          <p:cNvSpPr txBox="1">
            <a:spLocks noChangeArrowheads="1"/>
          </p:cNvSpPr>
          <p:nvPr/>
        </p:nvSpPr>
        <p:spPr bwMode="auto">
          <a:xfrm>
            <a:off x="970518" y="4791123"/>
            <a:ext cx="1717592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5pPr>
            <a:lvl6pPr marL="2514599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9pPr>
          </a:lstStyle>
          <a:p>
            <a:pPr algn="ctr">
              <a:defRPr/>
            </a:pP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предписания</a:t>
            </a:r>
            <a:endParaRPr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3862255" name="TextBox 11"/>
          <p:cNvSpPr txBox="1">
            <a:spLocks noChangeArrowheads="1"/>
          </p:cNvSpPr>
          <p:nvPr/>
        </p:nvSpPr>
        <p:spPr bwMode="auto">
          <a:xfrm>
            <a:off x="3158277" y="4802392"/>
            <a:ext cx="1977398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5pPr>
            <a:lvl6pPr marL="2514599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9pPr>
          </a:lstStyle>
          <a:p>
            <a:pPr algn="ctr">
              <a:defRPr/>
            </a:pPr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представления</a:t>
            </a:r>
            <a:endParaRPr lang="zh-CN" b="1" dirty="0">
              <a:solidFill>
                <a:srgbClr val="C00000"/>
              </a:solidFill>
              <a:latin typeface="Arial" panose="020B0604020202020204" pitchFamily="34" charset="0"/>
              <a:ea typeface="微软雅黑"/>
              <a:cs typeface="Arial" panose="020B0604020202020204" pitchFamily="34" charset="0"/>
            </a:endParaRPr>
          </a:p>
        </p:txBody>
      </p:sp>
      <p:sp>
        <p:nvSpPr>
          <p:cNvPr id="520502399" name="TextBox 11"/>
          <p:cNvSpPr txBox="1">
            <a:spLocks noChangeArrowheads="1"/>
          </p:cNvSpPr>
          <p:nvPr/>
        </p:nvSpPr>
        <p:spPr bwMode="auto">
          <a:xfrm>
            <a:off x="5390041" y="4811436"/>
            <a:ext cx="2304392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5pPr>
            <a:lvl6pPr marL="2514599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9pPr>
          </a:lstStyle>
          <a:p>
            <a:pPr algn="ctr">
              <a:defRPr/>
            </a:pP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информационные письма</a:t>
            </a:r>
            <a:endParaRPr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22933013" name="Прямая соединительная линия 109"/>
          <p:cNvCxnSpPr>
            <a:cxnSpLocks/>
          </p:cNvCxnSpPr>
          <p:nvPr/>
        </p:nvCxnSpPr>
        <p:spPr bwMode="auto">
          <a:xfrm flipV="1">
            <a:off x="954748" y="4862363"/>
            <a:ext cx="1712012" cy="918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62777960" name="Прямая соединительная линия 111"/>
          <p:cNvCxnSpPr>
            <a:cxnSpLocks/>
          </p:cNvCxnSpPr>
          <p:nvPr/>
        </p:nvCxnSpPr>
        <p:spPr bwMode="auto">
          <a:xfrm>
            <a:off x="3409425" y="4885930"/>
            <a:ext cx="1571104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17266302" name="Прямая соединительная линия 122"/>
          <p:cNvCxnSpPr>
            <a:cxnSpLocks/>
          </p:cNvCxnSpPr>
          <p:nvPr/>
        </p:nvCxnSpPr>
        <p:spPr bwMode="auto">
          <a:xfrm flipV="1">
            <a:off x="5647960" y="4885930"/>
            <a:ext cx="1782285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91396548" name="Rounded Rectangle 3"/>
          <p:cNvSpPr/>
          <p:nvPr/>
        </p:nvSpPr>
        <p:spPr bwMode="auto">
          <a:xfrm>
            <a:off x="145799" y="5733474"/>
            <a:ext cx="7846115" cy="958581"/>
          </a:xfrm>
          <a:prstGeom prst="roundRect">
            <a:avLst>
              <a:gd name="adj" fmla="val 3866"/>
            </a:avLst>
          </a:prstGeom>
          <a:solidFill>
            <a:srgbClr val="D6B369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sz="2700" dirty="0">
              <a:latin typeface="Roboto"/>
              <a:ea typeface="Roboto" panose="02000000000000000000" pitchFamily="2" charset="0"/>
              <a:cs typeface="Roboto"/>
            </a:endParaRPr>
          </a:p>
        </p:txBody>
      </p:sp>
      <p:sp>
        <p:nvSpPr>
          <p:cNvPr id="1063093360" name="Rounded Rectangle 3"/>
          <p:cNvSpPr/>
          <p:nvPr/>
        </p:nvSpPr>
        <p:spPr bwMode="auto">
          <a:xfrm>
            <a:off x="236249" y="5785512"/>
            <a:ext cx="7576593" cy="855009"/>
          </a:xfrm>
          <a:prstGeom prst="roundRect">
            <a:avLst>
              <a:gd name="adj" fmla="val 3866"/>
            </a:avLst>
          </a:prstGeom>
          <a:solidFill>
            <a:srgbClr val="FFFFFF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sz="2700" dirty="0">
              <a:latin typeface="Roboto"/>
              <a:ea typeface="Roboto" panose="02000000000000000000" pitchFamily="2" charset="0"/>
              <a:cs typeface="Roboto"/>
            </a:endParaRPr>
          </a:p>
        </p:txBody>
      </p:sp>
      <p:sp>
        <p:nvSpPr>
          <p:cNvPr id="143527299" name="TextBox 11"/>
          <p:cNvSpPr txBox="1">
            <a:spLocks noChangeArrowheads="1"/>
          </p:cNvSpPr>
          <p:nvPr/>
        </p:nvSpPr>
        <p:spPr bwMode="auto">
          <a:xfrm>
            <a:off x="236249" y="5767278"/>
            <a:ext cx="1336482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5pPr>
            <a:lvl6pPr marL="2514599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9pPr>
          </a:lstStyle>
          <a:p>
            <a:pPr algn="ctr">
              <a:defRPr/>
            </a:pPr>
            <a:r>
              <a:rPr lang="ru-RU" sz="4800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371</a:t>
            </a:r>
            <a:endParaRPr lang="zh-CN" sz="4800" b="1" dirty="0">
              <a:solidFill>
                <a:srgbClr val="C00000"/>
              </a:solidFill>
              <a:latin typeface="Arial" panose="020B0604020202020204" pitchFamily="34" charset="0"/>
              <a:ea typeface="微软雅黑"/>
              <a:cs typeface="Arial" panose="020B0604020202020204" pitchFamily="34" charset="0"/>
            </a:endParaRPr>
          </a:p>
        </p:txBody>
      </p:sp>
      <p:sp>
        <p:nvSpPr>
          <p:cNvPr id="1984768297" name="TextBox 11"/>
          <p:cNvSpPr txBox="1">
            <a:spLocks noChangeArrowheads="1"/>
          </p:cNvSpPr>
          <p:nvPr/>
        </p:nvSpPr>
        <p:spPr bwMode="auto">
          <a:xfrm>
            <a:off x="1331252" y="5900566"/>
            <a:ext cx="5371549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5pPr>
            <a:lvl6pPr marL="2514599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9pPr>
          </a:lstStyle>
          <a:p>
            <a:pPr>
              <a:defRPr/>
            </a:pPr>
            <a:r>
              <a:rPr lang="ru-RU" sz="2400" b="1" dirty="0" smtClean="0">
                <a:solidFill>
                  <a:srgbClr val="171717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ВЫДАНО</a:t>
            </a:r>
            <a:r>
              <a:rPr lang="ru-RU" sz="1800" b="1" dirty="0" smtClean="0">
                <a:solidFill>
                  <a:srgbClr val="171717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   </a:t>
            </a:r>
            <a:r>
              <a:rPr lang="ru-RU" sz="1800" dirty="0" smtClean="0">
                <a:solidFill>
                  <a:srgbClr val="171717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                       </a:t>
            </a:r>
            <a:r>
              <a:rPr lang="ru-RU" sz="2400" b="1" dirty="0" smtClean="0">
                <a:solidFill>
                  <a:srgbClr val="171717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ИСПОЛНЕНО</a:t>
            </a:r>
          </a:p>
          <a:p>
            <a:pPr algn="ctr">
              <a:defRPr/>
            </a:pPr>
            <a:r>
              <a:rPr lang="ru-RU" sz="1800" b="1" dirty="0" smtClean="0">
                <a:solidFill>
                  <a:srgbClr val="C0000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рекомендаций</a:t>
            </a:r>
            <a:r>
              <a:rPr lang="ru-RU" sz="1800" dirty="0" smtClean="0">
                <a:solidFill>
                  <a:srgbClr val="C0000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 </a:t>
            </a:r>
            <a:endParaRPr sz="1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87270357" name="Round Same Side Corner Rectangle 6"/>
          <p:cNvSpPr/>
          <p:nvPr/>
        </p:nvSpPr>
        <p:spPr bwMode="auto">
          <a:xfrm rot="2699971">
            <a:off x="3666958" y="5841068"/>
            <a:ext cx="223112" cy="442909"/>
          </a:xfrm>
          <a:custGeom>
            <a:avLst/>
            <a:gdLst/>
            <a:ahLst/>
            <a:cxnLst/>
            <a:rect l="l" t="t" r="r" b="b"/>
            <a:pathLst>
              <a:path w="1035916" h="4153123" extrusionOk="0">
                <a:moveTo>
                  <a:pt x="277501" y="3759099"/>
                </a:moveTo>
                <a:lnTo>
                  <a:pt x="758408" y="3759099"/>
                </a:lnTo>
                <a:lnTo>
                  <a:pt x="517954" y="4153123"/>
                </a:lnTo>
                <a:close/>
                <a:moveTo>
                  <a:pt x="42612" y="2944898"/>
                </a:moveTo>
                <a:cubicBezTo>
                  <a:pt x="153922" y="2941505"/>
                  <a:pt x="246502" y="2889483"/>
                  <a:pt x="275675" y="2819018"/>
                </a:cubicBezTo>
                <a:cubicBezTo>
                  <a:pt x="304648" y="2892614"/>
                  <a:pt x="403763" y="2945872"/>
                  <a:pt x="521107" y="2945872"/>
                </a:cubicBezTo>
                <a:cubicBezTo>
                  <a:pt x="638453" y="2945872"/>
                  <a:pt x="737567" y="2892613"/>
                  <a:pt x="766540" y="2819017"/>
                </a:cubicBezTo>
                <a:cubicBezTo>
                  <a:pt x="795133" y="2888142"/>
                  <a:pt x="884783" y="2939514"/>
                  <a:pt x="993299" y="2944464"/>
                </a:cubicBezTo>
                <a:lnTo>
                  <a:pt x="776840" y="3657264"/>
                </a:lnTo>
                <a:lnTo>
                  <a:pt x="258940" y="3657264"/>
                </a:lnTo>
                <a:close/>
                <a:moveTo>
                  <a:pt x="809102" y="564558"/>
                </a:moveTo>
                <a:lnTo>
                  <a:pt x="1035914" y="564558"/>
                </a:lnTo>
                <a:lnTo>
                  <a:pt x="1035915" y="2838682"/>
                </a:lnTo>
                <a:cubicBezTo>
                  <a:pt x="1029586" y="2840409"/>
                  <a:pt x="1023074" y="2840731"/>
                  <a:pt x="1016490" y="2840731"/>
                </a:cubicBezTo>
                <a:cubicBezTo>
                  <a:pt x="901952" y="2840731"/>
                  <a:pt x="809102" y="2743612"/>
                  <a:pt x="809101" y="2623810"/>
                </a:cubicBezTo>
                <a:close/>
                <a:moveTo>
                  <a:pt x="310569" y="564558"/>
                </a:moveTo>
                <a:lnTo>
                  <a:pt x="725347" y="564558"/>
                </a:lnTo>
                <a:lnTo>
                  <a:pt x="725347" y="2633342"/>
                </a:lnTo>
                <a:cubicBezTo>
                  <a:pt x="725347" y="2747880"/>
                  <a:pt x="632496" y="2840731"/>
                  <a:pt x="517958" y="2840731"/>
                </a:cubicBezTo>
                <a:cubicBezTo>
                  <a:pt x="403420" y="2840731"/>
                  <a:pt x="310569" y="2747880"/>
                  <a:pt x="310569" y="2633342"/>
                </a:cubicBezTo>
                <a:close/>
                <a:moveTo>
                  <a:pt x="0" y="564557"/>
                </a:moveTo>
                <a:lnTo>
                  <a:pt x="226813" y="564557"/>
                </a:lnTo>
                <a:lnTo>
                  <a:pt x="226813" y="2623810"/>
                </a:lnTo>
                <a:cubicBezTo>
                  <a:pt x="226813" y="2743612"/>
                  <a:pt x="133962" y="2840731"/>
                  <a:pt x="19424" y="2840730"/>
                </a:cubicBezTo>
                <a:cubicBezTo>
                  <a:pt x="12841" y="2840730"/>
                  <a:pt x="6329" y="2840409"/>
                  <a:pt x="0" y="2838682"/>
                </a:cubicBezTo>
                <a:close/>
                <a:moveTo>
                  <a:pt x="71964" y="71964"/>
                </a:moveTo>
                <a:cubicBezTo>
                  <a:pt x="116427" y="27501"/>
                  <a:pt x="177852" y="0"/>
                  <a:pt x="245701" y="0"/>
                </a:cubicBezTo>
                <a:lnTo>
                  <a:pt x="790215" y="0"/>
                </a:lnTo>
                <a:cubicBezTo>
                  <a:pt x="925912" y="0"/>
                  <a:pt x="1035916" y="110004"/>
                  <a:pt x="1035916" y="245701"/>
                </a:cubicBezTo>
                <a:cubicBezTo>
                  <a:pt x="1035916" y="327601"/>
                  <a:pt x="1035915" y="409501"/>
                  <a:pt x="1035915" y="491401"/>
                </a:cubicBezTo>
                <a:lnTo>
                  <a:pt x="0" y="491401"/>
                </a:lnTo>
                <a:lnTo>
                  <a:pt x="0" y="245701"/>
                </a:lnTo>
                <a:cubicBezTo>
                  <a:pt x="0" y="177853"/>
                  <a:pt x="27501" y="116427"/>
                  <a:pt x="71964" y="71964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ko-KR" sz="2700" dirty="0">
              <a:cs typeface="Roboto" panose="02000000000000000000" pitchFamily="2" charset="0"/>
            </a:endParaRPr>
          </a:p>
        </p:txBody>
      </p:sp>
      <p:sp>
        <p:nvSpPr>
          <p:cNvPr id="6" name="TextBox 5"/>
          <p:cNvSpPr txBox="1"/>
          <p:nvPr/>
        </p:nvSpPr>
        <p:spPr bwMode="auto">
          <a:xfrm>
            <a:off x="8125919" y="1828657"/>
            <a:ext cx="378195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УСТРАНЕНО</a:t>
            </a:r>
            <a:r>
              <a:rPr lang="ru-RU" sz="1600" b="1" dirty="0" smtClean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</a:p>
          <a:p>
            <a:pPr algn="ctr">
              <a:defRPr/>
            </a:pPr>
            <a:r>
              <a:rPr lang="ru-RU" sz="1400" b="1" dirty="0" smtClean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нарушений</a:t>
            </a:r>
            <a:endParaRPr lang="ru-RU" sz="1400" b="1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cxnSp>
        <p:nvCxnSpPr>
          <p:cNvPr id="72" name="Прямая соединительная линия 71"/>
          <p:cNvCxnSpPr>
            <a:cxnSpLocks/>
          </p:cNvCxnSpPr>
          <p:nvPr/>
        </p:nvCxnSpPr>
        <p:spPr bwMode="auto">
          <a:xfrm>
            <a:off x="1572731" y="916944"/>
            <a:ext cx="10369152" cy="24741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73" name="TextBox 10"/>
          <p:cNvSpPr/>
          <p:nvPr/>
        </p:nvSpPr>
        <p:spPr bwMode="auto">
          <a:xfrm>
            <a:off x="1565979" y="253695"/>
            <a:ext cx="10369151" cy="460211"/>
          </a:xfrm>
          <a:prstGeom prst="rect">
            <a:avLst/>
          </a:prstGeom>
          <a:noFill/>
          <a:ln w="0"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marL="7560">
              <a:spcBef>
                <a:spcPts val="62"/>
              </a:spcBef>
              <a:defRPr/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Ключевые итоги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деятельности КСП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2025 году</a:t>
            </a:r>
            <a:endParaRPr lang="ru-RU" sz="2400" b="1" dirty="0">
              <a:solidFill>
                <a:srgbClr val="24283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4" name="Рисунок 12"/>
          <p:cNvPicPr/>
          <p:nvPr/>
        </p:nvPicPr>
        <p:blipFill>
          <a:blip r:embed="rId3"/>
          <a:stretch/>
        </p:blipFill>
        <p:spPr bwMode="auto">
          <a:xfrm>
            <a:off x="87771" y="64620"/>
            <a:ext cx="1079640" cy="1079640"/>
          </a:xfrm>
          <a:prstGeom prst="rect">
            <a:avLst/>
          </a:prstGeom>
          <a:ln w="0">
            <a:noFill/>
          </a:ln>
        </p:spPr>
      </p:pic>
      <p:sp>
        <p:nvSpPr>
          <p:cNvPr id="64" name="TextBox 63"/>
          <p:cNvSpPr txBox="1"/>
          <p:nvPr/>
        </p:nvSpPr>
        <p:spPr bwMode="auto">
          <a:xfrm>
            <a:off x="8717848" y="3696621"/>
            <a:ext cx="28837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4800" b="1" dirty="0" smtClean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96,6%</a:t>
            </a:r>
            <a:endParaRPr lang="ru-RU" sz="4800" b="1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66" name="TextBox 11"/>
          <p:cNvSpPr txBox="1">
            <a:spLocks noChangeArrowheads="1"/>
          </p:cNvSpPr>
          <p:nvPr/>
        </p:nvSpPr>
        <p:spPr bwMode="auto">
          <a:xfrm>
            <a:off x="8308257" y="5303353"/>
            <a:ext cx="3543538" cy="9233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5pPr>
            <a:lvl6pPr marL="2514599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9pPr>
          </a:lstStyle>
          <a:p>
            <a:pPr algn="ctr">
              <a:defRPr/>
            </a:pPr>
            <a:r>
              <a:rPr lang="ru-RU" b="1" u="sng" dirty="0">
                <a:solidFill>
                  <a:schemeClr val="accent6">
                    <a:lumMod val="10000"/>
                  </a:schemeClr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в</a:t>
            </a:r>
            <a:r>
              <a:rPr lang="ru-RU" b="1" u="sng" dirty="0" smtClean="0">
                <a:solidFill>
                  <a:schemeClr val="accent6">
                    <a:lumMod val="10000"/>
                  </a:schemeClr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 </a:t>
            </a:r>
            <a:r>
              <a:rPr lang="ru-RU" b="1" u="sng" dirty="0" err="1" smtClean="0">
                <a:solidFill>
                  <a:schemeClr val="accent6">
                    <a:lumMod val="10000"/>
                  </a:schemeClr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т.ч</a:t>
            </a:r>
            <a:r>
              <a:rPr lang="ru-RU" b="1" u="sng" dirty="0" smtClean="0">
                <a:solidFill>
                  <a:schemeClr val="accent6">
                    <a:lumMod val="10000"/>
                  </a:schemeClr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. ВОЗВРАЩЕНО</a:t>
            </a:r>
            <a:r>
              <a:rPr lang="ru-RU" dirty="0" smtClean="0">
                <a:solidFill>
                  <a:schemeClr val="accent6">
                    <a:lumMod val="10000"/>
                  </a:schemeClr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 </a:t>
            </a:r>
            <a:r>
              <a:rPr lang="ru-RU" b="1" dirty="0" smtClean="0">
                <a:solidFill>
                  <a:schemeClr val="accent6">
                    <a:lumMod val="10000"/>
                  </a:schemeClr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в бюджет </a:t>
            </a:r>
            <a:r>
              <a:rPr lang="ru-RU" sz="3600" b="1" dirty="0" smtClean="0">
                <a:solidFill>
                  <a:srgbClr val="C0000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35,8</a:t>
            </a:r>
            <a:r>
              <a:rPr lang="ru-RU" sz="3600" b="1" dirty="0" smtClean="0">
                <a:solidFill>
                  <a:schemeClr val="accent6">
                    <a:lumMod val="10000"/>
                  </a:schemeClr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solidFill>
                  <a:schemeClr val="accent6">
                    <a:lumMod val="10000"/>
                  </a:schemeClr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млн руб.</a:t>
            </a:r>
            <a:endParaRPr lang="zh-CN" sz="2400" b="1" dirty="0">
              <a:solidFill>
                <a:schemeClr val="accent6">
                  <a:lumMod val="10000"/>
                </a:schemeClr>
              </a:solidFill>
              <a:latin typeface="Arial" panose="020B0604020202020204" pitchFamily="34" charset="0"/>
              <a:ea typeface="微软雅黑"/>
              <a:cs typeface="Arial" panose="020B0604020202020204" pitchFamily="34" charset="0"/>
            </a:endParaRPr>
          </a:p>
        </p:txBody>
      </p:sp>
      <p:sp>
        <p:nvSpPr>
          <p:cNvPr id="39" name="TextBox 11"/>
          <p:cNvSpPr txBox="1">
            <a:spLocks noChangeArrowheads="1"/>
          </p:cNvSpPr>
          <p:nvPr/>
        </p:nvSpPr>
        <p:spPr bwMode="auto">
          <a:xfrm>
            <a:off x="6535307" y="5765018"/>
            <a:ext cx="1277535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/>
              </a:defRPr>
            </a:lvl5pPr>
            <a:lvl6pPr marL="2514599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/>
              </a:defRPr>
            </a:lvl9pPr>
          </a:lstStyle>
          <a:p>
            <a:pPr algn="ctr">
              <a:defRPr/>
            </a:pPr>
            <a:r>
              <a:rPr lang="ru-RU" sz="4800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226</a:t>
            </a:r>
            <a:endParaRPr lang="zh-CN" sz="4800" b="1" dirty="0">
              <a:solidFill>
                <a:srgbClr val="C00000"/>
              </a:solidFill>
              <a:latin typeface="Arial" panose="020B0604020202020204" pitchFamily="34" charset="0"/>
              <a:ea typeface="微软雅黑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342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 bwMode="auto">
          <a:xfrm>
            <a:off x="421995" y="246144"/>
            <a:ext cx="11419485" cy="1440394"/>
          </a:xfrm>
        </p:spPr>
        <p:txBody>
          <a:bodyPr/>
          <a:lstStyle/>
          <a:p>
            <a:pPr algn="ctr">
              <a:defRPr/>
            </a:pPr>
            <a:r>
              <a:rPr lang="ru-RU" sz="2400" dirty="0" smtClean="0">
                <a:ln w="1905"/>
                <a:latin typeface="Arial"/>
                <a:cs typeface="Arial"/>
              </a:rPr>
              <a:t>Информация о поступивших денежных средствах в бюджет </a:t>
            </a:r>
            <a:br>
              <a:rPr lang="ru-RU" sz="2400" dirty="0" smtClean="0">
                <a:ln w="1905"/>
                <a:latin typeface="Arial"/>
                <a:cs typeface="Arial"/>
              </a:rPr>
            </a:br>
            <a:r>
              <a:rPr lang="ru-RU" sz="2400" dirty="0" smtClean="0">
                <a:ln w="1905"/>
                <a:solidFill>
                  <a:srgbClr val="C00000"/>
                </a:solidFill>
                <a:latin typeface="Arial"/>
                <a:cs typeface="Arial"/>
              </a:rPr>
              <a:t>35 817,7 тыс. рублей</a:t>
            </a:r>
            <a:br>
              <a:rPr lang="ru-RU" sz="2400" dirty="0" smtClean="0">
                <a:ln w="1905"/>
                <a:solidFill>
                  <a:srgbClr val="C00000"/>
                </a:solidFill>
                <a:latin typeface="Arial"/>
                <a:cs typeface="Arial"/>
              </a:rPr>
            </a:br>
            <a:r>
              <a:rPr lang="ru-RU" dirty="0">
                <a:latin typeface="Arial"/>
                <a:cs typeface="Arial"/>
              </a:rPr>
              <a:t/>
            </a:r>
            <a:br>
              <a:rPr lang="ru-RU" dirty="0">
                <a:latin typeface="Arial"/>
                <a:cs typeface="Arial"/>
              </a:rPr>
            </a:br>
            <a:endParaRPr lang="ru-RU" dirty="0"/>
          </a:p>
        </p:txBody>
      </p:sp>
      <p:sp>
        <p:nvSpPr>
          <p:cNvPr id="5" name="TextBox 4"/>
          <p:cNvSpPr txBox="1"/>
          <p:nvPr/>
        </p:nvSpPr>
        <p:spPr bwMode="auto">
          <a:xfrm>
            <a:off x="1017466" y="950828"/>
            <a:ext cx="9989173" cy="64633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ü"/>
              <a:defRPr/>
            </a:pPr>
            <a:r>
              <a:rPr lang="ru-RU" dirty="0">
                <a:solidFill>
                  <a:srgbClr val="242834"/>
                </a:solidFill>
                <a:latin typeface="Arial"/>
              </a:rPr>
              <a:t>ПАО «Сбербанк» выплачена сумма неосновательного обогащения </a:t>
            </a:r>
            <a:r>
              <a:rPr lang="ru-RU" dirty="0" smtClean="0">
                <a:solidFill>
                  <a:srgbClr val="242834"/>
                </a:solidFill>
                <a:latin typeface="Arial"/>
              </a:rPr>
              <a:t>в </a:t>
            </a:r>
            <a:r>
              <a:rPr lang="ru-RU" dirty="0">
                <a:solidFill>
                  <a:srgbClr val="242834"/>
                </a:solidFill>
                <a:latin typeface="Arial"/>
              </a:rPr>
              <a:t>рамках банковской гарантии МАОУ СОШ № </a:t>
            </a:r>
            <a:r>
              <a:rPr lang="ru-RU" dirty="0" smtClean="0">
                <a:solidFill>
                  <a:srgbClr val="242834"/>
                </a:solidFill>
                <a:latin typeface="Arial"/>
              </a:rPr>
              <a:t>80</a:t>
            </a:r>
            <a:endParaRPr lang="ru-RU" dirty="0">
              <a:solidFill>
                <a:srgbClr val="242834"/>
              </a:solidFill>
              <a:latin typeface="Arial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924831" y="1561013"/>
            <a:ext cx="5251988" cy="3693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ü"/>
              <a:defRPr/>
            </a:pPr>
            <a:r>
              <a:rPr lang="ru-RU" dirty="0" smtClean="0">
                <a:solidFill>
                  <a:srgbClr val="242834"/>
                </a:solidFill>
                <a:latin typeface="Arial"/>
              </a:rPr>
              <a:t>Возврат средств от ДТП в порядке регресса</a:t>
            </a:r>
            <a:endParaRPr dirty="0">
              <a:solidFill>
                <a:srgbClr val="242834"/>
              </a:solidFill>
              <a:latin typeface="Arial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10920324" y="934254"/>
            <a:ext cx="1110105" cy="40011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000" b="1" i="0" u="none" strike="noStrike" cap="none" spc="0" dirty="0" smtClean="0">
                <a:ln>
                  <a:noFill/>
                </a:ln>
                <a:solidFill>
                  <a:srgbClr val="C00000"/>
                </a:solidFill>
                <a:latin typeface="Arial"/>
                <a:ea typeface="+mn-ea"/>
                <a:cs typeface="Arial"/>
              </a:rPr>
              <a:t>9 646,6</a:t>
            </a:r>
            <a:endParaRPr lang="ru-RU" sz="2000" b="1" i="0" u="none" strike="noStrike" cap="none" spc="0" dirty="0">
              <a:ln>
                <a:noFill/>
              </a:ln>
              <a:solidFill>
                <a:srgbClr val="C00000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33" name="Прямоугольник 32"/>
          <p:cNvSpPr/>
          <p:nvPr/>
        </p:nvSpPr>
        <p:spPr bwMode="auto">
          <a:xfrm>
            <a:off x="11011942" y="1902037"/>
            <a:ext cx="1377967" cy="40011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marL="0" marR="0" lvl="0" indent="0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000" b="1" i="0" u="none" strike="noStrike" cap="none" spc="0" dirty="0" smtClean="0">
                <a:ln>
                  <a:noFill/>
                </a:ln>
                <a:solidFill>
                  <a:srgbClr val="C00000"/>
                </a:solidFill>
                <a:latin typeface="Arial"/>
                <a:cs typeface="Arial"/>
              </a:rPr>
              <a:t>3 </a:t>
            </a:r>
            <a:r>
              <a:rPr lang="ru-RU" sz="2000" b="1" dirty="0" smtClean="0">
                <a:solidFill>
                  <a:srgbClr val="C00000"/>
                </a:solidFill>
                <a:latin typeface="Arial"/>
                <a:cs typeface="Arial"/>
              </a:rPr>
              <a:t>837,3</a:t>
            </a:r>
            <a:endParaRPr sz="2000" b="1" dirty="0">
              <a:solidFill>
                <a:srgbClr val="C00000"/>
              </a:solidFill>
              <a:latin typeface="Arial"/>
              <a:cs typeface="Arial"/>
            </a:endParaRPr>
          </a:p>
        </p:txBody>
      </p:sp>
      <p:sp>
        <p:nvSpPr>
          <p:cNvPr id="20" name="Прямоугольник 19"/>
          <p:cNvSpPr/>
          <p:nvPr/>
        </p:nvSpPr>
        <p:spPr bwMode="auto">
          <a:xfrm>
            <a:off x="925333" y="1960870"/>
            <a:ext cx="4538756" cy="3693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  <a:defRPr/>
            </a:pPr>
            <a:r>
              <a:rPr lang="ru-RU" dirty="0" smtClean="0">
                <a:solidFill>
                  <a:srgbClr val="242834"/>
                </a:solidFill>
                <a:latin typeface="Arial"/>
              </a:rPr>
              <a:t>Возврат средств субсидий СОШ №80 </a:t>
            </a:r>
            <a:endParaRPr lang="ru-RU" dirty="0">
              <a:solidFill>
                <a:srgbClr val="242834"/>
              </a:solidFill>
              <a:latin typeface="Arial"/>
            </a:endParaRPr>
          </a:p>
        </p:txBody>
      </p:sp>
      <p:sp>
        <p:nvSpPr>
          <p:cNvPr id="21" name="Прямоугольник 20"/>
          <p:cNvSpPr/>
          <p:nvPr/>
        </p:nvSpPr>
        <p:spPr bwMode="auto">
          <a:xfrm>
            <a:off x="924831" y="5829749"/>
            <a:ext cx="9650462" cy="3693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ü"/>
              <a:defRPr/>
            </a:pPr>
            <a:r>
              <a:rPr lang="ru-RU" dirty="0">
                <a:solidFill>
                  <a:srgbClr val="242834"/>
                </a:solidFill>
                <a:latin typeface="Arial"/>
              </a:rPr>
              <a:t>Проверка ОДМС (2022 год)</a:t>
            </a:r>
          </a:p>
        </p:txBody>
      </p:sp>
      <p:sp>
        <p:nvSpPr>
          <p:cNvPr id="22" name="Прямоугольник 21"/>
          <p:cNvSpPr/>
          <p:nvPr/>
        </p:nvSpPr>
        <p:spPr bwMode="auto">
          <a:xfrm>
            <a:off x="11141609" y="4865625"/>
            <a:ext cx="849088" cy="40011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marL="0" marR="0" lvl="0" indent="0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000" b="1" dirty="0" smtClean="0">
                <a:solidFill>
                  <a:srgbClr val="C00000"/>
                </a:solidFill>
                <a:latin typeface="Arial"/>
                <a:cs typeface="Arial"/>
              </a:rPr>
              <a:t>849,7</a:t>
            </a:r>
            <a:endParaRPr lang="ru-RU" sz="2000" b="1" i="0" u="none" strike="noStrike" cap="none" spc="0" dirty="0">
              <a:ln>
                <a:noFill/>
              </a:ln>
              <a:solidFill>
                <a:srgbClr val="C00000"/>
              </a:solidFill>
              <a:latin typeface="Arial"/>
              <a:cs typeface="Arial"/>
            </a:endParaRPr>
          </a:p>
        </p:txBody>
      </p:sp>
      <p:sp>
        <p:nvSpPr>
          <p:cNvPr id="23" name="Прямоугольник 22"/>
          <p:cNvSpPr/>
          <p:nvPr/>
        </p:nvSpPr>
        <p:spPr bwMode="auto">
          <a:xfrm>
            <a:off x="10977506" y="1467952"/>
            <a:ext cx="1158896" cy="40011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marL="0" marR="0" lvl="0" indent="0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000" b="1" i="0" u="none" strike="noStrike" cap="none" spc="0" dirty="0" smtClean="0">
                <a:ln>
                  <a:noFill/>
                </a:ln>
                <a:solidFill>
                  <a:srgbClr val="C00000"/>
                </a:solidFill>
                <a:latin typeface="Arial"/>
                <a:cs typeface="Arial"/>
              </a:rPr>
              <a:t>4 146,6</a:t>
            </a:r>
            <a:endParaRPr sz="2000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25332" y="2381945"/>
            <a:ext cx="100813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  <a:defRPr/>
            </a:pPr>
            <a:r>
              <a:rPr lang="ru-RU" dirty="0">
                <a:solidFill>
                  <a:srgbClr val="242834"/>
                </a:solidFill>
                <a:latin typeface="Arial"/>
              </a:rPr>
              <a:t>Возврат средств за  повреждение деревьев подрядной организацией в ходе благоустройства «Сквера им. Л.Г.Гатова</a:t>
            </a:r>
            <a:r>
              <a:rPr lang="ru-RU" dirty="0" smtClean="0">
                <a:solidFill>
                  <a:srgbClr val="242834"/>
                </a:solidFill>
                <a:latin typeface="Arial"/>
              </a:rPr>
              <a:t>»</a:t>
            </a:r>
            <a:endParaRPr lang="ru-RU" dirty="0">
              <a:solidFill>
                <a:srgbClr val="242834"/>
              </a:solidFill>
              <a:latin typeface="Arial"/>
            </a:endParaRPr>
          </a:p>
        </p:txBody>
      </p:sp>
      <p:sp>
        <p:nvSpPr>
          <p:cNvPr id="50" name="Прямоугольник 49"/>
          <p:cNvSpPr/>
          <p:nvPr/>
        </p:nvSpPr>
        <p:spPr bwMode="auto">
          <a:xfrm>
            <a:off x="11011942" y="2472473"/>
            <a:ext cx="1283311" cy="40011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marL="0" marR="0" lvl="0" indent="0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000" b="1" i="0" u="none" strike="noStrike" cap="none" spc="0" dirty="0" smtClean="0">
                <a:ln>
                  <a:noFill/>
                </a:ln>
                <a:solidFill>
                  <a:srgbClr val="C00000"/>
                </a:solidFill>
                <a:latin typeface="Arial"/>
                <a:ea typeface="+mn-ea"/>
                <a:cs typeface="Arial"/>
              </a:rPr>
              <a:t>3 737,5</a:t>
            </a:r>
            <a:endParaRPr lang="ru-RU" sz="2000" b="1" i="0" u="none" strike="noStrike" cap="none" spc="0" dirty="0">
              <a:ln>
                <a:noFill/>
              </a:ln>
              <a:solidFill>
                <a:srgbClr val="C00000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938775" y="4123804"/>
            <a:ext cx="97220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ü"/>
              <a:defRPr/>
            </a:pPr>
            <a:r>
              <a:rPr lang="ru-RU" dirty="0" smtClean="0">
                <a:solidFill>
                  <a:srgbClr val="242834"/>
                </a:solidFill>
                <a:latin typeface="Arial"/>
              </a:rPr>
              <a:t>Проверка </a:t>
            </a:r>
            <a:r>
              <a:rPr lang="ru-RU" dirty="0">
                <a:solidFill>
                  <a:srgbClr val="242834"/>
                </a:solidFill>
                <a:latin typeface="Arial"/>
              </a:rPr>
              <a:t>МБУ «Дом молодежи» </a:t>
            </a:r>
            <a:r>
              <a:rPr lang="ru-RU" dirty="0" smtClean="0">
                <a:solidFill>
                  <a:srgbClr val="242834"/>
                </a:solidFill>
                <a:latin typeface="Arial"/>
              </a:rPr>
              <a:t>(за замену </a:t>
            </a:r>
            <a:r>
              <a:rPr lang="ru-RU" dirty="0">
                <a:solidFill>
                  <a:srgbClr val="242834"/>
                </a:solidFill>
                <a:latin typeface="Arial"/>
              </a:rPr>
              <a:t>материалов, невыполненные работы по капитальному </a:t>
            </a:r>
            <a:r>
              <a:rPr lang="ru-RU" dirty="0" smtClean="0">
                <a:solidFill>
                  <a:srgbClr val="242834"/>
                </a:solidFill>
                <a:latin typeface="Arial"/>
              </a:rPr>
              <a:t>ремонту, возврат субсидии на мун.задание) </a:t>
            </a:r>
            <a:r>
              <a:rPr lang="ru-RU" dirty="0">
                <a:solidFill>
                  <a:srgbClr val="242834"/>
                </a:solidFill>
                <a:latin typeface="Arial"/>
              </a:rPr>
              <a:t>(2024 год)</a:t>
            </a:r>
          </a:p>
        </p:txBody>
      </p:sp>
      <p:cxnSp>
        <p:nvCxnSpPr>
          <p:cNvPr id="61" name="Прямая соединительная линия 60"/>
          <p:cNvCxnSpPr>
            <a:cxnSpLocks/>
          </p:cNvCxnSpPr>
          <p:nvPr/>
        </p:nvCxnSpPr>
        <p:spPr bwMode="auto">
          <a:xfrm>
            <a:off x="480102" y="4082086"/>
            <a:ext cx="11789180" cy="0"/>
          </a:xfrm>
          <a:prstGeom prst="line">
            <a:avLst/>
          </a:prstGeom>
          <a:ln>
            <a:solidFill>
              <a:srgbClr val="155F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>
            <a:cxnSpLocks/>
          </p:cNvCxnSpPr>
          <p:nvPr/>
        </p:nvCxnSpPr>
        <p:spPr bwMode="auto">
          <a:xfrm>
            <a:off x="1527323" y="919194"/>
            <a:ext cx="10463374" cy="17687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17" name="Рисунок 12"/>
          <p:cNvPicPr/>
          <p:nvPr/>
        </p:nvPicPr>
        <p:blipFill>
          <a:blip r:embed="rId3"/>
          <a:stretch/>
        </p:blipFill>
        <p:spPr bwMode="auto">
          <a:xfrm>
            <a:off x="87771" y="64620"/>
            <a:ext cx="1079640" cy="1079640"/>
          </a:xfrm>
          <a:prstGeom prst="rect">
            <a:avLst/>
          </a:prstGeom>
          <a:ln w="0">
            <a:noFill/>
          </a:ln>
        </p:spPr>
      </p:pic>
      <p:sp>
        <p:nvSpPr>
          <p:cNvPr id="18" name="Прямоугольник 17"/>
          <p:cNvSpPr/>
          <p:nvPr/>
        </p:nvSpPr>
        <p:spPr bwMode="auto">
          <a:xfrm>
            <a:off x="924831" y="3064869"/>
            <a:ext cx="100871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ü"/>
              <a:defRPr/>
            </a:pPr>
            <a:r>
              <a:rPr lang="ru-RU" dirty="0">
                <a:solidFill>
                  <a:srgbClr val="242834"/>
                </a:solidFill>
                <a:latin typeface="Arial"/>
              </a:rPr>
              <a:t>Возврат средств по уплате по судам за содержание имущества (регресс к арендаторам)</a:t>
            </a: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172590" y="3015320"/>
            <a:ext cx="1552703" cy="40011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marL="0" marR="0" lvl="0" indent="0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000" b="1" dirty="0" smtClean="0">
                <a:solidFill>
                  <a:srgbClr val="C00000"/>
                </a:solidFill>
                <a:latin typeface="Arial"/>
                <a:cs typeface="Arial"/>
              </a:rPr>
              <a:t>510,0</a:t>
            </a:r>
            <a:endParaRPr lang="ru-RU" sz="2000" b="1" i="0" u="none" strike="noStrike" cap="none" spc="0" dirty="0">
              <a:ln>
                <a:noFill/>
              </a:ln>
              <a:solidFill>
                <a:srgbClr val="C00000"/>
              </a:solidFill>
              <a:latin typeface="Arial"/>
              <a:cs typeface="Arial"/>
            </a:endParaRPr>
          </a:p>
        </p:txBody>
      </p:sp>
      <p:sp>
        <p:nvSpPr>
          <p:cNvPr id="24" name="Прямоугольник 23"/>
          <p:cNvSpPr/>
          <p:nvPr/>
        </p:nvSpPr>
        <p:spPr bwMode="auto">
          <a:xfrm>
            <a:off x="938775" y="3537688"/>
            <a:ext cx="78120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  <a:defRPr/>
            </a:pPr>
            <a:r>
              <a:rPr lang="ru-RU" dirty="0">
                <a:solidFill>
                  <a:srgbClr val="242834"/>
                </a:solidFill>
                <a:latin typeface="Arial"/>
              </a:rPr>
              <a:t>Возврат по договорам на рекламу (просроченная задолженность)</a:t>
            </a:r>
          </a:p>
        </p:txBody>
      </p:sp>
      <p:sp>
        <p:nvSpPr>
          <p:cNvPr id="25" name="Прямоугольник 24"/>
          <p:cNvSpPr/>
          <p:nvPr/>
        </p:nvSpPr>
        <p:spPr bwMode="auto">
          <a:xfrm>
            <a:off x="11208842" y="3499412"/>
            <a:ext cx="858238" cy="40011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marL="0" marR="0" lvl="0" indent="0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000" b="1" dirty="0" smtClean="0">
                <a:solidFill>
                  <a:srgbClr val="C00000"/>
                </a:solidFill>
                <a:latin typeface="Arial"/>
                <a:cs typeface="Arial"/>
              </a:rPr>
              <a:t>406,7</a:t>
            </a:r>
            <a:endParaRPr lang="ru-RU" sz="2000" b="1" i="0" u="none" strike="noStrike" cap="none" spc="0" dirty="0">
              <a:ln>
                <a:noFill/>
              </a:ln>
              <a:solidFill>
                <a:srgbClr val="C00000"/>
              </a:solidFill>
              <a:latin typeface="Arial"/>
              <a:cs typeface="Arial"/>
            </a:endParaRPr>
          </a:p>
        </p:txBody>
      </p:sp>
      <p:sp>
        <p:nvSpPr>
          <p:cNvPr id="26" name="Прямоугольник 25"/>
          <p:cNvSpPr/>
          <p:nvPr/>
        </p:nvSpPr>
        <p:spPr bwMode="auto">
          <a:xfrm>
            <a:off x="10844055" y="4258209"/>
            <a:ext cx="1262642" cy="40011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marL="0" marR="0" lvl="0" indent="0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000" b="1" dirty="0" smtClean="0">
                <a:solidFill>
                  <a:srgbClr val="C00000"/>
                </a:solidFill>
                <a:latin typeface="Arial"/>
                <a:cs typeface="Arial"/>
              </a:rPr>
              <a:t>11 811,9</a:t>
            </a:r>
            <a:endParaRPr lang="ru-RU" sz="2000" b="1" i="0" u="none" strike="noStrike" cap="none" spc="0" dirty="0">
              <a:ln>
                <a:noFill/>
              </a:ln>
              <a:solidFill>
                <a:srgbClr val="C00000"/>
              </a:solidFill>
              <a:latin typeface="Arial"/>
              <a:cs typeface="Arial"/>
            </a:endParaRPr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1319817" y="6288901"/>
            <a:ext cx="702108" cy="40011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marL="0" marR="0" lvl="0" indent="0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000" b="1" dirty="0" smtClean="0">
                <a:solidFill>
                  <a:srgbClr val="C00000"/>
                </a:solidFill>
                <a:latin typeface="Arial"/>
                <a:cs typeface="Arial"/>
              </a:rPr>
              <a:t>11,8</a:t>
            </a:r>
            <a:endParaRPr lang="ru-RU" sz="2000" b="1" i="0" u="none" strike="noStrike" cap="none" spc="0" dirty="0">
              <a:ln>
                <a:noFill/>
              </a:ln>
              <a:solidFill>
                <a:srgbClr val="C00000"/>
              </a:solidFill>
              <a:latin typeface="Arial"/>
              <a:cs typeface="Arial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38775" y="4767319"/>
            <a:ext cx="92917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  <a:defRPr/>
            </a:pPr>
            <a:r>
              <a:rPr lang="ru-RU" dirty="0">
                <a:solidFill>
                  <a:srgbClr val="242834"/>
                </a:solidFill>
                <a:latin typeface="Arial"/>
              </a:rPr>
              <a:t>Проверка работ по ремонту улицы Бабушкина, Академика Лукьяненко в городе Краснодар в 2014 и 2018 годах. (2018 год)</a:t>
            </a:r>
          </a:p>
        </p:txBody>
      </p:sp>
      <p:sp>
        <p:nvSpPr>
          <p:cNvPr id="29" name="Прямоугольник 28"/>
          <p:cNvSpPr/>
          <p:nvPr/>
        </p:nvSpPr>
        <p:spPr bwMode="auto">
          <a:xfrm>
            <a:off x="925333" y="5419757"/>
            <a:ext cx="92917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  <a:defRPr/>
            </a:pPr>
            <a:r>
              <a:rPr lang="ru-RU" dirty="0">
                <a:solidFill>
                  <a:srgbClr val="242834"/>
                </a:solidFill>
                <a:latin typeface="Arial"/>
              </a:rPr>
              <a:t>Аудит эффективности земельных ресурсов (2022 год)</a:t>
            </a:r>
          </a:p>
        </p:txBody>
      </p:sp>
      <p:sp>
        <p:nvSpPr>
          <p:cNvPr id="30" name="Прямоугольник 29"/>
          <p:cNvSpPr/>
          <p:nvPr/>
        </p:nvSpPr>
        <p:spPr bwMode="auto">
          <a:xfrm>
            <a:off x="11172590" y="5404368"/>
            <a:ext cx="886953" cy="40011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marL="0" marR="0" lvl="0" indent="0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000" b="1" dirty="0" smtClean="0">
                <a:solidFill>
                  <a:srgbClr val="C00000"/>
                </a:solidFill>
                <a:latin typeface="Arial"/>
                <a:cs typeface="Arial"/>
              </a:rPr>
              <a:t>431,0</a:t>
            </a:r>
            <a:endParaRPr lang="ru-RU" sz="2000" b="1" i="0" u="none" strike="noStrike" cap="none" spc="0" dirty="0">
              <a:ln>
                <a:noFill/>
              </a:ln>
              <a:solidFill>
                <a:srgbClr val="C00000"/>
              </a:solidFill>
              <a:latin typeface="Arial"/>
              <a:cs typeface="Arial"/>
            </a:endParaRPr>
          </a:p>
        </p:txBody>
      </p:sp>
      <p:sp>
        <p:nvSpPr>
          <p:cNvPr id="31" name="Прямоугольник 30"/>
          <p:cNvSpPr/>
          <p:nvPr/>
        </p:nvSpPr>
        <p:spPr bwMode="auto">
          <a:xfrm>
            <a:off x="11181066" y="5810978"/>
            <a:ext cx="924682" cy="40011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marL="0" marR="0" lvl="0" indent="0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000" b="1" dirty="0" smtClean="0">
                <a:solidFill>
                  <a:srgbClr val="C00000"/>
                </a:solidFill>
                <a:latin typeface="Arial"/>
                <a:cs typeface="Arial"/>
              </a:rPr>
              <a:t>428,6</a:t>
            </a:r>
            <a:endParaRPr lang="ru-RU" sz="2000" b="1" i="0" u="none" strike="noStrike" cap="none" spc="0" dirty="0">
              <a:ln>
                <a:noFill/>
              </a:ln>
              <a:solidFill>
                <a:srgbClr val="C00000"/>
              </a:solidFill>
              <a:latin typeface="Arial"/>
              <a:cs typeface="Arial"/>
            </a:endParaRPr>
          </a:p>
        </p:txBody>
      </p:sp>
      <p:sp>
        <p:nvSpPr>
          <p:cNvPr id="32" name="Прямоугольник 31"/>
          <p:cNvSpPr/>
          <p:nvPr/>
        </p:nvSpPr>
        <p:spPr bwMode="auto">
          <a:xfrm>
            <a:off x="924830" y="6242268"/>
            <a:ext cx="9828513" cy="646331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ü"/>
              <a:defRPr/>
            </a:pPr>
            <a:r>
              <a:rPr lang="ru-RU" dirty="0" smtClean="0">
                <a:solidFill>
                  <a:srgbClr val="242834"/>
                </a:solidFill>
                <a:latin typeface="Arial"/>
              </a:rPr>
              <a:t>Проверка озеленения Мариинского сквера (ООО «ИЗУМРУД» возмещены за  невыполненные работы, остаток задолженности 559,8 тыс</a:t>
            </a:r>
            <a:r>
              <a:rPr lang="ru-RU" dirty="0">
                <a:solidFill>
                  <a:srgbClr val="242834"/>
                </a:solidFill>
                <a:latin typeface="Arial"/>
              </a:rPr>
              <a:t>. </a:t>
            </a:r>
            <a:r>
              <a:rPr lang="ru-RU" dirty="0" smtClean="0">
                <a:solidFill>
                  <a:srgbClr val="242834"/>
                </a:solidFill>
                <a:latin typeface="Arial"/>
              </a:rPr>
              <a:t>рублей) </a:t>
            </a:r>
            <a:r>
              <a:rPr lang="ru-RU" dirty="0">
                <a:solidFill>
                  <a:srgbClr val="242834"/>
                </a:solidFill>
                <a:latin typeface="Arial"/>
              </a:rPr>
              <a:t>(2014 год)</a:t>
            </a:r>
          </a:p>
        </p:txBody>
      </p:sp>
    </p:spTree>
    <p:extLst>
      <p:ext uri="{BB962C8B-B14F-4D97-AF65-F5344CB8AC3E}">
        <p14:creationId xmlns:p14="http://schemas.microsoft.com/office/powerpoint/2010/main" val="1700727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106" name="Group 13"/>
          <p:cNvGrpSpPr/>
          <p:nvPr/>
        </p:nvGrpSpPr>
        <p:grpSpPr bwMode="auto">
          <a:xfrm>
            <a:off x="1414057" y="1457915"/>
            <a:ext cx="5655091" cy="1408047"/>
            <a:chOff x="113" y="1562"/>
            <a:chExt cx="2129" cy="896"/>
          </a:xfrm>
          <a:solidFill>
            <a:schemeClr val="bg1">
              <a:lumMod val="85000"/>
            </a:schemeClr>
          </a:solidFill>
        </p:grpSpPr>
        <p:sp>
          <p:nvSpPr>
            <p:cNvPr id="108" name="Freeform 14"/>
            <p:cNvSpPr/>
            <p:nvPr/>
          </p:nvSpPr>
          <p:spPr bwMode="auto">
            <a:xfrm>
              <a:off x="113" y="1562"/>
              <a:ext cx="2129" cy="896"/>
            </a:xfrm>
            <a:custGeom>
              <a:avLst/>
              <a:gdLst>
                <a:gd name="T0" fmla="*/ 2129 w 2129"/>
                <a:gd name="T1" fmla="*/ 8 h 896"/>
                <a:gd name="T2" fmla="*/ 0 w 2129"/>
                <a:gd name="T3" fmla="*/ 8 h 896"/>
                <a:gd name="T4" fmla="*/ 0 w 2129"/>
                <a:gd name="T5" fmla="*/ 896 h 896"/>
                <a:gd name="T6" fmla="*/ 1387 w 2129"/>
                <a:gd name="T7" fmla="*/ 896 h 896"/>
                <a:gd name="T8" fmla="*/ 2129 w 2129"/>
                <a:gd name="T9" fmla="*/ 8 h 8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29"/>
                <a:gd name="T16" fmla="*/ 0 h 896"/>
                <a:gd name="T17" fmla="*/ 2129 w 2129"/>
                <a:gd name="T18" fmla="*/ 896 h 8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29" h="896" extrusionOk="0">
                  <a:moveTo>
                    <a:pt x="2129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96"/>
                    <a:pt x="0" y="896"/>
                    <a:pt x="0" y="896"/>
                  </a:cubicBezTo>
                  <a:cubicBezTo>
                    <a:pt x="1387" y="896"/>
                    <a:pt x="1396" y="894"/>
                    <a:pt x="1387" y="896"/>
                  </a:cubicBezTo>
                  <a:cubicBezTo>
                    <a:pt x="1239" y="143"/>
                    <a:pt x="1849" y="0"/>
                    <a:pt x="2129" y="8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ru-RU" sz="2400" b="0" i="0" u="none" strike="noStrike" cap="none" spc="0">
                <a:ln>
                  <a:noFill/>
                </a:ln>
                <a:solidFill>
                  <a:srgbClr val="242834"/>
                </a:solidFill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09" name="Rectangle 15"/>
            <p:cNvSpPr>
              <a:spLocks noChangeArrowheads="1"/>
            </p:cNvSpPr>
            <p:nvPr/>
          </p:nvSpPr>
          <p:spPr bwMode="auto">
            <a:xfrm>
              <a:off x="117" y="1573"/>
              <a:ext cx="124" cy="881"/>
            </a:xfrm>
            <a:prstGeom prst="rect">
              <a:avLst/>
            </a:prstGeom>
            <a:solidFill>
              <a:srgbClr val="1765AD"/>
            </a:solidFill>
            <a:ln>
              <a:noFill/>
            </a:ln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/>
                </a:defRPr>
              </a:lvl5pPr>
              <a:lvl6pPr marL="2514600" indent="-228600">
                <a:spcBef>
                  <a:spcPts val="0"/>
                </a:spcBef>
                <a:spcAft>
                  <a:spcPts val="0"/>
                </a:spcAft>
                <a:defRPr sz="1600">
                  <a:solidFill>
                    <a:schemeClr val="tx1"/>
                  </a:solidFill>
                  <a:latin typeface="Arial"/>
                </a:defRPr>
              </a:lvl6pPr>
              <a:lvl7pPr marL="2971800" indent="-228600">
                <a:spcBef>
                  <a:spcPts val="0"/>
                </a:spcBef>
                <a:spcAft>
                  <a:spcPts val="0"/>
                </a:spcAft>
                <a:defRPr sz="1600">
                  <a:solidFill>
                    <a:schemeClr val="tx1"/>
                  </a:solidFill>
                  <a:latin typeface="Arial"/>
                </a:defRPr>
              </a:lvl7pPr>
              <a:lvl8pPr marL="3429000" indent="-228600">
                <a:spcBef>
                  <a:spcPts val="0"/>
                </a:spcBef>
                <a:spcAft>
                  <a:spcPts val="0"/>
                </a:spcAft>
                <a:defRPr sz="1600">
                  <a:solidFill>
                    <a:schemeClr val="tx1"/>
                  </a:solidFill>
                  <a:latin typeface="Arial"/>
                </a:defRPr>
              </a:lvl8pPr>
              <a:lvl9pPr marL="3886200" indent="-228600">
                <a:spcBef>
                  <a:spcPts val="0"/>
                </a:spcBef>
                <a:spcAft>
                  <a:spcPts val="0"/>
                </a:spcAft>
                <a:defRPr sz="1600">
                  <a:solidFill>
                    <a:schemeClr val="tx1"/>
                  </a:solidFill>
                  <a:latin typeface="Arial"/>
                </a:defRPr>
              </a:lvl9pPr>
            </a:lstStyle>
            <a:p>
              <a:pPr marL="0" marR="0" lvl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zh-CN" sz="2150" b="0" i="0" u="none" strike="noStrike" cap="none" spc="0">
                <a:ln>
                  <a:noFill/>
                </a:ln>
                <a:solidFill>
                  <a:srgbClr val="242834"/>
                </a:solidFill>
                <a:latin typeface="Arial"/>
                <a:ea typeface="宋体"/>
                <a:cs typeface="+mn-cs"/>
              </a:endParaRPr>
            </a:p>
          </p:txBody>
        </p:sp>
      </p:grpSp>
      <p:grpSp>
        <p:nvGrpSpPr>
          <p:cNvPr id="110" name="Group 18"/>
          <p:cNvGrpSpPr/>
          <p:nvPr/>
        </p:nvGrpSpPr>
        <p:grpSpPr bwMode="auto">
          <a:xfrm>
            <a:off x="4779667" y="1465486"/>
            <a:ext cx="5757211" cy="1403427"/>
            <a:chOff x="3696" y="2855"/>
            <a:chExt cx="1902" cy="893"/>
          </a:xfrm>
          <a:solidFill>
            <a:schemeClr val="bg1">
              <a:lumMod val="85000"/>
            </a:schemeClr>
          </a:solidFill>
        </p:grpSpPr>
        <p:sp>
          <p:nvSpPr>
            <p:cNvPr id="111" name="Freeform 19"/>
            <p:cNvSpPr/>
            <p:nvPr/>
          </p:nvSpPr>
          <p:spPr bwMode="auto">
            <a:xfrm>
              <a:off x="3696" y="2855"/>
              <a:ext cx="1902" cy="893"/>
            </a:xfrm>
            <a:custGeom>
              <a:avLst/>
              <a:gdLst>
                <a:gd name="T0" fmla="*/ 0 w 1902"/>
                <a:gd name="T1" fmla="*/ 876 h 896"/>
                <a:gd name="T2" fmla="*/ 1902 w 1902"/>
                <a:gd name="T3" fmla="*/ 878 h 896"/>
                <a:gd name="T4" fmla="*/ 1902 w 1902"/>
                <a:gd name="T5" fmla="*/ 2 h 896"/>
                <a:gd name="T6" fmla="*/ 742 w 1902"/>
                <a:gd name="T7" fmla="*/ 0 h 896"/>
                <a:gd name="T8" fmla="*/ 0 w 1902"/>
                <a:gd name="T9" fmla="*/ 876 h 8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02"/>
                <a:gd name="T16" fmla="*/ 0 h 896"/>
                <a:gd name="T17" fmla="*/ 1902 w 1902"/>
                <a:gd name="T18" fmla="*/ 896 h 8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02" h="896" extrusionOk="0">
                  <a:moveTo>
                    <a:pt x="0" y="888"/>
                  </a:moveTo>
                  <a:cubicBezTo>
                    <a:pt x="1260" y="890"/>
                    <a:pt x="1902" y="890"/>
                    <a:pt x="1902" y="890"/>
                  </a:cubicBezTo>
                  <a:cubicBezTo>
                    <a:pt x="1901" y="2"/>
                    <a:pt x="1902" y="2"/>
                    <a:pt x="1902" y="2"/>
                  </a:cubicBezTo>
                  <a:cubicBezTo>
                    <a:pt x="1824" y="2"/>
                    <a:pt x="733" y="2"/>
                    <a:pt x="742" y="0"/>
                  </a:cubicBezTo>
                  <a:cubicBezTo>
                    <a:pt x="891" y="753"/>
                    <a:pt x="280" y="896"/>
                    <a:pt x="0" y="888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ru-RU" sz="2400" b="0" i="0" u="none" strike="noStrike" cap="none" spc="0">
                <a:ln>
                  <a:noFill/>
                </a:ln>
                <a:solidFill>
                  <a:srgbClr val="242834"/>
                </a:solidFill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12" name="Rectangle 20"/>
            <p:cNvSpPr>
              <a:spLocks noChangeArrowheads="1"/>
            </p:cNvSpPr>
            <p:nvPr/>
          </p:nvSpPr>
          <p:spPr bwMode="auto">
            <a:xfrm>
              <a:off x="5499" y="2861"/>
              <a:ext cx="95" cy="878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/>
                </a:defRPr>
              </a:lvl5pPr>
              <a:lvl6pPr marL="2514600" indent="-228600">
                <a:spcBef>
                  <a:spcPts val="0"/>
                </a:spcBef>
                <a:spcAft>
                  <a:spcPts val="0"/>
                </a:spcAft>
                <a:defRPr sz="1600">
                  <a:solidFill>
                    <a:schemeClr val="tx1"/>
                  </a:solidFill>
                  <a:latin typeface="Arial"/>
                </a:defRPr>
              </a:lvl6pPr>
              <a:lvl7pPr marL="2971800" indent="-228600">
                <a:spcBef>
                  <a:spcPts val="0"/>
                </a:spcBef>
                <a:spcAft>
                  <a:spcPts val="0"/>
                </a:spcAft>
                <a:defRPr sz="1600">
                  <a:solidFill>
                    <a:schemeClr val="tx1"/>
                  </a:solidFill>
                  <a:latin typeface="Arial"/>
                </a:defRPr>
              </a:lvl7pPr>
              <a:lvl8pPr marL="3429000" indent="-228600">
                <a:spcBef>
                  <a:spcPts val="0"/>
                </a:spcBef>
                <a:spcAft>
                  <a:spcPts val="0"/>
                </a:spcAft>
                <a:defRPr sz="1600">
                  <a:solidFill>
                    <a:schemeClr val="tx1"/>
                  </a:solidFill>
                  <a:latin typeface="Arial"/>
                </a:defRPr>
              </a:lvl8pPr>
              <a:lvl9pPr marL="3886200" indent="-228600">
                <a:spcBef>
                  <a:spcPts val="0"/>
                </a:spcBef>
                <a:spcAft>
                  <a:spcPts val="0"/>
                </a:spcAft>
                <a:defRPr sz="1600">
                  <a:solidFill>
                    <a:schemeClr val="tx1"/>
                  </a:solidFill>
                  <a:latin typeface="Arial"/>
                </a:defRPr>
              </a:lvl9pPr>
            </a:lstStyle>
            <a:p>
              <a:pPr marL="0" marR="0" lvl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zh-CN" sz="2150" b="0" i="0" u="none" strike="noStrike" cap="none" spc="0">
                <a:ln>
                  <a:noFill/>
                </a:ln>
                <a:solidFill>
                  <a:srgbClr val="242834"/>
                </a:solidFill>
                <a:latin typeface="Arial"/>
                <a:ea typeface="宋体"/>
                <a:cs typeface="+mn-cs"/>
              </a:endParaRPr>
            </a:p>
          </p:txBody>
        </p:sp>
      </p:grpSp>
      <p:sp>
        <p:nvSpPr>
          <p:cNvPr id="116" name="TextBox 115"/>
          <p:cNvSpPr txBox="1"/>
          <p:nvPr/>
        </p:nvSpPr>
        <p:spPr bwMode="auto">
          <a:xfrm>
            <a:off x="1237991" y="202474"/>
            <a:ext cx="1107926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400" b="1" i="0" u="none" strike="noStrike" cap="none" spc="0" dirty="0">
                <a:ln>
                  <a:noFill/>
                </a:ln>
                <a:solidFill>
                  <a:srgbClr val="242834"/>
                </a:solidFill>
                <a:latin typeface="Arial"/>
                <a:cs typeface="Arial"/>
              </a:rPr>
              <a:t>Структура выданных и исполненных рекомендаций</a:t>
            </a:r>
            <a:endParaRPr lang="zh-CN" sz="2400" b="0" i="0" u="none" strike="noStrike" cap="none" spc="0" dirty="0">
              <a:ln>
                <a:noFill/>
              </a:ln>
              <a:solidFill>
                <a:srgbClr val="242834">
                  <a:lumMod val="65000"/>
                  <a:lumOff val="35000"/>
                </a:srgbClr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117" name="Rectangle 34"/>
          <p:cNvSpPr>
            <a:spLocks noChangeArrowheads="1"/>
          </p:cNvSpPr>
          <p:nvPr/>
        </p:nvSpPr>
        <p:spPr bwMode="auto">
          <a:xfrm>
            <a:off x="1713758" y="1447803"/>
            <a:ext cx="3200838" cy="144655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650" b="1" dirty="0" smtClean="0">
                <a:solidFill>
                  <a:srgbClr val="1765AD"/>
                </a:solidFill>
                <a:latin typeface="Arial"/>
                <a:ea typeface="华文细黑"/>
                <a:cs typeface="Arial"/>
              </a:rPr>
              <a:t>371</a:t>
            </a:r>
            <a:r>
              <a:rPr lang="ru-RU" sz="2650" b="1" i="0" u="none" strike="noStrike" cap="none" spc="0" dirty="0" smtClean="0">
                <a:ln>
                  <a:noFill/>
                </a:ln>
                <a:solidFill>
                  <a:srgbClr val="155FAA"/>
                </a:solidFill>
                <a:latin typeface="Arial"/>
                <a:ea typeface="华文细黑"/>
                <a:cs typeface="Arial"/>
              </a:rPr>
              <a:t> </a:t>
            </a:r>
            <a:endParaRPr dirty="0"/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000" b="1" i="0" u="none" strike="noStrike" cap="none" spc="0" dirty="0" smtClean="0">
                <a:ln>
                  <a:noFill/>
                </a:ln>
                <a:solidFill>
                  <a:srgbClr val="242834"/>
                </a:solidFill>
                <a:latin typeface="Arial"/>
                <a:ea typeface="华文细黑"/>
                <a:cs typeface="Arial"/>
              </a:rPr>
              <a:t>рекомендация</a:t>
            </a:r>
            <a:endParaRPr lang="ru-RU" sz="2000" b="1" i="0" u="none" strike="noStrike" cap="none" spc="0" dirty="0">
              <a:ln>
                <a:noFill/>
              </a:ln>
              <a:solidFill>
                <a:srgbClr val="FFFFFF"/>
              </a:solidFill>
              <a:latin typeface="Arial"/>
              <a:ea typeface="华文细黑"/>
              <a:cs typeface="Arial"/>
            </a:endParaRPr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000" b="1" i="0" u="none" strike="noStrike" cap="none" spc="0" dirty="0">
                <a:ln>
                  <a:noFill/>
                </a:ln>
                <a:solidFill>
                  <a:srgbClr val="242834"/>
                </a:solidFill>
                <a:latin typeface="Arial"/>
                <a:ea typeface="华文细黑"/>
                <a:cs typeface="Arial"/>
              </a:rPr>
              <a:t>на сумму </a:t>
            </a:r>
            <a:endParaRPr dirty="0"/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150" b="1" i="0" u="none" strike="noStrike" cap="none" spc="0" dirty="0">
                <a:ln>
                  <a:noFill/>
                </a:ln>
                <a:solidFill>
                  <a:srgbClr val="C00000"/>
                </a:solidFill>
                <a:latin typeface="Arial"/>
                <a:ea typeface="华文细黑"/>
                <a:cs typeface="Arial"/>
              </a:rPr>
              <a:t> </a:t>
            </a:r>
            <a:r>
              <a:rPr lang="ru-RU" b="1" i="0" u="none" strike="noStrike" cap="none" spc="0" dirty="0" smtClean="0">
                <a:ln>
                  <a:noFill/>
                </a:ln>
                <a:solidFill>
                  <a:srgbClr val="1765AD"/>
                </a:solidFill>
                <a:latin typeface="Arial"/>
                <a:ea typeface="华文细黑"/>
                <a:cs typeface="Arial"/>
              </a:rPr>
              <a:t>20 667,7млн </a:t>
            </a:r>
            <a:r>
              <a:rPr lang="ru-RU" b="1" i="0" u="none" strike="noStrike" cap="none" spc="0" dirty="0">
                <a:ln>
                  <a:noFill/>
                </a:ln>
                <a:solidFill>
                  <a:srgbClr val="1765AD"/>
                </a:solidFill>
                <a:latin typeface="Arial"/>
                <a:ea typeface="华文细黑"/>
                <a:cs typeface="Arial"/>
              </a:rPr>
              <a:t>руб.*</a:t>
            </a: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2447720" y="978918"/>
            <a:ext cx="16161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400" b="1" i="0" u="sng" strike="noStrike" cap="none" spc="0" dirty="0">
                <a:ln>
                  <a:noFill/>
                </a:ln>
                <a:solidFill>
                  <a:srgbClr val="1765AD"/>
                </a:solidFill>
                <a:latin typeface="Arial"/>
                <a:ea typeface="华文细黑"/>
                <a:cs typeface="Arial"/>
              </a:rPr>
              <a:t>Выдано:</a:t>
            </a:r>
            <a:r>
              <a:rPr lang="ru-RU" sz="2400" b="1" i="0" u="none" strike="noStrike" cap="none" spc="0" dirty="0">
                <a:ln>
                  <a:noFill/>
                </a:ln>
                <a:solidFill>
                  <a:srgbClr val="1765AD"/>
                </a:solidFill>
                <a:latin typeface="Arial Black"/>
                <a:ea typeface="华文细黑"/>
                <a:cs typeface="Arial"/>
              </a:rPr>
              <a:t> </a:t>
            </a:r>
            <a:endParaRPr dirty="0"/>
          </a:p>
        </p:txBody>
      </p:sp>
      <p:sp>
        <p:nvSpPr>
          <p:cNvPr id="118" name="Прямоугольник 117"/>
          <p:cNvSpPr/>
          <p:nvPr/>
        </p:nvSpPr>
        <p:spPr bwMode="auto">
          <a:xfrm>
            <a:off x="7665000" y="962709"/>
            <a:ext cx="23677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400" b="1" i="0" u="sng" strike="noStrike" cap="none" spc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latin typeface="Arial"/>
                <a:ea typeface="华文细黑"/>
                <a:cs typeface="Arial"/>
              </a:rPr>
              <a:t>Исполнено:</a:t>
            </a:r>
            <a:endParaRPr sz="1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19" name="Rectangle 34"/>
          <p:cNvSpPr>
            <a:spLocks noChangeArrowheads="1"/>
          </p:cNvSpPr>
          <p:nvPr/>
        </p:nvSpPr>
        <p:spPr bwMode="auto">
          <a:xfrm>
            <a:off x="7262994" y="1537281"/>
            <a:ext cx="3171764" cy="134652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650" b="1" i="0" u="none" strike="noStrike" cap="none" spc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latin typeface="Arial"/>
                <a:ea typeface="华文细黑"/>
                <a:cs typeface="Arial"/>
              </a:rPr>
              <a:t>226</a:t>
            </a:r>
            <a:endParaRPr dirty="0">
              <a:solidFill>
                <a:schemeClr val="accent5">
                  <a:lumMod val="75000"/>
                </a:schemeClr>
              </a:solidFill>
            </a:endParaRPr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850" b="1" i="0" u="none" strike="noStrike" cap="none" spc="0" dirty="0">
                <a:ln>
                  <a:noFill/>
                </a:ln>
                <a:solidFill>
                  <a:srgbClr val="242834"/>
                </a:solidFill>
                <a:latin typeface="Arial"/>
                <a:ea typeface="华文细黑"/>
                <a:cs typeface="Arial"/>
              </a:rPr>
              <a:t>рекомендаций</a:t>
            </a:r>
            <a:endParaRPr lang="ru-RU" sz="1850" b="1" i="0" u="none" strike="noStrike" cap="none" spc="0" dirty="0">
              <a:ln>
                <a:noFill/>
              </a:ln>
              <a:solidFill>
                <a:srgbClr val="FFFFFF"/>
              </a:solidFill>
              <a:latin typeface="Arial"/>
              <a:ea typeface="华文细黑"/>
              <a:cs typeface="Arial"/>
            </a:endParaRPr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850" b="1" i="0" u="none" strike="noStrike" cap="none" spc="0" dirty="0">
                <a:ln>
                  <a:noFill/>
                </a:ln>
                <a:solidFill>
                  <a:srgbClr val="242834"/>
                </a:solidFill>
                <a:latin typeface="Arial"/>
                <a:ea typeface="华文细黑"/>
                <a:cs typeface="Arial"/>
              </a:rPr>
              <a:t>на сумму </a:t>
            </a:r>
            <a:endParaRPr dirty="0"/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b="1" i="0" u="none" strike="noStrike" cap="none" spc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latin typeface="Arial"/>
                <a:ea typeface="华文细黑"/>
                <a:cs typeface="Arial"/>
              </a:rPr>
              <a:t>9 602,6 млн </a:t>
            </a:r>
            <a:r>
              <a:rPr lang="ru-RU" b="1" i="0" u="none" strike="noStrike" cap="none" spc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latin typeface="Arial"/>
                <a:ea typeface="华文细黑"/>
                <a:cs typeface="Arial"/>
              </a:rPr>
              <a:t>руб</a:t>
            </a:r>
            <a:r>
              <a:rPr lang="ru-RU" b="1" i="0" u="none" strike="noStrike" cap="none" spc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latin typeface="Arial"/>
                <a:ea typeface="华文细黑"/>
                <a:cs typeface="Arial"/>
              </a:rPr>
              <a:t>. </a:t>
            </a:r>
            <a:endParaRPr lang="zh-CN" b="1" i="0" u="none" strike="noStrike" cap="none" spc="0" dirty="0">
              <a:ln>
                <a:noFill/>
              </a:ln>
              <a:solidFill>
                <a:schemeClr val="accent5">
                  <a:lumMod val="75000"/>
                </a:schemeClr>
              </a:solidFill>
              <a:latin typeface="Arial"/>
              <a:ea typeface="华文细黑"/>
              <a:cs typeface="Arial"/>
            </a:endParaRPr>
          </a:p>
        </p:txBody>
      </p:sp>
      <p:sp>
        <p:nvSpPr>
          <p:cNvPr id="120" name="圆角矩形 11"/>
          <p:cNvSpPr/>
          <p:nvPr/>
        </p:nvSpPr>
        <p:spPr bwMode="auto">
          <a:xfrm>
            <a:off x="1980301" y="3416390"/>
            <a:ext cx="8556577" cy="2507398"/>
          </a:xfrm>
          <a:prstGeom prst="roundRect">
            <a:avLst>
              <a:gd name="adj" fmla="val 16667"/>
            </a:avLst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762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650" b="0" i="0" u="none" strike="noStrike" cap="none" spc="0">
                <a:ln>
                  <a:noFill/>
                </a:ln>
                <a:solidFill>
                  <a:srgbClr val="242834"/>
                </a:solidFill>
                <a:latin typeface="Open Sans"/>
                <a:ea typeface="微软雅黑"/>
                <a:cs typeface="+mn-cs"/>
              </a:rPr>
              <a:t>  </a:t>
            </a:r>
            <a:endParaRPr lang="zh-CN" sz="2650" b="0" i="0" u="none" strike="noStrike" cap="none" spc="0">
              <a:ln>
                <a:noFill/>
              </a:ln>
              <a:solidFill>
                <a:srgbClr val="242834"/>
              </a:solidFill>
              <a:latin typeface="Open Sans"/>
              <a:ea typeface="微软雅黑"/>
              <a:cs typeface="+mn-cs"/>
            </a:endParaRPr>
          </a:p>
        </p:txBody>
      </p:sp>
      <p:cxnSp>
        <p:nvCxnSpPr>
          <p:cNvPr id="16" name="Прямая соединительная линия 15"/>
          <p:cNvCxnSpPr>
            <a:cxnSpLocks/>
          </p:cNvCxnSpPr>
          <p:nvPr/>
        </p:nvCxnSpPr>
        <p:spPr bwMode="auto">
          <a:xfrm>
            <a:off x="1550453" y="833843"/>
            <a:ext cx="10454344" cy="24741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 bwMode="auto">
          <a:xfrm>
            <a:off x="1278698" y="6378184"/>
            <a:ext cx="10634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600" b="1" i="0" u="none" strike="noStrike" cap="none" spc="0" dirty="0">
                <a:ln>
                  <a:noFill/>
                </a:ln>
                <a:solidFill>
                  <a:srgbClr val="1568E8"/>
                </a:solidFill>
                <a:latin typeface="Arial"/>
                <a:ea typeface="+mn-ea"/>
                <a:cs typeface="Arial"/>
              </a:rPr>
              <a:t>*</a:t>
            </a:r>
            <a:r>
              <a:rPr lang="ru-RU" sz="1800" b="1" i="0" u="none" strike="noStrike" cap="none" spc="0" dirty="0">
                <a:ln>
                  <a:noFill/>
                </a:ln>
                <a:solidFill>
                  <a:srgbClr val="C00000"/>
                </a:solidFill>
                <a:latin typeface="Arial"/>
                <a:ea typeface="+mn-ea"/>
                <a:cs typeface="Arial"/>
              </a:rPr>
              <a:t>Срок</a:t>
            </a:r>
            <a:r>
              <a:rPr lang="ru-RU" sz="1800" b="1" i="0" u="none" strike="noStrike" cap="none" spc="0" dirty="0">
                <a:ln>
                  <a:noFill/>
                </a:ln>
                <a:solidFill>
                  <a:srgbClr val="D1D1D1">
                    <a:lumMod val="50000"/>
                  </a:srgbClr>
                </a:solidFill>
                <a:latin typeface="Arial"/>
                <a:ea typeface="+mn-ea"/>
                <a:cs typeface="Arial"/>
              </a:rPr>
              <a:t> выполнения рекомендаций на сумму </a:t>
            </a:r>
            <a:r>
              <a:rPr lang="ru-RU" sz="2400" b="1" i="0" u="none" strike="noStrike" cap="none" spc="0" dirty="0" smtClean="0">
                <a:ln>
                  <a:noFill/>
                </a:ln>
                <a:solidFill>
                  <a:srgbClr val="1765AD"/>
                </a:solidFill>
                <a:latin typeface="Arial"/>
                <a:ea typeface="+mn-ea"/>
                <a:cs typeface="Arial"/>
              </a:rPr>
              <a:t>7 598,5 </a:t>
            </a:r>
            <a:r>
              <a:rPr lang="ru-RU" sz="1800" b="1" i="0" u="none" strike="noStrike" cap="none" spc="0" dirty="0" smtClean="0">
                <a:ln>
                  <a:noFill/>
                </a:ln>
                <a:solidFill>
                  <a:srgbClr val="D1D1D1">
                    <a:lumMod val="50000"/>
                  </a:srgbClr>
                </a:solidFill>
                <a:latin typeface="Arial"/>
                <a:ea typeface="+mn-ea"/>
                <a:cs typeface="Arial"/>
              </a:rPr>
              <a:t>тыс</a:t>
            </a:r>
            <a:r>
              <a:rPr lang="ru-RU" sz="1800" b="1" i="0" u="none" strike="noStrike" cap="none" spc="0" dirty="0">
                <a:ln>
                  <a:noFill/>
                </a:ln>
                <a:solidFill>
                  <a:srgbClr val="D1D1D1">
                    <a:lumMod val="50000"/>
                  </a:srgbClr>
                </a:solidFill>
                <a:latin typeface="Arial"/>
                <a:ea typeface="+mn-ea"/>
                <a:cs typeface="Arial"/>
              </a:rPr>
              <a:t>. руб</a:t>
            </a:r>
            <a:r>
              <a:rPr lang="ru-RU" sz="1800" b="1" i="0" u="none" strike="noStrike" cap="none" spc="0" dirty="0">
                <a:ln>
                  <a:noFill/>
                </a:ln>
                <a:solidFill>
                  <a:schemeClr val="accent1"/>
                </a:solidFill>
                <a:latin typeface="Arial"/>
                <a:ea typeface="+mn-ea"/>
                <a:cs typeface="Arial"/>
              </a:rPr>
              <a:t>. </a:t>
            </a:r>
            <a:r>
              <a:rPr lang="ru-RU" sz="1800" b="1" i="0" u="none" strike="noStrike" cap="none" spc="0" dirty="0">
                <a:ln>
                  <a:noFill/>
                </a:ln>
                <a:solidFill>
                  <a:srgbClr val="C00000"/>
                </a:solidFill>
                <a:latin typeface="Arial"/>
                <a:ea typeface="+mn-ea"/>
                <a:cs typeface="Arial"/>
              </a:rPr>
              <a:t>не </a:t>
            </a:r>
            <a:r>
              <a:rPr lang="ru-RU" sz="1800" b="1" i="0" u="none" strike="noStrike" cap="none" spc="0" dirty="0" smtClean="0">
                <a:ln>
                  <a:noFill/>
                </a:ln>
                <a:solidFill>
                  <a:srgbClr val="C00000"/>
                </a:solidFill>
                <a:latin typeface="Arial"/>
                <a:ea typeface="+mn-ea"/>
                <a:cs typeface="Arial"/>
              </a:rPr>
              <a:t>наступил                       </a:t>
            </a:r>
            <a:endParaRPr lang="ru-RU" sz="1800" b="1" i="0" u="none" strike="noStrike" cap="none" spc="0" dirty="0">
              <a:ln>
                <a:noFill/>
              </a:ln>
              <a:solidFill>
                <a:srgbClr val="C00000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18" name="Rounded Rectangle 3"/>
          <p:cNvSpPr/>
          <p:nvPr/>
        </p:nvSpPr>
        <p:spPr bwMode="auto">
          <a:xfrm>
            <a:off x="627591" y="3188597"/>
            <a:ext cx="11175818" cy="3153020"/>
          </a:xfrm>
          <a:prstGeom prst="roundRect">
            <a:avLst>
              <a:gd name="adj" fmla="val 3866"/>
            </a:avLst>
          </a:prstGeom>
          <a:solidFill>
            <a:srgbClr val="FFFFFF"/>
          </a:solidFill>
          <a:ln w="38100">
            <a:solidFill>
              <a:schemeClr val="accent5">
                <a:lumMod val="75000"/>
              </a:schemeClr>
            </a:solidFill>
          </a:ln>
          <a:effectLst>
            <a:outerShdw blurRad="63360" sx="102000" sy="102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defRPr/>
            </a:pPr>
            <a:endParaRPr lang="en-US" sz="2700" b="0" strike="noStrike" spc="-1" dirty="0">
              <a:solidFill>
                <a:schemeClr val="lt1"/>
              </a:solidFill>
              <a:latin typeface="Aptos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3344923"/>
              </p:ext>
            </p:extLst>
          </p:nvPr>
        </p:nvGraphicFramePr>
        <p:xfrm>
          <a:off x="588852" y="3495740"/>
          <a:ext cx="10945787" cy="25807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6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455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38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6463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400" b="1" dirty="0" smtClean="0">
                          <a:solidFill>
                            <a:srgbClr val="155FAA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</a:t>
                      </a:r>
                      <a:endParaRPr lang="ru-RU" sz="2400" b="1" dirty="0">
                        <a:solidFill>
                          <a:srgbClr val="155FA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noFill/>
                    </a:lnT>
                    <a:lnB w="12700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000" b="1" i="1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по </a:t>
                      </a:r>
                      <a:r>
                        <a:rPr lang="ru-RU" sz="2000" b="1" i="1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корректировке доходов</a:t>
                      </a:r>
                    </a:p>
                  </a:txBody>
                  <a:tcPr marL="121920" marR="121920" marT="60960" marB="6096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noFill/>
                    </a:lnT>
                    <a:lnB w="12700" algn="ctr"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400" b="1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</a:t>
                      </a:r>
                      <a:endParaRPr lang="ru-RU" sz="2400" b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noFill/>
                    </a:lnT>
                    <a:lnB w="12700" algn="ctr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6463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400" b="1" dirty="0" smtClean="0">
                          <a:solidFill>
                            <a:srgbClr val="1765AD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</a:t>
                      </a:r>
                      <a:endParaRPr lang="ru-RU" sz="2400" b="1" dirty="0">
                        <a:solidFill>
                          <a:srgbClr val="1765AD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noFill/>
                    </a:lnT>
                    <a:lnB w="12700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000" b="1" i="1" dirty="0" smtClean="0">
                          <a:latin typeface="Arial"/>
                          <a:cs typeface="Arial"/>
                        </a:rPr>
                        <a:t>по </a:t>
                      </a:r>
                      <a:r>
                        <a:rPr lang="ru-RU" sz="2000" b="1" i="1" dirty="0">
                          <a:latin typeface="Arial"/>
                          <a:cs typeface="Arial"/>
                        </a:rPr>
                        <a:t>оптимизации расходов</a:t>
                      </a:r>
                    </a:p>
                  </a:txBody>
                  <a:tcPr marL="121920" marR="121920" marT="60960" marB="6096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noFill/>
                    </a:lnT>
                    <a:lnB w="12700" algn="ctr"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400" b="1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</a:t>
                      </a:r>
                      <a:endParaRPr lang="ru-RU" sz="2400" b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noFill/>
                    </a:lnT>
                    <a:lnB w="12700" algn="ctr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8834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400" b="1" dirty="0" smtClean="0">
                          <a:solidFill>
                            <a:srgbClr val="1765AD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ru-RU" sz="2400" b="1" dirty="0">
                        <a:solidFill>
                          <a:srgbClr val="1765AD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noFill/>
                    </a:lnT>
                    <a:lnB w="12700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000" b="1" i="1" dirty="0" smtClean="0">
                          <a:latin typeface="Arial"/>
                          <a:cs typeface="Arial"/>
                        </a:rPr>
                        <a:t>по </a:t>
                      </a:r>
                      <a:r>
                        <a:rPr lang="ru-RU" sz="2000" b="1" i="1" dirty="0">
                          <a:latin typeface="Arial"/>
                          <a:cs typeface="Arial"/>
                        </a:rPr>
                        <a:t>совершенствованию бюджетного процесса</a:t>
                      </a:r>
                    </a:p>
                  </a:txBody>
                  <a:tcPr marL="121920" marR="121920" marT="60960" marB="6096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noFill/>
                    </a:lnT>
                    <a:lnB w="12700" algn="ctr"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400" b="1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ru-RU" sz="2400" b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noFill/>
                    </a:lnT>
                    <a:lnB w="12700" algn="ctr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8834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400" b="1" dirty="0" smtClean="0">
                          <a:solidFill>
                            <a:srgbClr val="1765AD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2400" b="1" dirty="0">
                        <a:solidFill>
                          <a:srgbClr val="1765AD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noFill/>
                    </a:lnT>
                    <a:lnB w="12700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000" b="1" i="1" dirty="0" smtClean="0">
                          <a:latin typeface="Arial"/>
                          <a:cs typeface="Arial"/>
                        </a:rPr>
                        <a:t>по </a:t>
                      </a:r>
                      <a:r>
                        <a:rPr lang="ru-RU" sz="2000" b="1" i="1" dirty="0">
                          <a:latin typeface="Arial"/>
                          <a:cs typeface="Arial"/>
                        </a:rPr>
                        <a:t>предотвращению неэффективных расходов</a:t>
                      </a:r>
                    </a:p>
                  </a:txBody>
                  <a:tcPr marL="121920" marR="121920" marT="60960" marB="6096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noFill/>
                    </a:lnT>
                    <a:lnB w="12700" algn="ctr"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400" b="1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2400" b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noFill/>
                    </a:lnT>
                    <a:lnB w="12700" algn="ctr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1904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400" b="1" dirty="0" smtClean="0">
                          <a:solidFill>
                            <a:srgbClr val="1765AD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267</a:t>
                      </a:r>
                      <a:endParaRPr lang="ru-RU" sz="2400" b="1" dirty="0">
                        <a:solidFill>
                          <a:srgbClr val="1765AD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noFill/>
                    </a:lnT>
                    <a:lnB w="12700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000" b="1" i="1" dirty="0" smtClean="0">
                          <a:latin typeface="Arial"/>
                          <a:cs typeface="Arial"/>
                        </a:rPr>
                        <a:t>прочие</a:t>
                      </a:r>
                      <a:endParaRPr lang="ru-RU" sz="2000" b="1" i="1" dirty="0">
                        <a:latin typeface="Arial"/>
                        <a:cs typeface="Arial"/>
                      </a:endParaRPr>
                    </a:p>
                  </a:txBody>
                  <a:tcPr marL="121920" marR="121920" marT="60960" marB="6096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noFill/>
                    </a:lnT>
                    <a:lnB w="12700" algn="ctr"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400" b="1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150</a:t>
                      </a:r>
                      <a:endParaRPr lang="ru-RU" sz="2400" b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noFill/>
                    </a:lnT>
                    <a:lnB w="12700" algn="ctr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21" name="Рисунок 12"/>
          <p:cNvPicPr/>
          <p:nvPr/>
        </p:nvPicPr>
        <p:blipFill>
          <a:blip r:embed="rId3"/>
          <a:stretch/>
        </p:blipFill>
        <p:spPr bwMode="auto">
          <a:xfrm>
            <a:off x="87771" y="64620"/>
            <a:ext cx="1079640" cy="1079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1838132" y="366543"/>
            <a:ext cx="9694574" cy="332399"/>
          </a:xfrm>
        </p:spPr>
        <p:txBody>
          <a:bodyPr/>
          <a:lstStyle/>
          <a:p>
            <a:pPr algn="ctr">
              <a:defRPr/>
            </a:pPr>
            <a:r>
              <a:rPr lang="ru-RU" sz="2400" dirty="0">
                <a:latin typeface="Arial"/>
                <a:cs typeface="Arial"/>
              </a:rPr>
              <a:t>Структура мероприятий и объектов контроля</a:t>
            </a:r>
            <a:endParaRPr lang="zh-CN" sz="2400" dirty="0">
              <a:latin typeface="Arial"/>
              <a:ea typeface="微软雅黑"/>
              <a:cs typeface="Arial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4C10455-C340-7945-BDDA-6923B7A290C6}" type="slidenum">
              <a:rPr lang="ru-RU" sz="1200" b="0" i="0" u="none" strike="noStrike" cap="none" spc="0">
                <a:ln>
                  <a:noFill/>
                </a:ln>
                <a:solidFill>
                  <a:srgbClr val="D1D1D1">
                    <a:lumMod val="90000"/>
                  </a:srgbClr>
                </a:solidFill>
                <a:latin typeface="Open Sans"/>
                <a:ea typeface="+mn-ea"/>
                <a:cs typeface="+mn-cs"/>
              </a:rPr>
              <a:t>6</a:t>
            </a:fld>
            <a:endParaRPr lang="ru-RU" sz="1200" b="0" i="0" u="none" strike="noStrike" cap="none" spc="0">
              <a:ln>
                <a:noFill/>
              </a:ln>
              <a:solidFill>
                <a:srgbClr val="D1D1D1">
                  <a:lumMod val="90000"/>
                </a:srgbClr>
              </a:solidFill>
              <a:latin typeface="Open Sans"/>
              <a:ea typeface="+mn-ea"/>
              <a:cs typeface="+mn-cs"/>
            </a:endParaRPr>
          </a:p>
        </p:txBody>
      </p:sp>
      <p:grpSp>
        <p:nvGrpSpPr>
          <p:cNvPr id="18" name="Группа 17"/>
          <p:cNvGrpSpPr/>
          <p:nvPr/>
        </p:nvGrpSpPr>
        <p:grpSpPr bwMode="auto">
          <a:xfrm>
            <a:off x="1722786" y="1830162"/>
            <a:ext cx="2218346" cy="2171811"/>
            <a:chOff x="829746" y="777359"/>
            <a:chExt cx="970686" cy="836900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9" name="Шестиугольник 18"/>
            <p:cNvSpPr/>
            <p:nvPr/>
          </p:nvSpPr>
          <p:spPr bwMode="auto">
            <a:xfrm>
              <a:off x="829746" y="777359"/>
              <a:ext cx="970686" cy="836900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rgbClr val="00000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Шестиугольник 4"/>
            <p:cNvSpPr txBox="1"/>
            <p:nvPr/>
          </p:nvSpPr>
          <p:spPr bwMode="auto">
            <a:xfrm>
              <a:off x="988324" y="964552"/>
              <a:ext cx="661475" cy="519836"/>
            </a:xfrm>
            <a:prstGeom prst="rect">
              <a:avLst/>
            </a:prstGeom>
            <a:grpFill/>
          </p:spPr>
          <p:style>
            <a:lnRef idx="0">
              <a:srgbClr val="000000"/>
            </a:lnRef>
            <a:fillRef idx="0">
              <a:srgbClr val="000000"/>
            </a:fillRef>
            <a:effectRef idx="0">
              <a:srgbClr val="000000"/>
            </a:effectRef>
            <a:fontRef idx="minor">
              <a:schemeClr val="lt1"/>
            </a:fontRef>
          </p:style>
          <p:txBody>
            <a:bodyPr spcFirstLastPara="0" vert="horz" wrap="square" lIns="0" tIns="21590" rIns="0" bIns="21590" numCol="1" spcCol="1270" anchor="ctr" anchorCtr="0">
              <a:noAutofit/>
            </a:bodyPr>
            <a:lstStyle/>
            <a:p>
              <a:pPr marL="0" marR="0" lvl="0" indent="0" algn="ctr" defTabSz="75565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ru-RU" sz="1700" b="0" i="0" u="none" strike="noStrike" cap="none" spc="0">
                <a:ln>
                  <a:noFill/>
                </a:ln>
                <a:solidFill>
                  <a:srgbClr val="FFFFFF"/>
                </a:solidFill>
                <a:latin typeface="Open Sans"/>
                <a:ea typeface="+mn-ea"/>
                <a:cs typeface="+mn-cs"/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 bwMode="auto">
          <a:xfrm>
            <a:off x="105241" y="3794708"/>
            <a:ext cx="2218346" cy="2171811"/>
            <a:chOff x="829746" y="777359"/>
            <a:chExt cx="970686" cy="83690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2" name="Шестиугольник 21"/>
            <p:cNvSpPr/>
            <p:nvPr/>
          </p:nvSpPr>
          <p:spPr bwMode="auto">
            <a:xfrm>
              <a:off x="829746" y="777359"/>
              <a:ext cx="970686" cy="836900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rgbClr val="00000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Шестиугольник 4"/>
            <p:cNvSpPr txBox="1"/>
            <p:nvPr/>
          </p:nvSpPr>
          <p:spPr bwMode="auto">
            <a:xfrm>
              <a:off x="980378" y="907230"/>
              <a:ext cx="669421" cy="577158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rgbClr val="000000"/>
            </a:lnRef>
            <a:fillRef idx="0">
              <a:srgbClr val="000000"/>
            </a:fillRef>
            <a:effectRef idx="0">
              <a:srgbClr val="000000"/>
            </a:effectRef>
            <a:fontRef idx="minor">
              <a:schemeClr val="lt1"/>
            </a:fontRef>
          </p:style>
          <p:txBody>
            <a:bodyPr spcFirstLastPara="0" vert="horz" wrap="square" lIns="0" tIns="21590" rIns="0" bIns="21590" numCol="1" spcCol="1270" anchor="ctr" anchorCtr="0">
              <a:noAutofit/>
            </a:bodyPr>
            <a:lstStyle/>
            <a:p>
              <a:pPr marL="0" marR="0" lvl="0" indent="0" algn="ctr" defTabSz="75565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ru-RU" sz="1700" b="0" i="0" u="none" strike="noStrike" cap="none" spc="0">
                <a:ln>
                  <a:noFill/>
                </a:ln>
                <a:solidFill>
                  <a:srgbClr val="FFFFFF"/>
                </a:solidFill>
                <a:latin typeface="Open Sans"/>
                <a:ea typeface="+mn-ea"/>
                <a:cs typeface="+mn-cs"/>
              </a:endParaRPr>
            </a:p>
          </p:txBody>
        </p:sp>
      </p:grpSp>
      <p:grpSp>
        <p:nvGrpSpPr>
          <p:cNvPr id="24" name="Группа 23"/>
          <p:cNvGrpSpPr/>
          <p:nvPr/>
        </p:nvGrpSpPr>
        <p:grpSpPr bwMode="auto">
          <a:xfrm>
            <a:off x="3373054" y="3833461"/>
            <a:ext cx="2218346" cy="2171811"/>
            <a:chOff x="829746" y="777359"/>
            <a:chExt cx="970686" cy="836900"/>
          </a:xfrm>
        </p:grpSpPr>
        <p:sp>
          <p:nvSpPr>
            <p:cNvPr id="25" name="Шестиугольник 24"/>
            <p:cNvSpPr/>
            <p:nvPr/>
          </p:nvSpPr>
          <p:spPr bwMode="auto">
            <a:xfrm>
              <a:off x="829746" y="777359"/>
              <a:ext cx="970686" cy="836900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1765AD"/>
            </a:solidFill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rgbClr val="00000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Шестиугольник 4"/>
            <p:cNvSpPr txBox="1"/>
            <p:nvPr/>
          </p:nvSpPr>
          <p:spPr bwMode="auto">
            <a:xfrm>
              <a:off x="980378" y="907230"/>
              <a:ext cx="669421" cy="577158"/>
            </a:xfrm>
            <a:prstGeom prst="rect">
              <a:avLst/>
            </a:prstGeom>
          </p:spPr>
          <p:style>
            <a:lnRef idx="0">
              <a:srgbClr val="000000"/>
            </a:lnRef>
            <a:fillRef idx="0">
              <a:srgbClr val="000000"/>
            </a:fillRef>
            <a:effectRef idx="0">
              <a:srgbClr val="000000"/>
            </a:effectRef>
            <a:fontRef idx="minor">
              <a:schemeClr val="lt1"/>
            </a:fontRef>
          </p:style>
          <p:txBody>
            <a:bodyPr spcFirstLastPara="0" vert="horz" wrap="square" lIns="0" tIns="21590" rIns="0" bIns="21590" numCol="1" spcCol="1270" anchor="ctr" anchorCtr="0">
              <a:noAutofit/>
            </a:bodyPr>
            <a:lstStyle/>
            <a:p>
              <a:pPr marL="0" marR="0" lvl="0" indent="0" algn="ctr" defTabSz="75565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ru-RU" sz="1700" b="0" i="0" u="none" strike="noStrike" cap="none" spc="0">
                <a:ln>
                  <a:noFill/>
                </a:ln>
                <a:solidFill>
                  <a:srgbClr val="FFFFFF"/>
                </a:solidFill>
                <a:latin typeface="Open Sans"/>
                <a:ea typeface="+mn-ea"/>
                <a:cs typeface="+mn-cs"/>
              </a:endParaRPr>
            </a:p>
          </p:txBody>
        </p:sp>
      </p:grpSp>
      <p:sp>
        <p:nvSpPr>
          <p:cNvPr id="4" name="Прямоугольник 3"/>
          <p:cNvSpPr/>
          <p:nvPr/>
        </p:nvSpPr>
        <p:spPr bwMode="auto">
          <a:xfrm>
            <a:off x="1214412" y="804052"/>
            <a:ext cx="46185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000" b="1" i="0" u="none" strike="noStrike" cap="none" spc="0" dirty="0">
                <a:ln>
                  <a:noFill/>
                </a:ln>
                <a:solidFill>
                  <a:srgbClr val="242834"/>
                </a:solidFill>
                <a:latin typeface="Arial"/>
                <a:ea typeface="微软雅黑"/>
                <a:cs typeface="Arial"/>
              </a:rPr>
              <a:t>Проведено</a:t>
            </a:r>
            <a:r>
              <a:rPr lang="ru-RU" sz="2000" b="1" i="0" u="none" strike="noStrike" cap="none" spc="0" dirty="0">
                <a:ln>
                  <a:noFill/>
                </a:ln>
                <a:solidFill>
                  <a:srgbClr val="58595B"/>
                </a:solidFill>
                <a:latin typeface="Arial"/>
                <a:ea typeface="微软雅黑"/>
                <a:cs typeface="Arial"/>
              </a:rPr>
              <a:t> </a:t>
            </a:r>
            <a:r>
              <a:rPr lang="ru-RU" sz="3200" b="1" i="0" u="none" strike="noStrike" cap="none" spc="0" dirty="0" smtClean="0">
                <a:ln>
                  <a:noFill/>
                </a:ln>
                <a:solidFill>
                  <a:srgbClr val="C00000"/>
                </a:solidFill>
                <a:latin typeface="Arial"/>
                <a:ea typeface="微软雅黑"/>
                <a:cs typeface="Arial"/>
              </a:rPr>
              <a:t>133</a:t>
            </a:r>
            <a:r>
              <a:rPr lang="ru-RU" sz="2000" b="1" i="0" u="none" strike="noStrike" cap="none" spc="0" dirty="0" smtClean="0">
                <a:ln>
                  <a:noFill/>
                </a:ln>
                <a:solidFill>
                  <a:srgbClr val="58595B"/>
                </a:solidFill>
                <a:latin typeface="Arial"/>
                <a:ea typeface="微软雅黑"/>
                <a:cs typeface="Arial"/>
              </a:rPr>
              <a:t> </a:t>
            </a:r>
            <a:r>
              <a:rPr lang="ru-RU" sz="2000" b="1" i="0" u="none" strike="noStrike" cap="none" spc="0" dirty="0" smtClean="0">
                <a:ln>
                  <a:noFill/>
                </a:ln>
                <a:solidFill>
                  <a:srgbClr val="242834"/>
                </a:solidFill>
                <a:latin typeface="Arial"/>
                <a:ea typeface="微软雅黑"/>
                <a:cs typeface="Arial"/>
              </a:rPr>
              <a:t>мероприятия:</a:t>
            </a:r>
            <a:endParaRPr lang="fr-FR" sz="2000" b="1" i="0" u="none" strike="noStrike" cap="none" spc="0" dirty="0">
              <a:ln>
                <a:noFill/>
              </a:ln>
              <a:solidFill>
                <a:srgbClr val="242834"/>
              </a:solidFill>
              <a:latin typeface="Arial"/>
              <a:ea typeface="微软雅黑"/>
              <a:cs typeface="Arial"/>
            </a:endParaRPr>
          </a:p>
        </p:txBody>
      </p:sp>
      <p:cxnSp>
        <p:nvCxnSpPr>
          <p:cNvPr id="28" name="Прямая соединительная линия 27"/>
          <p:cNvCxnSpPr>
            <a:cxnSpLocks/>
          </p:cNvCxnSpPr>
          <p:nvPr/>
        </p:nvCxnSpPr>
        <p:spPr bwMode="auto">
          <a:xfrm>
            <a:off x="1617044" y="846117"/>
            <a:ext cx="10136750" cy="0"/>
          </a:xfrm>
          <a:prstGeom prst="line">
            <a:avLst/>
          </a:prstGeom>
          <a:ln>
            <a:solidFill>
              <a:srgbClr val="155FAA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 bwMode="auto">
          <a:xfrm>
            <a:off x="1966978" y="2289588"/>
            <a:ext cx="1729961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3200" b="1" i="0" u="none" strike="noStrike" cap="none" spc="0" dirty="0" smtClean="0">
                <a:ln>
                  <a:noFill/>
                </a:ln>
                <a:solidFill>
                  <a:srgbClr val="C00000"/>
                </a:solidFill>
                <a:latin typeface="Arial"/>
                <a:ea typeface="微软雅黑"/>
                <a:cs typeface="Arial"/>
              </a:rPr>
              <a:t>46</a:t>
            </a:r>
            <a:r>
              <a:rPr lang="ru-RU" sz="2400" b="1" i="0" u="none" strike="noStrike" cap="none" spc="0" dirty="0" smtClean="0">
                <a:ln>
                  <a:noFill/>
                </a:ln>
                <a:solidFill>
                  <a:srgbClr val="C00000"/>
                </a:solidFill>
                <a:latin typeface="Arial"/>
                <a:ea typeface="微软雅黑"/>
                <a:cs typeface="Arial"/>
              </a:rPr>
              <a:t> </a:t>
            </a:r>
            <a:endParaRPr lang="ru-RU" sz="2400" b="1" i="0" u="none" strike="noStrike" cap="none" spc="0" dirty="0">
              <a:ln>
                <a:noFill/>
              </a:ln>
              <a:solidFill>
                <a:srgbClr val="C00000"/>
              </a:solidFill>
              <a:latin typeface="Arial"/>
              <a:ea typeface="微软雅黑"/>
              <a:cs typeface="Arial"/>
            </a:endParaRPr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800" b="1" i="0" u="none" strike="noStrike" cap="none" spc="0" dirty="0">
                <a:ln>
                  <a:noFill/>
                </a:ln>
                <a:solidFill>
                  <a:srgbClr val="242834"/>
                </a:solidFill>
                <a:latin typeface="Arial"/>
                <a:ea typeface="微软雅黑"/>
                <a:cs typeface="Arial"/>
              </a:rPr>
              <a:t>контрольных</a:t>
            </a:r>
          </a:p>
        </p:txBody>
      </p:sp>
      <p:sp>
        <p:nvSpPr>
          <p:cNvPr id="31" name="Прямоугольник 30"/>
          <p:cNvSpPr/>
          <p:nvPr/>
        </p:nvSpPr>
        <p:spPr bwMode="auto">
          <a:xfrm>
            <a:off x="262909" y="4234736"/>
            <a:ext cx="1903007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3200" b="1" i="0" u="none" strike="noStrike" cap="none" spc="0" dirty="0" smtClean="0">
                <a:ln>
                  <a:noFill/>
                </a:ln>
                <a:solidFill>
                  <a:srgbClr val="C00000"/>
                </a:solidFill>
                <a:latin typeface="Arial"/>
                <a:ea typeface="微软雅黑"/>
                <a:cs typeface="Arial"/>
              </a:rPr>
              <a:t>86</a:t>
            </a:r>
            <a:endParaRPr sz="3200" dirty="0"/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800" b="1" i="0" u="none" strike="noStrike" cap="none" spc="0" dirty="0">
                <a:ln>
                  <a:noFill/>
                </a:ln>
                <a:solidFill>
                  <a:srgbClr val="242834"/>
                </a:solidFill>
                <a:latin typeface="Arial"/>
                <a:ea typeface="微软雅黑"/>
                <a:cs typeface="Arial"/>
              </a:rPr>
              <a:t>экспертно-аналитических</a:t>
            </a:r>
            <a:endParaRPr dirty="0"/>
          </a:p>
        </p:txBody>
      </p:sp>
      <p:sp>
        <p:nvSpPr>
          <p:cNvPr id="32" name="Прямоугольник 31"/>
          <p:cNvSpPr/>
          <p:nvPr/>
        </p:nvSpPr>
        <p:spPr bwMode="auto">
          <a:xfrm>
            <a:off x="3340330" y="4323867"/>
            <a:ext cx="2283791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3200" b="1" i="0" u="none" strike="noStrike" cap="none" spc="0" dirty="0" smtClean="0">
                <a:ln>
                  <a:noFill/>
                </a:ln>
                <a:solidFill>
                  <a:srgbClr val="C00000"/>
                </a:solidFill>
                <a:latin typeface="Arial"/>
                <a:ea typeface="微软雅黑"/>
                <a:cs typeface="Arial"/>
              </a:rPr>
              <a:t>1 </a:t>
            </a:r>
            <a:endParaRPr sz="3200" dirty="0"/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800" b="1" i="0" u="none" strike="noStrike" cap="none" spc="0" dirty="0" smtClean="0">
                <a:ln>
                  <a:noFill/>
                </a:ln>
                <a:solidFill>
                  <a:schemeClr val="bg1"/>
                </a:solidFill>
                <a:latin typeface="Arial"/>
                <a:ea typeface="微软雅黑"/>
                <a:cs typeface="Arial"/>
              </a:rPr>
              <a:t>аудит </a:t>
            </a:r>
            <a:r>
              <a:rPr lang="ru-RU" sz="1800" b="1" i="0" u="none" strike="noStrike" cap="none" spc="0" dirty="0">
                <a:ln>
                  <a:noFill/>
                </a:ln>
                <a:solidFill>
                  <a:schemeClr val="bg1"/>
                </a:solidFill>
                <a:latin typeface="Arial"/>
                <a:ea typeface="微软雅黑"/>
                <a:cs typeface="Arial"/>
              </a:rPr>
              <a:t>в сфере закупок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33" name="ZoneTexte 17"/>
          <p:cNvSpPr txBox="1"/>
          <p:nvPr/>
        </p:nvSpPr>
        <p:spPr bwMode="auto">
          <a:xfrm>
            <a:off x="6825488" y="876686"/>
            <a:ext cx="4743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800" b="1" i="0" u="none" strike="noStrike" cap="none" spc="0" dirty="0" smtClean="0">
                <a:ln>
                  <a:noFill/>
                </a:ln>
                <a:solidFill>
                  <a:srgbClr val="C00000"/>
                </a:solidFill>
                <a:latin typeface="Arial"/>
                <a:ea typeface="微软雅黑"/>
                <a:cs typeface="Arial"/>
              </a:rPr>
              <a:t>480</a:t>
            </a:r>
            <a:r>
              <a:rPr lang="ru-RU" sz="1850" b="1" i="0" u="none" strike="noStrike" cap="none" spc="0" dirty="0" smtClean="0">
                <a:ln>
                  <a:noFill/>
                </a:ln>
                <a:solidFill>
                  <a:srgbClr val="58595B"/>
                </a:solidFill>
                <a:latin typeface="Arial"/>
                <a:ea typeface="微软雅黑"/>
                <a:cs typeface="Arial"/>
              </a:rPr>
              <a:t> </a:t>
            </a:r>
            <a:r>
              <a:rPr lang="ru-RU" sz="2150" b="1" i="0" u="none" strike="noStrike" cap="none" spc="0" dirty="0">
                <a:ln>
                  <a:noFill/>
                </a:ln>
                <a:solidFill>
                  <a:srgbClr val="242834"/>
                </a:solidFill>
                <a:latin typeface="Arial"/>
                <a:ea typeface="微软雅黑"/>
                <a:cs typeface="Arial"/>
              </a:rPr>
              <a:t>объектов контроля:</a:t>
            </a:r>
            <a:endParaRPr lang="fr-FR" sz="2150" b="1" i="0" u="none" strike="noStrike" cap="none" spc="0" dirty="0">
              <a:ln>
                <a:noFill/>
              </a:ln>
              <a:solidFill>
                <a:srgbClr val="242834"/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34" name="TextBox 33"/>
          <p:cNvSpPr txBox="1"/>
          <p:nvPr/>
        </p:nvSpPr>
        <p:spPr bwMode="auto">
          <a:xfrm>
            <a:off x="7518387" y="1547956"/>
            <a:ext cx="3770490" cy="8619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850" b="1" i="0" u="none" strike="noStrike" cap="none" spc="0">
                <a:ln>
                  <a:noFill/>
                </a:ln>
                <a:solidFill>
                  <a:srgbClr val="242834"/>
                </a:solidFill>
                <a:latin typeface="Arial"/>
                <a:ea typeface="+mn-ea"/>
                <a:cs typeface="Arial"/>
              </a:rPr>
              <a:t>структурные  подразделения      администрации  и органы </a:t>
            </a:r>
            <a:endParaRPr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850" b="1" i="0" u="none" strike="noStrike" cap="none" spc="0">
                <a:ln>
                  <a:noFill/>
                </a:ln>
                <a:solidFill>
                  <a:srgbClr val="242834"/>
                </a:solidFill>
                <a:latin typeface="Arial"/>
                <a:ea typeface="+mn-ea"/>
                <a:cs typeface="Arial"/>
              </a:rPr>
              <a:t>местного самоуправления;</a:t>
            </a:r>
            <a:endParaRPr lang="ru-RU" sz="1850" b="1" i="0" u="none" strike="noStrike" cap="none" spc="0">
              <a:ln>
                <a:noFill/>
              </a:ln>
              <a:solidFill>
                <a:srgbClr val="1ECAE4"/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35" name="TextBox 34"/>
          <p:cNvSpPr txBox="1"/>
          <p:nvPr/>
        </p:nvSpPr>
        <p:spPr bwMode="auto">
          <a:xfrm>
            <a:off x="7518387" y="2758504"/>
            <a:ext cx="5231840" cy="5746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850" b="1" i="0" u="none" strike="noStrike" cap="none" spc="0" dirty="0">
                <a:ln>
                  <a:noFill/>
                </a:ln>
                <a:solidFill>
                  <a:srgbClr val="242834"/>
                </a:solidFill>
                <a:latin typeface="Arial"/>
                <a:ea typeface="微软雅黑"/>
                <a:cs typeface="Arial"/>
              </a:rPr>
              <a:t>ГАБС органы </a:t>
            </a:r>
            <a:r>
              <a:rPr lang="ru-RU" sz="1850" b="1" i="0" u="none" strike="noStrike" cap="none" spc="0" dirty="0" smtClean="0">
                <a:ln>
                  <a:noFill/>
                </a:ln>
                <a:solidFill>
                  <a:srgbClr val="242834"/>
                </a:solidFill>
                <a:latin typeface="Arial"/>
                <a:ea typeface="微软雅黑"/>
                <a:cs typeface="Arial"/>
              </a:rPr>
              <a:t>федеральной </a:t>
            </a:r>
            <a:r>
              <a:rPr lang="ru-RU" sz="1850" b="1" i="0" u="none" strike="noStrike" cap="none" spc="0" dirty="0">
                <a:ln>
                  <a:noFill/>
                </a:ln>
                <a:solidFill>
                  <a:srgbClr val="242834"/>
                </a:solidFill>
                <a:latin typeface="Arial"/>
                <a:ea typeface="微软雅黑"/>
                <a:cs typeface="Arial"/>
              </a:rPr>
              <a:t>власти </a:t>
            </a:r>
            <a:endParaRPr dirty="0"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850" b="1" i="0" u="none" strike="noStrike" cap="none" spc="0" dirty="0">
                <a:ln>
                  <a:noFill/>
                </a:ln>
                <a:solidFill>
                  <a:srgbClr val="242834"/>
                </a:solidFill>
                <a:latin typeface="Arial"/>
                <a:ea typeface="微软雅黑"/>
                <a:cs typeface="Arial"/>
              </a:rPr>
              <a:t>и органы власти Краснодарского края;</a:t>
            </a:r>
          </a:p>
        </p:txBody>
      </p:sp>
      <p:sp>
        <p:nvSpPr>
          <p:cNvPr id="36" name="TextBox 35"/>
          <p:cNvSpPr txBox="1"/>
          <p:nvPr/>
        </p:nvSpPr>
        <p:spPr bwMode="auto">
          <a:xfrm>
            <a:off x="7640466" y="5070410"/>
            <a:ext cx="4551534" cy="5746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600" b="1" i="0" u="none" strike="noStrike" cap="none" spc="0">
                <a:ln>
                  <a:noFill/>
                </a:ln>
                <a:solidFill>
                  <a:srgbClr val="C00000"/>
                </a:solidFill>
                <a:latin typeface="Arial"/>
                <a:ea typeface="+mn-ea"/>
                <a:cs typeface="Arial"/>
              </a:rPr>
              <a:t> </a:t>
            </a:r>
            <a:r>
              <a:rPr lang="ru-RU" sz="1850" b="1" i="0" u="none" strike="noStrike" cap="none" spc="0">
                <a:ln>
                  <a:noFill/>
                </a:ln>
                <a:solidFill>
                  <a:srgbClr val="242834"/>
                </a:solidFill>
                <a:latin typeface="Arial"/>
                <a:ea typeface="+mn-ea"/>
                <a:cs typeface="Arial"/>
              </a:rPr>
              <a:t>муниципальное унитарное   </a:t>
            </a:r>
            <a:endParaRPr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850" b="1" i="0" u="none" strike="noStrike" cap="none" spc="0">
                <a:ln>
                  <a:noFill/>
                </a:ln>
                <a:solidFill>
                  <a:srgbClr val="242834"/>
                </a:solidFill>
                <a:latin typeface="Arial"/>
                <a:ea typeface="+mn-ea"/>
                <a:cs typeface="Arial"/>
              </a:rPr>
              <a:t> предприятие;</a:t>
            </a:r>
            <a:endParaRPr lang="ru-RU" sz="1850" b="1" i="0" u="none" strike="noStrike" cap="none" spc="0">
              <a:ln>
                <a:noFill/>
              </a:ln>
              <a:solidFill>
                <a:srgbClr val="242834"/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38" name="TextBox 37"/>
          <p:cNvSpPr txBox="1"/>
          <p:nvPr/>
        </p:nvSpPr>
        <p:spPr bwMode="auto">
          <a:xfrm>
            <a:off x="7640466" y="5963463"/>
            <a:ext cx="5109760" cy="5746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600" b="0" i="0" u="none" strike="noStrike" cap="none" spc="0">
                <a:ln>
                  <a:noFill/>
                </a:ln>
                <a:solidFill>
                  <a:srgbClr val="242834"/>
                </a:solidFill>
                <a:latin typeface="Arial"/>
                <a:ea typeface="+mn-ea"/>
                <a:cs typeface="Arial"/>
              </a:rPr>
              <a:t> </a:t>
            </a:r>
            <a:r>
              <a:rPr lang="ru-RU" sz="1850" b="1" i="0" u="none" strike="noStrike" cap="none" spc="0">
                <a:ln>
                  <a:noFill/>
                </a:ln>
                <a:solidFill>
                  <a:srgbClr val="242834"/>
                </a:solidFill>
                <a:latin typeface="Arial"/>
                <a:ea typeface="+mn-ea"/>
                <a:cs typeface="Arial"/>
              </a:rPr>
              <a:t>заказчики, осуществляющие </a:t>
            </a:r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850" b="1" i="0" u="none" strike="noStrike" cap="none" spc="0">
                <a:ln>
                  <a:noFill/>
                </a:ln>
                <a:solidFill>
                  <a:srgbClr val="242834"/>
                </a:solidFill>
                <a:latin typeface="Arial"/>
                <a:ea typeface="+mn-ea"/>
                <a:cs typeface="Arial"/>
              </a:rPr>
              <a:t> закупки за счёт средств бюджета.</a:t>
            </a:r>
            <a:endParaRPr lang="ru-RU" sz="1850" b="1" i="0" u="none" strike="noStrike" cap="none" spc="0">
              <a:ln>
                <a:noFill/>
              </a:ln>
              <a:solidFill>
                <a:srgbClr val="1ECAE4"/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39" name="Шестиугольник 38"/>
          <p:cNvSpPr/>
          <p:nvPr/>
        </p:nvSpPr>
        <p:spPr bwMode="auto">
          <a:xfrm rot="5400000">
            <a:off x="6398635" y="1410663"/>
            <a:ext cx="908099" cy="902452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213575"/>
            </a:solidFill>
          </a:ln>
        </p:spPr>
        <p:style>
          <a:lnRef idx="2">
            <a:srgbClr val="000000"/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0" name="TextBox 39"/>
          <p:cNvSpPr txBox="1"/>
          <p:nvPr/>
        </p:nvSpPr>
        <p:spPr bwMode="auto">
          <a:xfrm>
            <a:off x="6563116" y="1622332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Arial"/>
                <a:cs typeface="Arial"/>
              </a:rPr>
              <a:t>21</a:t>
            </a:r>
            <a:endParaRPr lang="ru-RU" sz="2800" b="1" i="0" u="none" strike="noStrike" cap="none" spc="0" dirty="0">
              <a:ln>
                <a:noFill/>
              </a:ln>
              <a:solidFill>
                <a:srgbClr val="C00000"/>
              </a:solidFill>
              <a:latin typeface="Arial"/>
              <a:cs typeface="Arial"/>
            </a:endParaRPr>
          </a:p>
        </p:txBody>
      </p:sp>
      <p:sp>
        <p:nvSpPr>
          <p:cNvPr id="51" name="Шестиугольник 50"/>
          <p:cNvSpPr/>
          <p:nvPr/>
        </p:nvSpPr>
        <p:spPr bwMode="auto">
          <a:xfrm rot="5400000">
            <a:off x="6398634" y="2533629"/>
            <a:ext cx="908099" cy="902452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213575"/>
            </a:solidFill>
          </a:ln>
        </p:spPr>
        <p:style>
          <a:lnRef idx="2">
            <a:srgbClr val="000000"/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2" name="TextBox 51"/>
          <p:cNvSpPr txBox="1"/>
          <p:nvPr/>
        </p:nvSpPr>
        <p:spPr bwMode="auto">
          <a:xfrm>
            <a:off x="6561919" y="2720475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Arial"/>
                <a:cs typeface="Arial"/>
              </a:rPr>
              <a:t>13</a:t>
            </a:r>
            <a:endParaRPr lang="ru-RU" sz="2800" b="1" i="0" u="none" strike="noStrike" cap="none" spc="0" dirty="0">
              <a:ln>
                <a:noFill/>
              </a:ln>
              <a:solidFill>
                <a:srgbClr val="C00000"/>
              </a:solidFill>
              <a:latin typeface="Arial"/>
              <a:cs typeface="Arial"/>
            </a:endParaRPr>
          </a:p>
        </p:txBody>
      </p:sp>
      <p:sp>
        <p:nvSpPr>
          <p:cNvPr id="53" name="Шестиугольник 52"/>
          <p:cNvSpPr/>
          <p:nvPr/>
        </p:nvSpPr>
        <p:spPr bwMode="auto">
          <a:xfrm rot="5400000">
            <a:off x="6398635" y="3680506"/>
            <a:ext cx="908099" cy="902452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213575"/>
            </a:solidFill>
          </a:ln>
        </p:spPr>
        <p:style>
          <a:lnRef idx="2">
            <a:srgbClr val="000000"/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4" name="TextBox 53"/>
          <p:cNvSpPr txBox="1"/>
          <p:nvPr/>
        </p:nvSpPr>
        <p:spPr bwMode="auto">
          <a:xfrm>
            <a:off x="6673588" y="387012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Arial"/>
                <a:cs typeface="Arial"/>
              </a:rPr>
              <a:t>7</a:t>
            </a:r>
            <a:endParaRPr lang="ru-RU" sz="2800" b="1" i="0" u="none" strike="noStrike" cap="none" spc="0" dirty="0">
              <a:ln>
                <a:noFill/>
              </a:ln>
              <a:solidFill>
                <a:srgbClr val="C00000"/>
              </a:solidFill>
              <a:latin typeface="Arial"/>
              <a:cs typeface="Arial"/>
            </a:endParaRPr>
          </a:p>
        </p:txBody>
      </p:sp>
      <p:sp>
        <p:nvSpPr>
          <p:cNvPr id="55" name="Шестиугольник 54"/>
          <p:cNvSpPr/>
          <p:nvPr/>
        </p:nvSpPr>
        <p:spPr bwMode="auto">
          <a:xfrm rot="5400000">
            <a:off x="6371441" y="4781885"/>
            <a:ext cx="908099" cy="902452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213575"/>
            </a:solidFill>
          </a:ln>
        </p:spPr>
        <p:style>
          <a:lnRef idx="2">
            <a:srgbClr val="000000"/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6" name="TextBox 55"/>
          <p:cNvSpPr txBox="1"/>
          <p:nvPr/>
        </p:nvSpPr>
        <p:spPr bwMode="auto">
          <a:xfrm>
            <a:off x="6656979" y="4944532"/>
            <a:ext cx="3370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Arial"/>
                <a:cs typeface="Arial"/>
              </a:rPr>
              <a:t>6</a:t>
            </a:r>
            <a:endParaRPr lang="ru-RU" sz="2800" b="1" i="0" u="none" strike="noStrike" cap="none" spc="0" dirty="0">
              <a:ln>
                <a:noFill/>
              </a:ln>
              <a:solidFill>
                <a:srgbClr val="C00000"/>
              </a:solidFill>
              <a:latin typeface="Arial"/>
              <a:cs typeface="Arial"/>
            </a:endParaRPr>
          </a:p>
        </p:txBody>
      </p:sp>
      <p:sp>
        <p:nvSpPr>
          <p:cNvPr id="57" name="Шестиугольник 56"/>
          <p:cNvSpPr/>
          <p:nvPr/>
        </p:nvSpPr>
        <p:spPr bwMode="auto">
          <a:xfrm rot="5400000">
            <a:off x="6371440" y="5858701"/>
            <a:ext cx="908099" cy="902452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213575"/>
            </a:solidFill>
          </a:ln>
        </p:spPr>
        <p:style>
          <a:lnRef idx="2">
            <a:srgbClr val="000000"/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8" name="TextBox 57"/>
          <p:cNvSpPr txBox="1"/>
          <p:nvPr/>
        </p:nvSpPr>
        <p:spPr bwMode="auto">
          <a:xfrm>
            <a:off x="6454630" y="6050667"/>
            <a:ext cx="7857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Arial"/>
                <a:cs typeface="Arial"/>
              </a:rPr>
              <a:t>433</a:t>
            </a:r>
            <a:endParaRPr lang="ru-RU" sz="2800" b="1" i="0" u="none" strike="noStrike" cap="none" spc="0" dirty="0">
              <a:ln>
                <a:noFill/>
              </a:ln>
              <a:solidFill>
                <a:srgbClr val="C00000"/>
              </a:solidFill>
              <a:latin typeface="Arial"/>
              <a:cs typeface="Arial"/>
            </a:endParaRPr>
          </a:p>
        </p:txBody>
      </p:sp>
      <p:sp>
        <p:nvSpPr>
          <p:cNvPr id="59" name="Прямоугольник 58"/>
          <p:cNvSpPr/>
          <p:nvPr/>
        </p:nvSpPr>
        <p:spPr bwMode="auto">
          <a:xfrm>
            <a:off x="7518387" y="3885310"/>
            <a:ext cx="37228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800" b="1" i="0" u="none" strike="noStrike" cap="none" spc="0">
                <a:ln>
                  <a:noFill/>
                </a:ln>
                <a:solidFill>
                  <a:srgbClr val="242834"/>
                </a:solidFill>
                <a:latin typeface="Arial"/>
                <a:ea typeface="微软雅黑"/>
                <a:cs typeface="Arial"/>
              </a:rPr>
              <a:t>муниципальные учреждения; </a:t>
            </a:r>
            <a:r>
              <a:rPr lang="ru-RU" sz="1800" b="1" i="0" u="none" strike="noStrike" cap="none" spc="0">
                <a:ln>
                  <a:noFill/>
                </a:ln>
                <a:solidFill>
                  <a:srgbClr val="D43E01"/>
                </a:solidFill>
                <a:latin typeface="Arial"/>
                <a:ea typeface="微软雅黑"/>
                <a:cs typeface="Arial"/>
              </a:rPr>
              <a:t> </a:t>
            </a:r>
            <a:endParaRPr lang="ru-RU" sz="1800" b="0" i="0" u="none" strike="noStrike" cap="none" spc="0">
              <a:ln>
                <a:noFill/>
              </a:ln>
              <a:solidFill>
                <a:srgbClr val="242834"/>
              </a:solidFill>
              <a:latin typeface="Open Sans"/>
              <a:ea typeface="+mn-ea"/>
              <a:cs typeface="+mn-cs"/>
            </a:endParaRPr>
          </a:p>
        </p:txBody>
      </p:sp>
      <p:pic>
        <p:nvPicPr>
          <p:cNvPr id="41" name="Рисунок 12"/>
          <p:cNvPicPr/>
          <p:nvPr/>
        </p:nvPicPr>
        <p:blipFill>
          <a:blip r:embed="rId2"/>
          <a:stretch/>
        </p:blipFill>
        <p:spPr bwMode="auto">
          <a:xfrm>
            <a:off x="87771" y="64620"/>
            <a:ext cx="1079640" cy="1079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Диаграмма 3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27949466"/>
              </p:ext>
            </p:extLst>
          </p:nvPr>
        </p:nvGraphicFramePr>
        <p:xfrm>
          <a:off x="6388435" y="2441545"/>
          <a:ext cx="5681645" cy="34361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Скругленный прямоугольник 11"/>
          <p:cNvSpPr/>
          <p:nvPr/>
        </p:nvSpPr>
        <p:spPr>
          <a:xfrm>
            <a:off x="8240845" y="4294609"/>
            <a:ext cx="3533086" cy="714080"/>
          </a:xfrm>
          <a:prstGeom prst="round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altLang="zh-CN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96,6%</a:t>
            </a:r>
            <a:r>
              <a:rPr lang="ru-RU" altLang="zh-CN" sz="1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УСТРАНЕНО</a:t>
            </a:r>
            <a:endParaRPr lang="zh-CN" altLang="en-US" sz="1600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422F2B19-E0F9-41DE-A2F2-2E18D030E8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155" y="213865"/>
            <a:ext cx="12719636" cy="332399"/>
          </a:xfrm>
        </p:spPr>
        <p:txBody>
          <a:bodyPr/>
          <a:lstStyle/>
          <a:p>
            <a:pPr algn="ctr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Структура выявленных и устраненных нарушений и недостатков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896554" y="6121985"/>
            <a:ext cx="22585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Учет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отчетность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04379" y="6195727"/>
            <a:ext cx="3538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Управление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собственностью</a:t>
            </a: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1590595" y="780810"/>
            <a:ext cx="10092145" cy="8637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6" name="Скругленный прямоугольник 5"/>
          <p:cNvSpPr/>
          <p:nvPr/>
        </p:nvSpPr>
        <p:spPr>
          <a:xfrm>
            <a:off x="421763" y="6145214"/>
            <a:ext cx="337752" cy="329334"/>
          </a:xfrm>
          <a:prstGeom prst="roundRect">
            <a:avLst/>
          </a:prstGeom>
          <a:solidFill>
            <a:schemeClr val="accent1"/>
          </a:solidFill>
          <a:ln>
            <a:solidFill>
              <a:srgbClr val="155F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20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219560" y="6213001"/>
            <a:ext cx="337751" cy="329335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solidFill>
              <a:srgbClr val="8888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20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851489" y="6195727"/>
            <a:ext cx="1098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Закупки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 bwMode="auto">
          <a:xfrm>
            <a:off x="3083005" y="1390738"/>
            <a:ext cx="1709105" cy="714080"/>
          </a:xfrm>
          <a:prstGeom prst="roundRect">
            <a:avLst>
              <a:gd name="adj" fmla="val 16667"/>
            </a:avLst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334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</a:t>
            </a:r>
            <a:r>
              <a:rPr lang="ru-RU" sz="2400" b="1" i="0" u="none" strike="noStrike" cap="none" spc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1 437</a:t>
            </a:r>
            <a:endParaRPr lang="ru-RU" sz="2000" b="0" i="0" u="none" strike="noStrike" cap="none" spc="0" dirty="0">
              <a:ln>
                <a:noFill/>
              </a:ln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 bwMode="auto">
          <a:xfrm>
            <a:off x="3698077" y="6104445"/>
            <a:ext cx="25519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600" b="1" i="0" u="none" strike="noStrike" cap="none" spc="0" dirty="0">
                <a:ln>
                  <a:noFill/>
                </a:ln>
                <a:solidFill>
                  <a:srgbClr val="242834"/>
                </a:solidFill>
                <a:latin typeface="Arial"/>
                <a:ea typeface="+mn-ea"/>
                <a:cs typeface="Arial"/>
              </a:rPr>
              <a:t>При формировании </a:t>
            </a:r>
            <a:endParaRPr dirty="0"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600" b="1" i="0" u="none" strike="noStrike" cap="none" spc="0" dirty="0">
                <a:ln>
                  <a:noFill/>
                </a:ln>
                <a:solidFill>
                  <a:srgbClr val="242834"/>
                </a:solidFill>
                <a:latin typeface="Arial"/>
                <a:ea typeface="+mn-ea"/>
                <a:cs typeface="Arial"/>
              </a:rPr>
              <a:t>и исполнении бюджета</a:t>
            </a:r>
            <a:endParaRPr lang="ru-RU" sz="1600" b="1" i="0" u="none" strike="noStrike" cap="none" spc="0" dirty="0">
              <a:ln>
                <a:noFill/>
              </a:ln>
              <a:solidFill>
                <a:srgbClr val="155FAA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246929" y="6191174"/>
            <a:ext cx="337752" cy="329334"/>
          </a:xfrm>
          <a:prstGeom prst="roundRect">
            <a:avLst/>
          </a:prstGeom>
          <a:solidFill>
            <a:srgbClr val="00B0F0"/>
          </a:solidFill>
          <a:ln>
            <a:solidFill>
              <a:srgbClr val="155F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200"/>
          </a:p>
        </p:txBody>
      </p:sp>
      <p:sp>
        <p:nvSpPr>
          <p:cNvPr id="29" name="Скругленный прямоугольник 28"/>
          <p:cNvSpPr/>
          <p:nvPr/>
        </p:nvSpPr>
        <p:spPr bwMode="auto">
          <a:xfrm>
            <a:off x="8778175" y="1369571"/>
            <a:ext cx="1820911" cy="805574"/>
          </a:xfrm>
          <a:prstGeom prst="roundRect">
            <a:avLst>
              <a:gd name="adj" fmla="val 16667"/>
            </a:avLst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defRPr/>
            </a:pPr>
            <a:r>
              <a:rPr lang="ru-RU" altLang="zh-CN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43 </a:t>
            </a:r>
            <a:r>
              <a:rPr lang="ru-RU" altLang="zh-CN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890,4 </a:t>
            </a:r>
            <a:r>
              <a:rPr lang="ru-RU" altLang="zh-CN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</a:t>
            </a:r>
            <a:r>
              <a:rPr lang="ru-RU" altLang="zh-CN" sz="24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42 311,3</a:t>
            </a:r>
            <a:endParaRPr lang="ru-RU" sz="2000" b="0" i="0" u="none" strike="noStrike" cap="none" spc="0" dirty="0">
              <a:ln>
                <a:noFill/>
              </a:ln>
              <a:solidFill>
                <a:schemeClr val="accent5">
                  <a:lumMod val="75000"/>
                </a:schemeClr>
              </a:solidFill>
              <a:latin typeface="Open Sans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0497105" y="6226728"/>
            <a:ext cx="337751" cy="329335"/>
          </a:xfrm>
          <a:prstGeom prst="roundRect">
            <a:avLst/>
          </a:prstGeom>
          <a:solidFill>
            <a:srgbClr val="DFB318"/>
          </a:solidFill>
          <a:ln>
            <a:solidFill>
              <a:srgbClr val="DFB3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200">
              <a:solidFill>
                <a:schemeClr val="bg1">
                  <a:lumMod val="75000"/>
                </a:schemeClr>
              </a:solidFill>
            </a:endParaRPr>
          </a:p>
        </p:txBody>
      </p:sp>
      <p:graphicFrame>
        <p:nvGraphicFramePr>
          <p:cNvPr id="32" name="Диаграмма 3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79102935"/>
              </p:ext>
            </p:extLst>
          </p:nvPr>
        </p:nvGraphicFramePr>
        <p:xfrm>
          <a:off x="590639" y="2492131"/>
          <a:ext cx="5174894" cy="33349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4904657" y="1443609"/>
            <a:ext cx="5613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ед.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768133" y="1544819"/>
            <a:ext cx="11817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млн руб.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374230" y="1329375"/>
            <a:ext cx="17796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Arial"/>
              </a:rPr>
              <a:t>Выявлено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21763" y="1729485"/>
            <a:ext cx="18582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Устранено</a:t>
            </a:r>
            <a:r>
              <a:rPr lang="ru-RU" sz="2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22" name="Рисунок 12"/>
          <p:cNvPicPr/>
          <p:nvPr/>
        </p:nvPicPr>
        <p:blipFill>
          <a:blip r:embed="rId5"/>
          <a:stretch/>
        </p:blipFill>
        <p:spPr bwMode="auto">
          <a:xfrm>
            <a:off x="87771" y="64620"/>
            <a:ext cx="1079640" cy="107964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3228938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 bwMode="auto">
          <a:xfrm>
            <a:off x="1324230" y="295462"/>
            <a:ext cx="10933499" cy="720197"/>
          </a:xfrm>
        </p:spPr>
        <p:txBody>
          <a:bodyPr/>
          <a:lstStyle/>
          <a:p>
            <a:pPr algn="ctr">
              <a:defRPr/>
            </a:pPr>
            <a:r>
              <a:rPr lang="ru-RU" sz="2400" dirty="0" smtClean="0">
                <a:ln w="1905"/>
                <a:latin typeface="Arial"/>
                <a:cs typeface="Arial"/>
              </a:rPr>
              <a:t>Структура контрольных мероприятий </a:t>
            </a:r>
            <a:r>
              <a:rPr lang="ru-RU" dirty="0">
                <a:latin typeface="Arial"/>
                <a:cs typeface="Arial"/>
              </a:rPr>
              <a:t/>
            </a:r>
            <a:br>
              <a:rPr lang="ru-RU" dirty="0">
                <a:latin typeface="Arial"/>
                <a:cs typeface="Arial"/>
              </a:rPr>
            </a:br>
            <a:endParaRPr lang="ru-RU" dirty="0"/>
          </a:p>
        </p:txBody>
      </p:sp>
      <p:sp>
        <p:nvSpPr>
          <p:cNvPr id="5" name="TextBox 4"/>
          <p:cNvSpPr txBox="1"/>
          <p:nvPr/>
        </p:nvSpPr>
        <p:spPr bwMode="auto">
          <a:xfrm>
            <a:off x="2659100" y="832432"/>
            <a:ext cx="6728915" cy="51851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800" b="1" i="0" u="none" strike="noStrike" cap="none" spc="0" dirty="0" smtClean="0">
                <a:ln>
                  <a:noFill/>
                </a:ln>
                <a:solidFill>
                  <a:srgbClr val="C00000"/>
                </a:solidFill>
                <a:latin typeface="Arial"/>
                <a:ea typeface="+mn-ea"/>
                <a:cs typeface="Arial"/>
              </a:rPr>
              <a:t>46</a:t>
            </a:r>
            <a:r>
              <a:rPr lang="ru-RU" sz="2000" b="1" i="0" u="none" strike="noStrike" cap="none" spc="0" dirty="0" smtClean="0">
                <a:ln>
                  <a:noFill/>
                </a:ln>
                <a:solidFill>
                  <a:srgbClr val="1568E8">
                    <a:lumMod val="50000"/>
                  </a:srgbClr>
                </a:solidFill>
                <a:latin typeface="Arial"/>
                <a:ea typeface="+mn-ea"/>
                <a:cs typeface="Arial"/>
              </a:rPr>
              <a:t> </a:t>
            </a:r>
            <a:r>
              <a:rPr lang="ru-RU" sz="2400" b="1" i="0" u="none" strike="noStrike" cap="none" spc="0" dirty="0" smtClean="0">
                <a:ln>
                  <a:noFill/>
                </a:ln>
                <a:latin typeface="Arial"/>
                <a:ea typeface="+mn-ea"/>
                <a:cs typeface="Arial"/>
              </a:rPr>
              <a:t>мероприятий:</a:t>
            </a:r>
            <a:endParaRPr lang="ru-RU" sz="2400" b="1" i="0" u="none" strike="noStrike" cap="none" spc="0" dirty="0">
              <a:ln>
                <a:noFill/>
              </a:ln>
              <a:latin typeface="Arial"/>
              <a:ea typeface="+mn-ea"/>
              <a:cs typeface="Arial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774597" y="1651178"/>
            <a:ext cx="9656134" cy="40011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ü"/>
              <a:defRPr/>
            </a:pPr>
            <a:r>
              <a:rPr lang="ru-RU" sz="2000" dirty="0" smtClean="0">
                <a:solidFill>
                  <a:srgbClr val="242834"/>
                </a:solidFill>
                <a:latin typeface="Arial"/>
              </a:rPr>
              <a:t>проверка </a:t>
            </a:r>
            <a:r>
              <a:rPr lang="ru-RU" sz="2000" b="1" dirty="0">
                <a:solidFill>
                  <a:srgbClr val="242834"/>
                </a:solidFill>
                <a:latin typeface="Arial"/>
              </a:rPr>
              <a:t>годовой отчетности </a:t>
            </a:r>
            <a:r>
              <a:rPr lang="ru-RU" sz="2000" dirty="0" smtClean="0">
                <a:solidFill>
                  <a:srgbClr val="242834"/>
                </a:solidFill>
                <a:latin typeface="Arial"/>
              </a:rPr>
              <a:t>ГАБС за 2024 </a:t>
            </a:r>
            <a:r>
              <a:rPr lang="ru-RU" sz="2000" dirty="0">
                <a:solidFill>
                  <a:srgbClr val="242834"/>
                </a:solidFill>
                <a:latin typeface="Arial"/>
              </a:rPr>
              <a:t>год</a:t>
            </a:r>
            <a:endParaRPr sz="2000" dirty="0"/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10912562" y="1584308"/>
            <a:ext cx="719999" cy="5232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800" b="1" i="0" u="none" strike="noStrike" cap="none" spc="0" dirty="0" smtClean="0">
                <a:ln>
                  <a:noFill/>
                </a:ln>
                <a:solidFill>
                  <a:srgbClr val="C00000"/>
                </a:solidFill>
                <a:latin typeface="Arial"/>
                <a:ea typeface="+mn-ea"/>
                <a:cs typeface="Arial"/>
              </a:rPr>
              <a:t>34</a:t>
            </a:r>
            <a:endParaRPr lang="ru-RU" sz="2800" b="1" i="0" u="none" strike="noStrike" cap="none" spc="0" dirty="0">
              <a:ln>
                <a:noFill/>
              </a:ln>
              <a:solidFill>
                <a:srgbClr val="C00000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33" name="Прямоугольник 32"/>
          <p:cNvSpPr/>
          <p:nvPr/>
        </p:nvSpPr>
        <p:spPr bwMode="auto">
          <a:xfrm>
            <a:off x="11047921" y="3374054"/>
            <a:ext cx="612094" cy="51851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800" b="1" i="0" u="none" strike="noStrike" cap="none" spc="0" dirty="0" smtClean="0">
                <a:ln>
                  <a:noFill/>
                </a:ln>
                <a:solidFill>
                  <a:srgbClr val="C00000"/>
                </a:solidFill>
                <a:latin typeface="Arial"/>
                <a:cs typeface="Arial"/>
              </a:rPr>
              <a:t>2</a:t>
            </a:r>
            <a:endParaRPr dirty="0">
              <a:solidFill>
                <a:srgbClr val="C0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 bwMode="auto">
          <a:xfrm>
            <a:off x="785941" y="2292147"/>
            <a:ext cx="10571465" cy="1015663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solidFill>
                  <a:srgbClr val="242834"/>
                </a:solidFill>
                <a:latin typeface="Arial"/>
              </a:rPr>
              <a:t>по </a:t>
            </a:r>
            <a:r>
              <a:rPr lang="ru-RU" sz="2000" b="1" dirty="0">
                <a:solidFill>
                  <a:srgbClr val="242834"/>
                </a:solidFill>
                <a:latin typeface="Arial"/>
              </a:rPr>
              <a:t>использованию имущества</a:t>
            </a:r>
            <a:r>
              <a:rPr lang="ru-RU" sz="2000" dirty="0">
                <a:solidFill>
                  <a:srgbClr val="242834"/>
                </a:solidFill>
                <a:latin typeface="Arial"/>
              </a:rPr>
              <a:t>, находящегося в </a:t>
            </a:r>
            <a:r>
              <a:rPr lang="ru-RU" sz="2000" dirty="0" smtClean="0">
                <a:solidFill>
                  <a:srgbClr val="242834"/>
                </a:solidFill>
                <a:latin typeface="Arial"/>
              </a:rPr>
              <a:t>хозведении МУП </a:t>
            </a:r>
            <a:r>
              <a:rPr lang="ru-RU" sz="2000" dirty="0">
                <a:solidFill>
                  <a:srgbClr val="242834"/>
                </a:solidFill>
                <a:latin typeface="Arial"/>
              </a:rPr>
              <a:t>и </a:t>
            </a:r>
            <a:endParaRPr lang="ru-RU" sz="2000" dirty="0" smtClean="0">
              <a:solidFill>
                <a:srgbClr val="242834"/>
              </a:solidFill>
              <a:latin typeface="Arial"/>
            </a:endParaRPr>
          </a:p>
          <a:p>
            <a:pPr>
              <a:defRPr/>
            </a:pPr>
            <a:r>
              <a:rPr lang="ru-RU" sz="2000" dirty="0" smtClean="0">
                <a:solidFill>
                  <a:srgbClr val="242834"/>
                </a:solidFill>
                <a:latin typeface="Arial"/>
              </a:rPr>
              <a:t>     исполнения </a:t>
            </a:r>
            <a:r>
              <a:rPr lang="ru-RU" sz="2000" dirty="0">
                <a:solidFill>
                  <a:srgbClr val="242834"/>
                </a:solidFill>
                <a:latin typeface="Arial"/>
              </a:rPr>
              <a:t>администрацией МО город Краснодар отдельных функций </a:t>
            </a:r>
            <a:r>
              <a:rPr lang="ru-RU" sz="2000" dirty="0" smtClean="0">
                <a:solidFill>
                  <a:srgbClr val="242834"/>
                </a:solidFill>
                <a:latin typeface="Arial"/>
              </a:rPr>
              <a:t>и </a:t>
            </a:r>
          </a:p>
          <a:p>
            <a:pPr>
              <a:defRPr/>
            </a:pPr>
            <a:r>
              <a:rPr lang="ru-RU" sz="2000" dirty="0" smtClean="0">
                <a:solidFill>
                  <a:srgbClr val="242834"/>
                </a:solidFill>
                <a:latin typeface="Arial"/>
              </a:rPr>
              <a:t>     полномочий </a:t>
            </a:r>
            <a:r>
              <a:rPr lang="ru-RU" sz="2000" dirty="0">
                <a:solidFill>
                  <a:srgbClr val="242834"/>
                </a:solidFill>
                <a:latin typeface="Arial"/>
              </a:rPr>
              <a:t>собственника имущества и их </a:t>
            </a:r>
            <a:r>
              <a:rPr lang="ru-RU" sz="2000" dirty="0" smtClean="0">
                <a:solidFill>
                  <a:srgbClr val="242834"/>
                </a:solidFill>
                <a:latin typeface="Arial"/>
              </a:rPr>
              <a:t>учредителя </a:t>
            </a:r>
            <a:endParaRPr lang="ru-RU" sz="2000" i="0" u="none" strike="noStrike" cap="none" spc="0" dirty="0">
              <a:ln>
                <a:noFill/>
              </a:ln>
              <a:solidFill>
                <a:srgbClr val="242834"/>
              </a:solidFill>
              <a:latin typeface="Open Sans"/>
            </a:endParaRPr>
          </a:p>
        </p:txBody>
      </p:sp>
      <p:sp>
        <p:nvSpPr>
          <p:cNvPr id="21" name="Прямоугольник 20"/>
          <p:cNvSpPr/>
          <p:nvPr/>
        </p:nvSpPr>
        <p:spPr bwMode="auto">
          <a:xfrm>
            <a:off x="947251" y="6269543"/>
            <a:ext cx="9650462" cy="646331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lvl="0" algn="ctr">
              <a:defRPr/>
            </a:pPr>
            <a:r>
              <a:rPr lang="ru-RU" dirty="0" smtClean="0">
                <a:solidFill>
                  <a:srgbClr val="1568E8">
                    <a:lumMod val="50000"/>
                  </a:srgbClr>
                </a:solidFill>
                <a:latin typeface="Arial"/>
              </a:rPr>
              <a:t>Кроме того,  3 мероприятия, начатые в отчетном году, планируются к завершению в                   1 полугодии 2026 года (2 встречные проверки завершены)</a:t>
            </a:r>
            <a:endParaRPr lang="ru-RU" i="0" u="none" strike="noStrike" cap="none" spc="0" dirty="0">
              <a:ln>
                <a:noFill/>
              </a:ln>
              <a:solidFill>
                <a:srgbClr val="1568E8">
                  <a:lumMod val="50000"/>
                </a:srgbClr>
              </a:solidFill>
              <a:latin typeface="Open Sans"/>
            </a:endParaRPr>
          </a:p>
        </p:txBody>
      </p:sp>
      <p:sp>
        <p:nvSpPr>
          <p:cNvPr id="22" name="Прямоугольник 21"/>
          <p:cNvSpPr/>
          <p:nvPr/>
        </p:nvSpPr>
        <p:spPr bwMode="auto">
          <a:xfrm>
            <a:off x="11096457" y="6299776"/>
            <a:ext cx="511265" cy="5232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Arial"/>
                <a:cs typeface="Arial"/>
              </a:rPr>
              <a:t>5</a:t>
            </a:r>
            <a:endParaRPr lang="ru-RU" sz="2800" b="1" i="0" u="none" strike="noStrike" cap="none" spc="0" dirty="0">
              <a:ln>
                <a:noFill/>
              </a:ln>
              <a:solidFill>
                <a:srgbClr val="C00000"/>
              </a:solidFill>
              <a:latin typeface="Arial"/>
              <a:cs typeface="Arial"/>
            </a:endParaRPr>
          </a:p>
        </p:txBody>
      </p:sp>
      <p:sp>
        <p:nvSpPr>
          <p:cNvPr id="23" name="Прямоугольник 22"/>
          <p:cNvSpPr/>
          <p:nvPr/>
        </p:nvSpPr>
        <p:spPr bwMode="auto">
          <a:xfrm>
            <a:off x="11011771" y="2295642"/>
            <a:ext cx="595951" cy="51851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800" b="1" i="0" u="none" strike="noStrike" cap="none" spc="0" dirty="0" smtClean="0">
                <a:ln>
                  <a:noFill/>
                </a:ln>
                <a:solidFill>
                  <a:srgbClr val="C00000"/>
                </a:solidFill>
                <a:latin typeface="Arial"/>
                <a:cs typeface="Arial"/>
              </a:rPr>
              <a:t>9</a:t>
            </a:r>
            <a:endParaRPr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690938" y="3515271"/>
            <a:ext cx="1034216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solidFill>
                  <a:srgbClr val="242834"/>
                </a:solidFill>
                <a:latin typeface="Arial"/>
              </a:rPr>
              <a:t>по расходованию средств </a:t>
            </a:r>
            <a:r>
              <a:rPr lang="ru-RU" sz="2000" dirty="0" smtClean="0">
                <a:solidFill>
                  <a:srgbClr val="242834"/>
                </a:solidFill>
                <a:latin typeface="Arial"/>
              </a:rPr>
              <a:t>ДГХ и ТЭК администрации МО город Краснодар</a:t>
            </a:r>
          </a:p>
          <a:p>
            <a:pPr>
              <a:defRPr/>
            </a:pPr>
            <a:r>
              <a:rPr lang="ru-RU" sz="2000" dirty="0">
                <a:solidFill>
                  <a:srgbClr val="242834"/>
                </a:solidFill>
                <a:latin typeface="Arial"/>
              </a:rPr>
              <a:t> </a:t>
            </a:r>
            <a:r>
              <a:rPr lang="ru-RU" sz="2000" dirty="0" smtClean="0">
                <a:solidFill>
                  <a:srgbClr val="242834"/>
                </a:solidFill>
                <a:latin typeface="Arial"/>
              </a:rPr>
              <a:t>    на </a:t>
            </a:r>
            <a:r>
              <a:rPr lang="ru-RU" sz="2000" dirty="0">
                <a:solidFill>
                  <a:srgbClr val="242834"/>
                </a:solidFill>
                <a:latin typeface="Arial"/>
              </a:rPr>
              <a:t>формирование </a:t>
            </a:r>
            <a:r>
              <a:rPr lang="ru-RU" sz="2000" b="1" dirty="0">
                <a:solidFill>
                  <a:srgbClr val="242834"/>
                </a:solidFill>
                <a:latin typeface="Arial"/>
              </a:rPr>
              <a:t>комфортной городской среды </a:t>
            </a:r>
            <a:r>
              <a:rPr lang="ru-RU" sz="2000" dirty="0">
                <a:solidFill>
                  <a:srgbClr val="242834"/>
                </a:solidFill>
                <a:latin typeface="Arial"/>
              </a:rPr>
              <a:t>МО город Краснодар</a:t>
            </a:r>
          </a:p>
        </p:txBody>
      </p:sp>
      <p:sp>
        <p:nvSpPr>
          <p:cNvPr id="50" name="Прямоугольник 49"/>
          <p:cNvSpPr/>
          <p:nvPr/>
        </p:nvSpPr>
        <p:spPr bwMode="auto">
          <a:xfrm>
            <a:off x="11272561" y="4512839"/>
            <a:ext cx="393762" cy="51851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800" b="1" i="0" u="none" strike="noStrike" cap="none" spc="0" dirty="0" smtClean="0">
                <a:ln>
                  <a:noFill/>
                </a:ln>
                <a:solidFill>
                  <a:srgbClr val="C00000"/>
                </a:solidFill>
                <a:latin typeface="Arial"/>
                <a:ea typeface="+mn-ea"/>
                <a:cs typeface="Arial"/>
              </a:rPr>
              <a:t>1</a:t>
            </a:r>
            <a:endParaRPr lang="ru-RU" sz="2800" b="1" i="0" u="none" strike="noStrike" cap="none" spc="0" dirty="0">
              <a:ln>
                <a:noFill/>
              </a:ln>
              <a:solidFill>
                <a:srgbClr val="C00000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638858" y="4515604"/>
            <a:ext cx="10446324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solidFill>
                  <a:srgbClr val="242834"/>
                </a:solidFill>
                <a:latin typeface="Arial"/>
              </a:rPr>
              <a:t>использования средств, выделенных в рамках Программы по </a:t>
            </a:r>
            <a:r>
              <a:rPr lang="ru-RU" sz="2000" dirty="0" smtClean="0">
                <a:solidFill>
                  <a:srgbClr val="242834"/>
                </a:solidFill>
                <a:latin typeface="Arial"/>
              </a:rPr>
              <a:t>выполнению </a:t>
            </a:r>
            <a:r>
              <a:rPr lang="ru-RU" sz="2000" b="1" dirty="0" smtClean="0">
                <a:solidFill>
                  <a:srgbClr val="242834"/>
                </a:solidFill>
                <a:latin typeface="Arial"/>
              </a:rPr>
              <a:t>наказов </a:t>
            </a:r>
            <a:r>
              <a:rPr lang="ru-RU" sz="2000" b="1" dirty="0">
                <a:solidFill>
                  <a:srgbClr val="242834"/>
                </a:solidFill>
                <a:latin typeface="Arial"/>
              </a:rPr>
              <a:t>избирателей </a:t>
            </a:r>
            <a:r>
              <a:rPr lang="ru-RU" sz="2000" dirty="0">
                <a:solidFill>
                  <a:srgbClr val="242834"/>
                </a:solidFill>
                <a:latin typeface="Arial"/>
              </a:rPr>
              <a:t>депутатов городской Думы </a:t>
            </a:r>
            <a:r>
              <a:rPr lang="ru-RU" sz="2000" dirty="0" smtClean="0">
                <a:solidFill>
                  <a:srgbClr val="242834"/>
                </a:solidFill>
                <a:latin typeface="Arial"/>
              </a:rPr>
              <a:t>Краснодара </a:t>
            </a:r>
            <a:r>
              <a:rPr lang="ru-RU" sz="2000" dirty="0">
                <a:solidFill>
                  <a:srgbClr val="242834"/>
                </a:solidFill>
                <a:latin typeface="Arial"/>
              </a:rPr>
              <a:t>по обращению </a:t>
            </a:r>
            <a:r>
              <a:rPr lang="ru-RU" sz="2000" dirty="0" smtClean="0">
                <a:solidFill>
                  <a:srgbClr val="242834"/>
                </a:solidFill>
                <a:latin typeface="Arial"/>
              </a:rPr>
              <a:t>гражданина</a:t>
            </a:r>
            <a:r>
              <a:rPr lang="ru-RU" sz="2200" dirty="0" smtClean="0">
                <a:solidFill>
                  <a:srgbClr val="242834"/>
                </a:solidFill>
                <a:latin typeface="Arial"/>
              </a:rPr>
              <a:t> </a:t>
            </a:r>
            <a:endParaRPr lang="ru-RU" sz="2200" dirty="0">
              <a:solidFill>
                <a:srgbClr val="242834"/>
              </a:solidFill>
              <a:latin typeface="Arial"/>
            </a:endParaRPr>
          </a:p>
        </p:txBody>
      </p:sp>
      <p:cxnSp>
        <p:nvCxnSpPr>
          <p:cNvPr id="61" name="Прямая соединительная линия 60"/>
          <p:cNvCxnSpPr>
            <a:cxnSpLocks/>
          </p:cNvCxnSpPr>
          <p:nvPr/>
        </p:nvCxnSpPr>
        <p:spPr bwMode="auto">
          <a:xfrm>
            <a:off x="161785" y="6246190"/>
            <a:ext cx="11789180" cy="0"/>
          </a:xfrm>
          <a:prstGeom prst="line">
            <a:avLst/>
          </a:prstGeom>
          <a:ln>
            <a:solidFill>
              <a:srgbClr val="155F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>
            <a:cxnSpLocks/>
          </p:cNvCxnSpPr>
          <p:nvPr/>
        </p:nvCxnSpPr>
        <p:spPr bwMode="auto">
          <a:xfrm>
            <a:off x="1559293" y="800936"/>
            <a:ext cx="10463374" cy="17687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17" name="Рисунок 12"/>
          <p:cNvPicPr/>
          <p:nvPr/>
        </p:nvPicPr>
        <p:blipFill>
          <a:blip r:embed="rId3"/>
          <a:stretch/>
        </p:blipFill>
        <p:spPr bwMode="auto">
          <a:xfrm>
            <a:off x="87771" y="64620"/>
            <a:ext cx="1079640" cy="1079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629F11A-CAD2-4FD2-9793-0DC6E98D19B3}" type="slidenum">
              <a:rPr lang="ru-RU" sz="1200" b="0" i="0" u="none" strike="noStrike" cap="none" spc="0">
                <a:ln>
                  <a:noFill/>
                </a:ln>
                <a:solidFill>
                  <a:srgbClr val="D1D1D1">
                    <a:lumMod val="90000"/>
                  </a:srgbClr>
                </a:solidFill>
                <a:latin typeface="Open Sans"/>
                <a:ea typeface="+mn-ea"/>
                <a:cs typeface="+mn-cs"/>
              </a:rPr>
              <a:t>9</a:t>
            </a:fld>
            <a:endParaRPr lang="ru-RU" sz="1200" b="0" i="0" u="none" strike="noStrike" cap="none" spc="0" dirty="0">
              <a:ln>
                <a:noFill/>
              </a:ln>
              <a:solidFill>
                <a:srgbClr val="D1D1D1">
                  <a:lumMod val="90000"/>
                </a:srgbClr>
              </a:solidFill>
              <a:latin typeface="Open Sans"/>
              <a:ea typeface="+mn-ea"/>
              <a:cs typeface="+mn-cs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 bwMode="auto">
          <a:xfrm>
            <a:off x="1319079" y="282061"/>
            <a:ext cx="10933499" cy="997196"/>
          </a:xfrm>
        </p:spPr>
        <p:txBody>
          <a:bodyPr/>
          <a:lstStyle/>
          <a:p>
            <a:pPr algn="ctr">
              <a:defRPr/>
            </a:pPr>
            <a:r>
              <a:rPr lang="ru-RU" sz="2400" dirty="0" smtClean="0">
                <a:ln w="1905"/>
                <a:latin typeface="Arial"/>
                <a:cs typeface="Arial"/>
              </a:rPr>
              <a:t>Экспертно-аналитические мероприятия по контролю </a:t>
            </a:r>
            <a:r>
              <a:rPr lang="ru-RU" sz="2400" dirty="0">
                <a:ln w="1905"/>
                <a:latin typeface="Arial"/>
                <a:cs typeface="Arial"/>
              </a:rPr>
              <a:t>за формированием и исполнением </a:t>
            </a:r>
            <a:r>
              <a:rPr lang="ru-RU" sz="2400" dirty="0" smtClean="0">
                <a:ln w="1905"/>
                <a:latin typeface="Arial"/>
                <a:cs typeface="Arial"/>
              </a:rPr>
              <a:t>МБ</a:t>
            </a:r>
            <a:r>
              <a:rPr lang="ru-RU" sz="2400" dirty="0">
                <a:latin typeface="Arial"/>
                <a:cs typeface="Arial"/>
              </a:rPr>
              <a:t/>
            </a:r>
            <a:br>
              <a:rPr lang="ru-RU" sz="2400" dirty="0">
                <a:latin typeface="Arial"/>
                <a:cs typeface="Arial"/>
              </a:rPr>
            </a:b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 bwMode="auto">
          <a:xfrm>
            <a:off x="2821467" y="1097674"/>
            <a:ext cx="6728915" cy="52322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lvl="0" algn="ctr">
              <a:defRPr/>
            </a:pPr>
            <a:r>
              <a:rPr lang="ru-RU" sz="2400" b="1" i="0" u="none" strike="noStrike" cap="none" spc="0" dirty="0" smtClean="0">
                <a:ln>
                  <a:noFill/>
                </a:ln>
                <a:solidFill>
                  <a:srgbClr val="0070C0"/>
                </a:solidFill>
                <a:latin typeface="Arial"/>
                <a:ea typeface="+mn-ea"/>
                <a:cs typeface="Arial"/>
              </a:rPr>
              <a:t>Экспертиза</a:t>
            </a:r>
            <a:r>
              <a:rPr lang="ru-RU" sz="2800" b="1" dirty="0">
                <a:solidFill>
                  <a:srgbClr val="0070C0"/>
                </a:solidFill>
                <a:latin typeface="Arial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Arial"/>
              </a:rPr>
              <a:t>85</a:t>
            </a:r>
            <a:r>
              <a:rPr lang="ru-RU" sz="2800" b="1" dirty="0" smtClean="0">
                <a:solidFill>
                  <a:srgbClr val="1568E8">
                    <a:lumMod val="50000"/>
                  </a:srgbClr>
                </a:solidFill>
                <a:latin typeface="Arial"/>
              </a:rPr>
              <a:t> </a:t>
            </a:r>
            <a:r>
              <a:rPr lang="ru-RU" sz="2400" b="1" i="0" u="none" strike="noStrike" cap="none" spc="0" dirty="0" smtClean="0">
                <a:ln>
                  <a:noFill/>
                </a:ln>
                <a:solidFill>
                  <a:srgbClr val="1568E8">
                    <a:lumMod val="50000"/>
                  </a:srgbClr>
                </a:solidFill>
                <a:latin typeface="Arial"/>
                <a:ea typeface="+mn-ea"/>
                <a:cs typeface="Arial"/>
              </a:rPr>
              <a:t> </a:t>
            </a:r>
            <a:r>
              <a:rPr lang="ru-RU" sz="2400" b="1" i="0" u="none" strike="noStrike" cap="none" spc="0" dirty="0" smtClean="0">
                <a:ln>
                  <a:noFill/>
                </a:ln>
                <a:solidFill>
                  <a:srgbClr val="0070C0"/>
                </a:solidFill>
                <a:latin typeface="Arial"/>
                <a:ea typeface="+mn-ea"/>
                <a:cs typeface="Arial"/>
              </a:rPr>
              <a:t>проектов </a:t>
            </a:r>
            <a:r>
              <a:rPr lang="ru-RU" sz="2000" b="1" i="0" u="none" strike="noStrike" cap="none" spc="0" dirty="0" smtClean="0">
                <a:ln>
                  <a:noFill/>
                </a:ln>
                <a:solidFill>
                  <a:srgbClr val="0070C0"/>
                </a:solidFill>
                <a:latin typeface="Arial"/>
                <a:ea typeface="+mn-ea"/>
                <a:cs typeface="Arial"/>
              </a:rPr>
              <a:t>:</a:t>
            </a:r>
            <a:endParaRPr lang="ru-RU" sz="1600" b="1" i="0" u="none" strike="noStrike" cap="none" spc="0" dirty="0">
              <a:ln>
                <a:noFill/>
              </a:ln>
              <a:solidFill>
                <a:srgbClr val="0070C0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1319079" y="2020572"/>
            <a:ext cx="8828026" cy="707886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marL="0" marR="0" lvl="0" indent="0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000" b="1" i="0" u="none" strike="noStrike" cap="none" spc="0" dirty="0" smtClean="0">
                <a:ln>
                  <a:noFill/>
                </a:ln>
                <a:solidFill>
                  <a:srgbClr val="242834"/>
                </a:solidFill>
                <a:latin typeface="Arial"/>
                <a:cs typeface="Arial"/>
              </a:rPr>
              <a:t>решения </a:t>
            </a:r>
            <a:r>
              <a:rPr lang="ru-RU" sz="2000" b="1" i="0" u="none" strike="noStrike" cap="none" spc="0" dirty="0">
                <a:ln>
                  <a:noFill/>
                </a:ln>
                <a:solidFill>
                  <a:srgbClr val="242834"/>
                </a:solidFill>
                <a:latin typeface="Arial"/>
                <a:cs typeface="Arial"/>
              </a:rPr>
              <a:t>о местном бюджете </a:t>
            </a:r>
            <a:r>
              <a:rPr lang="ru-RU" sz="2000" i="0" u="none" strike="noStrike" cap="none" spc="0" dirty="0">
                <a:ln>
                  <a:noFill/>
                </a:ln>
                <a:solidFill>
                  <a:srgbClr val="242834"/>
                </a:solidFill>
                <a:latin typeface="Arial"/>
                <a:cs typeface="Arial"/>
              </a:rPr>
              <a:t>на </a:t>
            </a:r>
            <a:r>
              <a:rPr lang="ru-RU" sz="2000" i="0" u="none" strike="noStrike" cap="none" spc="0" dirty="0" smtClean="0">
                <a:ln>
                  <a:noFill/>
                </a:ln>
                <a:solidFill>
                  <a:srgbClr val="242834"/>
                </a:solidFill>
                <a:latin typeface="Arial"/>
                <a:cs typeface="Arial"/>
              </a:rPr>
              <a:t>2026 </a:t>
            </a:r>
            <a:r>
              <a:rPr lang="ru-RU" sz="2000" i="0" u="none" strike="noStrike" cap="none" spc="0" dirty="0">
                <a:ln>
                  <a:noFill/>
                </a:ln>
                <a:solidFill>
                  <a:srgbClr val="242834"/>
                </a:solidFill>
                <a:latin typeface="Arial"/>
                <a:cs typeface="Arial"/>
              </a:rPr>
              <a:t>год и на плановый период </a:t>
            </a:r>
            <a:r>
              <a:rPr lang="ru-RU" sz="2000" i="0" u="none" strike="noStrike" cap="none" spc="0" dirty="0" smtClean="0">
                <a:ln>
                  <a:noFill/>
                </a:ln>
                <a:solidFill>
                  <a:srgbClr val="242834"/>
                </a:solidFill>
                <a:latin typeface="Arial"/>
                <a:cs typeface="Arial"/>
              </a:rPr>
              <a:t>2027 </a:t>
            </a:r>
            <a:r>
              <a:rPr lang="ru-RU" sz="2000" i="0" u="none" strike="noStrike" cap="none" spc="0" dirty="0">
                <a:ln>
                  <a:noFill/>
                </a:ln>
                <a:solidFill>
                  <a:srgbClr val="242834"/>
                </a:solidFill>
                <a:latin typeface="Arial"/>
                <a:cs typeface="Arial"/>
              </a:rPr>
              <a:t>и </a:t>
            </a:r>
            <a:r>
              <a:rPr lang="ru-RU" sz="2000" i="0" u="none" strike="noStrike" cap="none" spc="0" dirty="0" smtClean="0">
                <a:ln>
                  <a:noFill/>
                </a:ln>
                <a:solidFill>
                  <a:srgbClr val="242834"/>
                </a:solidFill>
                <a:latin typeface="Arial"/>
                <a:cs typeface="Arial"/>
              </a:rPr>
              <a:t>2028 годов</a:t>
            </a:r>
            <a:endParaRPr sz="2000" dirty="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7533108" y="5095939"/>
            <a:ext cx="4291897" cy="1138773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2800" b="1" i="0" u="none" strike="noStrike" cap="none" spc="0" dirty="0" smtClean="0">
                <a:ln>
                  <a:noFill/>
                </a:ln>
                <a:solidFill>
                  <a:srgbClr val="C00000"/>
                </a:solidFill>
                <a:latin typeface="Arial"/>
                <a:cs typeface="Arial"/>
              </a:rPr>
              <a:t>1</a:t>
            </a:r>
            <a:r>
              <a:rPr lang="en-US" sz="2400" i="0" u="none" strike="noStrike" cap="none" spc="0" dirty="0" smtClean="0">
                <a:ln>
                  <a:noFill/>
                </a:ln>
                <a:solidFill>
                  <a:srgbClr val="1568E8">
                    <a:lumMod val="50000"/>
                  </a:srgbClr>
                </a:solidFill>
                <a:latin typeface="Arial"/>
                <a:cs typeface="Arial"/>
              </a:rPr>
              <a:t> </a:t>
            </a:r>
            <a:r>
              <a:rPr lang="ru-RU" sz="2000" b="1" i="0" u="none" strike="noStrike" cap="none" spc="0" dirty="0" smtClean="0">
                <a:ln>
                  <a:noFill/>
                </a:ln>
                <a:solidFill>
                  <a:srgbClr val="0070C0"/>
                </a:solidFill>
                <a:latin typeface="Arial"/>
                <a:cs typeface="Arial"/>
              </a:rPr>
              <a:t>Внешняя проверка годового отчёта об исполнении местного бюджета за 2024 год</a:t>
            </a:r>
            <a:endParaRPr sz="2000" b="1" dirty="0">
              <a:solidFill>
                <a:srgbClr val="0070C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11186103" y="1964997"/>
            <a:ext cx="439750" cy="5232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800" b="1" i="0" u="none" strike="noStrike" cap="none" spc="0" dirty="0">
                <a:ln>
                  <a:noFill/>
                </a:ln>
                <a:solidFill>
                  <a:srgbClr val="C00000"/>
                </a:solidFill>
                <a:latin typeface="Arial"/>
                <a:ea typeface="+mn-ea"/>
                <a:cs typeface="Arial"/>
              </a:rPr>
              <a:t>1</a:t>
            </a:r>
          </a:p>
        </p:txBody>
      </p:sp>
      <p:sp>
        <p:nvSpPr>
          <p:cNvPr id="33" name="Прямоугольник 32"/>
          <p:cNvSpPr/>
          <p:nvPr/>
        </p:nvSpPr>
        <p:spPr bwMode="auto">
          <a:xfrm>
            <a:off x="11124851" y="3593605"/>
            <a:ext cx="612094" cy="51851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800" b="1" i="0" u="none" strike="noStrike" cap="none" spc="0" dirty="0" smtClean="0">
                <a:ln>
                  <a:noFill/>
                </a:ln>
                <a:solidFill>
                  <a:srgbClr val="C00000"/>
                </a:solidFill>
                <a:latin typeface="Arial"/>
                <a:cs typeface="Arial"/>
              </a:rPr>
              <a:t>58</a:t>
            </a:r>
            <a:endParaRPr dirty="0">
              <a:solidFill>
                <a:srgbClr val="C0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 bwMode="auto">
          <a:xfrm>
            <a:off x="1319079" y="2976364"/>
            <a:ext cx="9678630" cy="40011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marL="0" marR="0" lvl="0" indent="0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000" i="0" u="none" strike="noStrike" cap="none" spc="0" dirty="0">
                <a:ln>
                  <a:noFill/>
                </a:ln>
                <a:solidFill>
                  <a:srgbClr val="242834"/>
                </a:solidFill>
                <a:latin typeface="Arial"/>
                <a:ea typeface="+mn-ea"/>
                <a:cs typeface="Arial"/>
              </a:rPr>
              <a:t>решений о </a:t>
            </a:r>
            <a:r>
              <a:rPr lang="ru-RU" sz="2000" b="1" i="0" u="none" strike="noStrike" cap="none" spc="0" dirty="0">
                <a:ln>
                  <a:noFill/>
                </a:ln>
                <a:solidFill>
                  <a:srgbClr val="242834"/>
                </a:solidFill>
                <a:latin typeface="Arial"/>
                <a:ea typeface="+mn-ea"/>
                <a:cs typeface="Arial"/>
              </a:rPr>
              <a:t>внесении изменений </a:t>
            </a:r>
            <a:r>
              <a:rPr lang="ru-RU" sz="2000" i="0" u="none" strike="noStrike" cap="none" spc="0" dirty="0">
                <a:ln>
                  <a:noFill/>
                </a:ln>
                <a:solidFill>
                  <a:srgbClr val="242834"/>
                </a:solidFill>
                <a:latin typeface="Arial"/>
                <a:ea typeface="+mn-ea"/>
                <a:cs typeface="Arial"/>
              </a:rPr>
              <a:t>в решение о местном </a:t>
            </a:r>
            <a:r>
              <a:rPr lang="ru-RU" sz="2000" i="0" u="none" strike="noStrike" cap="none" spc="0" dirty="0" smtClean="0">
                <a:ln>
                  <a:noFill/>
                </a:ln>
                <a:solidFill>
                  <a:srgbClr val="242834"/>
                </a:solidFill>
                <a:latin typeface="Arial"/>
                <a:ea typeface="+mn-ea"/>
                <a:cs typeface="Arial"/>
              </a:rPr>
              <a:t>бюджете</a:t>
            </a:r>
            <a:endParaRPr lang="ru-RU" sz="2000" i="0" u="none" strike="noStrike" cap="none" spc="0" dirty="0">
              <a:ln>
                <a:noFill/>
              </a:ln>
              <a:solidFill>
                <a:srgbClr val="242834"/>
              </a:solidFill>
              <a:latin typeface="Open Sans"/>
              <a:ea typeface="+mn-ea"/>
            </a:endParaRPr>
          </a:p>
        </p:txBody>
      </p:sp>
      <p:sp>
        <p:nvSpPr>
          <p:cNvPr id="21" name="Прямоугольник 20"/>
          <p:cNvSpPr/>
          <p:nvPr/>
        </p:nvSpPr>
        <p:spPr bwMode="auto">
          <a:xfrm>
            <a:off x="1184243" y="5095939"/>
            <a:ext cx="4615589" cy="1631216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2800" b="1" i="0" u="none" strike="noStrike" cap="none" spc="0" dirty="0" smtClean="0">
                <a:ln>
                  <a:noFill/>
                </a:ln>
                <a:solidFill>
                  <a:srgbClr val="C00000"/>
                </a:solidFill>
                <a:latin typeface="Arial"/>
                <a:ea typeface="+mn-ea"/>
                <a:cs typeface="Arial"/>
              </a:rPr>
              <a:t>3 </a:t>
            </a:r>
            <a:r>
              <a:rPr lang="ru-RU" sz="2000" b="1" i="0" u="none" strike="noStrike" cap="none" spc="0" dirty="0" smtClean="0">
                <a:ln>
                  <a:noFill/>
                </a:ln>
                <a:solidFill>
                  <a:srgbClr val="0070C0"/>
                </a:solidFill>
                <a:latin typeface="Arial"/>
                <a:ea typeface="+mn-ea"/>
                <a:cs typeface="Arial"/>
              </a:rPr>
              <a:t>Мониторинг </a:t>
            </a:r>
            <a:r>
              <a:rPr lang="ru-RU" sz="2000" b="1" i="0" u="none" strike="noStrike" cap="none" spc="0" dirty="0">
                <a:ln>
                  <a:noFill/>
                </a:ln>
                <a:solidFill>
                  <a:srgbClr val="0070C0"/>
                </a:solidFill>
                <a:latin typeface="Arial"/>
                <a:ea typeface="+mn-ea"/>
                <a:cs typeface="Arial"/>
              </a:rPr>
              <a:t>исполнения местного бюджета по итогам 1 квартала, </a:t>
            </a:r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000" b="1" i="0" u="none" strike="noStrike" cap="none" spc="0" dirty="0">
                <a:ln>
                  <a:noFill/>
                </a:ln>
                <a:solidFill>
                  <a:srgbClr val="0070C0"/>
                </a:solidFill>
                <a:latin typeface="Arial"/>
                <a:ea typeface="+mn-ea"/>
                <a:cs typeface="Arial"/>
              </a:rPr>
              <a:t>1 полугодия, </a:t>
            </a:r>
            <a:r>
              <a:rPr lang="ru-RU" sz="2000" b="1" i="0" u="none" strike="noStrike" cap="none" spc="0" dirty="0" smtClean="0">
                <a:ln>
                  <a:noFill/>
                </a:ln>
                <a:solidFill>
                  <a:srgbClr val="0070C0"/>
                </a:solidFill>
                <a:latin typeface="Arial"/>
                <a:ea typeface="+mn-ea"/>
                <a:cs typeface="Arial"/>
              </a:rPr>
              <a:t>9 </a:t>
            </a:r>
            <a:r>
              <a:rPr lang="ru-RU" sz="2000" b="1" i="0" u="none" strike="noStrike" cap="none" spc="0" dirty="0">
                <a:ln>
                  <a:noFill/>
                </a:ln>
                <a:solidFill>
                  <a:srgbClr val="0070C0"/>
                </a:solidFill>
                <a:latin typeface="Arial"/>
                <a:ea typeface="+mn-ea"/>
                <a:cs typeface="Arial"/>
              </a:rPr>
              <a:t>месяцев</a:t>
            </a:r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 dirty="0">
              <a:ln>
                <a:noFill/>
              </a:ln>
              <a:solidFill>
                <a:srgbClr val="1568E8">
                  <a:lumMod val="50000"/>
                </a:srgbClr>
              </a:solidFill>
              <a:latin typeface="Open Sans"/>
              <a:ea typeface="+mn-ea"/>
              <a:cs typeface="+mn-cs"/>
            </a:endParaRPr>
          </a:p>
        </p:txBody>
      </p:sp>
      <p:sp>
        <p:nvSpPr>
          <p:cNvPr id="23" name="Прямоугольник 22"/>
          <p:cNvSpPr/>
          <p:nvPr/>
        </p:nvSpPr>
        <p:spPr bwMode="auto">
          <a:xfrm>
            <a:off x="11117904" y="2914697"/>
            <a:ext cx="595951" cy="51851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800" b="1" i="0" u="none" strike="noStrike" cap="none" spc="0" dirty="0">
                <a:ln>
                  <a:noFill/>
                </a:ln>
                <a:solidFill>
                  <a:srgbClr val="C00000"/>
                </a:solidFill>
                <a:latin typeface="Arial"/>
                <a:cs typeface="Arial"/>
              </a:rPr>
              <a:t>15</a:t>
            </a:r>
            <a:endParaRPr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1319079" y="3652810"/>
            <a:ext cx="89512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000" i="0" u="none" strike="noStrike" cap="none" spc="0" dirty="0">
                <a:ln>
                  <a:noFill/>
                </a:ln>
                <a:solidFill>
                  <a:srgbClr val="242834"/>
                </a:solidFill>
                <a:latin typeface="Arial"/>
                <a:ea typeface="+mn-ea"/>
                <a:cs typeface="Arial"/>
              </a:rPr>
              <a:t>МПА о внесении изменений в </a:t>
            </a:r>
            <a:r>
              <a:rPr lang="ru-RU" sz="2000" b="1" i="0" u="none" strike="noStrike" cap="none" spc="0" dirty="0">
                <a:ln>
                  <a:noFill/>
                </a:ln>
                <a:solidFill>
                  <a:srgbClr val="242834"/>
                </a:solidFill>
                <a:latin typeface="Arial"/>
                <a:ea typeface="+mn-ea"/>
                <a:cs typeface="Arial"/>
              </a:rPr>
              <a:t>муниципальные </a:t>
            </a:r>
            <a:r>
              <a:rPr lang="ru-RU" sz="2000" b="1" i="0" u="none" strike="noStrike" cap="none" spc="0" dirty="0" smtClean="0">
                <a:ln>
                  <a:noFill/>
                </a:ln>
                <a:solidFill>
                  <a:srgbClr val="242834"/>
                </a:solidFill>
                <a:latin typeface="Arial"/>
                <a:ea typeface="+mn-ea"/>
                <a:cs typeface="Arial"/>
              </a:rPr>
              <a:t>програ</a:t>
            </a:r>
            <a:r>
              <a:rPr lang="ru-RU" sz="2000" i="0" u="none" strike="noStrike" cap="none" spc="0" dirty="0" smtClean="0">
                <a:ln>
                  <a:noFill/>
                </a:ln>
                <a:solidFill>
                  <a:srgbClr val="242834"/>
                </a:solidFill>
                <a:latin typeface="Arial"/>
                <a:ea typeface="+mn-ea"/>
                <a:cs typeface="Arial"/>
              </a:rPr>
              <a:t>ммы</a:t>
            </a:r>
            <a:endParaRPr lang="ru-RU" sz="2000" i="0" u="none" strike="noStrike" cap="none" spc="0" dirty="0">
              <a:ln>
                <a:noFill/>
              </a:ln>
              <a:solidFill>
                <a:srgbClr val="242834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50" name="Прямоугольник 49"/>
          <p:cNvSpPr/>
          <p:nvPr/>
        </p:nvSpPr>
        <p:spPr bwMode="auto">
          <a:xfrm>
            <a:off x="11315322" y="4236336"/>
            <a:ext cx="393762" cy="51851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800" b="1" i="0" u="none" strike="noStrike" cap="none" spc="0" dirty="0">
                <a:ln>
                  <a:noFill/>
                </a:ln>
                <a:solidFill>
                  <a:srgbClr val="C00000"/>
                </a:solidFill>
                <a:latin typeface="Arial"/>
                <a:ea typeface="+mn-ea"/>
                <a:cs typeface="Arial"/>
              </a:rPr>
              <a:t>7</a:t>
            </a: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1319079" y="4292637"/>
            <a:ext cx="88695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000" i="0" u="none" strike="noStrike" cap="none" spc="0" dirty="0" smtClean="0">
                <a:ln>
                  <a:noFill/>
                </a:ln>
                <a:solidFill>
                  <a:srgbClr val="242834"/>
                </a:solidFill>
                <a:latin typeface="Arial"/>
                <a:ea typeface="Arial"/>
                <a:cs typeface="Arial"/>
              </a:rPr>
              <a:t>прочие МПА</a:t>
            </a:r>
            <a:endParaRPr lang="ru-RU" sz="2000" i="0" u="none" strike="noStrike" cap="none" spc="0" dirty="0">
              <a:ln>
                <a:noFill/>
              </a:ln>
              <a:solidFill>
                <a:srgbClr val="242834"/>
              </a:solidFill>
              <a:latin typeface="Arial"/>
              <a:cs typeface="Arial"/>
            </a:endParaRPr>
          </a:p>
        </p:txBody>
      </p:sp>
      <p:cxnSp>
        <p:nvCxnSpPr>
          <p:cNvPr id="61" name="Прямая соединительная линия 60"/>
          <p:cNvCxnSpPr>
            <a:cxnSpLocks/>
          </p:cNvCxnSpPr>
          <p:nvPr/>
        </p:nvCxnSpPr>
        <p:spPr bwMode="auto">
          <a:xfrm>
            <a:off x="291335" y="5166693"/>
            <a:ext cx="11789180" cy="0"/>
          </a:xfrm>
          <a:prstGeom prst="line">
            <a:avLst/>
          </a:prstGeom>
          <a:ln>
            <a:solidFill>
              <a:srgbClr val="155F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>
            <a:cxnSpLocks/>
          </p:cNvCxnSpPr>
          <p:nvPr/>
        </p:nvCxnSpPr>
        <p:spPr bwMode="auto">
          <a:xfrm>
            <a:off x="1548990" y="991535"/>
            <a:ext cx="10473676" cy="8637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18" name="Рисунок 12"/>
          <p:cNvPicPr/>
          <p:nvPr/>
        </p:nvPicPr>
        <p:blipFill>
          <a:blip r:embed="rId3"/>
          <a:stretch/>
        </p:blipFill>
        <p:spPr bwMode="auto">
          <a:xfrm>
            <a:off x="87771" y="64620"/>
            <a:ext cx="1079640" cy="107964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1550729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ветлый фон">
  <a:themeElements>
    <a:clrScheme name="PRESIUM.PRO">
      <a:dk1>
        <a:srgbClr val="242834"/>
      </a:dk1>
      <a:lt1>
        <a:srgbClr val="FFFFFF"/>
      </a:lt1>
      <a:dk2>
        <a:srgbClr val="D1D1D1"/>
      </a:dk2>
      <a:lt2>
        <a:srgbClr val="111111"/>
      </a:lt2>
      <a:accent1>
        <a:srgbClr val="1568E8"/>
      </a:accent1>
      <a:accent2>
        <a:srgbClr val="D61B76"/>
      </a:accent2>
      <a:accent3>
        <a:srgbClr val="EF9718"/>
      </a:accent3>
      <a:accent4>
        <a:srgbClr val="771BCD"/>
      </a:accent4>
      <a:accent5>
        <a:srgbClr val="11E9BA"/>
      </a:accent5>
      <a:accent6>
        <a:srgbClr val="1ECAE4"/>
      </a:accent6>
      <a:hlink>
        <a:srgbClr val="C2DFFD"/>
      </a:hlink>
      <a:folHlink>
        <a:srgbClr val="954F72"/>
      </a:folHlink>
    </a:clrScheme>
    <a:fontScheme name="Custom 2">
      <a:majorFont>
        <a:latin typeface="Open Sans Semibold"/>
        <a:ea typeface="Arial"/>
        <a:cs typeface="Arial"/>
      </a:majorFont>
      <a:minorFont>
        <a:latin typeface="Open Sans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prstGeom prst="rect">
          <a:avLst/>
        </a:prstGeom>
        <a:solidFill>
          <a:schemeClr val="accent1"/>
        </a:solidFill>
        <a:ln>
          <a:noFill/>
        </a:ln>
      </a:spPr>
      <a:bodyPr/>
      <a:lstStyle/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Разделители и титулы">
  <a:themeElements>
    <a:clrScheme name="PRESIUM.PRO">
      <a:dk1>
        <a:srgbClr val="242834"/>
      </a:dk1>
      <a:lt1>
        <a:srgbClr val="FFFFFF"/>
      </a:lt1>
      <a:dk2>
        <a:srgbClr val="D1D1D1"/>
      </a:dk2>
      <a:lt2>
        <a:srgbClr val="111111"/>
      </a:lt2>
      <a:accent1>
        <a:srgbClr val="1568E8"/>
      </a:accent1>
      <a:accent2>
        <a:srgbClr val="D61B76"/>
      </a:accent2>
      <a:accent3>
        <a:srgbClr val="EF9718"/>
      </a:accent3>
      <a:accent4>
        <a:srgbClr val="771BCD"/>
      </a:accent4>
      <a:accent5>
        <a:srgbClr val="11E9BA"/>
      </a:accent5>
      <a:accent6>
        <a:srgbClr val="1ECAE4"/>
      </a:accent6>
      <a:hlink>
        <a:srgbClr val="C2DFFD"/>
      </a:hlink>
      <a:folHlink>
        <a:srgbClr val="954F72"/>
      </a:folHlink>
    </a:clrScheme>
    <a:fontScheme name="Custom 2">
      <a:majorFont>
        <a:latin typeface="Open Sans Semibold"/>
        <a:ea typeface="Arial"/>
        <a:cs typeface="Arial"/>
      </a:majorFont>
      <a:minorFont>
        <a:latin typeface="Open Sans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prstGeom prst="rect">
          <a:avLst/>
        </a:prstGeom>
        <a:solidFill>
          <a:schemeClr val="accent1"/>
        </a:solidFill>
        <a:ln>
          <a:noFill/>
        </a:ln>
      </a:spPr>
      <a:bodyPr/>
      <a:lstStyle/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 bwMode="auto">
        <a:prstGeom prst="rect">
          <a:avLst/>
        </a:prstGeom>
        <a:noFill/>
      </a:spPr>
      <a:bodyPr/>
      <a:lstStyle/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2270</TotalTime>
  <Words>2325</Words>
  <Application>Microsoft Office PowerPoint</Application>
  <DocSecurity>0</DocSecurity>
  <PresentationFormat>Широкоэкранный</PresentationFormat>
  <Paragraphs>526</Paragraphs>
  <Slides>29</Slides>
  <Notes>23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29</vt:i4>
      </vt:variant>
    </vt:vector>
  </HeadingPairs>
  <TitlesOfParts>
    <vt:vector size="48" baseType="lpstr">
      <vt:lpstr>맑은 고딕</vt:lpstr>
      <vt:lpstr>微软雅黑</vt:lpstr>
      <vt:lpstr>Microsoft YaHei UI</vt:lpstr>
      <vt:lpstr>宋体</vt:lpstr>
      <vt:lpstr>Aptos</vt:lpstr>
      <vt:lpstr>Arial</vt:lpstr>
      <vt:lpstr>Arial Black</vt:lpstr>
      <vt:lpstr>Calibri</vt:lpstr>
      <vt:lpstr>DIN Pro Medium</vt:lpstr>
      <vt:lpstr>Gill Sans</vt:lpstr>
      <vt:lpstr>Gotham Pro Bold</vt:lpstr>
      <vt:lpstr>Gotham Pro Light</vt:lpstr>
      <vt:lpstr>Open Sans</vt:lpstr>
      <vt:lpstr>Open Sans Semibold</vt:lpstr>
      <vt:lpstr>Roboto</vt:lpstr>
      <vt:lpstr>华文细黑</vt:lpstr>
      <vt:lpstr>Wingdings</vt:lpstr>
      <vt:lpstr>Светлый фон</vt:lpstr>
      <vt:lpstr>Разделители и титулы</vt:lpstr>
      <vt:lpstr>Презентация PowerPoint</vt:lpstr>
      <vt:lpstr>Презентация PowerPoint</vt:lpstr>
      <vt:lpstr>Презентация PowerPoint</vt:lpstr>
      <vt:lpstr>Информация о поступивших денежных средствах в бюджет  35 817,7 тыс. рублей  </vt:lpstr>
      <vt:lpstr>Презентация PowerPoint</vt:lpstr>
      <vt:lpstr>Структура мероприятий и объектов контроля</vt:lpstr>
      <vt:lpstr>Структура выявленных и устраненных нарушений и недостатков</vt:lpstr>
      <vt:lpstr>Структура контрольных мероприятий  </vt:lpstr>
      <vt:lpstr>Экспертно-аналитические мероприятия по контролю за формированием и исполнением МБ </vt:lpstr>
      <vt:lpstr>Прочие экспертно-аналитические мероприятия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Меры по правовому регулированию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Paul Ryabov</dc:creator>
  <cp:keywords/>
  <dc:description/>
  <cp:lastModifiedBy>Кукочкин Максим Сергеевич</cp:lastModifiedBy>
  <cp:revision>682</cp:revision>
  <cp:lastPrinted>2026-03-17T10:17:46Z</cp:lastPrinted>
  <dcterms:created xsi:type="dcterms:W3CDTF">2019-02-06T11:18:04Z</dcterms:created>
  <dcterms:modified xsi:type="dcterms:W3CDTF">2026-03-17T10:24:24Z</dcterms:modified>
  <cp:category/>
  <dc:identifier/>
  <cp:contentStatus/>
  <dc:language/>
  <cp:version/>
</cp:coreProperties>
</file>