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7"/>
  </p:notesMasterIdLst>
  <p:sldIdLst>
    <p:sldId id="256" r:id="rId2"/>
    <p:sldId id="309" r:id="rId3"/>
    <p:sldId id="311" r:id="rId4"/>
    <p:sldId id="258" r:id="rId5"/>
    <p:sldId id="259" r:id="rId6"/>
    <p:sldId id="260" r:id="rId7"/>
    <p:sldId id="261" r:id="rId8"/>
    <p:sldId id="270" r:id="rId9"/>
    <p:sldId id="273" r:id="rId10"/>
    <p:sldId id="274" r:id="rId11"/>
    <p:sldId id="275" r:id="rId12"/>
    <p:sldId id="276" r:id="rId13"/>
    <p:sldId id="277" r:id="rId14"/>
    <p:sldId id="278" r:id="rId15"/>
    <p:sldId id="280" r:id="rId16"/>
    <p:sldId id="279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95" r:id="rId25"/>
    <p:sldId id="294" r:id="rId26"/>
    <p:sldId id="292" r:id="rId27"/>
    <p:sldId id="288" r:id="rId28"/>
    <p:sldId id="291" r:id="rId29"/>
    <p:sldId id="290" r:id="rId30"/>
    <p:sldId id="289" r:id="rId31"/>
    <p:sldId id="296" r:id="rId32"/>
    <p:sldId id="297" r:id="rId33"/>
    <p:sldId id="298" r:id="rId34"/>
    <p:sldId id="299" r:id="rId35"/>
    <p:sldId id="300" r:id="rId36"/>
    <p:sldId id="301" r:id="rId37"/>
    <p:sldId id="306" r:id="rId38"/>
    <p:sldId id="305" r:id="rId39"/>
    <p:sldId id="304" r:id="rId40"/>
    <p:sldId id="303" r:id="rId41"/>
    <p:sldId id="302" r:id="rId42"/>
    <p:sldId id="310" r:id="rId43"/>
    <p:sldId id="313" r:id="rId44"/>
    <p:sldId id="312" r:id="rId45"/>
    <p:sldId id="307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47" autoAdjust="0"/>
    <p:restoredTop sz="94660"/>
  </p:normalViewPr>
  <p:slideViewPr>
    <p:cSldViewPr>
      <p:cViewPr>
        <p:scale>
          <a:sx n="100" d="100"/>
          <a:sy n="100" d="100"/>
        </p:scale>
        <p:origin x="-234" y="11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D6B70D-D247-4461-A21F-AAAC6A25F1A0}" type="datetimeFigureOut">
              <a:rPr lang="ru-RU" smtClean="0"/>
              <a:t>11.03.2015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4EC38-7688-40A5-9D1F-335F6C5ED6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599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4EC38-7688-40A5-9D1F-335F6C5ED69B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098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6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emf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76672"/>
            <a:ext cx="6853411" cy="54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8" name="Picture 6" descr="C:\Users\User\Downloads\DSC_03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765" y="286834"/>
            <a:ext cx="2924894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9" name="Picture 7" descr="C:\Users\User\Downloads\DSCF55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026" y="2996952"/>
            <a:ext cx="2123634" cy="3646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80" name="Picture 8" descr="C:\Users\User\Downloads\Арка. Валерий Гончаров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97152"/>
            <a:ext cx="2736304" cy="1831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1872208" cy="3683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9686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3239"/>
            <a:ext cx="7488831" cy="5194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latin typeface="XeniaCondensedC"/>
              </a:rPr>
              <a:t>II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98570" y="5957102"/>
            <a:ext cx="7056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Памятник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императрице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Екатерине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II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7" y="-19416"/>
            <a:ext cx="55419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774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041" y="670284"/>
            <a:ext cx="7344815" cy="54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Прямоугольник 6"/>
          <p:cNvSpPr/>
          <p:nvPr/>
        </p:nvSpPr>
        <p:spPr>
          <a:xfrm>
            <a:off x="0" y="6220600"/>
            <a:ext cx="89644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prstClr val="black"/>
                </a:solidFill>
                <a:latin typeface="XeniaCondensedC"/>
              </a:rPr>
              <a:t>    Памятник-обелиск </a:t>
            </a:r>
            <a:r>
              <a:rPr lang="ru-RU" sz="2000" b="1" dirty="0">
                <a:solidFill>
                  <a:prstClr val="black"/>
                </a:solidFill>
                <a:latin typeface="XeniaCondensedC"/>
              </a:rPr>
              <a:t>в честь </a:t>
            </a:r>
            <a:r>
              <a:rPr lang="ru-RU" sz="2000" b="1" dirty="0" smtClean="0">
                <a:solidFill>
                  <a:prstClr val="black"/>
                </a:solidFill>
                <a:latin typeface="XeniaCondensedC"/>
              </a:rPr>
              <a:t>200-летия Кубанского </a:t>
            </a:r>
            <a:r>
              <a:rPr lang="ru-RU" sz="2000" b="1" dirty="0">
                <a:solidFill>
                  <a:prstClr val="black"/>
                </a:solidFill>
                <a:latin typeface="XeniaCondensedC"/>
              </a:rPr>
              <a:t>казачьего войска</a:t>
            </a:r>
            <a:endParaRPr lang="ru-RU" sz="2000" b="1" dirty="0">
              <a:solidFill>
                <a:prstClr val="black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7" y="-19416"/>
            <a:ext cx="55419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504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04069"/>
            <a:ext cx="7056784" cy="5575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539552" y="6240416"/>
            <a:ext cx="8208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Памятник казакам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— основателям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земли кубанской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7" y="-19416"/>
            <a:ext cx="55419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877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852936"/>
            <a:ext cx="2579280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2088232" cy="4155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15656"/>
            <a:ext cx="2880320" cy="3594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6472634" y="6300460"/>
            <a:ext cx="1996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Бюст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Г.К.Жукова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330" y="4396462"/>
            <a:ext cx="2754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Памятник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А.В.Суворову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07704" y="5010295"/>
            <a:ext cx="4896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Памятник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екатеринодарцам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жертвам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Гражданской войны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7" y="-19416"/>
            <a:ext cx="55419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321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4127"/>
            <a:ext cx="4082182" cy="3904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35083"/>
            <a:ext cx="4176464" cy="4136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0" y="4834519"/>
            <a:ext cx="48600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Памятник воинам-освободителям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95936" y="5733256"/>
            <a:ext cx="51480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Памятник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жертвам фашистского террора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7" y="-19416"/>
            <a:ext cx="55419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904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1064"/>
            <a:ext cx="2304256" cy="2575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328018"/>
            <a:ext cx="3027285" cy="2893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244334"/>
            <a:ext cx="3278061" cy="2488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107505" y="2875002"/>
            <a:ext cx="25879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Бюст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Т.Г.Шевченко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71800" y="4365104"/>
            <a:ext cx="26269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XeniaCondensedC"/>
              </a:rPr>
              <a:t>  Бюст </a:t>
            </a:r>
            <a:r>
              <a:rPr lang="ru-RU" sz="2000" b="1" dirty="0" err="1" smtClean="0">
                <a:latin typeface="XeniaCondensedC"/>
              </a:rPr>
              <a:t>И.Е.Репина</a:t>
            </a:r>
            <a:endParaRPr lang="ru-RU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575119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atin typeface="XeniaCondensedC"/>
              </a:rPr>
              <a:t>       Барельеф </a:t>
            </a:r>
            <a:r>
              <a:rPr lang="ru-RU" b="1" dirty="0">
                <a:latin typeface="XeniaCondensedC"/>
              </a:rPr>
              <a:t>«Запорожцы пишут</a:t>
            </a:r>
          </a:p>
          <a:p>
            <a:pPr algn="ctr"/>
            <a:r>
              <a:rPr lang="ru-RU" b="1" dirty="0" smtClean="0">
                <a:latin typeface="XeniaCondensedC"/>
              </a:rPr>
              <a:t>        письмо </a:t>
            </a:r>
            <a:r>
              <a:rPr lang="ru-RU" b="1" dirty="0">
                <a:latin typeface="XeniaCondensedC"/>
              </a:rPr>
              <a:t>турецкому султану»</a:t>
            </a:r>
            <a:endParaRPr lang="ru-RU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7" y="-19416"/>
            <a:ext cx="55419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844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4752528" cy="3626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726598"/>
            <a:ext cx="4176464" cy="3457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595081" y="4365104"/>
            <a:ext cx="36724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Скульптурная композиция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«Влюбленные собачки»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88024" y="6181800"/>
            <a:ext cx="36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Скульптура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«Кошелек»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7" y="-19416"/>
            <a:ext cx="55419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427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06" y="489933"/>
            <a:ext cx="3312368" cy="5634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449" y="1052736"/>
            <a:ext cx="3419475" cy="3676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291310" y="6124374"/>
            <a:ext cx="33123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Скульптурная композиция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«Студенчество»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99992" y="4869160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Скульптура «Гость Краснодара»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204" y="0"/>
            <a:ext cx="55419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74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345" y="620688"/>
            <a:ext cx="6467475" cy="59817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268760"/>
            <a:ext cx="8640959" cy="1080120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ru-RU" sz="4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4200" b="1" i="1" dirty="0" smtClean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раздел «ТЕАТРЫ, МУЗЕИ»</a:t>
            </a:r>
            <a:endParaRPr lang="ru-RU" sz="4200" b="1" i="1" dirty="0">
              <a:ln>
                <a:solidFill>
                  <a:srgbClr val="C00000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7" y="-19416"/>
            <a:ext cx="55419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489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24" y="692696"/>
            <a:ext cx="7363791" cy="525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2267744" y="5949280"/>
            <a:ext cx="53285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Музыкальный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театр ТО «Премьера»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7" y="-19416"/>
            <a:ext cx="55419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515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7" y="-19416"/>
            <a:ext cx="55419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457200" y="692696"/>
            <a:ext cx="8435280" cy="5616624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  <a:p>
            <a:pPr marL="0" indent="0" algn="just">
              <a:buNone/>
            </a:pPr>
            <a:r>
              <a:rPr lang="ru-RU" sz="8000" b="1" u="sng" dirty="0" smtClean="0">
                <a:latin typeface="Times New Roman" pitchFamily="18" charset="0"/>
                <a:cs typeface="Times New Roman" pitchFamily="18" charset="0"/>
              </a:rPr>
              <a:t>Автор проекта</a:t>
            </a: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0" indent="0" algn="just">
              <a:buNone/>
            </a:pPr>
            <a:r>
              <a:rPr lang="ru-RU" sz="8000" b="1" i="1" dirty="0" smtClean="0">
                <a:latin typeface="Times New Roman" pitchFamily="18" charset="0"/>
                <a:cs typeface="Times New Roman" pitchFamily="18" charset="0"/>
              </a:rPr>
              <a:t>Администрация </a:t>
            </a:r>
            <a:r>
              <a:rPr lang="ru-RU" sz="8000" b="1" i="1" dirty="0">
                <a:latin typeface="Times New Roman" pitchFamily="18" charset="0"/>
                <a:cs typeface="Times New Roman" pitchFamily="18" charset="0"/>
              </a:rPr>
              <a:t>муниципального образования город Краснодар</a:t>
            </a:r>
          </a:p>
          <a:p>
            <a:pPr marL="0" indent="0" algn="just">
              <a:buNone/>
            </a:pPr>
            <a:r>
              <a:rPr lang="ru-RU" sz="8000" b="1" u="sng" dirty="0" smtClean="0">
                <a:latin typeface="Times New Roman" pitchFamily="18" charset="0"/>
                <a:cs typeface="Times New Roman" pitchFamily="18" charset="0"/>
              </a:rPr>
              <a:t>Номинация</a:t>
            </a: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8000" b="1" i="1" dirty="0" smtClean="0">
                <a:latin typeface="Times New Roman" pitchFamily="18" charset="0"/>
                <a:cs typeface="Times New Roman" pitchFamily="18" charset="0"/>
              </a:rPr>
              <a:t>Издание</a:t>
            </a:r>
          </a:p>
          <a:p>
            <a:pPr marL="0" indent="0" algn="just">
              <a:buNone/>
            </a:pPr>
            <a:r>
              <a:rPr lang="ru-RU" sz="8000" b="1" u="sng" dirty="0" smtClean="0">
                <a:latin typeface="Times New Roman" pitchFamily="18" charset="0"/>
                <a:cs typeface="Times New Roman" pitchFamily="18" charset="0"/>
              </a:rPr>
              <a:t>Наименование проекта</a:t>
            </a: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8000" b="1" i="1" dirty="0" smtClean="0">
                <a:latin typeface="Times New Roman" pitchFamily="18" charset="0"/>
                <a:cs typeface="Times New Roman" pitchFamily="18" charset="0"/>
              </a:rPr>
              <a:t>Путеводитель </a:t>
            </a:r>
            <a:r>
              <a:rPr lang="ru-RU" sz="8000" b="1" i="1" dirty="0">
                <a:latin typeface="Times New Roman" pitchFamily="18" charset="0"/>
                <a:cs typeface="Times New Roman" pitchFamily="18" charset="0"/>
              </a:rPr>
              <a:t>«Краснодар. Город в деталях»</a:t>
            </a:r>
          </a:p>
          <a:p>
            <a:pPr marL="0" indent="0" algn="just">
              <a:buNone/>
            </a:pPr>
            <a:r>
              <a:rPr lang="ru-RU" sz="8000" b="1" u="sng" dirty="0" smtClean="0">
                <a:latin typeface="Times New Roman" pitchFamily="18" charset="0"/>
                <a:cs typeface="Times New Roman" pitchFamily="18" charset="0"/>
              </a:rPr>
              <a:t>Цель проекта</a:t>
            </a: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8000" b="1" i="1" dirty="0">
                <a:latin typeface="Times New Roman" pitchFamily="18" charset="0"/>
                <a:cs typeface="Times New Roman" pitchFamily="18" charset="0"/>
              </a:rPr>
              <a:t>Популяризация историко-культурного наследия и туристского потенциала города Краснодара среди жителей и гостей столицы Краснодарского края, представителей российского и зарубежного бизнеса и делового сообщества. Информационное продвижение туристского ресурса.</a:t>
            </a:r>
          </a:p>
          <a:p>
            <a:pPr marL="0" indent="0" algn="just">
              <a:buNone/>
            </a:pPr>
            <a:r>
              <a:rPr lang="ru-RU" sz="8000" b="1" u="sng" dirty="0" smtClean="0"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80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buFont typeface="Wingdings" pitchFamily="2" charset="2"/>
              <a:buChar char="§"/>
            </a:pPr>
            <a:r>
              <a:rPr lang="ru-RU" sz="8000" b="1" i="1" dirty="0" smtClean="0">
                <a:latin typeface="Times New Roman" pitchFamily="18" charset="0"/>
                <a:cs typeface="Times New Roman" pitchFamily="18" charset="0"/>
              </a:rPr>
              <a:t>сбор </a:t>
            </a:r>
            <a:r>
              <a:rPr lang="ru-RU" sz="8000" b="1" i="1" dirty="0">
                <a:latin typeface="Times New Roman" pitchFamily="18" charset="0"/>
                <a:cs typeface="Times New Roman" pitchFamily="18" charset="0"/>
              </a:rPr>
              <a:t>уникального информационного материала об основных культурно-исторических достопримечательностях, имеющихся ранее, восстановленных и вновь созданных объектах туристского показа, актуальных сведений о развивающихся компонентах городской туристской </a:t>
            </a:r>
            <a:r>
              <a:rPr lang="ru-RU" sz="8000" b="1" i="1" dirty="0" err="1">
                <a:latin typeface="Times New Roman" pitchFamily="18" charset="0"/>
                <a:cs typeface="Times New Roman" pitchFamily="18" charset="0"/>
              </a:rPr>
              <a:t>дестинации</a:t>
            </a:r>
            <a:r>
              <a:rPr lang="ru-RU" sz="8000" b="1" i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>
              <a:buFont typeface="Wingdings" pitchFamily="2" charset="2"/>
              <a:buChar char="§"/>
            </a:pPr>
            <a:r>
              <a:rPr lang="ru-RU" sz="8000" b="1" i="1" dirty="0" smtClean="0">
                <a:latin typeface="Times New Roman" pitchFamily="18" charset="0"/>
                <a:cs typeface="Times New Roman" pitchFamily="18" charset="0"/>
              </a:rPr>
              <a:t>установление </a:t>
            </a:r>
            <a:r>
              <a:rPr lang="ru-RU" sz="8000" b="1" i="1" dirty="0">
                <a:latin typeface="Times New Roman" pitchFamily="18" charset="0"/>
                <a:cs typeface="Times New Roman" pitchFamily="18" charset="0"/>
              </a:rPr>
              <a:t>сотрудничества с заинтересованными организациями для обеспечения выпуска издания и его реализации;</a:t>
            </a:r>
          </a:p>
          <a:p>
            <a:pPr algn="just">
              <a:buFont typeface="Wingdings" pitchFamily="2" charset="2"/>
              <a:buChar char="§"/>
            </a:pPr>
            <a:r>
              <a:rPr lang="ru-RU" sz="8000" b="1" i="1" dirty="0" smtClean="0">
                <a:latin typeface="Times New Roman" pitchFamily="18" charset="0"/>
                <a:cs typeface="Times New Roman" pitchFamily="18" charset="0"/>
              </a:rPr>
              <a:t>распространение </a:t>
            </a:r>
            <a:r>
              <a:rPr lang="ru-RU" sz="8000" b="1" i="1" dirty="0">
                <a:latin typeface="Times New Roman" pitchFamily="18" charset="0"/>
                <a:cs typeface="Times New Roman" pitchFamily="18" charset="0"/>
              </a:rPr>
              <a:t>издания на российских и зарубежных туристических выставках, инвестиционных форумах, деловых встречах, в местах пребывания туристов и гостей город</a:t>
            </a:r>
            <a:r>
              <a:rPr lang="ru-RU" sz="8000" b="1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518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85" y="620688"/>
            <a:ext cx="8429867" cy="54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755576" y="6021288"/>
            <a:ext cx="7632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Государственный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академический Кубанский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казачий хор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7" y="-19416"/>
            <a:ext cx="55419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567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34" y="556500"/>
            <a:ext cx="5184577" cy="4074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5" y="2974279"/>
            <a:ext cx="5472608" cy="3237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395535" y="4593164"/>
            <a:ext cx="26642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Молодежный театр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47056" y="6251882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latin typeface="XeniaCondensedC"/>
              </a:rPr>
              <a:t>Краснодарский академический театр </a:t>
            </a:r>
            <a:r>
              <a:rPr lang="ru-RU" b="1" dirty="0" smtClean="0">
                <a:latin typeface="XeniaCondensedC"/>
              </a:rPr>
              <a:t>драмы  им</a:t>
            </a:r>
            <a:r>
              <a:rPr lang="ru-RU" b="1" dirty="0">
                <a:latin typeface="XeniaCondensedC"/>
              </a:rPr>
              <a:t>. М. Горького</a:t>
            </a:r>
            <a:endParaRPr lang="ru-RU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7" y="-19416"/>
            <a:ext cx="55419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305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53320"/>
            <a:ext cx="6065144" cy="4646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563" y="2996952"/>
            <a:ext cx="5112568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229538" y="541009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Краснодарский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краевой театр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кукол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148064" y="6371927"/>
            <a:ext cx="33123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Новый театр кукол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7" y="-19416"/>
            <a:ext cx="55419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427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87" y="691827"/>
            <a:ext cx="7992888" cy="5256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611560" y="6172546"/>
            <a:ext cx="79928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Историко-археологический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музей-заповедник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им.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Е.Д.Фелицына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7" y="-19416"/>
            <a:ext cx="55419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575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620688"/>
            <a:ext cx="8064895" cy="5328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611558" y="6149335"/>
            <a:ext cx="79208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Краевой художественный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музей им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Ф.А.Коваленко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7" y="-19416"/>
            <a:ext cx="55419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174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4390"/>
            <a:ext cx="6150100" cy="5512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2709945"/>
            <a:ext cx="4406532" cy="3541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3161260" y="809403"/>
            <a:ext cx="63367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XeniaCondensedC"/>
              </a:rPr>
              <a:t>                                Литературный </a:t>
            </a:r>
          </a:p>
          <a:p>
            <a:pPr algn="ctr"/>
            <a:r>
              <a:rPr lang="ru-RU" b="1" dirty="0">
                <a:latin typeface="XeniaCondensedC"/>
              </a:rPr>
              <a:t> </a:t>
            </a:r>
            <a:r>
              <a:rPr lang="ru-RU" b="1" dirty="0" smtClean="0">
                <a:latin typeface="XeniaCondensedC"/>
              </a:rPr>
              <a:t>                              музей Кубани</a:t>
            </a:r>
          </a:p>
          <a:p>
            <a:pPr algn="ctr"/>
            <a:endParaRPr lang="ru-RU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7" y="-19416"/>
            <a:ext cx="55419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6281991"/>
            <a:ext cx="87990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Краснодарская краевая филармония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им.Г.Ф.Пономаренко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5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52106"/>
            <a:ext cx="8298539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744107" y="6042068"/>
            <a:ext cx="7704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XeniaCondensedC"/>
              </a:rPr>
              <a:t>Музей военной </a:t>
            </a:r>
            <a:r>
              <a:rPr lang="ru-RU" sz="2000" b="1" dirty="0" smtClean="0">
                <a:latin typeface="XeniaCondensedC"/>
              </a:rPr>
              <a:t>техники «</a:t>
            </a:r>
            <a:r>
              <a:rPr lang="ru-RU" sz="2000" b="1" dirty="0">
                <a:latin typeface="XeniaCondensedC"/>
              </a:rPr>
              <a:t>Оружие Победы»</a:t>
            </a:r>
            <a:endParaRPr lang="ru-RU" sz="20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7" y="-19416"/>
            <a:ext cx="55419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96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91061"/>
            <a:ext cx="6349132" cy="58192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620688"/>
            <a:ext cx="6712945" cy="792088"/>
          </a:xfrm>
        </p:spPr>
        <p:txBody>
          <a:bodyPr>
            <a:normAutofit fontScale="90000"/>
          </a:bodyPr>
          <a:lstStyle/>
          <a:p>
            <a:pPr marL="0" indent="0" algn="l">
              <a:buNone/>
            </a:pPr>
            <a:r>
              <a:rPr lang="ru-RU" sz="49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900" b="1" i="1" dirty="0" smtClean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раздел «ХРАМЫ»</a:t>
            </a:r>
            <a:endParaRPr lang="ru-RU" sz="4900" b="1" i="1" dirty="0">
              <a:ln>
                <a:solidFill>
                  <a:srgbClr val="C00000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7" y="-19416"/>
            <a:ext cx="55419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20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772816"/>
            <a:ext cx="4464496" cy="4058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62" y="759680"/>
            <a:ext cx="4608512" cy="4360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254830" y="5283642"/>
            <a:ext cx="33505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XeniaCondensedC"/>
              </a:rPr>
              <a:t>Свято-Екатерининский</a:t>
            </a:r>
          </a:p>
          <a:p>
            <a:pPr algn="ctr"/>
            <a:r>
              <a:rPr lang="ru-RU" b="1" dirty="0">
                <a:latin typeface="XeniaCondensedC"/>
              </a:rPr>
              <a:t>кафедральный собор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23928" y="5929973"/>
            <a:ext cx="45032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XeniaCondensedC"/>
              </a:rPr>
              <a:t>       Собор </a:t>
            </a:r>
            <a:r>
              <a:rPr lang="ru-RU" sz="2000" b="1" dirty="0">
                <a:latin typeface="XeniaCondensedC"/>
              </a:rPr>
              <a:t>Александра Невского</a:t>
            </a:r>
            <a:endParaRPr lang="ru-RU" sz="20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7" y="-19416"/>
            <a:ext cx="55419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660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72897"/>
            <a:ext cx="6696744" cy="5370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1403649" y="6077869"/>
            <a:ext cx="64029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Свято-Георгиевский храм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7" y="-19416"/>
            <a:ext cx="55419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820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7200" y="980728"/>
            <a:ext cx="8229600" cy="514543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000" b="1" u="sng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Издание </a:t>
            </a:r>
            <a:r>
              <a:rPr lang="ru-RU" sz="3000" b="1" u="sng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включает в себя разделы</a:t>
            </a:r>
            <a:r>
              <a:rPr lang="ru-RU" sz="3000" b="1" u="sng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§"/>
            </a:pP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</a:t>
            </a:r>
            <a:r>
              <a:rPr lang="ru-RU" sz="28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Архитектура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»,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§"/>
            </a:pP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</a:t>
            </a:r>
            <a:r>
              <a:rPr lang="ru-RU" sz="28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Памятники, монументы, 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скульптура»,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§"/>
            </a:pP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</a:t>
            </a:r>
            <a:r>
              <a:rPr lang="ru-RU" sz="28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Театры, музеи», </a:t>
            </a:r>
            <a:endParaRPr lang="ru-RU" sz="2800" b="1" dirty="0" smtClean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§"/>
            </a:pP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</a:t>
            </a:r>
            <a:r>
              <a:rPr lang="ru-RU" sz="28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Храмы», </a:t>
            </a:r>
            <a:endParaRPr lang="ru-RU" sz="2800" b="1" dirty="0" smtClean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§"/>
            </a:pP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</a:t>
            </a:r>
            <a:r>
              <a:rPr lang="ru-RU" sz="28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Фонтаны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»,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§"/>
            </a:pP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</a:t>
            </a:r>
            <a:r>
              <a:rPr lang="ru-RU" sz="28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Парки», </a:t>
            </a:r>
            <a:endParaRPr lang="ru-RU" sz="2800" b="1" dirty="0" smtClean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§"/>
            </a:pP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</a:t>
            </a:r>
            <a:r>
              <a:rPr lang="ru-RU" sz="28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Экскурсия в историю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»  </a:t>
            </a:r>
            <a:endParaRPr lang="ru-RU" sz="28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7" y="-19416"/>
            <a:ext cx="55419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375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749" y="1916832"/>
            <a:ext cx="5237683" cy="43354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11" y="116633"/>
            <a:ext cx="5214293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7" y="-19416"/>
            <a:ext cx="55419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964" y="4869160"/>
            <a:ext cx="32573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Храм Рождества Христова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602037" y="6240588"/>
            <a:ext cx="48583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     Свято-Троицкий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храм</a:t>
            </a:r>
          </a:p>
        </p:txBody>
      </p:sp>
    </p:spTree>
    <p:extLst>
      <p:ext uri="{BB962C8B-B14F-4D97-AF65-F5344CB8AC3E}">
        <p14:creationId xmlns:p14="http://schemas.microsoft.com/office/powerpoint/2010/main" val="340341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3" y="692696"/>
            <a:ext cx="6391275" cy="59055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раздел «ФОНТАНЫ»</a:t>
            </a:r>
            <a:endParaRPr lang="ru-RU" b="1" dirty="0">
              <a:ln>
                <a:solidFill>
                  <a:srgbClr val="C00000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933056"/>
            <a:ext cx="2619375" cy="2790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7" y="-19416"/>
            <a:ext cx="55419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843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76621"/>
            <a:ext cx="6840760" cy="53446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599" y="6093296"/>
            <a:ext cx="70567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Светомузыкальный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фонтан. Театральная площадь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7" y="-19416"/>
            <a:ext cx="55419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222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54" y="969502"/>
            <a:ext cx="4807765" cy="4115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20688"/>
            <a:ext cx="3652666" cy="1826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3645024"/>
            <a:ext cx="3652666" cy="2318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611559" y="5085184"/>
            <a:ext cx="41943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Фонтан в сквере им.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Г.К.Жукова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50954" y="2564904"/>
            <a:ext cx="27637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Фонтан «Роза ветров»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614003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Фонтан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Старый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Екатеринодар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7" y="-19416"/>
            <a:ext cx="55419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711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493" y="620688"/>
            <a:ext cx="6353175" cy="4870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1395412" y="5624373"/>
            <a:ext cx="6353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XeniaCondensedC"/>
              </a:rPr>
              <a:t>Фонтан у </a:t>
            </a:r>
            <a:r>
              <a:rPr lang="ru-RU" b="1" dirty="0" smtClean="0">
                <a:latin typeface="XeniaCondensedC"/>
              </a:rPr>
              <a:t>здания Законодательного </a:t>
            </a:r>
            <a:r>
              <a:rPr lang="ru-RU" b="1" dirty="0">
                <a:latin typeface="XeniaCondensedC"/>
              </a:rPr>
              <a:t>собрания</a:t>
            </a:r>
          </a:p>
          <a:p>
            <a:pPr algn="ctr"/>
            <a:r>
              <a:rPr lang="ru-RU" b="1" dirty="0">
                <a:latin typeface="XeniaCondensedC"/>
              </a:rPr>
              <a:t>Краснодарского края</a:t>
            </a:r>
            <a:endParaRPr lang="ru-RU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7" y="-19416"/>
            <a:ext cx="55419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102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12093"/>
            <a:ext cx="6368182" cy="57934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84222" y="4941168"/>
            <a:ext cx="7019056" cy="108012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sz="3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800" i="1" dirty="0" smtClean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Раздел «ПАРКИ, СКВЕРЫ»</a:t>
            </a:r>
            <a:endParaRPr lang="ru-RU" sz="3800" i="1" dirty="0">
              <a:ln>
                <a:solidFill>
                  <a:srgbClr val="C00000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7" y="-19416"/>
            <a:ext cx="55419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217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48680"/>
            <a:ext cx="6233741" cy="4867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4860032" y="5661248"/>
            <a:ext cx="34563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Парк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«Городской сад»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7" y="-19416"/>
            <a:ext cx="55419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88179"/>
            <a:ext cx="3816424" cy="3488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0637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53872"/>
            <a:ext cx="6552728" cy="5244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406207" y="5984811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XeniaCondensedC"/>
              </a:rPr>
              <a:t>Краснодарский городской </a:t>
            </a:r>
            <a:r>
              <a:rPr lang="ru-RU" b="1" dirty="0" smtClean="0">
                <a:latin typeface="XeniaCondensedC"/>
              </a:rPr>
              <a:t>парк им. 30-летия </a:t>
            </a:r>
            <a:r>
              <a:rPr lang="ru-RU" b="1" dirty="0">
                <a:latin typeface="XeniaCondensedC"/>
              </a:rPr>
              <a:t>Победы</a:t>
            </a:r>
            <a:endParaRPr lang="ru-RU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7" y="-19416"/>
            <a:ext cx="55419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287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608166"/>
            <a:ext cx="6912766" cy="54974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35696" y="6105651"/>
            <a:ext cx="56886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Ботанический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сад им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И.С.Косенко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7" y="-19416"/>
            <a:ext cx="55419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190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62540"/>
            <a:ext cx="5267101" cy="4564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001276"/>
            <a:ext cx="4608511" cy="3682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168994" y="5517232"/>
            <a:ext cx="34937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Парк «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Чистяковская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роща»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7" y="-19416"/>
            <a:ext cx="55419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975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597" y="620688"/>
            <a:ext cx="7035303" cy="6019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1488559"/>
            <a:ext cx="79208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4400" b="1" i="1" dirty="0" smtClean="0">
                <a:ln>
                  <a:solidFill>
                    <a:srgbClr val="C00000"/>
                  </a:solidFill>
                </a:ln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раздел «АРХИТЕКТУРА»</a:t>
            </a:r>
            <a:endParaRPr lang="ru-RU" sz="4400" b="1" i="1" dirty="0">
              <a:ln>
                <a:solidFill>
                  <a:srgbClr val="C00000"/>
                </a:solidFill>
              </a:ln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725144"/>
            <a:ext cx="2581275" cy="2000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7" y="-19416"/>
            <a:ext cx="55419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402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65" y="613467"/>
            <a:ext cx="5895975" cy="4962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5436096" y="6274062"/>
            <a:ext cx="34358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Рождественский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парк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269455"/>
            <a:ext cx="2627798" cy="3033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539552" y="5575992"/>
            <a:ext cx="35437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Парк «Солнечный остров»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7" y="-19416"/>
            <a:ext cx="55419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816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42938"/>
            <a:ext cx="7272808" cy="5501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42937"/>
            <a:ext cx="9144000" cy="720080"/>
          </a:xfrm>
        </p:spPr>
        <p:txBody>
          <a:bodyPr>
            <a:normAutofit fontScale="90000"/>
          </a:bodyPr>
          <a:lstStyle/>
          <a:p>
            <a:pPr marL="0" indent="0" algn="l">
              <a:buNone/>
            </a:pPr>
            <a:r>
              <a:rPr lang="ru-RU" b="1" i="1" dirty="0" smtClean="0"/>
              <a:t>  </a:t>
            </a:r>
            <a:r>
              <a:rPr lang="ru-RU" b="1" i="1" dirty="0" smtClean="0">
                <a:ln>
                  <a:solidFill>
                    <a:srgbClr val="C00000"/>
                  </a:solidFill>
                </a:ln>
              </a:rPr>
              <a:t>Раздел «ЭКСКУРСИЯ В ИСТОРИЮ»</a:t>
            </a:r>
            <a:endParaRPr lang="ru-RU" b="1" i="1" dirty="0">
              <a:ln>
                <a:solidFill>
                  <a:srgbClr val="C00000"/>
                </a:solidFill>
              </a:ln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7" y="-19416"/>
            <a:ext cx="55419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6125234"/>
            <a:ext cx="8640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Карта маршрута пешеходной экскурсии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97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548680"/>
            <a:ext cx="6512511" cy="864096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  <a:t>тоги реализации проекта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1340768"/>
            <a:ext cx="8219256" cy="5184576"/>
          </a:xfrm>
        </p:spPr>
        <p:txBody>
          <a:bodyPr>
            <a:noAutofit/>
          </a:bodyPr>
          <a:lstStyle/>
          <a:p>
            <a:pPr marL="342900" indent="-342900" algn="ctr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Информирование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широкого круга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пользователей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– </a:t>
            </a:r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жителей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и гостей города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, экскурсантов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, школьников,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пенсионеров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, молодежь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, иностранных граждан, представителей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различных сфер деятельности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том числе делового сообщества,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об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основных культурно-исторических достопримечательностях, досуговой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инфраструктуре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  туристской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привлекательности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города.</a:t>
            </a:r>
            <a:endParaRPr lang="ru-RU" sz="1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7" y="-19416"/>
            <a:ext cx="55419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i.garkina\Desktop\Гарькина Ирина ВСЕ ДОКУМЕНТЫ\КОНКУРСЫ\ХРУСТАЛЬНЫЙ КОМПАС\скриншоты\фото ПУТЕВОДИТЕЛЬ КРАСНОДАР.ГОРОД В ДЕТАЛЯХ (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293096"/>
            <a:ext cx="2953146" cy="2214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26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548680"/>
            <a:ext cx="6512511" cy="792088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  <a:t>Итоги реализации проекта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7200" y="1196752"/>
            <a:ext cx="8363272" cy="5328592"/>
          </a:xfrm>
        </p:spPr>
        <p:txBody>
          <a:bodyPr>
            <a:noAutofit/>
          </a:bodyPr>
          <a:lstStyle/>
          <a:p>
            <a:pPr marL="342900" indent="-342900" algn="ctr">
              <a:buFont typeface="Wingdings" pitchFamily="2" charset="2"/>
              <a:buChar char="§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Распространение  на форумах, выставках, встречах: </a:t>
            </a:r>
          </a:p>
          <a:p>
            <a:pPr marL="45720" indent="0">
              <a:buNone/>
            </a:pP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- Международная 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выставка коммерческой недвижимости EXPO REAL, Германия, 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г.Мюнхен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, 2013 г., 2014 г.,</a:t>
            </a:r>
          </a:p>
          <a:p>
            <a:pPr marL="45720" indent="0">
              <a:buNone/>
            </a:pP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- Международная 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выставка «Оферта», Германия, 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г.Карлсруэ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, 2013 г., 2014 г., </a:t>
            </a:r>
          </a:p>
          <a:p>
            <a:pPr marL="45720" indent="0">
              <a:buNone/>
            </a:pP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- Международная 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туристская выставка «Путешествие и туризм» 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Mitt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г.Москва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, 2013г., 2014г., </a:t>
            </a:r>
          </a:p>
          <a:p>
            <a:pPr marL="45720" indent="0">
              <a:buNone/>
            </a:pP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- Международная 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туристская выставка ИНТУРМАРКЕТ, 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г.Москва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, 2013г., 2014г., </a:t>
            </a:r>
          </a:p>
          <a:p>
            <a:pPr marL="45720" indent="0">
              <a:buNone/>
            </a:pP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- Международный 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экономический форум, 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г.Сочи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, 2013г., 2014г., </a:t>
            </a:r>
          </a:p>
          <a:p>
            <a:pPr marL="45720" indent="0">
              <a:buNone/>
            </a:pP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- Международная 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выставка «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Sitt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ТурСиб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2200" b="1" i="1" dirty="0" err="1" smtClean="0">
                <a:latin typeface="Times New Roman" pitchFamily="18" charset="0"/>
                <a:cs typeface="Times New Roman" pitchFamily="18" charset="0"/>
              </a:rPr>
              <a:t>г.Новосибирск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, 2013г., </a:t>
            </a:r>
          </a:p>
          <a:p>
            <a:pPr marL="45720" indent="0">
              <a:buNone/>
            </a:pP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- на 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приемах официальных делегаций иностранных государств, регионов и городов Российской Федерации в городе Краснодаре.</a:t>
            </a:r>
          </a:p>
          <a:p>
            <a:pPr marL="0" indent="0">
              <a:buNone/>
            </a:pPr>
            <a:endParaRPr lang="ru-RU" sz="1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7" y="-19416"/>
            <a:ext cx="55419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077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692696"/>
            <a:ext cx="6512511" cy="792088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  <a:t>Итоги реализации проекта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1700808"/>
            <a:ext cx="8208912" cy="525658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Итог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реализации проекта по выпуску и распространению издания «Краснодар. Город в деталях»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рамках муниципальной ведомственной целевой программы «Развитие туризма в муниципальном образовании город Краснодар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:  </a:t>
            </a:r>
          </a:p>
          <a:p>
            <a:pPr algn="just">
              <a:buFont typeface="Wingdings" pitchFamily="2" charset="2"/>
              <a:buChar char="§"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повышение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интереса широкого круга пользователей 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 algn="just">
              <a:buNone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туристскому ресурсу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города, </a:t>
            </a:r>
          </a:p>
          <a:p>
            <a:pPr algn="just">
              <a:buFont typeface="Wingdings" pitchFamily="2" charset="2"/>
              <a:buChar char="§"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около двадцати новых экскурсионных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маршрутов по городу,</a:t>
            </a:r>
          </a:p>
          <a:p>
            <a:pPr algn="just">
              <a:buFont typeface="Wingdings" pitchFamily="2" charset="2"/>
              <a:buChar char="§"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увеличение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количества туристов и экскурсантов 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 algn="just">
              <a:buNone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на 15%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больше, чем в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2012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году).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i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7" y="-19416"/>
            <a:ext cx="55419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350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928" y="0"/>
            <a:ext cx="5541963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92478" y="6144699"/>
            <a:ext cx="49198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2800" b="1" dirty="0" smtClean="0">
                <a:ln>
                  <a:solidFill>
                    <a:srgbClr val="C00000"/>
                  </a:solidFill>
                </a:ln>
                <a:latin typeface="Times New Roman" pitchFamily="18" charset="0"/>
                <a:cs typeface="Times New Roman" pitchFamily="18" charset="0"/>
              </a:rPr>
              <a:t>2014 год</a:t>
            </a:r>
            <a:endParaRPr lang="ru-RU" sz="2800" b="1" dirty="0">
              <a:ln>
                <a:solidFill>
                  <a:srgbClr val="C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i.garkina\Desktop\Гарькина Ирина ВСЕ ДОКУМЕНТЫ\КОНКУРСЫ\ХРУСТАЛЬНЫЙ КОМПАС\скриншоты\фото ПУТЕВОДИТЕЛЬ КРАСНОДАР.ГОРОД В ДЕТАЛЯХ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08720"/>
            <a:ext cx="6615611" cy="49617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08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650516" cy="4896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632" y="4005064"/>
            <a:ext cx="3089391" cy="2664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0" y="5013176"/>
            <a:ext cx="572412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XeniaCondensedC"/>
              </a:rPr>
              <a:t> 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Триумфальная Александровская арка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 памятник святой великомученице Екатерине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7" y="-19416"/>
            <a:ext cx="55419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103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50"/>
            <a:ext cx="3168352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3318267"/>
            <a:ext cx="2016224" cy="2845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451" y="3318268"/>
            <a:ext cx="2906997" cy="2999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284" y="260649"/>
            <a:ext cx="3960764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060848"/>
            <a:ext cx="1974850" cy="3835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7" y="-19416"/>
            <a:ext cx="55419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2669202"/>
            <a:ext cx="3024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XeniaCondensedC"/>
              </a:rPr>
              <a:t>Доходный дом барона</a:t>
            </a:r>
          </a:p>
          <a:p>
            <a:pPr algn="ctr"/>
            <a:r>
              <a:rPr lang="ru-RU" b="1" dirty="0" err="1" smtClean="0">
                <a:latin typeface="XeniaCondensedC"/>
              </a:rPr>
              <a:t>Л.В.Штейнгеля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693865" y="2807701"/>
            <a:ext cx="3150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XeniaCondensedC"/>
              </a:rPr>
              <a:t>Дом атамана </a:t>
            </a:r>
            <a:r>
              <a:rPr lang="ru-RU" b="1" dirty="0" err="1" smtClean="0">
                <a:latin typeface="XeniaCondensedC"/>
              </a:rPr>
              <a:t>Ф.Я.Бурсака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6057875"/>
            <a:ext cx="34918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XeniaCondensedC"/>
              </a:rPr>
              <a:t>Здание</a:t>
            </a:r>
          </a:p>
          <a:p>
            <a:pPr algn="ctr"/>
            <a:r>
              <a:rPr lang="ru-RU" sz="1600" b="1" dirty="0">
                <a:latin typeface="XeniaCondensedC"/>
              </a:rPr>
              <a:t>Торгово-промышленной палаты</a:t>
            </a:r>
            <a:endParaRPr lang="ru-RU" sz="1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220072" y="6317848"/>
            <a:ext cx="38164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XeniaCondensedC"/>
              </a:rPr>
              <a:t>Библиотека им. </a:t>
            </a:r>
            <a:r>
              <a:rPr lang="ru-RU" sz="1600" b="1" dirty="0" err="1" smtClean="0">
                <a:latin typeface="XeniaCondensedC"/>
              </a:rPr>
              <a:t>А.С.Пушкина</a:t>
            </a:r>
            <a:endParaRPr lang="ru-RU" sz="16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627784" y="5671517"/>
            <a:ext cx="38164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Краснодарское высшее военное</a:t>
            </a:r>
          </a:p>
          <a:p>
            <a:pPr algn="ctr"/>
            <a:r>
              <a:rPr lang="ru-RU" sz="1600" b="1" dirty="0"/>
              <a:t>училище им. </a:t>
            </a:r>
            <a:r>
              <a:rPr lang="ru-RU" sz="1600" b="1" dirty="0" err="1" smtClean="0"/>
              <a:t>С.М.Штеменко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88891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74" y="860190"/>
            <a:ext cx="6100196" cy="5024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489" y="3645024"/>
            <a:ext cx="1819275" cy="2686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92696"/>
            <a:ext cx="2009775" cy="2247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8407" y="6065857"/>
            <a:ext cx="5769529" cy="432048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Здание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архитектора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В.А.Филиппова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7" y="-19416"/>
            <a:ext cx="55419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481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80" y="1916832"/>
            <a:ext cx="4244101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36" y="692696"/>
            <a:ext cx="4161952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4768388" y="1299214"/>
            <a:ext cx="39582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XeniaCondensedC"/>
              </a:rPr>
              <a:t>Дом нотариуса </a:t>
            </a:r>
            <a:r>
              <a:rPr lang="ru-RU" b="1" dirty="0" err="1" smtClean="0">
                <a:latin typeface="XeniaCondensedC"/>
              </a:rPr>
              <a:t>Е.Е.Никифораки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0634" y="5085184"/>
            <a:ext cx="395825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Дом купца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С.С.Бейма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7" y="-19416"/>
            <a:ext cx="55419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734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3" y="620688"/>
            <a:ext cx="6543675" cy="5867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24744"/>
            <a:ext cx="8435280" cy="158417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i="1" dirty="0" smtClean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раздел «ПАМЯТНИКИ, МОНУМЕНТЫ, СКУЛЬПТУРА»</a:t>
            </a:r>
            <a:endParaRPr lang="ru-RU" b="1" i="1" dirty="0">
              <a:ln>
                <a:solidFill>
                  <a:srgbClr val="C00000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7" y="-19416"/>
            <a:ext cx="55419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31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751</TotalTime>
  <Words>681</Words>
  <Application>Microsoft Office PowerPoint</Application>
  <PresentationFormat>Экран (4:3)</PresentationFormat>
  <Paragraphs>115</Paragraphs>
  <Slides>45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раздел «ПАМЯТНИКИ, МОНУМЕНТЫ, СКУЛЬПТУРА»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раздел «ТЕАТРЫ, МУЗЕИ»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раздел «ХРАМЫ»</vt:lpstr>
      <vt:lpstr>Презентация PowerPoint</vt:lpstr>
      <vt:lpstr>Презентация PowerPoint</vt:lpstr>
      <vt:lpstr>Презентация PowerPoint</vt:lpstr>
      <vt:lpstr> раздел «ФОНТАНЫ»</vt:lpstr>
      <vt:lpstr>Презентация PowerPoint</vt:lpstr>
      <vt:lpstr>Презентация PowerPoint</vt:lpstr>
      <vt:lpstr>Презентация PowerPoint</vt:lpstr>
      <vt:lpstr> Раздел «ПАРКИ, СКВЕРЫ»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Раздел «ЭКСКУРСИЯ В ИСТОРИЮ»</vt:lpstr>
      <vt:lpstr>Итоги реализации проекта </vt:lpstr>
      <vt:lpstr>Итоги реализации проекта </vt:lpstr>
      <vt:lpstr>Итоги реализации проекта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Гарькина Ирина Александровна</cp:lastModifiedBy>
  <cp:revision>115</cp:revision>
  <dcterms:created xsi:type="dcterms:W3CDTF">2015-03-07T09:18:07Z</dcterms:created>
  <dcterms:modified xsi:type="dcterms:W3CDTF">2015-03-11T06:19:58Z</dcterms:modified>
</cp:coreProperties>
</file>