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91" r:id="rId3"/>
    <p:sldMasterId id="2147483705" r:id="rId4"/>
    <p:sldMasterId id="2147483718" r:id="rId5"/>
    <p:sldMasterId id="2147483732" r:id="rId6"/>
    <p:sldMasterId id="2147483744" r:id="rId7"/>
    <p:sldMasterId id="2147483774" r:id="rId8"/>
    <p:sldMasterId id="2147483789" r:id="rId9"/>
    <p:sldMasterId id="2147483804" r:id="rId10"/>
    <p:sldMasterId id="2147483819" r:id="rId11"/>
  </p:sldMasterIdLst>
  <p:notesMasterIdLst>
    <p:notesMasterId r:id="rId55"/>
  </p:notesMasterIdLst>
  <p:handoutMasterIdLst>
    <p:handoutMasterId r:id="rId56"/>
  </p:handoutMasterIdLst>
  <p:sldIdLst>
    <p:sldId id="388" r:id="rId12"/>
    <p:sldId id="429" r:id="rId13"/>
    <p:sldId id="389" r:id="rId14"/>
    <p:sldId id="390" r:id="rId15"/>
    <p:sldId id="391" r:id="rId16"/>
    <p:sldId id="392" r:id="rId17"/>
    <p:sldId id="393" r:id="rId18"/>
    <p:sldId id="394" r:id="rId19"/>
    <p:sldId id="439" r:id="rId20"/>
    <p:sldId id="396" r:id="rId21"/>
    <p:sldId id="430" r:id="rId22"/>
    <p:sldId id="432" r:id="rId23"/>
    <p:sldId id="397" r:id="rId24"/>
    <p:sldId id="433" r:id="rId25"/>
    <p:sldId id="353" r:id="rId26"/>
    <p:sldId id="423" r:id="rId27"/>
    <p:sldId id="411" r:id="rId28"/>
    <p:sldId id="412" r:id="rId29"/>
    <p:sldId id="426" r:id="rId30"/>
    <p:sldId id="421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398" r:id="rId39"/>
    <p:sldId id="405" r:id="rId40"/>
    <p:sldId id="408" r:id="rId41"/>
    <p:sldId id="407" r:id="rId42"/>
    <p:sldId id="409" r:id="rId43"/>
    <p:sldId id="402" r:id="rId44"/>
    <p:sldId id="431" r:id="rId45"/>
    <p:sldId id="428" r:id="rId46"/>
    <p:sldId id="372" r:id="rId47"/>
    <p:sldId id="399" r:id="rId48"/>
    <p:sldId id="400" r:id="rId49"/>
    <p:sldId id="434" r:id="rId50"/>
    <p:sldId id="440" r:id="rId51"/>
    <p:sldId id="441" r:id="rId52"/>
    <p:sldId id="442" r:id="rId53"/>
    <p:sldId id="443" r:id="rId54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FFFF99"/>
    <a:srgbClr val="FF3300"/>
    <a:srgbClr val="F1F8F9"/>
    <a:srgbClr val="006600"/>
    <a:srgbClr val="BFDDE3"/>
    <a:srgbClr val="336600"/>
    <a:srgbClr val="FFCC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86441" autoAdjust="0"/>
  </p:normalViewPr>
  <p:slideViewPr>
    <p:cSldViewPr>
      <p:cViewPr>
        <p:scale>
          <a:sx n="110" d="100"/>
          <a:sy n="110" d="100"/>
        </p:scale>
        <p:origin x="-188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2" y="228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90"/>
      </p:cViewPr>
      <p:guideLst>
        <p:guide orient="horz" pos="2141"/>
        <p:guide pos="3127"/>
      </p:guideLst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Chulkov\Documents\AChulkov\&#1054;&#1090;&#1076;&#1077;&#1083;%20&#1089;&#1074;&#1086;&#1076;&#1085;&#1086;&#1075;&#1086;%20&#1087;&#1083;&#1072;&#1085;&#1080;&#1088;&#1086;&#1074;&#1072;&#1085;&#1080;&#1103;\&#1054;&#1090;&#1095;&#1077;&#1090;%20&#1086;&#1073;%20&#1080;&#1089;&#1087;&#1086;&#1083;&#1085;&#1077;&#1085;&#1080;&#1080;%20&#1073;&#1102;&#1076;&#1078;&#1077;&#1090;&#1072;%202014\&#1044;&#1080;&#1072;&#1075;&#1088;&#1072;&#1084;&#1084;&#1099;_&#1054;&#1090;&#1095;&#1077;&#1090;%202014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2603550295858"/>
          <c:y val="4.4378698224852069E-2"/>
          <c:w val="0.87573964497041423"/>
          <c:h val="0.80473372781065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'Основные показатели'!$B$28</c:f>
              <c:strCache>
                <c:ptCount val="1"/>
                <c:pt idx="0">
                  <c:v>2012 год (отчет)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44">
                    <a:gamma/>
                    <a:shade val="50980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99CCFF" mc:Ignorable="a14" a14:legacySpreadsheetColorIndex="4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44">
                    <a:gamma/>
                    <a:shade val="50980"/>
                    <a:invGamma/>
                  </a:srgbClr>
                </a:gs>
              </a:gsLst>
              <a:lin ang="0" scaled="1"/>
            </a:gradFill>
            <a:ln w="33841">
              <a:noFill/>
            </a:ln>
          </c:spPr>
          <c:invertIfNegative val="0"/>
          <c:dLbls>
            <c:dLbl>
              <c:idx val="0"/>
              <c:layout>
                <c:manualLayout>
                  <c:x val="-5.743457934043527E-3"/>
                  <c:y val="-2.18202471966092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885986576401204E-3"/>
                  <c:y val="-4.81849111208978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81595994685419E-3"/>
                  <c:y val="0.107273125738521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3841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'Основные показатели'!$A$29:$A$31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'Основные показатели'!$B$29:$B$31</c:f>
              <c:numCache>
                <c:formatCode>#,##0</c:formatCode>
                <c:ptCount val="3"/>
                <c:pt idx="0">
                  <c:v>19558617.899999995</c:v>
                </c:pt>
                <c:pt idx="1">
                  <c:v>20552354.800000001</c:v>
                </c:pt>
                <c:pt idx="2">
                  <c:v>-993736.90000000596</c:v>
                </c:pt>
              </c:numCache>
            </c:numRef>
          </c:val>
        </c:ser>
        <c:ser>
          <c:idx val="1"/>
          <c:order val="1"/>
          <c:tx>
            <c:strRef>
              <c:f>'Основные показатели'!$C$28</c:f>
              <c:strCache>
                <c:ptCount val="1"/>
                <c:pt idx="0">
                  <c:v>2013 год (отчет)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9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8080" mc:Ignorable="a14" a14:legacySpreadsheetColorIndex="2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3841">
              <a:noFill/>
            </a:ln>
          </c:spPr>
          <c:invertIfNegative val="0"/>
          <c:dLbls>
            <c:dLbl>
              <c:idx val="0"/>
              <c:layout>
                <c:manualLayout>
                  <c:x val="-6.5222623345366892E-3"/>
                  <c:y val="-3.63369084342216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222623345367351E-3"/>
                  <c:y val="-2.3666120270380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068570764446717E-3"/>
                  <c:y val="7.76758344666043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3841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'Основные показатели'!$A$29:$A$31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'Основные показатели'!$C$29:$C$31</c:f>
              <c:numCache>
                <c:formatCode>#,##0</c:formatCode>
                <c:ptCount val="3"/>
                <c:pt idx="0">
                  <c:v>22025498.399999999</c:v>
                </c:pt>
                <c:pt idx="1">
                  <c:v>22284344.699999999</c:v>
                </c:pt>
                <c:pt idx="2">
                  <c:v>-258846.30000000075</c:v>
                </c:pt>
              </c:numCache>
            </c:numRef>
          </c:val>
        </c:ser>
        <c:ser>
          <c:idx val="2"/>
          <c:order val="2"/>
          <c:tx>
            <c:strRef>
              <c:f>'Основные показатели'!$D$28</c:f>
              <c:strCache>
                <c:ptCount val="1"/>
                <c:pt idx="0">
                  <c:v>2014 год (отчет)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50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99CC00" mc:Ignorable="a14" a14:legacySpreadsheetColorIndex="5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3841">
              <a:noFill/>
            </a:ln>
          </c:spPr>
          <c:invertIfNegative val="0"/>
          <c:dLbls>
            <c:dLbl>
              <c:idx val="2"/>
              <c:layout>
                <c:manualLayout>
                  <c:x val="3.5958237921847047E-3"/>
                  <c:y val="0.105048696458830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3841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'Основные показатели'!$A$29:$A$31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'Основные показатели'!$D$29:$D$31</c:f>
              <c:numCache>
                <c:formatCode>#,##0</c:formatCode>
                <c:ptCount val="3"/>
                <c:pt idx="0">
                  <c:v>24667339.899999999</c:v>
                </c:pt>
                <c:pt idx="1">
                  <c:v>26635341.699999999</c:v>
                </c:pt>
                <c:pt idx="2">
                  <c:v>-1968001.8000000007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495488"/>
        <c:axId val="74497024"/>
      </c:barChart>
      <c:catAx>
        <c:axId val="7449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4497024"/>
        <c:crosses val="autoZero"/>
        <c:auto val="1"/>
        <c:lblAlgn val="ctr"/>
        <c:lblOffset val="40"/>
        <c:tickLblSkip val="1"/>
        <c:tickMarkSkip val="1"/>
        <c:noMultiLvlLbl val="0"/>
      </c:catAx>
      <c:valAx>
        <c:axId val="744970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4495488"/>
        <c:crosses val="autoZero"/>
        <c:crossBetween val="between"/>
        <c:dispUnits>
          <c:builtInUnit val="thousands"/>
        </c:dispUnits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87877F" mc:Ignorable="a14" a14:legacySpreadsheetColorIndex="26">
                <a:gamma/>
                <a:shade val="53333"/>
                <a:invGamma/>
                <a:lumMod val="67000"/>
                <a:lumOff val="33000"/>
                <a:alpha val="86000"/>
              </a:srgbClr>
            </a:gs>
          </a:gsLst>
          <a:lin ang="5400000" scaled="1"/>
        </a:gradFill>
        <a:ln w="33841">
          <a:noFill/>
        </a:ln>
      </c:spPr>
    </c:plotArea>
    <c:legend>
      <c:legendPos val="b"/>
      <c:layout>
        <c:manualLayout>
          <c:xMode val="edge"/>
          <c:yMode val="edge"/>
          <c:x val="0.26035502752421436"/>
          <c:y val="0.92011832775046776"/>
          <c:w val="0.58136099691078436"/>
          <c:h val="7.3964511342159533E-2"/>
        </c:manualLayout>
      </c:layout>
      <c:overlay val="0"/>
      <c:txPr>
        <a:bodyPr/>
        <a:lstStyle/>
        <a:p>
          <a:pPr>
            <a:defRPr sz="1466" b="0" i="0" u="none" strike="noStrike" baseline="0">
              <a:solidFill>
                <a:srgbClr val="0033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07336523125997"/>
          <c:y val="3.2608695652173912E-2"/>
          <c:w val="0.89792663476874002"/>
          <c:h val="0.74456521739130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 доходам'!$B$4</c:f>
              <c:strCache>
                <c:ptCount val="1"/>
                <c:pt idx="0">
                  <c:v>Плановые показатели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44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99CCFF" mc:Ignorable="a14" a14:legacySpreadsheetColorIndex="4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44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5008">
              <a:noFill/>
            </a:ln>
          </c:spPr>
          <c:invertIfNegative val="0"/>
          <c:dLbls>
            <c:dLbl>
              <c:idx val="0"/>
              <c:layout>
                <c:manualLayout>
                  <c:x val="1.2124638760813644E-3"/>
                  <c:y val="-6.86941629243494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11725102134259E-4"/>
                  <c:y val="-4.2851507060183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5008">
                <a:noFill/>
              </a:ln>
            </c:spPr>
            <c:txPr>
              <a:bodyPr/>
              <a:lstStyle/>
              <a:p>
                <a:pPr>
                  <a:defRPr sz="1655" b="1" i="0" u="none" strike="noStrike" baseline="0">
                    <a:solidFill>
                      <a:srgbClr val="00808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доходам'!$A$5:$A$7</c:f>
              <c:strCache>
                <c:ptCount val="3"/>
                <c:pt idx="0">
                  <c:v>Всего доходы</c:v>
                </c:pt>
                <c:pt idx="1">
                  <c:v>Собственные доходы</c:v>
                </c:pt>
                <c:pt idx="2">
                  <c:v>Безвозмездные поступления из краевого бюджета</c:v>
                </c:pt>
              </c:strCache>
            </c:strRef>
          </c:cat>
          <c:val>
            <c:numRef>
              <c:f>'По доходам'!$B$5:$B$7</c:f>
              <c:numCache>
                <c:formatCode>#,##0</c:formatCode>
                <c:ptCount val="3"/>
                <c:pt idx="0">
                  <c:v>25391828.199999999</c:v>
                </c:pt>
                <c:pt idx="1">
                  <c:v>14060877.1</c:v>
                </c:pt>
                <c:pt idx="2">
                  <c:v>11963739.300000001</c:v>
                </c:pt>
              </c:numCache>
            </c:numRef>
          </c:val>
        </c:ser>
        <c:ser>
          <c:idx val="1"/>
          <c:order val="1"/>
          <c:tx>
            <c:strRef>
              <c:f>'По доходам'!$C$4</c:f>
              <c:strCache>
                <c:ptCount val="1"/>
                <c:pt idx="0">
                  <c:v>Отчетные показатели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46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CC99FF" mc:Ignorable="a14" a14:legacySpreadsheetColorIndex="4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4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5008">
              <a:noFill/>
            </a:ln>
          </c:spPr>
          <c:invertIfNegative val="0"/>
          <c:dLbls>
            <c:dLbl>
              <c:idx val="1"/>
              <c:layout>
                <c:manualLayout>
                  <c:x val="5.7853612828146959E-4"/>
                  <c:y val="-1.70249489551885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13454137805898E-3"/>
                  <c:y val="7.7374173505624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5008">
                <a:noFill/>
              </a:ln>
            </c:spPr>
            <c:txPr>
              <a:bodyPr/>
              <a:lstStyle/>
              <a:p>
                <a:pPr>
                  <a:defRPr sz="1655" b="1" i="0" u="none" strike="noStrike" baseline="0">
                    <a:solidFill>
                      <a:srgbClr val="00808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доходам'!$A$5:$A$7</c:f>
              <c:strCache>
                <c:ptCount val="3"/>
                <c:pt idx="0">
                  <c:v>Всего доходы</c:v>
                </c:pt>
                <c:pt idx="1">
                  <c:v>Собственные доходы</c:v>
                </c:pt>
                <c:pt idx="2">
                  <c:v>Безвозмездные поступления из краевого бюджета</c:v>
                </c:pt>
              </c:strCache>
            </c:strRef>
          </c:cat>
          <c:val>
            <c:numRef>
              <c:f>'По доходам'!$C$5:$C$7</c:f>
              <c:numCache>
                <c:formatCode>#,##0</c:formatCode>
                <c:ptCount val="3"/>
                <c:pt idx="0">
                  <c:v>24667339.899999999</c:v>
                </c:pt>
                <c:pt idx="1">
                  <c:v>13509532.800000001</c:v>
                </c:pt>
                <c:pt idx="2">
                  <c:v>11798196.1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176448"/>
        <c:axId val="79177984"/>
      </c:barChart>
      <c:catAx>
        <c:axId val="7917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80" b="0" i="0" u="none" strike="noStrike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9177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1779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80" b="0" i="0" u="none" strike="noStrike" baseline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9176448"/>
        <c:crosses val="autoZero"/>
        <c:crossBetween val="between"/>
        <c:dispUnits>
          <c:builtInUnit val="thousands"/>
        </c:dispUnits>
      </c:valAx>
      <c:spPr>
        <a:solidFill>
          <a:schemeClr val="accent1"/>
        </a:solidFill>
        <a:ln w="35008">
          <a:noFill/>
        </a:ln>
      </c:spPr>
    </c:plotArea>
    <c:legend>
      <c:legendPos val="r"/>
      <c:layout>
        <c:manualLayout>
          <c:xMode val="edge"/>
          <c:yMode val="edge"/>
          <c:x val="0.23604468889029837"/>
          <c:y val="0.91032600377007666"/>
          <c:w val="0.580542271111393"/>
          <c:h val="7.8804259056658998E-2"/>
        </c:manualLayout>
      </c:layout>
      <c:overlay val="0"/>
      <c:txPr>
        <a:bodyPr/>
        <a:lstStyle/>
        <a:p>
          <a:pPr>
            <a:defRPr sz="1516" b="0" i="0" u="none" strike="noStrike" baseline="0">
              <a:solidFill>
                <a:srgbClr val="003366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46153846153841E-2"/>
          <c:y val="4.4368600682593858E-2"/>
          <c:w val="0.90865384615384615"/>
          <c:h val="0.726962457337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'Доходы по источникам'!$B$4</c:f>
              <c:strCache>
                <c:ptCount val="1"/>
                <c:pt idx="0">
                  <c:v>Плановые показатели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57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9966" mc:Ignorable="a14" a14:legacySpreadsheetColorIndex="5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7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6617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7864107550062643E-3"/>
                  <c:y val="-1.86456950767455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698604311312578E-3"/>
                  <c:y val="-2.9292521716757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481819021280305E-3"/>
                  <c:y val="-3.39982045217568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60131906588719E-4"/>
                  <c:y val="-1.07734222676142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3689876421968572E-4"/>
                  <c:y val="-6.91620828916551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331580809452132E-2"/>
                  <c:y val="-6.9201055060338608E-3"/>
                </c:manualLayout>
              </c:layout>
              <c:spPr>
                <a:noFill/>
                <a:ln w="36617">
                  <a:noFill/>
                </a:ln>
              </c:spPr>
              <c:txPr>
                <a:bodyPr/>
                <a:lstStyle/>
                <a:p>
                  <a:pPr>
                    <a:defRPr sz="1730" b="0" i="0" u="none" strike="noStrike" baseline="0">
                      <a:solidFill>
                        <a:srgbClr val="3399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413266523502775E-2"/>
                  <c:y val="1.0189240310553604E-3"/>
                </c:manualLayout>
              </c:layout>
              <c:spPr>
                <a:noFill/>
                <a:ln w="36617">
                  <a:noFill/>
                </a:ln>
              </c:spPr>
              <c:txPr>
                <a:bodyPr/>
                <a:lstStyle/>
                <a:p>
                  <a:pPr>
                    <a:defRPr sz="1730" b="0" i="0" u="none" strike="noStrike" baseline="0">
                      <a:solidFill>
                        <a:srgbClr val="3399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6617">
                <a:noFill/>
              </a:ln>
            </c:spPr>
            <c:txPr>
              <a:bodyPr/>
              <a:lstStyle/>
              <a:p>
                <a:pPr>
                  <a:defRPr sz="1441" b="0" i="0" u="none" strike="noStrike" baseline="0">
                    <a:solidFill>
                      <a:srgbClr val="3399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по источникам'!$A$5:$A$9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Налоги на совокупный доход</c:v>
                </c:pt>
                <c:pt idx="3">
                  <c:v>Налог на прибыль организаций</c:v>
                </c:pt>
                <c:pt idx="4">
                  <c:v>Прочие налоговые доходы</c:v>
                </c:pt>
              </c:strCache>
            </c:strRef>
          </c:cat>
          <c:val>
            <c:numRef>
              <c:f>'Доходы по источникам'!$B$5:$B$9</c:f>
              <c:numCache>
                <c:formatCode>#,##0</c:formatCode>
                <c:ptCount val="5"/>
                <c:pt idx="0">
                  <c:v>5164</c:v>
                </c:pt>
                <c:pt idx="1">
                  <c:v>2241</c:v>
                </c:pt>
                <c:pt idx="2">
                  <c:v>1050</c:v>
                </c:pt>
                <c:pt idx="3">
                  <c:v>1149</c:v>
                </c:pt>
                <c:pt idx="4">
                  <c:v>484</c:v>
                </c:pt>
              </c:numCache>
            </c:numRef>
          </c:val>
        </c:ser>
        <c:ser>
          <c:idx val="1"/>
          <c:order val="1"/>
          <c:tx>
            <c:strRef>
              <c:f>'Доходы по источникам'!$C$4</c:f>
              <c:strCache>
                <c:ptCount val="1"/>
                <c:pt idx="0">
                  <c:v>Отчетные показатели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10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0000" mc:Ignorable="a14" a14:legacySpreadsheetColorIndex="1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6617">
              <a:noFill/>
            </a:ln>
          </c:spPr>
          <c:invertIfNegative val="0"/>
          <c:dLbls>
            <c:dLbl>
              <c:idx val="0"/>
              <c:layout>
                <c:manualLayout>
                  <c:x val="8.0556975324417197E-3"/>
                  <c:y val="6.36313225882236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365831060026457E-3"/>
                  <c:y val="-2.3075695656842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097763718712792E-3"/>
                  <c:y val="-1.29117669739994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201717629661066E-3"/>
                  <c:y val="-8.4744498573103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010573365270316E-3"/>
                  <c:y val="-6.29323549654380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669883741021311E-2"/>
                  <c:y val="1.2056982527369809E-3"/>
                </c:manualLayout>
              </c:layout>
              <c:spPr>
                <a:noFill/>
                <a:ln w="36617">
                  <a:noFill/>
                </a:ln>
              </c:spPr>
              <c:txPr>
                <a:bodyPr/>
                <a:lstStyle/>
                <a:p>
                  <a:pPr>
                    <a:defRPr sz="173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 w="36617">
                  <a:noFill/>
                </a:ln>
              </c:spPr>
              <c:txPr>
                <a:bodyPr/>
                <a:lstStyle/>
                <a:p>
                  <a:pPr>
                    <a:defRPr sz="1731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6617">
                <a:noFill/>
              </a:ln>
            </c:spPr>
            <c:txPr>
              <a:bodyPr/>
              <a:lstStyle/>
              <a:p>
                <a:pPr>
                  <a:defRPr sz="1440" b="0" i="0" u="none" strike="noStrike" baseline="0">
                    <a:solidFill>
                      <a:srgbClr val="9933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по источникам'!$A$5:$A$9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Налоги на совокупный доход</c:v>
                </c:pt>
                <c:pt idx="3">
                  <c:v>Налог на прибыль организаций</c:v>
                </c:pt>
                <c:pt idx="4">
                  <c:v>Прочие налоговые доходы</c:v>
                </c:pt>
              </c:strCache>
            </c:strRef>
          </c:cat>
          <c:val>
            <c:numRef>
              <c:f>'Доходы по источникам'!$C$5:$C$9</c:f>
              <c:numCache>
                <c:formatCode>#,##0</c:formatCode>
                <c:ptCount val="5"/>
                <c:pt idx="0">
                  <c:v>5270</c:v>
                </c:pt>
                <c:pt idx="1">
                  <c:v>2271</c:v>
                </c:pt>
                <c:pt idx="2">
                  <c:v>1063</c:v>
                </c:pt>
                <c:pt idx="3">
                  <c:v>1183</c:v>
                </c:pt>
                <c:pt idx="4">
                  <c:v>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650048"/>
        <c:axId val="79305344"/>
      </c:barChart>
      <c:catAx>
        <c:axId val="216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40" b="0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9305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305344"/>
        <c:scaling>
          <c:orientation val="minMax"/>
          <c:max val="6000"/>
        </c:scaling>
        <c:delete val="0"/>
        <c:axPos val="l"/>
        <c:majorGridlines>
          <c:spPr>
            <a:ln w="4578">
              <a:solidFill>
                <a:srgbClr val="008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4578">
            <a:solidFill>
              <a:srgbClr val="008000"/>
            </a:solidFill>
            <a:prstDash val="solid"/>
          </a:ln>
        </c:spPr>
        <c:txPr>
          <a:bodyPr rot="0" vert="horz"/>
          <a:lstStyle/>
          <a:p>
            <a:pPr>
              <a:defRPr sz="1440" b="0" i="0" u="none" strike="noStrike" baseline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650048"/>
        <c:crosses val="autoZero"/>
        <c:crossBetween val="between"/>
      </c:valAx>
      <c:spPr>
        <a:solidFill>
          <a:schemeClr val="accent3">
            <a:lumMod val="85000"/>
          </a:schemeClr>
        </a:solidFill>
        <a:ln w="36617">
          <a:noFill/>
        </a:ln>
      </c:spPr>
    </c:plotArea>
    <c:legend>
      <c:legendPos val="r"/>
      <c:layout>
        <c:manualLayout>
          <c:xMode val="edge"/>
          <c:yMode val="edge"/>
          <c:x val="0.29487178593826213"/>
          <c:y val="0.91126289168295871"/>
          <c:w val="0.46314101224072657"/>
          <c:h val="7.5085227102876351E-2"/>
        </c:manualLayout>
      </c:layout>
      <c:overlay val="0"/>
      <c:txPr>
        <a:bodyPr/>
        <a:lstStyle/>
        <a:p>
          <a:pPr>
            <a:defRPr sz="1326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53027823240585E-2"/>
          <c:y val="4.1009463722397478E-2"/>
          <c:w val="0.90834697217675942"/>
          <c:h val="0.64353312302839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'Доходы по источникам'!$B$4</c:f>
              <c:strCache>
                <c:ptCount val="1"/>
                <c:pt idx="0">
                  <c:v>Плановые показатели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40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00CCFF" mc:Ignorable="a14" a14:legacySpreadsheetColorIndex="4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4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7062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4.2106062449947697E-3"/>
                  <c:y val="-3.41798985757088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76457724791466E-3"/>
                  <c:y val="-6.446264009418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178905929436224E-3"/>
                  <c:y val="-3.67029479835411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59104605230408E-3"/>
                  <c:y val="-2.811939728090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885137297631821E-3"/>
                  <c:y val="3.67552999396788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787585502276579E-3"/>
                  <c:y val="-2.6130839927812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413266523502775E-2"/>
                  <c:y val="1.0189240310553604E-3"/>
                </c:manualLayout>
              </c:layout>
              <c:spPr>
                <a:noFill/>
                <a:ln w="37062">
                  <a:noFill/>
                </a:ln>
              </c:spPr>
              <c:txPr>
                <a:bodyPr/>
                <a:lstStyle/>
                <a:p>
                  <a:pPr>
                    <a:defRPr sz="1753" b="0" i="0" u="none" strike="noStrike" baseline="0">
                      <a:solidFill>
                        <a:schemeClr val="accent2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7062">
                <a:noFill/>
              </a:ln>
            </c:spPr>
            <c:txPr>
              <a:bodyPr/>
              <a:lstStyle/>
              <a:p>
                <a:pPr>
                  <a:defRPr sz="1459" b="0" i="0" u="none" strike="noStrike" baseline="0">
                    <a:solidFill>
                      <a:schemeClr val="accent2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по источникам'!$A$5:$A$10</c:f>
              <c:strCache>
                <c:ptCount val="6"/>
                <c:pt idx="0">
                  <c:v>Арендная плата за землю</c:v>
                </c:pt>
                <c:pt idx="1">
                  <c:v>Доходы от использования имущества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Доходы от сдачи в аренду имущества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'Доходы по источникам'!$B$5:$B$10</c:f>
              <c:numCache>
                <c:formatCode>#,##0</c:formatCode>
                <c:ptCount val="6"/>
                <c:pt idx="0">
                  <c:v>1401.2</c:v>
                </c:pt>
                <c:pt idx="1">
                  <c:v>1244.5</c:v>
                </c:pt>
                <c:pt idx="2">
                  <c:v>608</c:v>
                </c:pt>
                <c:pt idx="3">
                  <c:v>295</c:v>
                </c:pt>
                <c:pt idx="4">
                  <c:v>208.5</c:v>
                </c:pt>
                <c:pt idx="5">
                  <c:v>186.3</c:v>
                </c:pt>
              </c:numCache>
            </c:numRef>
          </c:val>
        </c:ser>
        <c:ser>
          <c:idx val="1"/>
          <c:order val="1"/>
          <c:tx>
            <c:strRef>
              <c:f>'Доходы по источникам'!$C$4</c:f>
              <c:strCache>
                <c:ptCount val="1"/>
                <c:pt idx="0">
                  <c:v>Отчетные показатели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4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99CC" mc:Ignorable="a14" a14:legacySpreadsheetColorIndex="4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45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7062">
              <a:noFill/>
            </a:ln>
          </c:spPr>
          <c:invertIfNegative val="0"/>
          <c:dLbls>
            <c:dLbl>
              <c:idx val="0"/>
              <c:layout>
                <c:manualLayout>
                  <c:x val="1.0592352043759499E-2"/>
                  <c:y val="1.8194165802362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8959755180256E-3"/>
                  <c:y val="-3.386489326720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493053383110944E-3"/>
                  <c:y val="-1.07364926306306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053065419630282E-3"/>
                  <c:y val="-4.17326206815154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464889235935009E-3"/>
                  <c:y val="-8.49684445960439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635284510779602E-3"/>
                  <c:y val="-2.4522090272055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 w="37062">
                  <a:noFill/>
                </a:ln>
              </c:spPr>
              <c:txPr>
                <a:bodyPr/>
                <a:lstStyle/>
                <a:p>
                  <a:pPr>
                    <a:defRPr sz="175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7062">
                <a:noFill/>
              </a:ln>
            </c:spPr>
            <c:txPr>
              <a:bodyPr/>
              <a:lstStyle/>
              <a:p>
                <a:pPr>
                  <a:defRPr sz="1459" b="0" i="0" u="none" strike="noStrike" baseline="0">
                    <a:solidFill>
                      <a:srgbClr val="80008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по источникам'!$A$5:$A$10</c:f>
              <c:strCache>
                <c:ptCount val="6"/>
                <c:pt idx="0">
                  <c:v>Арендная плата за землю</c:v>
                </c:pt>
                <c:pt idx="1">
                  <c:v>Доходы от использования имущества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Доходы от сдачи в аренду имущества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'Доходы по источникам'!$C$5:$C$10</c:f>
              <c:numCache>
                <c:formatCode>#,##0</c:formatCode>
                <c:ptCount val="6"/>
                <c:pt idx="0">
                  <c:v>1446.4</c:v>
                </c:pt>
                <c:pt idx="1">
                  <c:v>448.8</c:v>
                </c:pt>
                <c:pt idx="2">
                  <c:v>618.5</c:v>
                </c:pt>
                <c:pt idx="3">
                  <c:v>305.5</c:v>
                </c:pt>
                <c:pt idx="4">
                  <c:v>221.7</c:v>
                </c:pt>
                <c:pt idx="5">
                  <c:v>174.7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4527744"/>
        <c:axId val="21946752"/>
      </c:barChart>
      <c:catAx>
        <c:axId val="8452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94" b="0" i="0" u="none" strike="noStrike" baseline="0">
                <a:solidFill>
                  <a:srgbClr val="666699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946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946752"/>
        <c:scaling>
          <c:orientation val="minMax"/>
          <c:max val="1600"/>
          <c:min val="0"/>
        </c:scaling>
        <c:delete val="0"/>
        <c:axPos val="l"/>
        <c:majorGridlines>
          <c:spPr>
            <a:ln w="4633">
              <a:solidFill>
                <a:srgbClr val="33CCCC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4633">
            <a:solidFill>
              <a:srgbClr val="666699"/>
            </a:solidFill>
            <a:prstDash val="solid"/>
          </a:ln>
        </c:spPr>
        <c:txPr>
          <a:bodyPr rot="0" vert="horz"/>
          <a:lstStyle/>
          <a:p>
            <a:pPr>
              <a:defRPr sz="1459" b="0" i="0" u="none" strike="noStrike" baseline="0">
                <a:solidFill>
                  <a:srgbClr val="666699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4527744"/>
        <c:crosses val="autoZero"/>
        <c:crossBetween val="between"/>
        <c:majorUnit val="200"/>
      </c:valAx>
      <c:spPr>
        <a:solidFill>
          <a:schemeClr val="accent1">
            <a:lumMod val="90000"/>
          </a:schemeClr>
        </a:solidFill>
        <a:ln w="37062">
          <a:noFill/>
        </a:ln>
      </c:spPr>
    </c:plotArea>
    <c:legend>
      <c:legendPos val="r"/>
      <c:layout>
        <c:manualLayout>
          <c:xMode val="edge"/>
          <c:yMode val="edge"/>
          <c:x val="0.28879794707935752"/>
          <c:y val="0.88236198039347646"/>
          <c:w val="0.4729951398215691"/>
          <c:h val="6.6246046167306005E-2"/>
        </c:manualLayout>
      </c:layout>
      <c:overlay val="0"/>
      <c:txPr>
        <a:bodyPr/>
        <a:lstStyle/>
        <a:p>
          <a:pPr>
            <a:defRPr sz="1343" b="0" i="0" u="none" strike="noStrike" baseline="0">
              <a:solidFill>
                <a:srgbClr val="003366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24176144648587E-2"/>
          <c:y val="3.0180226862543041E-2"/>
          <c:w val="0.90060051521337614"/>
          <c:h val="0.7285908985141109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'Доходы собственные и краевые'!$A$5</c:f>
              <c:strCache>
                <c:ptCount val="1"/>
                <c:pt idx="0">
                  <c:v>Средства краевого бюджета (возврат остатков прошлых лет в краевой бюджет)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43331389131914E-3"/>
                  <c:y val="-1.738288773608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58370848008886E-17"/>
                  <c:y val="-2.4833255444251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728395061728392E-3"/>
                  <c:y val="-2.23499298998261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-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собственные и краевые'!$B$1:$D$2</c:f>
              <c:strCache>
                <c:ptCount val="3"/>
                <c:pt idx="0">
                  <c:v>2012 год (отчёт)</c:v>
                </c:pt>
                <c:pt idx="1">
                  <c:v>2013 год (отчёт)</c:v>
                </c:pt>
                <c:pt idx="2">
                  <c:v>2014 год (отчёт)</c:v>
                </c:pt>
              </c:strCache>
            </c:strRef>
          </c:cat>
          <c:val>
            <c:numRef>
              <c:f>'Доходы собственные и краевые'!$B$5:$D$5</c:f>
              <c:numCache>
                <c:formatCode>General</c:formatCode>
                <c:ptCount val="3"/>
                <c:pt idx="0">
                  <c:v>-122</c:v>
                </c:pt>
                <c:pt idx="1">
                  <c:v>-290</c:v>
                </c:pt>
                <c:pt idx="2">
                  <c:v>-640</c:v>
                </c:pt>
              </c:numCache>
            </c:numRef>
          </c:val>
        </c:ser>
        <c:ser>
          <c:idx val="0"/>
          <c:order val="1"/>
          <c:tx>
            <c:strRef>
              <c:f>'Доходы собственные и краевые'!$A$3</c:f>
              <c:strCache>
                <c:ptCount val="1"/>
                <c:pt idx="0">
                  <c:v>Безвозмездные поступления из краевого бюджета</c:v>
                </c:pt>
              </c:strCache>
            </c:strRef>
          </c:tx>
          <c:spPr>
            <a:gradFill>
              <a:gsLst>
                <a:gs pos="100000">
                  <a:srgbClr val="92D050"/>
                </a:gs>
                <a:gs pos="100000">
                  <a:srgbClr xmlns:mc="http://schemas.openxmlformats.org/markup-compatibility/2006" xmlns:a14="http://schemas.microsoft.com/office/drawing/2010/main" val="010101" mc:Ignorable="a14" a14:legacySpreadsheetColorIndex="43">
                    <a:gamma/>
                    <a:shade val="66667"/>
                    <a:invGamma/>
                  </a:srgbClr>
                </a:gs>
              </a:gsLst>
              <a:lin ang="5400000" scaled="1"/>
            </a:gra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собственные и краевые'!$B$1:$D$2</c:f>
              <c:strCache>
                <c:ptCount val="3"/>
                <c:pt idx="0">
                  <c:v>2012 год (отчёт)</c:v>
                </c:pt>
                <c:pt idx="1">
                  <c:v>2013 год (отчёт)</c:v>
                </c:pt>
                <c:pt idx="2">
                  <c:v>2014 год (отчёт)</c:v>
                </c:pt>
              </c:strCache>
            </c:strRef>
          </c:cat>
          <c:val>
            <c:numRef>
              <c:f>'Доходы собственные и краевые'!$B$3:$D$3</c:f>
              <c:numCache>
                <c:formatCode>General</c:formatCode>
                <c:ptCount val="3"/>
                <c:pt idx="0">
                  <c:v>8932</c:v>
                </c:pt>
                <c:pt idx="1">
                  <c:v>8648</c:v>
                </c:pt>
                <c:pt idx="2">
                  <c:v>11798</c:v>
                </c:pt>
              </c:numCache>
            </c:numRef>
          </c:val>
        </c:ser>
        <c:ser>
          <c:idx val="1"/>
          <c:order val="2"/>
          <c:tx>
            <c:strRef>
              <c:f>'Доходы собственные и краевые'!$A$4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gradFill>
              <a:gsLst>
                <a:gs pos="100000">
                  <a:srgbClr val="FFC000"/>
                </a:gs>
                <a:gs pos="100000">
                  <a:schemeClr val="tx2">
                    <a:lumMod val="97000"/>
                  </a:schemeClr>
                </a:gs>
              </a:gsLst>
              <a:lin ang="5400000" scaled="1"/>
            </a:gradFill>
          </c:spPr>
          <c:invertIfNegative val="0"/>
          <c:dLbls>
            <c:dLbl>
              <c:idx val="1"/>
              <c:layout>
                <c:manualLayout>
                  <c:x val="4.6296296296296294E-3"/>
                  <c:y val="-5.2149836432927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16741696017772E-16"/>
                  <c:y val="2.234992989982616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13 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собственные и краевые'!$B$1:$D$2</c:f>
              <c:strCache>
                <c:ptCount val="3"/>
                <c:pt idx="0">
                  <c:v>2012 год (отчёт)</c:v>
                </c:pt>
                <c:pt idx="1">
                  <c:v>2013 год (отчёт)</c:v>
                </c:pt>
                <c:pt idx="2">
                  <c:v>2014 год (отчёт)</c:v>
                </c:pt>
              </c:strCache>
            </c:strRef>
          </c:cat>
          <c:val>
            <c:numRef>
              <c:f>'Доходы собственные и краевые'!$B$4:$D$4</c:f>
              <c:numCache>
                <c:formatCode>General</c:formatCode>
                <c:ptCount val="3"/>
                <c:pt idx="0">
                  <c:v>10749</c:v>
                </c:pt>
                <c:pt idx="1">
                  <c:v>13667</c:v>
                </c:pt>
                <c:pt idx="2">
                  <c:v>13509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988288"/>
        <c:axId val="25022848"/>
      </c:barChart>
      <c:catAx>
        <c:axId val="24988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022848"/>
        <c:crosses val="autoZero"/>
        <c:auto val="0"/>
        <c:lblAlgn val="ctr"/>
        <c:lblOffset val="500"/>
        <c:noMultiLvlLbl val="0"/>
      </c:catAx>
      <c:valAx>
        <c:axId val="25022848"/>
        <c:scaling>
          <c:orientation val="minMax"/>
          <c:min val="-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988288"/>
        <c:crosses val="autoZero"/>
        <c:crossBetween val="between"/>
      </c:valAx>
      <c:spPr>
        <a:gradFill>
          <a:gsLst>
            <a:gs pos="0">
              <a:srgbClr val="FFFF99"/>
            </a:gs>
            <a:gs pos="100000">
              <a:srgbClr val="FFFF00">
                <a:alpha val="63922"/>
              </a:srgbClr>
            </a:gs>
          </a:gsLst>
          <a:lin ang="5400000" scaled="1"/>
        </a:gradFill>
      </c:spPr>
    </c:plotArea>
    <c:legend>
      <c:legendPos val="b"/>
      <c:layout>
        <c:manualLayout>
          <c:xMode val="edge"/>
          <c:yMode val="edge"/>
          <c:x val="1.0083989501312335E-2"/>
          <c:y val="0.82623270260677839"/>
          <c:w val="0.98055482648002323"/>
          <c:h val="0.1553314261914585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777219430485763E-2"/>
          <c:y val="6.0109289617486336E-2"/>
          <c:w val="0.89614740368509216"/>
          <c:h val="0.7513661202185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Плановые показатели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9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8080" mc:Ignorable="a14" a14:legacySpreadsheetColorIndex="2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827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2.2281540803686974E-3"/>
                  <c:y val="-1.27393116983085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6554">
                <a:noFill/>
              </a:ln>
            </c:spPr>
            <c:txPr>
              <a:bodyPr/>
              <a:lstStyle/>
              <a:p>
                <a:pPr>
                  <a:defRPr sz="1725" b="1" i="0" u="none" strike="noStrike" baseline="0">
                    <a:solidFill>
                      <a:srgbClr val="003366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Лист1!$B$2:$D$2</c:f>
              <c:numCache>
                <c:formatCode>#,##0</c:formatCode>
                <c:ptCount val="3"/>
                <c:pt idx="0">
                  <c:v>21975</c:v>
                </c:pt>
                <c:pt idx="1">
                  <c:v>27550</c:v>
                </c:pt>
                <c:pt idx="2">
                  <c:v>30634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Фактические показатели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30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0066CC" mc:Ignorable="a14" a14:legacySpreadsheetColorIndex="3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8277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36554">
                <a:noFill/>
              </a:ln>
            </c:spPr>
            <c:txPr>
              <a:bodyPr/>
              <a:lstStyle/>
              <a:p>
                <a:pPr>
                  <a:defRPr sz="1725" b="1" i="0" u="none" strike="noStrike" baseline="0">
                    <a:solidFill>
                      <a:srgbClr val="003366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Лист1!$B$3:$D$3</c:f>
              <c:numCache>
                <c:formatCode>#,##0</c:formatCode>
                <c:ptCount val="3"/>
                <c:pt idx="0">
                  <c:v>20552</c:v>
                </c:pt>
                <c:pt idx="1">
                  <c:v>22284</c:v>
                </c:pt>
                <c:pt idx="2">
                  <c:v>26635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391616"/>
        <c:axId val="125393152"/>
      </c:barChart>
      <c:catAx>
        <c:axId val="1253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5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539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393152"/>
        <c:scaling>
          <c:orientation val="minMax"/>
        </c:scaling>
        <c:delete val="0"/>
        <c:axPos val="l"/>
        <c:majorGridlines>
          <c:spPr>
            <a:ln w="4569">
              <a:solidFill>
                <a:srgbClr val="993366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182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5391616"/>
        <c:crosses val="autoZero"/>
        <c:crossBetween val="between"/>
        <c:majorUnit val="5000"/>
      </c:valAx>
      <c:spPr>
        <a:solidFill>
          <a:srgbClr val="FFCC99"/>
        </a:solidFill>
        <a:ln w="18277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3450588954480342"/>
          <c:y val="0.92349718996989782"/>
          <c:w val="0.60301505764850072"/>
          <c:h val="6.8305925036206583E-2"/>
        </c:manualLayout>
      </c:layout>
      <c:overlay val="0"/>
      <c:spPr>
        <a:solidFill>
          <a:srgbClr val="FFFFFF"/>
        </a:solidFill>
        <a:ln w="36554">
          <a:noFill/>
        </a:ln>
      </c:spPr>
      <c:txPr>
        <a:bodyPr/>
        <a:lstStyle/>
        <a:p>
          <a:pPr>
            <a:defRPr sz="1583" b="0" i="0" u="none" strike="noStrike" baseline="0">
              <a:solidFill>
                <a:srgbClr val="003366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29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430656934306563E-2"/>
          <c:y val="4.0322580645161289E-2"/>
          <c:w val="0.89489051094890515"/>
          <c:h val="0.755376344086021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6881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9.1122268442235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0184253531779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795620437956208E-3"/>
                  <c:y val="-0.11792293563112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(отчёт)</c:v>
                </c:pt>
                <c:pt idx="1">
                  <c:v>2013 (отчет)</c:v>
                </c:pt>
                <c:pt idx="2">
                  <c:v>2014 (отчёт)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11575</c:v>
                </c:pt>
                <c:pt idx="1">
                  <c:v>13200</c:v>
                </c:pt>
                <c:pt idx="2">
                  <c:v>14473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Общий объем расходов</c:v>
                </c:pt>
              </c:strCache>
            </c:strRef>
          </c:tx>
          <c:spPr>
            <a:solidFill>
              <a:srgbClr val="FFFF00"/>
            </a:solidFill>
            <a:ln w="16881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2012 (отчёт)</c:v>
                </c:pt>
                <c:pt idx="1">
                  <c:v>2013 (отчет)</c:v>
                </c:pt>
                <c:pt idx="2">
                  <c:v>2014 (отчёт)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8977</c:v>
                </c:pt>
                <c:pt idx="1">
                  <c:v>9084</c:v>
                </c:pt>
                <c:pt idx="2">
                  <c:v>12162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>
              <a:solidFill>
                <a:schemeClr val="tx1"/>
              </a:solidFill>
              <a:prstDash val="solid"/>
              <a:tailEnd type="triangle"/>
            </a:ln>
          </c:spPr>
        </c:serLines>
        <c:axId val="125286272"/>
        <c:axId val="125287808"/>
      </c:barChart>
      <c:catAx>
        <c:axId val="12528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2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5" b="0" i="0" u="none" strike="noStrike" baseline="0">
                <a:solidFill>
                  <a:srgbClr val="00808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5287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28780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42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5" b="0" i="0" u="none" strike="noStrike" baseline="0">
                <a:solidFill>
                  <a:srgbClr val="00808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5286272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BBE0E3" mc:Ignorable="a14" a14:legacySpreadsheetColorIndex="24"/>
            </a:gs>
            <a:gs pos="50000">
              <a:srgbClr xmlns:mc="http://schemas.openxmlformats.org/markup-compatibility/2006" xmlns:a14="http://schemas.microsoft.com/office/drawing/2010/main" val="FFFFFF" mc:Ignorable="a14" a14:legacySpreadsheetColorIndex="24">
                <a:gamma/>
                <a:tint val="20000"/>
                <a:invGamma/>
              </a:srgbClr>
            </a:gs>
            <a:gs pos="100000">
              <a:srgbClr xmlns:mc="http://schemas.openxmlformats.org/markup-compatibility/2006" xmlns:a14="http://schemas.microsoft.com/office/drawing/2010/main" val="BBE0E3" mc:Ignorable="a14" a14:legacySpreadsheetColorIndex="24"/>
            </a:gs>
          </a:gsLst>
          <a:lin ang="5400000" scaled="1"/>
        </a:gradFill>
        <a:ln w="33760">
          <a:noFill/>
        </a:ln>
      </c:spPr>
    </c:plotArea>
    <c:legend>
      <c:legendPos val="b"/>
      <c:layout>
        <c:manualLayout>
          <c:xMode val="edge"/>
          <c:yMode val="edge"/>
          <c:x val="0.11532842858537651"/>
          <c:y val="0.94086013344717456"/>
          <c:w val="0.77518243479958882"/>
          <c:h val="5.9139866552825437E-2"/>
        </c:manualLayout>
      </c:layout>
      <c:overlay val="0"/>
      <c:spPr>
        <a:noFill/>
        <a:ln w="33760">
          <a:noFill/>
        </a:ln>
      </c:spPr>
      <c:txPr>
        <a:bodyPr/>
        <a:lstStyle/>
        <a:p>
          <a:pPr>
            <a:defRPr sz="1462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163" b="0" i="0" u="none" strike="noStrike" baseline="0">
          <a:solidFill>
            <a:schemeClr val="tx1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88335704125178E-2"/>
          <c:y val="3.0927835051546393E-2"/>
          <c:w val="0.90611664295874828"/>
          <c:h val="0.67783505154639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'Разделы соц.сферы'!$B$5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52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9900" mc:Ignorable="a14" a14:legacySpreadsheetColorIndex="5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2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644">
              <a:noFill/>
            </a:ln>
          </c:spPr>
          <c:invertIfNegative val="0"/>
          <c:dLbls>
            <c:dLbl>
              <c:idx val="1"/>
              <c:layout>
                <c:manualLayout>
                  <c:x val="2.3435928906252253E-3"/>
                  <c:y val="9.1148107708162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754315150781782E-4"/>
                  <c:y val="1.54394222454479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644">
                <a:noFill/>
              </a:ln>
            </c:spPr>
            <c:txPr>
              <a:bodyPr/>
              <a:lstStyle/>
              <a:p>
                <a:pPr>
                  <a:defRPr sz="1355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'Разделы соц.сферы'!$C$4:$E$4</c:f>
              <c:strCache>
                <c:ptCount val="3"/>
                <c:pt idx="0">
                  <c:v>2012 год (отчет)</c:v>
                </c:pt>
                <c:pt idx="1">
                  <c:v>2013 год (отчет)</c:v>
                </c:pt>
                <c:pt idx="2">
                  <c:v>2014 год (отчет)</c:v>
                </c:pt>
              </c:strCache>
            </c:strRef>
          </c:cat>
          <c:val>
            <c:numRef>
              <c:f>'Разделы соц.сферы'!$C$5:$E$5</c:f>
              <c:numCache>
                <c:formatCode>#,##0</c:formatCode>
                <c:ptCount val="3"/>
                <c:pt idx="0">
                  <c:v>7797387.5</c:v>
                </c:pt>
                <c:pt idx="1">
                  <c:v>10175049.5</c:v>
                </c:pt>
                <c:pt idx="2">
                  <c:v>10915430.4</c:v>
                </c:pt>
              </c:numCache>
            </c:numRef>
          </c:val>
        </c:ser>
        <c:ser>
          <c:idx val="1"/>
          <c:order val="1"/>
          <c:tx>
            <c:strRef>
              <c:f>'Разделы соц.сферы'!$B$6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993366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644">
              <a:noFill/>
            </a:ln>
          </c:spPr>
          <c:invertIfNegative val="0"/>
          <c:dLbls>
            <c:spPr>
              <a:noFill/>
              <a:ln w="28644">
                <a:noFill/>
              </a:ln>
            </c:spPr>
            <c:txPr>
              <a:bodyPr/>
              <a:lstStyle/>
              <a:p>
                <a:pPr>
                  <a:defRPr sz="1355" b="1" i="0" u="none" strike="noStrike" baseline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'Разделы соц.сферы'!$C$4:$E$4</c:f>
              <c:strCache>
                <c:ptCount val="3"/>
                <c:pt idx="0">
                  <c:v>2012 год (отчет)</c:v>
                </c:pt>
                <c:pt idx="1">
                  <c:v>2013 год (отчет)</c:v>
                </c:pt>
                <c:pt idx="2">
                  <c:v>2014 год (отчет)</c:v>
                </c:pt>
              </c:strCache>
            </c:strRef>
          </c:cat>
          <c:val>
            <c:numRef>
              <c:f>'Разделы соц.сферы'!$C$6:$E$6</c:f>
              <c:numCache>
                <c:formatCode>#,##0</c:formatCode>
                <c:ptCount val="3"/>
                <c:pt idx="0">
                  <c:v>435077.1</c:v>
                </c:pt>
                <c:pt idx="1">
                  <c:v>635746.4</c:v>
                </c:pt>
                <c:pt idx="2">
                  <c:v>689229.1</c:v>
                </c:pt>
              </c:numCache>
            </c:numRef>
          </c:val>
        </c:ser>
        <c:ser>
          <c:idx val="2"/>
          <c:order val="2"/>
          <c:tx>
            <c:strRef>
              <c:f>'Разделы соц.сферы'!$B$7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50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99CC00" mc:Ignorable="a14" a14:legacySpreadsheetColorIndex="5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644">
              <a:noFill/>
            </a:ln>
          </c:spPr>
          <c:invertIfNegative val="0"/>
          <c:dLbls>
            <c:dLbl>
              <c:idx val="0"/>
              <c:layout>
                <c:manualLayout>
                  <c:x val="2.4070759135578963E-3"/>
                  <c:y val="-6.24202939799135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644">
                <a:noFill/>
              </a:ln>
            </c:spPr>
            <c:txPr>
              <a:bodyPr/>
              <a:lstStyle/>
              <a:p>
                <a:pPr>
                  <a:defRPr sz="1355" b="1" i="0" u="none" strike="noStrike" baseline="0">
                    <a:solidFill>
                      <a:srgbClr val="FFFF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'Разделы соц.сферы'!$C$4:$E$4</c:f>
              <c:strCache>
                <c:ptCount val="3"/>
                <c:pt idx="0">
                  <c:v>2012 год (отчет)</c:v>
                </c:pt>
                <c:pt idx="1">
                  <c:v>2013 год (отчет)</c:v>
                </c:pt>
                <c:pt idx="2">
                  <c:v>2014 год (отчет)</c:v>
                </c:pt>
              </c:strCache>
            </c:strRef>
          </c:cat>
          <c:val>
            <c:numRef>
              <c:f>'Разделы соц.сферы'!$C$7:$E$7</c:f>
              <c:numCache>
                <c:formatCode>#,##0</c:formatCode>
                <c:ptCount val="3"/>
                <c:pt idx="0">
                  <c:v>2379406.5</c:v>
                </c:pt>
                <c:pt idx="1">
                  <c:v>1387330.2</c:v>
                </c:pt>
                <c:pt idx="2">
                  <c:v>1568548.7</c:v>
                </c:pt>
              </c:numCache>
            </c:numRef>
          </c:val>
        </c:ser>
        <c:ser>
          <c:idx val="3"/>
          <c:order val="3"/>
          <c:tx>
            <c:strRef>
              <c:f>'Разделы соц.сферы'!$B$8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54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666699" mc:Ignorable="a14" a14:legacySpreadsheetColorIndex="5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4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644">
              <a:noFill/>
            </a:ln>
          </c:spPr>
          <c:invertIfNegative val="0"/>
          <c:dLbls>
            <c:dLbl>
              <c:idx val="1"/>
              <c:layout>
                <c:manualLayout>
                  <c:x val="1.4270022568628163E-3"/>
                  <c:y val="-1.79078302380113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644">
                <a:noFill/>
              </a:ln>
            </c:spPr>
            <c:txPr>
              <a:bodyPr/>
              <a:lstStyle/>
              <a:p>
                <a:pPr>
                  <a:defRPr sz="1355" b="1" i="0" u="none" strike="noStrike" baseline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'Разделы соц.сферы'!$C$4:$E$4</c:f>
              <c:strCache>
                <c:ptCount val="3"/>
                <c:pt idx="0">
                  <c:v>2012 год (отчет)</c:v>
                </c:pt>
                <c:pt idx="1">
                  <c:v>2013 год (отчет)</c:v>
                </c:pt>
                <c:pt idx="2">
                  <c:v>2014 год (отчет)</c:v>
                </c:pt>
              </c:strCache>
            </c:strRef>
          </c:cat>
          <c:val>
            <c:numRef>
              <c:f>'Разделы соц.сферы'!$C$8:$E$8</c:f>
              <c:numCache>
                <c:formatCode>#,##0</c:formatCode>
                <c:ptCount val="3"/>
                <c:pt idx="0">
                  <c:v>654761.4</c:v>
                </c:pt>
                <c:pt idx="1">
                  <c:v>641655.5</c:v>
                </c:pt>
                <c:pt idx="2">
                  <c:v>828918.5</c:v>
                </c:pt>
              </c:numCache>
            </c:numRef>
          </c:val>
        </c:ser>
        <c:ser>
          <c:idx val="4"/>
          <c:order val="4"/>
          <c:tx>
            <c:strRef>
              <c:f>'Разделы соц.сферы'!$B$9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57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9966" mc:Ignorable="a14" a14:legacySpreadsheetColorIndex="5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7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644">
              <a:noFill/>
            </a:ln>
          </c:spPr>
          <c:invertIfNegative val="0"/>
          <c:dLbls>
            <c:dLbl>
              <c:idx val="0"/>
              <c:layout>
                <c:manualLayout>
                  <c:x val="7.9967232167365947E-3"/>
                  <c:y val="-3.1579224050608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966527718129139E-3"/>
                  <c:y val="3.00831057085913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644">
                <a:noFill/>
              </a:ln>
            </c:spPr>
            <c:txPr>
              <a:bodyPr/>
              <a:lstStyle/>
              <a:p>
                <a:pPr>
                  <a:defRPr sz="1355" b="1" i="0" u="none" strike="noStrike" baseline="0">
                    <a:solidFill>
                      <a:srgbClr val="00B05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'Разделы соц.сферы'!$C$4:$E$4</c:f>
              <c:strCache>
                <c:ptCount val="3"/>
                <c:pt idx="0">
                  <c:v>2012 год (отчет)</c:v>
                </c:pt>
                <c:pt idx="1">
                  <c:v>2013 год (отчет)</c:v>
                </c:pt>
                <c:pt idx="2">
                  <c:v>2014 год (отчет)</c:v>
                </c:pt>
              </c:strCache>
            </c:strRef>
          </c:cat>
          <c:val>
            <c:numRef>
              <c:f>'Разделы соц.сферы'!$C$9:$E$9</c:f>
              <c:numCache>
                <c:formatCode>#,##0</c:formatCode>
                <c:ptCount val="3"/>
                <c:pt idx="0">
                  <c:v>216791</c:v>
                </c:pt>
                <c:pt idx="1">
                  <c:v>267284.8</c:v>
                </c:pt>
                <c:pt idx="2">
                  <c:v>363222.7</c:v>
                </c:pt>
              </c:numCache>
            </c:numRef>
          </c:val>
        </c:ser>
        <c:ser>
          <c:idx val="5"/>
          <c:order val="5"/>
          <c:tx>
            <c:strRef>
              <c:f>'Разделы соц.сферы'!$B$10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1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00FFFF" mc:Ignorable="a14" a14:legacySpreadsheetColorIndex="1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5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644">
              <a:noFill/>
            </a:ln>
          </c:spPr>
          <c:invertIfNegative val="0"/>
          <c:dLbls>
            <c:dLbl>
              <c:idx val="0"/>
              <c:layout>
                <c:manualLayout>
                  <c:x val="5.8773059514651777E-3"/>
                  <c:y val="-1.2970772752224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620807146418309E-3"/>
                  <c:y val="-1.90013222955695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55001973318561E-2"/>
                  <c:y val="-2.1914143063882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644">
                <a:noFill/>
              </a:ln>
            </c:spPr>
            <c:txPr>
              <a:bodyPr/>
              <a:lstStyle/>
              <a:p>
                <a:pPr>
                  <a:defRPr sz="1355" b="1" i="0" u="none" strike="noStrike" baseline="0">
                    <a:solidFill>
                      <a:schemeClr val="accent1">
                        <a:lumMod val="25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'Разделы соц.сферы'!$C$4:$E$4</c:f>
              <c:strCache>
                <c:ptCount val="3"/>
                <c:pt idx="0">
                  <c:v>2012 год (отчет)</c:v>
                </c:pt>
                <c:pt idx="1">
                  <c:v>2013 год (отчет)</c:v>
                </c:pt>
                <c:pt idx="2">
                  <c:v>2014 год (отчет)</c:v>
                </c:pt>
              </c:strCache>
            </c:strRef>
          </c:cat>
          <c:val>
            <c:numRef>
              <c:f>'Разделы соц.сферы'!$C$10:$E$10</c:f>
              <c:numCache>
                <c:formatCode>#,##0</c:formatCode>
                <c:ptCount val="3"/>
                <c:pt idx="0">
                  <c:v>91091.6</c:v>
                </c:pt>
                <c:pt idx="1">
                  <c:v>92839.9</c:v>
                </c:pt>
                <c:pt idx="2">
                  <c:v>107634.6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825792"/>
        <c:axId val="125827328"/>
      </c:barChart>
      <c:catAx>
        <c:axId val="12582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30" b="0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5827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827328"/>
        <c:scaling>
          <c:orientation val="minMax"/>
          <c:max val="12000000"/>
          <c:min val="0"/>
        </c:scaling>
        <c:delete val="0"/>
        <c:axPos val="l"/>
        <c:majorGridlines>
          <c:spPr>
            <a:ln w="3580">
              <a:solidFill>
                <a:srgbClr val="969696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30" b="0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5825792"/>
        <c:crosses val="autoZero"/>
        <c:crossBetween val="between"/>
        <c:dispUnits>
          <c:builtInUnit val="thousands"/>
        </c:dispUnits>
      </c:valAx>
      <c:spPr>
        <a:solidFill>
          <a:schemeClr val="accent1">
            <a:lumMod val="90000"/>
          </a:schemeClr>
        </a:solidFill>
        <a:ln w="28644">
          <a:noFill/>
        </a:ln>
      </c:spPr>
    </c:plotArea>
    <c:legend>
      <c:legendPos val="b"/>
      <c:layout>
        <c:manualLayout>
          <c:xMode val="edge"/>
          <c:yMode val="edge"/>
          <c:x val="0.2489330938895796"/>
          <c:y val="0.82216490592434499"/>
          <c:w val="0.61308675231385545"/>
          <c:h val="0.17010313346367012"/>
        </c:manualLayout>
      </c:layout>
      <c:overlay val="0"/>
      <c:txPr>
        <a:bodyPr/>
        <a:lstStyle/>
        <a:p>
          <a:pPr>
            <a:defRPr sz="1037" b="0" i="0" u="none" strike="noStrike" baseline="0">
              <a:solidFill>
                <a:srgbClr val="003366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81424148606812"/>
          <c:y val="0.31958762886597936"/>
          <c:w val="0.52631578947368418"/>
          <c:h val="0.3479381443298968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6888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explosion val="11"/>
          <c:dPt>
            <c:idx val="0"/>
            <c:bubble3D val="0"/>
            <c:spPr>
              <a:solidFill>
                <a:srgbClr val="CC99FF"/>
              </a:solidFill>
              <a:ln w="16888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99CC00"/>
              </a:solidFill>
              <a:ln w="16888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9900"/>
              </a:solidFill>
              <a:ln w="16888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CCFFFF"/>
              </a:solidFill>
              <a:ln w="16888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16888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F8080"/>
              </a:solidFill>
              <a:ln w="16888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0066CC"/>
              </a:solidFill>
              <a:ln w="16888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1.3556334062803417E-2"/>
                  <c:y val="9.2517183763719493E-2"/>
                </c:manualLayout>
              </c:layout>
              <c:tx>
                <c:rich>
                  <a:bodyPr/>
                  <a:lstStyle/>
                  <a:p>
                    <a:pPr>
                      <a:defRPr sz="1463" b="0" i="0" u="none" strike="noStrike" baseline="0">
                        <a:solidFill>
                          <a:srgbClr val="3333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/>
                      <a:t>Другие
</a:t>
                    </a:r>
                    <a:r>
                      <a:rPr lang="ru-RU" dirty="0" smtClean="0"/>
                      <a:t>105 </a:t>
                    </a:r>
                    <a:r>
                      <a:rPr lang="ru-RU" dirty="0"/>
                      <a:t>млн. рублей;
</a:t>
                    </a:r>
                    <a:r>
                      <a:rPr lang="ru-RU" dirty="0" smtClean="0"/>
                      <a:t>3%</a:t>
                    </a:r>
                    <a:endParaRPr lang="ru-RU" dirty="0"/>
                  </a:p>
                </c:rich>
              </c:tx>
              <c:spPr>
                <a:noFill/>
                <a:ln w="33777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310519892010024E-2"/>
                  <c:y val="0.13508769472430932"/>
                </c:manualLayout>
              </c:layout>
              <c:tx>
                <c:rich>
                  <a:bodyPr/>
                  <a:lstStyle/>
                  <a:p>
                    <a:pPr>
                      <a:defRPr sz="1463" b="0" i="0" u="none" strike="noStrike" baseline="0">
                        <a:solidFill>
                          <a:srgbClr val="3333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/>
                      <a:t>Транспорт
</a:t>
                    </a:r>
                    <a:r>
                      <a:rPr lang="ru-RU" dirty="0" smtClean="0"/>
                      <a:t>369 </a:t>
                    </a:r>
                    <a:r>
                      <a:rPr lang="ru-RU" dirty="0"/>
                      <a:t>млн. рублей;
</a:t>
                    </a:r>
                    <a:r>
                      <a:rPr lang="ru-RU" dirty="0" smtClean="0"/>
                      <a:t>12%</a:t>
                    </a:r>
                    <a:endParaRPr lang="ru-RU" dirty="0"/>
                  </a:p>
                </c:rich>
              </c:tx>
              <c:spPr>
                <a:noFill/>
                <a:ln w="33777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400360372425422E-3"/>
                  <c:y val="0.18115538924851673"/>
                </c:manualLayout>
              </c:layout>
              <c:tx>
                <c:rich>
                  <a:bodyPr/>
                  <a:lstStyle/>
                  <a:p>
                    <a:pPr>
                      <a:defRPr sz="1463" b="0" i="0" u="none" strike="noStrike" baseline="0">
                        <a:solidFill>
                          <a:srgbClr val="3333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/>
                      <a:t>Дорожное хозяйство;
</a:t>
                    </a:r>
                    <a:r>
                      <a:rPr lang="ru-RU" dirty="0" smtClean="0"/>
                      <a:t>182 </a:t>
                    </a:r>
                    <a:r>
                      <a:rPr lang="ru-RU" dirty="0"/>
                      <a:t>млн. рублей;
</a:t>
                    </a:r>
                    <a:r>
                      <a:rPr lang="ru-RU" dirty="0" smtClean="0"/>
                      <a:t>6%</a:t>
                    </a:r>
                    <a:endParaRPr lang="ru-RU" dirty="0"/>
                  </a:p>
                </c:rich>
              </c:tx>
              <c:spPr>
                <a:noFill/>
                <a:ln w="33777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72126445422229"/>
                  <c:y val="-1.5931827293775479E-2"/>
                </c:manualLayout>
              </c:layout>
              <c:tx>
                <c:rich>
                  <a:bodyPr/>
                  <a:lstStyle/>
                  <a:p>
                    <a:pPr>
                      <a:defRPr sz="1463" b="0" i="0" u="none" strike="noStrike" baseline="0">
                        <a:solidFill>
                          <a:srgbClr val="3333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/>
                      <a:t>Национальная экономика;
</a:t>
                    </a:r>
                    <a:r>
                      <a:rPr lang="ru-RU" dirty="0" smtClean="0"/>
                      <a:t>50 </a:t>
                    </a:r>
                    <a:r>
                      <a:rPr lang="ru-RU" dirty="0"/>
                      <a:t>млн. рублей;
2%</a:t>
                    </a:r>
                  </a:p>
                </c:rich>
              </c:tx>
              <c:spPr>
                <a:noFill/>
                <a:ln w="33777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798962766456921E-2"/>
                  <c:y val="-9.6099049690599958E-2"/>
                </c:manualLayout>
              </c:layout>
              <c:tx>
                <c:rich>
                  <a:bodyPr/>
                  <a:lstStyle/>
                  <a:p>
                    <a:pPr>
                      <a:defRPr sz="1463" b="0" i="0" u="none" strike="noStrike" baseline="0">
                        <a:solidFill>
                          <a:srgbClr val="3333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/>
                      <a:t>Жилищно-коммунальное хозяйство;
1 млрд. </a:t>
                    </a:r>
                    <a:r>
                      <a:rPr lang="ru-RU" dirty="0" smtClean="0"/>
                      <a:t>182 </a:t>
                    </a:r>
                    <a:r>
                      <a:rPr lang="ru-RU" dirty="0"/>
                      <a:t>млн. рублей;
</a:t>
                    </a:r>
                    <a:r>
                      <a:rPr lang="ru-RU" dirty="0" smtClean="0"/>
                      <a:t>39%</a:t>
                    </a:r>
                    <a:endParaRPr lang="ru-RU" dirty="0"/>
                  </a:p>
                </c:rich>
              </c:tx>
              <c:spPr>
                <a:noFill/>
                <a:ln w="33777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101377341427247E-2"/>
                  <c:y val="-0.11808703263406606"/>
                </c:manualLayout>
              </c:layout>
              <c:tx>
                <c:rich>
                  <a:bodyPr/>
                  <a:lstStyle/>
                  <a:p>
                    <a:pPr>
                      <a:defRPr sz="1463" b="0" i="0" u="none" strike="noStrike" baseline="0">
                        <a:solidFill>
                          <a:srgbClr val="3333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/>
                      <a:t>Образование;
1 млрд. </a:t>
                    </a:r>
                    <a:r>
                      <a:rPr lang="ru-RU" dirty="0" smtClean="0"/>
                      <a:t>26 </a:t>
                    </a:r>
                    <a:r>
                      <a:rPr lang="ru-RU" dirty="0"/>
                      <a:t>млн. рублей;
</a:t>
                    </a:r>
                    <a:r>
                      <a:rPr lang="ru-RU" dirty="0" smtClean="0"/>
                      <a:t>34%</a:t>
                    </a:r>
                    <a:endParaRPr lang="ru-RU" dirty="0"/>
                  </a:p>
                </c:rich>
              </c:tx>
              <c:spPr>
                <a:noFill/>
                <a:ln w="33777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4977035388937416E-2"/>
                  <c:y val="-2.0143473171317372E-2"/>
                </c:manualLayout>
              </c:layout>
              <c:tx>
                <c:rich>
                  <a:bodyPr/>
                  <a:lstStyle/>
                  <a:p>
                    <a:pPr>
                      <a:defRPr sz="1463" b="0" i="0" u="none" strike="noStrike" baseline="0">
                        <a:solidFill>
                          <a:srgbClr val="3333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/>
                      <a:t>Физическая культура и спорт;
</a:t>
                    </a:r>
                    <a:r>
                      <a:rPr lang="ru-RU" dirty="0" smtClean="0"/>
                      <a:t>132 </a:t>
                    </a:r>
                    <a:r>
                      <a:rPr lang="ru-RU" dirty="0"/>
                      <a:t>млн. рублей;
</a:t>
                    </a:r>
                    <a:r>
                      <a:rPr lang="ru-RU" dirty="0" smtClean="0"/>
                      <a:t>4%</a:t>
                    </a:r>
                    <a:endParaRPr lang="ru-RU" dirty="0"/>
                  </a:p>
                </c:rich>
              </c:tx>
              <c:spPr>
                <a:noFill/>
                <a:ln w="33777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0%" sourceLinked="0"/>
            <c:spPr>
              <a:noFill/>
              <a:ln w="33777">
                <a:noFill/>
              </a:ln>
            </c:spPr>
            <c:txPr>
              <a:bodyPr/>
              <a:lstStyle/>
              <a:p>
                <a:pPr>
                  <a:defRPr sz="1464" b="0" i="0" u="none" strike="noStrike" baseline="0">
                    <a:solidFill>
                      <a:srgbClr val="3333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Лист1!$A$15:$A$21</c:f>
              <c:strCache>
                <c:ptCount val="7"/>
                <c:pt idx="0">
                  <c:v>Другие</c:v>
                </c:pt>
                <c:pt idx="1">
                  <c:v>Транспорт</c:v>
                </c:pt>
                <c:pt idx="2">
                  <c:v>Дорожное хозяйство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Лист1!$B$15:$B$21</c:f>
              <c:numCache>
                <c:formatCode>#,##0</c:formatCode>
                <c:ptCount val="7"/>
                <c:pt idx="0">
                  <c:v>103.47</c:v>
                </c:pt>
                <c:pt idx="1">
                  <c:v>369.3</c:v>
                </c:pt>
                <c:pt idx="2">
                  <c:v>182.2</c:v>
                </c:pt>
                <c:pt idx="3">
                  <c:v>50</c:v>
                </c:pt>
                <c:pt idx="4">
                  <c:v>1182.0999999999999</c:v>
                </c:pt>
                <c:pt idx="5">
                  <c:v>1026.3</c:v>
                </c:pt>
                <c:pt idx="6">
                  <c:v>132.4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spPr>
    <a:gradFill rotWithShape="0">
      <a:gsLst>
        <a:gs pos="69000">
          <a:srgbClr xmlns:mc="http://schemas.openxmlformats.org/markup-compatibility/2006" xmlns:a14="http://schemas.microsoft.com/office/drawing/2010/main" val="FFCC00" mc:Ignorable="a14" a14:legacySpreadsheetColorIndex="51"/>
        </a:gs>
        <a:gs pos="100000">
          <a:srgbClr xmlns:mc="http://schemas.openxmlformats.org/markup-compatibility/2006" xmlns:a14="http://schemas.microsoft.com/office/drawing/2010/main" val="010100" mc:Ignorable="a14" a14:legacySpreadsheetColorIndex="51">
            <a:gamma/>
            <a:shade val="66667"/>
            <a:invGamma/>
          </a:srgbClr>
        </a:gs>
      </a:gsLst>
      <a:lin ang="2700000" scaled="1"/>
    </a:gradFill>
    <a:ln>
      <a:noFill/>
    </a:ln>
  </c:spPr>
  <c:txPr>
    <a:bodyPr/>
    <a:lstStyle/>
    <a:p>
      <a:pPr>
        <a:defRPr sz="132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0.22831</cdr:x>
      <cdr:y>0.3152</cdr:y>
    </cdr:from>
    <cdr:to>
      <cdr:x>0.31406</cdr:x>
      <cdr:y>0.4077</cdr:y>
    </cdr:to>
    <cdr:sp macro="" textlink="">
      <cdr:nvSpPr>
        <cdr:cNvPr id="454657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64470" y="1628255"/>
          <a:ext cx="737814" cy="477829"/>
        </a:xfrm>
        <a:prstGeom xmlns:a="http://schemas.openxmlformats.org/drawingml/2006/main" prst="ellips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Calibri"/>
            </a:rPr>
            <a:t>113%</a:t>
          </a:r>
          <a:endParaRPr lang="ru-RU" sz="16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0.29041</cdr:x>
      <cdr:y>0.22655</cdr:y>
    </cdr:from>
    <cdr:to>
      <cdr:x>0.37516</cdr:x>
      <cdr:y>0.3093</cdr:y>
    </cdr:to>
    <cdr:sp macro="" textlink="">
      <cdr:nvSpPr>
        <cdr:cNvPr id="454658" name="Oval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98780" y="1170275"/>
          <a:ext cx="729210" cy="427463"/>
        </a:xfrm>
        <a:prstGeom xmlns:a="http://schemas.openxmlformats.org/drawingml/2006/main" prst="ellips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Calibri"/>
            </a:rPr>
            <a:t>112%</a:t>
          </a:r>
          <a:endParaRPr lang="ru-RU" sz="16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0.52106</cdr:x>
      <cdr:y>0.2561</cdr:y>
    </cdr:from>
    <cdr:to>
      <cdr:x>0.60781</cdr:x>
      <cdr:y>0.3341</cdr:y>
    </cdr:to>
    <cdr:sp macro="" textlink="">
      <cdr:nvSpPr>
        <cdr:cNvPr id="454659" name="Oval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83360" y="1322935"/>
          <a:ext cx="746419" cy="402926"/>
        </a:xfrm>
        <a:prstGeom xmlns:a="http://schemas.openxmlformats.org/drawingml/2006/main" prst="ellips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Calibri"/>
            </a:rPr>
            <a:t>108</a:t>
          </a:r>
          <a:r>
            <a:rPr lang="ru-RU" sz="1600" b="1" i="0" u="none" strike="noStrike" baseline="0" dirty="0">
              <a:solidFill>
                <a:srgbClr val="000000"/>
              </a:solidFill>
              <a:latin typeface="Calibri"/>
            </a:rPr>
            <a:t>%</a:t>
          </a:r>
        </a:p>
      </cdr:txBody>
    </cdr:sp>
  </cdr:relSizeAnchor>
  <cdr:relSizeAnchor xmlns:cdr="http://schemas.openxmlformats.org/drawingml/2006/chartDrawing">
    <cdr:from>
      <cdr:x>0.58506</cdr:x>
      <cdr:y>0.18285</cdr:y>
    </cdr:from>
    <cdr:to>
      <cdr:x>0.67156</cdr:x>
      <cdr:y>0.2561</cdr:y>
    </cdr:to>
    <cdr:sp macro="" textlink="">
      <cdr:nvSpPr>
        <cdr:cNvPr id="454660" name="Oval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34032" y="944545"/>
          <a:ext cx="744268" cy="378390"/>
        </a:xfrm>
        <a:prstGeom xmlns:a="http://schemas.openxmlformats.org/drawingml/2006/main" prst="ellips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Calibri"/>
            </a:rPr>
            <a:t>120%</a:t>
          </a:r>
          <a:endParaRPr lang="ru-RU" sz="16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0.8605</cdr:x>
      <cdr:y>0.56205</cdr:y>
    </cdr:from>
    <cdr:to>
      <cdr:x>0.93335</cdr:x>
      <cdr:y>0.63655</cdr:y>
    </cdr:to>
    <cdr:sp macro="" textlink="">
      <cdr:nvSpPr>
        <cdr:cNvPr id="455681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17070" y="2732060"/>
          <a:ext cx="602527" cy="362138"/>
        </a:xfrm>
        <a:prstGeom xmlns:a="http://schemas.openxmlformats.org/drawingml/2006/main" prst="ellips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  <a:cs typeface="Times New Roman"/>
            </a:rPr>
            <a:t>99%</a:t>
          </a:r>
          <a:endParaRPr lang="ru-RU" sz="1600" b="1" i="0" u="none" strike="noStrike" baseline="0" dirty="0">
            <a:solidFill>
              <a:srgbClr val="000000"/>
            </a:solidFill>
            <a:latin typeface="Calibri" panose="020F0502020204030204" pitchFamily="34" charset="0"/>
            <a:cs typeface="Times New Roman"/>
          </a:endParaRPr>
        </a:p>
      </cdr:txBody>
    </cdr:sp>
  </cdr:relSizeAnchor>
  <cdr:relSizeAnchor xmlns:cdr="http://schemas.openxmlformats.org/drawingml/2006/chartDrawing">
    <cdr:from>
      <cdr:x>0.55595</cdr:x>
      <cdr:y>0.49457</cdr:y>
    </cdr:from>
    <cdr:to>
      <cdr:x>0.626</cdr:x>
      <cdr:y>0.56682</cdr:y>
    </cdr:to>
    <cdr:sp macro="" textlink="">
      <cdr:nvSpPr>
        <cdr:cNvPr id="455682" name="Oval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8180" y="2404087"/>
          <a:ext cx="579373" cy="351201"/>
        </a:xfrm>
        <a:prstGeom xmlns:a="http://schemas.openxmlformats.org/drawingml/2006/main" prst="ellips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  <a:cs typeface="Times New Roman"/>
            </a:rPr>
            <a:t>96%</a:t>
          </a:r>
          <a:endParaRPr lang="ru-RU" sz="1600" b="1" i="0" u="none" strike="noStrike" baseline="0" dirty="0">
            <a:solidFill>
              <a:srgbClr val="000000"/>
            </a:solidFill>
            <a:latin typeface="Calibri" panose="020F0502020204030204" pitchFamily="34" charset="0"/>
            <a:cs typeface="Times New Roman"/>
          </a:endParaRPr>
        </a:p>
      </cdr:txBody>
    </cdr:sp>
  </cdr:relSizeAnchor>
  <cdr:relSizeAnchor xmlns:cdr="http://schemas.openxmlformats.org/drawingml/2006/chartDrawing">
    <cdr:from>
      <cdr:x>0.25225</cdr:x>
      <cdr:y>0.26225</cdr:y>
    </cdr:from>
    <cdr:to>
      <cdr:x>0.32775</cdr:x>
      <cdr:y>0.339</cdr:y>
    </cdr:to>
    <cdr:sp macro="" textlink="">
      <cdr:nvSpPr>
        <cdr:cNvPr id="455683" name="Oval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06481" y="919239"/>
          <a:ext cx="450899" cy="269024"/>
        </a:xfrm>
        <a:prstGeom xmlns:a="http://schemas.openxmlformats.org/drawingml/2006/main" prst="ellips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  <a:cs typeface="Times New Roman"/>
            </a:rPr>
            <a:t>97%</a:t>
          </a:r>
          <a:endParaRPr lang="ru-RU" sz="1600" b="1" i="0" u="none" strike="noStrike" baseline="0" dirty="0">
            <a:solidFill>
              <a:srgbClr val="000000"/>
            </a:solidFill>
            <a:latin typeface="Calibri" panose="020F0502020204030204" pitchFamily="34" charset="0"/>
            <a:cs typeface="Times New Roman"/>
          </a:endParaRPr>
        </a:p>
      </cdr:txBody>
    </cdr:sp>
  </cdr:relSizeAnchor>
  <cdr:relSizeAnchor xmlns:cdr="http://schemas.openxmlformats.org/drawingml/2006/chartDrawing">
    <cdr:from>
      <cdr:x>0.26063</cdr:x>
      <cdr:y>0.70337</cdr:y>
    </cdr:from>
    <cdr:to>
      <cdr:x>0.33294</cdr:x>
      <cdr:y>0.76618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2155620" y="3419030"/>
          <a:ext cx="598083" cy="30532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Calibri" panose="020F0502020204030204" pitchFamily="34" charset="0"/>
            </a:rPr>
            <a:t>-725</a:t>
          </a:r>
          <a:endParaRPr lang="ru-RU" sz="16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0.55595</cdr:x>
      <cdr:y>0.70337</cdr:y>
    </cdr:from>
    <cdr:to>
      <cdr:x>0.62826</cdr:x>
      <cdr:y>0.76618</cdr:y>
    </cdr:to>
    <cdr:sp macro="" textlink="">
      <cdr:nvSpPr>
        <cdr:cNvPr id="6" name="Прямоугольник 5"/>
        <cdr:cNvSpPr/>
      </cdr:nvSpPr>
      <cdr:spPr bwMode="auto">
        <a:xfrm xmlns:a="http://schemas.openxmlformats.org/drawingml/2006/main">
          <a:off x="4598180" y="3419030"/>
          <a:ext cx="598083" cy="30532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Calibri" panose="020F0502020204030204" pitchFamily="34" charset="0"/>
            </a:rPr>
            <a:t>-551</a:t>
          </a:r>
          <a:endParaRPr lang="ru-RU" sz="16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0.85891</cdr:x>
      <cdr:y>0.70337</cdr:y>
    </cdr:from>
    <cdr:to>
      <cdr:x>0.93122</cdr:x>
      <cdr:y>0.76618</cdr:y>
    </cdr:to>
    <cdr:sp macro="" textlink="">
      <cdr:nvSpPr>
        <cdr:cNvPr id="7" name="Прямоугольник 6"/>
        <cdr:cNvSpPr/>
      </cdr:nvSpPr>
      <cdr:spPr bwMode="auto">
        <a:xfrm xmlns:a="http://schemas.openxmlformats.org/drawingml/2006/main">
          <a:off x="7103943" y="3419030"/>
          <a:ext cx="598083" cy="30532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Calibri" panose="020F0502020204030204" pitchFamily="34" charset="0"/>
            </a:rPr>
            <a:t>-166</a:t>
          </a:r>
          <a:endParaRPr lang="ru-RU" sz="1600" b="1" dirty="0">
            <a:latin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0.78762</cdr:x>
      <cdr:y>0.04478</cdr:y>
    </cdr:from>
    <cdr:to>
      <cdr:x>0.87095</cdr:x>
      <cdr:y>0.10448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6481763" y="228990"/>
          <a:ext cx="685800" cy="3053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0.80608</cdr:x>
      <cdr:y>0.07463</cdr:y>
    </cdr:from>
    <cdr:to>
      <cdr:x>0.91719</cdr:x>
      <cdr:y>0.13445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33690" y="381650"/>
          <a:ext cx="914400" cy="305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0.78762</cdr:x>
      <cdr:y>0.04478</cdr:y>
    </cdr:from>
    <cdr:to>
      <cdr:x>0.88955</cdr:x>
      <cdr:y>0.10448</cdr:y>
    </cdr:to>
    <cdr:sp macro="" textlink="">
      <cdr:nvSpPr>
        <cdr:cNvPr id="4" name="Прямоугольник 3"/>
        <cdr:cNvSpPr/>
      </cdr:nvSpPr>
      <cdr:spPr bwMode="auto">
        <a:xfrm xmlns:a="http://schemas.openxmlformats.org/drawingml/2006/main">
          <a:off x="6481763" y="228990"/>
          <a:ext cx="838897" cy="3053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0.31462</cdr:x>
      <cdr:y>0.16234</cdr:y>
    </cdr:from>
    <cdr:to>
      <cdr:x>0.42573</cdr:x>
      <cdr:y>0.20896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589213" y="830235"/>
          <a:ext cx="914400" cy="238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0.33606</cdr:x>
      <cdr:y>0.09924</cdr:y>
    </cdr:from>
    <cdr:to>
      <cdr:x>0.40098</cdr:x>
      <cdr:y>0.15894</cdr:y>
    </cdr:to>
    <cdr:sp macro="" textlink="">
      <cdr:nvSpPr>
        <cdr:cNvPr id="15" name="TextBox 14"/>
        <cdr:cNvSpPr txBox="1"/>
      </cdr:nvSpPr>
      <cdr:spPr>
        <a:xfrm xmlns:a="http://schemas.openxmlformats.org/drawingml/2006/main" rot="20973129">
          <a:off x="2765655" y="507499"/>
          <a:ext cx="534266" cy="305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0.62449</cdr:x>
      <cdr:y>0.04339</cdr:y>
    </cdr:from>
    <cdr:to>
      <cdr:x>0.68942</cdr:x>
      <cdr:y>0.10309</cdr:y>
    </cdr:to>
    <cdr:sp macro="" textlink="">
      <cdr:nvSpPr>
        <cdr:cNvPr id="16" name="TextBox 1"/>
        <cdr:cNvSpPr txBox="1"/>
      </cdr:nvSpPr>
      <cdr:spPr>
        <a:xfrm xmlns:a="http://schemas.openxmlformats.org/drawingml/2006/main" rot="20907230">
          <a:off x="5139323" y="221888"/>
          <a:ext cx="534348" cy="305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0.6484</cdr:x>
      <cdr:y>0.22388</cdr:y>
    </cdr:from>
    <cdr:to>
      <cdr:x>0.71332</cdr:x>
      <cdr:y>0.28358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336080" y="1144950"/>
          <a:ext cx="534265" cy="305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-1 %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0.3516</cdr:x>
      <cdr:y>0.53731</cdr:y>
    </cdr:from>
    <cdr:to>
      <cdr:x>0.41653</cdr:x>
      <cdr:y>0.59701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2893520" y="2747880"/>
          <a:ext cx="534348" cy="305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-3 %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0.18465</cdr:x>
      <cdr:y>0.14925</cdr:y>
    </cdr:from>
    <cdr:to>
      <cdr:x>0.28667</cdr:x>
      <cdr:y>0.22388</cdr:y>
    </cdr:to>
    <cdr:sp macro="" textlink="">
      <cdr:nvSpPr>
        <cdr:cNvPr id="19" name="Прямоугольник 18"/>
        <cdr:cNvSpPr/>
      </cdr:nvSpPr>
      <cdr:spPr bwMode="auto">
        <a:xfrm xmlns:a="http://schemas.openxmlformats.org/drawingml/2006/main">
          <a:off x="1519580" y="763300"/>
          <a:ext cx="839630" cy="381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0.2032</cdr:x>
      <cdr:y>0.19403</cdr:y>
    </cdr:from>
    <cdr:to>
      <cdr:x>0.31431</cdr:x>
      <cdr:y>0.37283</cdr:y>
    </cdr:to>
    <cdr:sp macro="" textlink="">
      <cdr:nvSpPr>
        <cdr:cNvPr id="20" name="Прямоугольник 19"/>
        <cdr:cNvSpPr/>
      </cdr:nvSpPr>
      <cdr:spPr bwMode="auto">
        <a:xfrm xmlns:a="http://schemas.openxmlformats.org/drawingml/2006/main">
          <a:off x="1672240" y="992290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0.2032</cdr:x>
      <cdr:y>0.19403</cdr:y>
    </cdr:from>
    <cdr:to>
      <cdr:x>0.31431</cdr:x>
      <cdr:y>0.37283</cdr:y>
    </cdr:to>
    <cdr:sp macro="" textlink="">
      <cdr:nvSpPr>
        <cdr:cNvPr id="21" name="Прямоугольник 20"/>
        <cdr:cNvSpPr/>
      </cdr:nvSpPr>
      <cdr:spPr bwMode="auto">
        <a:xfrm xmlns:a="http://schemas.openxmlformats.org/drawingml/2006/main">
          <a:off x="1672240" y="992290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0.19392</cdr:x>
      <cdr:y>0.16418</cdr:y>
    </cdr:from>
    <cdr:to>
      <cdr:x>0.2774</cdr:x>
      <cdr:y>0.22388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1595910" y="839630"/>
          <a:ext cx="686970" cy="305320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19 559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0.78938</cdr:x>
      <cdr:y>0.02985</cdr:y>
    </cdr:from>
    <cdr:to>
      <cdr:x>0.87285</cdr:x>
      <cdr:y>0.08955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6496263" y="152660"/>
          <a:ext cx="686970" cy="305320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24 667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0.49072</cdr:x>
      <cdr:y>0.10448</cdr:y>
    </cdr:from>
    <cdr:to>
      <cdr:x>0.5742</cdr:x>
      <cdr:y>0.16418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4038470" y="534310"/>
          <a:ext cx="686970" cy="305320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22 025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0.24957</cdr:x>
      <cdr:y>0.25373</cdr:y>
    </cdr:from>
    <cdr:to>
      <cdr:x>0.28956</cdr:x>
      <cdr:y>0.29468</cdr:y>
    </cdr:to>
    <cdr:sp macro="" textlink="">
      <cdr:nvSpPr>
        <cdr:cNvPr id="23" name="AutoShap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53890" y="1297610"/>
          <a:ext cx="329077" cy="209429"/>
        </a:xfrm>
        <a:prstGeom xmlns:a="http://schemas.openxmlformats.org/drawingml/2006/main" prst="wedgeRoundRectCallout">
          <a:avLst>
            <a:gd name="adj1" fmla="val -43750"/>
            <a:gd name="adj2" fmla="val 70000"/>
            <a:gd name="adj3" fmla="val 16667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75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55%</a:t>
          </a:r>
          <a:endParaRPr lang="ru-RU" sz="97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0.24957</cdr:x>
      <cdr:y>0.50746</cdr:y>
    </cdr:from>
    <cdr:to>
      <cdr:x>0.28956</cdr:x>
      <cdr:y>0.54841</cdr:y>
    </cdr:to>
    <cdr:sp macro="" textlink="">
      <cdr:nvSpPr>
        <cdr:cNvPr id="24" name="AutoShap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53890" y="2595220"/>
          <a:ext cx="329077" cy="209429"/>
        </a:xfrm>
        <a:prstGeom xmlns:a="http://schemas.openxmlformats.org/drawingml/2006/main" prst="wedgeRoundRectCallout">
          <a:avLst>
            <a:gd name="adj1" fmla="val -43750"/>
            <a:gd name="adj2" fmla="val 70000"/>
            <a:gd name="adj3" fmla="val 16667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75" dirty="0" smtClean="0">
              <a:solidFill>
                <a:srgbClr val="000000"/>
              </a:solidFill>
              <a:latin typeface="Arial Cyr"/>
              <a:cs typeface="Arial Cyr"/>
            </a:rPr>
            <a:t>46</a:t>
          </a:r>
          <a:r>
            <a:rPr lang="ru-RU" sz="975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%</a:t>
          </a:r>
          <a:endParaRPr lang="ru-RU" sz="97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0.54638</cdr:x>
      <cdr:y>0.1791</cdr:y>
    </cdr:from>
    <cdr:to>
      <cdr:x>0.58636</cdr:x>
      <cdr:y>0.22006</cdr:y>
    </cdr:to>
    <cdr:sp macro="" textlink="">
      <cdr:nvSpPr>
        <cdr:cNvPr id="27" name="AutoShap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96450" y="915960"/>
          <a:ext cx="329077" cy="209429"/>
        </a:xfrm>
        <a:prstGeom xmlns:a="http://schemas.openxmlformats.org/drawingml/2006/main" prst="wedgeRoundRectCallout">
          <a:avLst>
            <a:gd name="adj1" fmla="val -43750"/>
            <a:gd name="adj2" fmla="val 70000"/>
            <a:gd name="adj3" fmla="val 16667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75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62%</a:t>
          </a:r>
          <a:endParaRPr lang="ru-RU" sz="97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0.54638</cdr:x>
      <cdr:y>0.50746</cdr:y>
    </cdr:from>
    <cdr:to>
      <cdr:x>0.58636</cdr:x>
      <cdr:y>0.54841</cdr:y>
    </cdr:to>
    <cdr:sp macro="" textlink="">
      <cdr:nvSpPr>
        <cdr:cNvPr id="28" name="AutoShap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96450" y="2595220"/>
          <a:ext cx="329077" cy="209429"/>
        </a:xfrm>
        <a:prstGeom xmlns:a="http://schemas.openxmlformats.org/drawingml/2006/main" prst="wedgeRoundRectCallout">
          <a:avLst>
            <a:gd name="adj1" fmla="val -43750"/>
            <a:gd name="adj2" fmla="val 70000"/>
            <a:gd name="adj3" fmla="val 16667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75" dirty="0" smtClean="0">
              <a:solidFill>
                <a:srgbClr val="000000"/>
              </a:solidFill>
              <a:latin typeface="Arial Cyr"/>
              <a:cs typeface="Arial Cyr"/>
            </a:rPr>
            <a:t>39</a:t>
          </a:r>
          <a:r>
            <a:rPr lang="ru-RU" sz="975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%</a:t>
          </a:r>
          <a:endParaRPr lang="ru-RU" sz="97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0.84318</cdr:x>
      <cdr:y>0.10448</cdr:y>
    </cdr:from>
    <cdr:to>
      <cdr:x>0.88316</cdr:x>
      <cdr:y>0.14543</cdr:y>
    </cdr:to>
    <cdr:sp macro="" textlink="">
      <cdr:nvSpPr>
        <cdr:cNvPr id="29" name="AutoShap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39010" y="534310"/>
          <a:ext cx="329077" cy="209429"/>
        </a:xfrm>
        <a:prstGeom xmlns:a="http://schemas.openxmlformats.org/drawingml/2006/main" prst="wedgeRoundRectCallout">
          <a:avLst>
            <a:gd name="adj1" fmla="val -43750"/>
            <a:gd name="adj2" fmla="val 70000"/>
            <a:gd name="adj3" fmla="val 16667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75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55%</a:t>
          </a:r>
          <a:endParaRPr lang="ru-RU" sz="97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0.84318</cdr:x>
      <cdr:y>0.43284</cdr:y>
    </cdr:from>
    <cdr:to>
      <cdr:x>0.88316</cdr:x>
      <cdr:y>0.47379</cdr:y>
    </cdr:to>
    <cdr:sp macro="" textlink="">
      <cdr:nvSpPr>
        <cdr:cNvPr id="30" name="AutoShap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39010" y="2213570"/>
          <a:ext cx="329077" cy="209429"/>
        </a:xfrm>
        <a:prstGeom xmlns:a="http://schemas.openxmlformats.org/drawingml/2006/main" prst="wedgeRoundRectCallout">
          <a:avLst>
            <a:gd name="adj1" fmla="val -43750"/>
            <a:gd name="adj2" fmla="val 70000"/>
            <a:gd name="adj3" fmla="val 16667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75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48%</a:t>
          </a:r>
          <a:endParaRPr lang="ru-RU" sz="97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0.2774</cdr:x>
      <cdr:y>0.13433</cdr:y>
    </cdr:from>
    <cdr:to>
      <cdr:x>0.49072</cdr:x>
      <cdr:y>0.19403</cdr:y>
    </cdr:to>
    <cdr:cxnSp macro="">
      <cdr:nvCxnSpPr>
        <cdr:cNvPr id="6" name="Прямая со стрелкой 5"/>
        <cdr:cNvCxnSpPr/>
      </cdr:nvCxnSpPr>
      <cdr:spPr bwMode="auto">
        <a:xfrm xmlns:a="http://schemas.openxmlformats.org/drawingml/2006/main" flipV="1">
          <a:off x="2282880" y="686970"/>
          <a:ext cx="1755590" cy="3053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0.29595</cdr:x>
      <cdr:y>0.28358</cdr:y>
    </cdr:from>
    <cdr:to>
      <cdr:x>0.47217</cdr:x>
      <cdr:y>0.35821</cdr:y>
    </cdr:to>
    <cdr:cxnSp macro="">
      <cdr:nvCxnSpPr>
        <cdr:cNvPr id="34" name="Прямая со стрелкой 33"/>
        <cdr:cNvCxnSpPr/>
      </cdr:nvCxnSpPr>
      <cdr:spPr bwMode="auto">
        <a:xfrm xmlns:a="http://schemas.openxmlformats.org/drawingml/2006/main" flipV="1">
          <a:off x="2435540" y="1450270"/>
          <a:ext cx="1450270" cy="38165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0.29595</cdr:x>
      <cdr:y>0.59701</cdr:y>
    </cdr:from>
    <cdr:to>
      <cdr:x>0.47217</cdr:x>
      <cdr:y>0.59701</cdr:y>
    </cdr:to>
    <cdr:cxnSp macro="">
      <cdr:nvCxnSpPr>
        <cdr:cNvPr id="36" name="Прямая со стрелкой 35"/>
        <cdr:cNvCxnSpPr/>
      </cdr:nvCxnSpPr>
      <cdr:spPr bwMode="auto">
        <a:xfrm xmlns:a="http://schemas.openxmlformats.org/drawingml/2006/main">
          <a:off x="2435540" y="3053200"/>
          <a:ext cx="1450270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0.34444</cdr:x>
      <cdr:y>0.26021</cdr:y>
    </cdr:from>
    <cdr:to>
      <cdr:x>0.40937</cdr:x>
      <cdr:y>0.31991</cdr:y>
    </cdr:to>
    <cdr:sp macro="" textlink="">
      <cdr:nvSpPr>
        <cdr:cNvPr id="39" name="TextBox 1"/>
        <cdr:cNvSpPr txBox="1"/>
      </cdr:nvSpPr>
      <cdr:spPr>
        <a:xfrm xmlns:a="http://schemas.openxmlformats.org/drawingml/2006/main" rot="20753412">
          <a:off x="2834612" y="1330718"/>
          <a:ext cx="534348" cy="305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27 %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0.63262</cdr:x>
      <cdr:y>0.53115</cdr:y>
    </cdr:from>
    <cdr:to>
      <cdr:x>0.69755</cdr:x>
      <cdr:y>0.59085</cdr:y>
    </cdr:to>
    <cdr:sp macro="" textlink="">
      <cdr:nvSpPr>
        <cdr:cNvPr id="40" name="TextBox 1"/>
        <cdr:cNvSpPr txBox="1"/>
      </cdr:nvSpPr>
      <cdr:spPr>
        <a:xfrm xmlns:a="http://schemas.openxmlformats.org/drawingml/2006/main" rot="20989452">
          <a:off x="5206188" y="2716351"/>
          <a:ext cx="534348" cy="305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36 %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0.5742</cdr:x>
      <cdr:y>0.0597</cdr:y>
    </cdr:from>
    <cdr:to>
      <cdr:x>0.78938</cdr:x>
      <cdr:y>0.13433</cdr:y>
    </cdr:to>
    <cdr:cxnSp macro="">
      <cdr:nvCxnSpPr>
        <cdr:cNvPr id="41" name="Прямая со стрелкой 40"/>
        <cdr:cNvCxnSpPr>
          <a:endCxn xmlns:a="http://schemas.openxmlformats.org/drawingml/2006/main" id="25" idx="1"/>
        </cdr:cNvCxnSpPr>
      </cdr:nvCxnSpPr>
      <cdr:spPr bwMode="auto">
        <a:xfrm xmlns:a="http://schemas.openxmlformats.org/drawingml/2006/main" flipV="1">
          <a:off x="4725440" y="305313"/>
          <a:ext cx="1770842" cy="38165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0.60203</cdr:x>
      <cdr:y>0.28358</cdr:y>
    </cdr:from>
    <cdr:to>
      <cdr:x>0.76898</cdr:x>
      <cdr:y>0.28358</cdr:y>
    </cdr:to>
    <cdr:cxnSp macro="">
      <cdr:nvCxnSpPr>
        <cdr:cNvPr id="43" name="Прямая со стрелкой 42"/>
        <cdr:cNvCxnSpPr/>
      </cdr:nvCxnSpPr>
      <cdr:spPr bwMode="auto">
        <a:xfrm xmlns:a="http://schemas.openxmlformats.org/drawingml/2006/main">
          <a:off x="4954430" y="1450270"/>
          <a:ext cx="1373940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0.59275</cdr:x>
      <cdr:y>0.56716</cdr:y>
    </cdr:from>
    <cdr:to>
      <cdr:x>0.76898</cdr:x>
      <cdr:y>0.61194</cdr:y>
    </cdr:to>
    <cdr:cxnSp macro="">
      <cdr:nvCxnSpPr>
        <cdr:cNvPr id="45" name="Прямая со стрелкой 44"/>
        <cdr:cNvCxnSpPr/>
      </cdr:nvCxnSpPr>
      <cdr:spPr bwMode="auto">
        <a:xfrm xmlns:a="http://schemas.openxmlformats.org/drawingml/2006/main" flipV="1">
          <a:off x="4878100" y="2900540"/>
          <a:ext cx="1450270" cy="22899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0.2375</cdr:x>
      <cdr:y>0.4225</cdr:y>
    </cdr:from>
    <cdr:to>
      <cdr:x>0.31475</cdr:x>
      <cdr:y>0.50303</cdr:y>
    </cdr:to>
    <cdr:sp macro="" textlink="">
      <cdr:nvSpPr>
        <cdr:cNvPr id="2049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51514" y="2134226"/>
          <a:ext cx="634755" cy="406813"/>
        </a:xfrm>
        <a:prstGeom xmlns:a="http://schemas.openxmlformats.org/drawingml/2006/main" prst="ellips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94%</a:t>
          </a:r>
          <a:endParaRPr lang="ru-RU" sz="16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0.53875</cdr:x>
      <cdr:y>0.355</cdr:y>
    </cdr:from>
    <cdr:to>
      <cdr:x>0.61925</cdr:x>
      <cdr:y>0.4274</cdr:y>
    </cdr:to>
    <cdr:sp macro="" textlink="">
      <cdr:nvSpPr>
        <cdr:cNvPr id="2050" name="Oval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26855" y="1793256"/>
          <a:ext cx="661460" cy="365744"/>
        </a:xfrm>
        <a:prstGeom xmlns:a="http://schemas.openxmlformats.org/drawingml/2006/main" prst="ellips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81%</a:t>
          </a:r>
          <a:endParaRPr lang="ru-RU" sz="16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0.83279</cdr:x>
      <cdr:y>0.32171</cdr:y>
    </cdr:from>
    <cdr:to>
      <cdr:x>0.92007</cdr:x>
      <cdr:y>0.40072</cdr:y>
    </cdr:to>
    <cdr:sp macro="" textlink="">
      <cdr:nvSpPr>
        <cdr:cNvPr id="2051" name="Oval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42953" y="1625080"/>
          <a:ext cx="717197" cy="399114"/>
        </a:xfrm>
        <a:prstGeom xmlns:a="http://schemas.openxmlformats.org/drawingml/2006/main" prst="ellips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87%</a:t>
          </a:r>
          <a:endParaRPr lang="ru-RU" sz="16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0.4965</cdr:x>
      <cdr:y>0.1025</cdr:y>
    </cdr:from>
    <cdr:to>
      <cdr:x>0.50375</cdr:x>
      <cdr:y>0.11825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39476" y="363188"/>
          <a:ext cx="47304" cy="558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07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0.20501</cdr:x>
      <cdr:y>0.2094</cdr:y>
    </cdr:from>
    <cdr:to>
      <cdr:x>0.28551</cdr:x>
      <cdr:y>0.2844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83495" y="992287"/>
          <a:ext cx="700310" cy="355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400" b="1" i="0" u="none" strike="noStrike" baseline="0" dirty="0" smtClean="0">
              <a:solidFill>
                <a:srgbClr val="008080"/>
              </a:solidFill>
              <a:latin typeface="Times New Roman"/>
              <a:cs typeface="Times New Roman"/>
            </a:rPr>
            <a:t>20 552</a:t>
          </a:r>
          <a:endParaRPr lang="ru-RU" sz="1400" b="1" i="0" u="none" strike="noStrike" baseline="0" dirty="0">
            <a:solidFill>
              <a:srgbClr val="00808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0.279</cdr:x>
      <cdr:y>0.68275</cdr:y>
    </cdr:from>
    <cdr:to>
      <cdr:x>0.30775</cdr:x>
      <cdr:y>0.74175</cdr:y>
    </cdr:to>
    <cdr:sp macro="" textlink="">
      <cdr:nvSpPr>
        <cdr:cNvPr id="103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20370" y="2419188"/>
          <a:ext cx="187583" cy="209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18288" tIns="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  <cdr:relSizeAnchor xmlns:cdr="http://schemas.openxmlformats.org/drawingml/2006/chartDrawing">
    <cdr:from>
      <cdr:x>0.35325</cdr:x>
      <cdr:y>0.53225</cdr:y>
    </cdr:from>
    <cdr:to>
      <cdr:x>0.415</cdr:x>
      <cdr:y>0.59875</cdr:y>
    </cdr:to>
    <cdr:sp macro="" textlink="">
      <cdr:nvSpPr>
        <cdr:cNvPr id="1036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04824" y="1885921"/>
          <a:ext cx="402895" cy="2356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0.50333</cdr:x>
      <cdr:y>0.16155</cdr:y>
    </cdr:from>
    <cdr:to>
      <cdr:x>0.57352</cdr:x>
      <cdr:y>0.23082</cdr:y>
    </cdr:to>
    <cdr:sp macro="" textlink="">
      <cdr:nvSpPr>
        <cdr:cNvPr id="103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78715" y="765539"/>
          <a:ext cx="610618" cy="3282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400" b="1" i="0" u="none" strike="noStrike" baseline="0" dirty="0" smtClean="0">
              <a:solidFill>
                <a:srgbClr val="008080"/>
              </a:solidFill>
              <a:latin typeface="Times New Roman"/>
              <a:cs typeface="Times New Roman"/>
            </a:rPr>
            <a:t>22 284</a:t>
          </a:r>
        </a:p>
      </cdr:txBody>
    </cdr:sp>
  </cdr:relSizeAnchor>
  <cdr:relSizeAnchor xmlns:cdr="http://schemas.openxmlformats.org/drawingml/2006/chartDrawing">
    <cdr:from>
      <cdr:x>0.33927</cdr:x>
      <cdr:y>0.18796</cdr:y>
    </cdr:from>
    <cdr:to>
      <cdr:x>0.40556</cdr:x>
      <cdr:y>0.25242</cdr:y>
    </cdr:to>
    <cdr:sp macro="" textlink="">
      <cdr:nvSpPr>
        <cdr:cNvPr id="104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1079122">
          <a:off x="2951473" y="890707"/>
          <a:ext cx="576696" cy="3054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 smtClean="0">
              <a:solidFill>
                <a:srgbClr val="000080"/>
              </a:solidFill>
              <a:latin typeface="Times New Roman"/>
              <a:cs typeface="Times New Roman"/>
            </a:rPr>
            <a:t>+8%</a:t>
          </a:r>
          <a:endParaRPr lang="ru-RU" sz="1600" b="1" i="0" u="none" strike="noStrike" baseline="0" dirty="0">
            <a:solidFill>
              <a:srgbClr val="00008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0.3445</cdr:x>
      <cdr:y>0.41975</cdr:y>
    </cdr:from>
    <cdr:to>
      <cdr:x>0.415</cdr:x>
      <cdr:y>0.47875</cdr:y>
    </cdr:to>
    <cdr:sp macro="" textlink="">
      <cdr:nvSpPr>
        <cdr:cNvPr id="104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1268928">
          <a:off x="2996978" y="1989064"/>
          <a:ext cx="613315" cy="279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 smtClean="0">
              <a:solidFill>
                <a:srgbClr val="000080"/>
              </a:solidFill>
              <a:latin typeface="Times New Roman"/>
              <a:cs typeface="Times New Roman"/>
            </a:rPr>
            <a:t>+14%</a:t>
          </a:r>
          <a:endParaRPr lang="ru-RU" sz="1600" b="1" i="0" u="none" strike="noStrike" baseline="0" dirty="0">
            <a:solidFill>
              <a:srgbClr val="00008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0.66379</cdr:x>
      <cdr:y>0.3841</cdr:y>
    </cdr:from>
    <cdr:to>
      <cdr:x>0.73411</cdr:x>
      <cdr:y>0.46185</cdr:y>
    </cdr:to>
    <cdr:sp macro="" textlink="">
      <cdr:nvSpPr>
        <cdr:cNvPr id="1044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21136061">
          <a:off x="5774659" y="1820133"/>
          <a:ext cx="611736" cy="3684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>
              <a:solidFill>
                <a:srgbClr val="000080"/>
              </a:solidFill>
              <a:latin typeface="Times New Roman"/>
              <a:cs typeface="Times New Roman"/>
            </a:rPr>
            <a:t>+</a:t>
          </a:r>
          <a:r>
            <a:rPr lang="ru-RU" sz="1600" b="1" i="0" u="none" strike="noStrike" baseline="0" dirty="0" smtClean="0">
              <a:solidFill>
                <a:srgbClr val="000080"/>
              </a:solidFill>
              <a:latin typeface="Times New Roman"/>
              <a:cs typeface="Times New Roman"/>
            </a:rPr>
            <a:t>10%</a:t>
          </a:r>
          <a:endParaRPr lang="ru-RU" sz="1600" b="1" i="0" u="none" strike="noStrike" baseline="0" dirty="0">
            <a:solidFill>
              <a:srgbClr val="00008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0.80657</cdr:x>
      <cdr:y>0.06062</cdr:y>
    </cdr:from>
    <cdr:to>
      <cdr:x>0.87619</cdr:x>
      <cdr:y>0.12787</cdr:y>
    </cdr:to>
    <cdr:sp macro="" textlink="">
      <cdr:nvSpPr>
        <cdr:cNvPr id="1046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16722" y="287269"/>
          <a:ext cx="605659" cy="3186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400" b="1" i="0" u="none" strike="noStrike" baseline="0" dirty="0" smtClean="0">
              <a:solidFill>
                <a:srgbClr val="008080"/>
              </a:solidFill>
              <a:latin typeface="Times New Roman"/>
              <a:cs typeface="Times New Roman"/>
            </a:rPr>
            <a:t>26 635</a:t>
          </a:r>
          <a:endParaRPr lang="ru-RU" sz="1400" b="1" i="0" u="none" strike="noStrike" baseline="0" dirty="0">
            <a:solidFill>
              <a:srgbClr val="00808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0.21949</cdr:x>
      <cdr:y>0.59336</cdr:y>
    </cdr:from>
    <cdr:to>
      <cdr:x>0.26643</cdr:x>
      <cdr:y>0.65511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09461" y="2811742"/>
          <a:ext cx="408343" cy="292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56%</a:t>
          </a:r>
          <a:endParaRPr lang="ru-RU" sz="14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0.52088</cdr:x>
      <cdr:y>0.56438</cdr:y>
    </cdr:from>
    <cdr:to>
      <cdr:x>0.57352</cdr:x>
      <cdr:y>0.62613</cdr:y>
    </cdr:to>
    <cdr:sp macro="" textlink="">
      <cdr:nvSpPr>
        <cdr:cNvPr id="1048" name="Text Box 2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1375" y="2674424"/>
          <a:ext cx="457980" cy="292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59%</a:t>
          </a:r>
          <a:endParaRPr lang="ru-RU" sz="14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0.82759</cdr:x>
      <cdr:y>0.53463</cdr:y>
    </cdr:from>
    <cdr:to>
      <cdr:x>0.87181</cdr:x>
      <cdr:y>0.58517</cdr:y>
    </cdr:to>
    <cdr:sp macro="" textlink="">
      <cdr:nvSpPr>
        <cdr:cNvPr id="1049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99653" y="2533448"/>
          <a:ext cx="384627" cy="2394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54%</a:t>
          </a:r>
          <a:endParaRPr lang="ru-RU" sz="14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0.63848</cdr:x>
      <cdr:y>0.11429</cdr:y>
    </cdr:from>
    <cdr:to>
      <cdr:x>0.70824</cdr:x>
      <cdr:y>0.17872</cdr:y>
    </cdr:to>
    <cdr:sp macro="" textlink="">
      <cdr:nvSpPr>
        <cdr:cNvPr id="15" name="TextBox 1"/>
        <cdr:cNvSpPr txBox="1"/>
      </cdr:nvSpPr>
      <cdr:spPr>
        <a:xfrm xmlns:a="http://schemas.openxmlformats.org/drawingml/2006/main" rot="20615923">
          <a:off x="5554423" y="541579"/>
          <a:ext cx="606875" cy="305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+20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0.11156</cdr:x>
      <cdr:y>0.02034</cdr:y>
    </cdr:from>
    <cdr:to>
      <cdr:x>0.86481</cdr:x>
      <cdr:y>0.17584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6350" y="101655"/>
          <a:ext cx="6186988" cy="7771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>
              <a:solidFill>
                <a:schemeClr val="accent1">
                  <a:lumMod val="25000"/>
                </a:schemeClr>
              </a:solidFill>
              <a:latin typeface="Times New Roman"/>
              <a:cs typeface="Times New Roman"/>
            </a:rPr>
            <a:t>Всего расходов на бюджетные инвестиции  </a:t>
          </a:r>
        </a:p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chemeClr val="accent1">
                  <a:lumMod val="25000"/>
                </a:schemeClr>
              </a:solidFill>
              <a:latin typeface="Times New Roman"/>
              <a:cs typeface="Times New Roman"/>
            </a:rPr>
            <a:t>3 </a:t>
          </a:r>
          <a:r>
            <a:rPr lang="ru-RU" sz="1800" b="1" i="0" u="none" strike="noStrike" baseline="0" dirty="0">
              <a:solidFill>
                <a:schemeClr val="accent1">
                  <a:lumMod val="25000"/>
                </a:schemeClr>
              </a:solidFill>
              <a:latin typeface="Times New Roman"/>
              <a:cs typeface="Times New Roman"/>
            </a:rPr>
            <a:t>млрд. </a:t>
          </a:r>
          <a:r>
            <a:rPr lang="ru-RU" sz="1800" b="1" i="0" u="none" strike="noStrike" baseline="0" dirty="0" smtClean="0">
              <a:solidFill>
                <a:schemeClr val="accent1">
                  <a:lumMod val="25000"/>
                </a:schemeClr>
              </a:solidFill>
              <a:latin typeface="Times New Roman"/>
              <a:cs typeface="Times New Roman"/>
            </a:rPr>
            <a:t>46 </a:t>
          </a:r>
          <a:r>
            <a:rPr lang="ru-RU" sz="1800" b="1" i="0" u="none" strike="noStrike" baseline="0" dirty="0">
              <a:solidFill>
                <a:schemeClr val="accent1">
                  <a:lumMod val="25000"/>
                </a:schemeClr>
              </a:solidFill>
              <a:latin typeface="Times New Roman"/>
              <a:cs typeface="Times New Roman"/>
            </a:rPr>
            <a:t>млн. рублей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94" y="0"/>
            <a:ext cx="4303313" cy="3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78"/>
            <a:ext cx="4303313" cy="3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2CD78556-2A79-45D4-A8C8-8CC9325CBC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43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0"/>
            <a:ext cx="4303313" cy="3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0" y="3229277"/>
            <a:ext cx="7943507" cy="30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78"/>
            <a:ext cx="4303313" cy="3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69F8FBF6-761B-41DB-BE9A-34EAC49DE5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397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8FBF6-761B-41DB-BE9A-34EAC49DE503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555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9110E-ADF5-4944-B05D-D018F704E39C}" type="slidenum">
              <a:rPr lang="ru-RU" altLang="ru-RU">
                <a:solidFill>
                  <a:srgbClr val="1F497D"/>
                </a:solidFill>
              </a:rPr>
              <a:pPr/>
              <a:t>40</a:t>
            </a:fld>
            <a:endParaRPr lang="ru-RU" altLang="ru-RU">
              <a:solidFill>
                <a:srgbClr val="1F497D"/>
              </a:solidFill>
            </a:endParaRPr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FF2F-176B-49E4-B48A-A996D07EA7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595829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F8DFC-2F72-41C4-BB4E-1DC2B96EF3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596845"/>
      </p:ext>
    </p:extLst>
  </p:cSld>
  <p:clrMapOvr>
    <a:masterClrMapping/>
  </p:clrMapOvr>
  <p:transition spd="slow">
    <p:blinds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F8DFC-2F72-41C4-BB4E-1DC2B96EF3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15532"/>
      </p:ext>
    </p:extLst>
  </p:cSld>
  <p:clrMapOvr>
    <a:masterClrMapping/>
  </p:clrMapOvr>
  <p:transition spd="slow">
    <p:blinds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F8C15-C678-4BEA-BD55-6007905B4A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17953"/>
      </p:ext>
    </p:extLst>
  </p:cSld>
  <p:clrMapOvr>
    <a:masterClrMapping/>
  </p:clrMapOvr>
  <p:transition spd="slow">
    <p:blinds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09D066-7A7B-45AF-A18F-B0239C8FEF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14736"/>
      </p:ext>
    </p:extLst>
  </p:cSld>
  <p:clrMapOvr>
    <a:masterClrMapping/>
  </p:clrMapOvr>
  <p:transition spd="slow">
    <p:blinds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F6B1B7-7C7A-4B0B-922B-05BCCFE16B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6278"/>
      </p:ext>
    </p:extLst>
  </p:cSld>
  <p:clrMapOvr>
    <a:masterClrMapping/>
  </p:clrMapOvr>
  <p:transition spd="slow">
    <p:blinds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171E34-079E-4AE0-94DD-C8C4EFC0AC2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3471"/>
      </p:ext>
    </p:extLst>
  </p:cSld>
  <p:clrMapOvr>
    <a:masterClrMapping/>
  </p:clrMapOvr>
  <p:transition spd="slow">
    <p:blinds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FF2F-176B-49E4-B48A-A996D07EA7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90611"/>
      </p:ext>
    </p:extLst>
  </p:cSld>
  <p:clrMapOvr>
    <a:masterClrMapping/>
  </p:clrMapOvr>
  <p:transition spd="slow">
    <p:blinds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D07D5-F1D6-4432-A328-69B34C7B97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82889"/>
      </p:ext>
    </p:extLst>
  </p:cSld>
  <p:clrMapOvr>
    <a:masterClrMapping/>
  </p:clrMapOvr>
  <p:transition spd="slow">
    <p:blinds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436D3-5161-4E32-A016-41CAF7030F6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56923"/>
      </p:ext>
    </p:extLst>
  </p:cSld>
  <p:clrMapOvr>
    <a:masterClrMapping/>
  </p:clrMapOvr>
  <p:transition spd="slow">
    <p:blinds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8F82F-4ECB-4960-B053-DAEF8683FA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736"/>
      </p:ext>
    </p:extLst>
  </p:cSld>
  <p:clrMapOvr>
    <a:masterClrMapping/>
  </p:clrMapOvr>
  <p:transition spd="slow">
    <p:blinds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88457-3906-45A7-A073-190DE0B617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921"/>
      </p:ext>
    </p:extLst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F8C15-C678-4BEA-BD55-6007905B4A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19467"/>
      </p:ext>
    </p:extLst>
  </p:cSld>
  <p:clrMapOvr>
    <a:masterClrMapping/>
  </p:clrMapOvr>
  <p:transition spd="slow">
    <p:blinds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2C93E-9916-4529-A608-BB5246B5EA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46149"/>
      </p:ext>
    </p:extLst>
  </p:cSld>
  <p:clrMapOvr>
    <a:masterClrMapping/>
  </p:clrMapOvr>
  <p:transition spd="slow">
    <p:blinds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EE972-21A3-4F44-A1BA-310396121F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36940"/>
      </p:ext>
    </p:extLst>
  </p:cSld>
  <p:clrMapOvr>
    <a:masterClrMapping/>
  </p:clrMapOvr>
  <p:transition spd="slow">
    <p:blinds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3689D-6F7E-4CAA-B733-C170A4AECC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2621"/>
      </p:ext>
    </p:extLst>
  </p:cSld>
  <p:clrMapOvr>
    <a:masterClrMapping/>
  </p:clrMapOvr>
  <p:transition spd="slow">
    <p:blinds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8F39D-DB2C-4BA3-AE3E-FEDFAD4D661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73182"/>
      </p:ext>
    </p:extLst>
  </p:cSld>
  <p:clrMapOvr>
    <a:masterClrMapping/>
  </p:clrMapOvr>
  <p:transition spd="slow">
    <p:blinds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F8DFC-2F72-41C4-BB4E-1DC2B96EF3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63525"/>
      </p:ext>
    </p:extLst>
  </p:cSld>
  <p:clrMapOvr>
    <a:masterClrMapping/>
  </p:clrMapOvr>
  <p:transition spd="slow">
    <p:blinds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F8C15-C678-4BEA-BD55-6007905B4A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88642"/>
      </p:ext>
    </p:extLst>
  </p:cSld>
  <p:clrMapOvr>
    <a:masterClrMapping/>
  </p:clrMapOvr>
  <p:transition spd="slow">
    <p:blinds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09D066-7A7B-45AF-A18F-B0239C8FEF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70131"/>
      </p:ext>
    </p:extLst>
  </p:cSld>
  <p:clrMapOvr>
    <a:masterClrMapping/>
  </p:clrMapOvr>
  <p:transition spd="slow">
    <p:blinds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F6B1B7-7C7A-4B0B-922B-05BCCFE16B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37638"/>
      </p:ext>
    </p:extLst>
  </p:cSld>
  <p:clrMapOvr>
    <a:masterClrMapping/>
  </p:clrMapOvr>
  <p:transition spd="slow">
    <p:blinds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171E34-079E-4AE0-94DD-C8C4EFC0AC2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81927"/>
      </p:ext>
    </p:extLst>
  </p:cSld>
  <p:clrMapOvr>
    <a:masterClrMapping/>
  </p:clrMapOvr>
  <p:transition spd="slow">
    <p:blinds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FF2F-176B-49E4-B48A-A996D07EA7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25922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09D066-7A7B-45AF-A18F-B0239C8FEF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483400"/>
      </p:ext>
    </p:extLst>
  </p:cSld>
  <p:clrMapOvr>
    <a:masterClrMapping/>
  </p:clrMapOvr>
  <p:transition spd="slow">
    <p:blinds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D07D5-F1D6-4432-A328-69B34C7B97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68245"/>
      </p:ext>
    </p:extLst>
  </p:cSld>
  <p:clrMapOvr>
    <a:masterClrMapping/>
  </p:clrMapOvr>
  <p:transition spd="slow">
    <p:blinds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436D3-5161-4E32-A016-41CAF7030F6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18525"/>
      </p:ext>
    </p:extLst>
  </p:cSld>
  <p:clrMapOvr>
    <a:masterClrMapping/>
  </p:clrMapOvr>
  <p:transition spd="slow">
    <p:blinds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8F82F-4ECB-4960-B053-DAEF8683FA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81747"/>
      </p:ext>
    </p:extLst>
  </p:cSld>
  <p:clrMapOvr>
    <a:masterClrMapping/>
  </p:clrMapOvr>
  <p:transition spd="slow">
    <p:blinds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88457-3906-45A7-A073-190DE0B617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13002"/>
      </p:ext>
    </p:extLst>
  </p:cSld>
  <p:clrMapOvr>
    <a:masterClrMapping/>
  </p:clrMapOvr>
  <p:transition spd="slow">
    <p:blinds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2C93E-9916-4529-A608-BB5246B5EA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94880"/>
      </p:ext>
    </p:extLst>
  </p:cSld>
  <p:clrMapOvr>
    <a:masterClrMapping/>
  </p:clrMapOvr>
  <p:transition spd="slow">
    <p:blinds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EE972-21A3-4F44-A1BA-310396121F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26814"/>
      </p:ext>
    </p:extLst>
  </p:cSld>
  <p:clrMapOvr>
    <a:masterClrMapping/>
  </p:clrMapOvr>
  <p:transition spd="slow">
    <p:blinds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3689D-6F7E-4CAA-B733-C170A4AECC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84846"/>
      </p:ext>
    </p:extLst>
  </p:cSld>
  <p:clrMapOvr>
    <a:masterClrMapping/>
  </p:clrMapOvr>
  <p:transition spd="slow">
    <p:blinds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8F39D-DB2C-4BA3-AE3E-FEDFAD4D661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6380"/>
      </p:ext>
    </p:extLst>
  </p:cSld>
  <p:clrMapOvr>
    <a:masterClrMapping/>
  </p:clrMapOvr>
  <p:transition spd="slow">
    <p:blinds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F8DFC-2F72-41C4-BB4E-1DC2B96EF3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55390"/>
      </p:ext>
    </p:extLst>
  </p:cSld>
  <p:clrMapOvr>
    <a:masterClrMapping/>
  </p:clrMapOvr>
  <p:transition spd="slow">
    <p:blinds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F8C15-C678-4BEA-BD55-6007905B4A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27596"/>
      </p:ext>
    </p:extLst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F6B1B7-7C7A-4B0B-922B-05BCCFE16B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908059"/>
      </p:ext>
    </p:extLst>
  </p:cSld>
  <p:clrMapOvr>
    <a:masterClrMapping/>
  </p:clrMapOvr>
  <p:transition spd="slow">
    <p:blinds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09D066-7A7B-45AF-A18F-B0239C8FEF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1983"/>
      </p:ext>
    </p:extLst>
  </p:cSld>
  <p:clrMapOvr>
    <a:masterClrMapping/>
  </p:clrMapOvr>
  <p:transition spd="slow">
    <p:blinds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F6B1B7-7C7A-4B0B-922B-05BCCFE16B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49550"/>
      </p:ext>
    </p:extLst>
  </p:cSld>
  <p:clrMapOvr>
    <a:masterClrMapping/>
  </p:clrMapOvr>
  <p:transition spd="slow">
    <p:blinds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171E34-079E-4AE0-94DD-C8C4EFC0AC2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13590"/>
      </p:ext>
    </p:extLst>
  </p:cSld>
  <p:clrMapOvr>
    <a:masterClrMapping/>
  </p:clrMapOvr>
  <p:transition spd="slow">
    <p:blinds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FF2F-176B-49E4-B48A-A996D07EA7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37454"/>
      </p:ext>
    </p:extLst>
  </p:cSld>
  <p:clrMapOvr>
    <a:masterClrMapping/>
  </p:clrMapOvr>
  <p:transition spd="slow">
    <p:blinds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D07D5-F1D6-4432-A328-69B34C7B97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21452"/>
      </p:ext>
    </p:extLst>
  </p:cSld>
  <p:clrMapOvr>
    <a:masterClrMapping/>
  </p:clrMapOvr>
  <p:transition spd="slow">
    <p:blinds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436D3-5161-4E32-A016-41CAF7030F6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17827"/>
      </p:ext>
    </p:extLst>
  </p:cSld>
  <p:clrMapOvr>
    <a:masterClrMapping/>
  </p:clrMapOvr>
  <p:transition spd="slow">
    <p:blinds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8F82F-4ECB-4960-B053-DAEF8683FA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18703"/>
      </p:ext>
    </p:extLst>
  </p:cSld>
  <p:clrMapOvr>
    <a:masterClrMapping/>
  </p:clrMapOvr>
  <p:transition spd="slow">
    <p:blinds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88457-3906-45A7-A073-190DE0B617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53262"/>
      </p:ext>
    </p:extLst>
  </p:cSld>
  <p:clrMapOvr>
    <a:masterClrMapping/>
  </p:clrMapOvr>
  <p:transition spd="slow">
    <p:blinds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2C93E-9916-4529-A608-BB5246B5EA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84027"/>
      </p:ext>
    </p:extLst>
  </p:cSld>
  <p:clrMapOvr>
    <a:masterClrMapping/>
  </p:clrMapOvr>
  <p:transition spd="slow">
    <p:blinds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EE972-21A3-4F44-A1BA-310396121F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63495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171E34-079E-4AE0-94DD-C8C4EFC0AC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846165"/>
      </p:ext>
    </p:extLst>
  </p:cSld>
  <p:clrMapOvr>
    <a:masterClrMapping/>
  </p:clrMapOvr>
  <p:transition spd="slow">
    <p:blinds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3689D-6F7E-4CAA-B733-C170A4AECC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06818"/>
      </p:ext>
    </p:extLst>
  </p:cSld>
  <p:clrMapOvr>
    <a:masterClrMapping/>
  </p:clrMapOvr>
  <p:transition spd="slow">
    <p:blinds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8F39D-DB2C-4BA3-AE3E-FEDFAD4D661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28755"/>
      </p:ext>
    </p:extLst>
  </p:cSld>
  <p:clrMapOvr>
    <a:masterClrMapping/>
  </p:clrMapOvr>
  <p:transition spd="slow">
    <p:blinds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F8DFC-2F72-41C4-BB4E-1DC2B96EF3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50559"/>
      </p:ext>
    </p:extLst>
  </p:cSld>
  <p:clrMapOvr>
    <a:masterClrMapping/>
  </p:clrMapOvr>
  <p:transition spd="slow">
    <p:blinds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F8C15-C678-4BEA-BD55-6007905B4A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5275"/>
      </p:ext>
    </p:extLst>
  </p:cSld>
  <p:clrMapOvr>
    <a:masterClrMapping/>
  </p:clrMapOvr>
  <p:transition spd="slow">
    <p:blinds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09D066-7A7B-45AF-A18F-B0239C8FEF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96759"/>
      </p:ext>
    </p:extLst>
  </p:cSld>
  <p:clrMapOvr>
    <a:masterClrMapping/>
  </p:clrMapOvr>
  <p:transition spd="slow">
    <p:blinds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F6B1B7-7C7A-4B0B-922B-05BCCFE16B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65857"/>
      </p:ext>
    </p:extLst>
  </p:cSld>
  <p:clrMapOvr>
    <a:masterClrMapping/>
  </p:clrMapOvr>
  <p:transition spd="slow">
    <p:blinds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171E34-079E-4AE0-94DD-C8C4EFC0AC2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19585"/>
      </p:ext>
    </p:extLst>
  </p:cSld>
  <p:clrMapOvr>
    <a:masterClrMapping/>
  </p:clrMapOvr>
  <p:transition spd="slow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84D3-5EBD-4C64-A712-3192614DCD7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97613"/>
      </p:ext>
    </p:extLst>
  </p:cSld>
  <p:clrMapOvr>
    <a:masterClrMapping/>
  </p:clrMapOvr>
  <p:transition spd="slow"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93115-8681-4485-AFF5-5CBAD8FC61B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68288"/>
      </p:ext>
    </p:extLst>
  </p:cSld>
  <p:clrMapOvr>
    <a:masterClrMapping/>
  </p:clrMapOvr>
  <p:transition spd="slow"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83A5A-5028-4DE2-8562-FCE96B6D0BF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20780"/>
      </p:ext>
    </p:extLst>
  </p:cSld>
  <p:clrMapOvr>
    <a:masterClrMapping/>
  </p:clrMapOvr>
  <p:transition spd="slow"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A4B00-8244-4B94-A547-B2D274B2F6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84163"/>
      </p:ext>
    </p:extLst>
  </p:cSld>
  <p:clrMapOvr>
    <a:masterClrMapping/>
  </p:clrMapOvr>
  <p:transition spd="slow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F5AD-F69C-4C2B-9CE4-5738DE8BF8B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77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D07D5-F1D6-4432-A328-69B34C7B97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1340"/>
      </p:ext>
    </p:extLst>
  </p:cSld>
  <p:clrMapOvr>
    <a:masterClrMapping/>
  </p:clrMapOvr>
  <p:transition spd="slow"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02FA-B6B5-4E33-B1BF-3E7FDA53558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68542"/>
      </p:ext>
    </p:extLst>
  </p:cSld>
  <p:clrMapOvr>
    <a:masterClrMapping/>
  </p:clrMapOvr>
  <p:transition spd="slow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919DB-802A-4008-99EA-8390115618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0647"/>
      </p:ext>
    </p:extLst>
  </p:cSld>
  <p:clrMapOvr>
    <a:masterClrMapping/>
  </p:clrMapOvr>
  <p:transition spd="slow"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EA90C-C067-4CEC-9DE6-45FF62ECEAA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03765"/>
      </p:ext>
    </p:extLst>
  </p:cSld>
  <p:clrMapOvr>
    <a:masterClrMapping/>
  </p:clrMapOvr>
  <p:transition spd="slow"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E349-DD83-4755-B5C9-8BBF20868C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31756"/>
      </p:ext>
    </p:extLst>
  </p:cSld>
  <p:clrMapOvr>
    <a:masterClrMapping/>
  </p:clrMapOvr>
  <p:transition spd="slow"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634DC-5A9E-4A7F-8612-536D6EBBDE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73076"/>
      </p:ext>
    </p:extLst>
  </p:cSld>
  <p:clrMapOvr>
    <a:masterClrMapping/>
  </p:clrMapOvr>
  <p:transition spd="slow"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FB3B-B0F2-4E80-8980-5678066299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07769"/>
      </p:ext>
    </p:extLst>
  </p:cSld>
  <p:clrMapOvr>
    <a:masterClrMapping/>
  </p:clrMapOvr>
  <p:transition spd="slow"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01959-4ED4-4F8E-943C-5DD837C843B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44912"/>
      </p:ext>
    </p:extLst>
  </p:cSld>
  <p:clrMapOvr>
    <a:masterClrMapping/>
  </p:clrMapOvr>
  <p:transition spd="slow"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EB76-1422-45BD-933F-2C43900718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80355"/>
      </p:ext>
    </p:extLst>
  </p:cSld>
  <p:clrMapOvr>
    <a:masterClrMapping/>
  </p:clrMapOvr>
  <p:transition spd="slow"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84D3-5EBD-4C64-A712-3192614DCD7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35197"/>
      </p:ext>
    </p:extLst>
  </p:cSld>
  <p:clrMapOvr>
    <a:masterClrMapping/>
  </p:clrMapOvr>
  <p:transition spd="slow"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93115-8681-4485-AFF5-5CBAD8FC61B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76519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436D3-5161-4E32-A016-41CAF7030F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065461"/>
      </p:ext>
    </p:extLst>
  </p:cSld>
  <p:clrMapOvr>
    <a:masterClrMapping/>
  </p:clrMapOvr>
  <p:transition spd="slow">
    <p:blind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83A5A-5028-4DE2-8562-FCE96B6D0BF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88303"/>
      </p:ext>
    </p:extLst>
  </p:cSld>
  <p:clrMapOvr>
    <a:masterClrMapping/>
  </p:clrMapOvr>
  <p:transition spd="slow"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A4B00-8244-4B94-A547-B2D274B2F6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36251"/>
      </p:ext>
    </p:extLst>
  </p:cSld>
  <p:clrMapOvr>
    <a:masterClrMapping/>
  </p:clrMapOvr>
  <p:transition spd="slow"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F5AD-F69C-4C2B-9CE4-5738DE8BF8B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87680"/>
      </p:ext>
    </p:extLst>
  </p:cSld>
  <p:clrMapOvr>
    <a:masterClrMapping/>
  </p:clrMapOvr>
  <p:transition spd="slow"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02FA-B6B5-4E33-B1BF-3E7FDA53558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45832"/>
      </p:ext>
    </p:extLst>
  </p:cSld>
  <p:clrMapOvr>
    <a:masterClrMapping/>
  </p:clrMapOvr>
  <p:transition spd="slow"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919DB-802A-4008-99EA-8390115618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90057"/>
      </p:ext>
    </p:extLst>
  </p:cSld>
  <p:clrMapOvr>
    <a:masterClrMapping/>
  </p:clrMapOvr>
  <p:transition spd="slow"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EA90C-C067-4CEC-9DE6-45FF62ECEAA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81017"/>
      </p:ext>
    </p:extLst>
  </p:cSld>
  <p:clrMapOvr>
    <a:masterClrMapping/>
  </p:clrMapOvr>
  <p:transition spd="slow"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E349-DD83-4755-B5C9-8BBF20868C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1934"/>
      </p:ext>
    </p:extLst>
  </p:cSld>
  <p:clrMapOvr>
    <a:masterClrMapping/>
  </p:clrMapOvr>
  <p:transition spd="slow">
    <p:blind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634DC-5A9E-4A7F-8612-536D6EBBDE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14660"/>
      </p:ext>
    </p:extLst>
  </p:cSld>
  <p:clrMapOvr>
    <a:masterClrMapping/>
  </p:clrMapOvr>
  <p:transition spd="slow">
    <p:blind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FB3B-B0F2-4E80-8980-5678066299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68716"/>
      </p:ext>
    </p:extLst>
  </p:cSld>
  <p:clrMapOvr>
    <a:masterClrMapping/>
  </p:clrMapOvr>
  <p:transition spd="slow">
    <p:blind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01959-4ED4-4F8E-943C-5DD837C843B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03175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8F82F-4ECB-4960-B053-DAEF8683FA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253676"/>
      </p:ext>
    </p:extLst>
  </p:cSld>
  <p:clrMapOvr>
    <a:masterClrMapping/>
  </p:clrMapOvr>
  <p:transition spd="slow">
    <p:blind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EB76-1422-45BD-933F-2C43900718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96605"/>
      </p:ext>
    </p:extLst>
  </p:cSld>
  <p:clrMapOvr>
    <a:masterClrMapping/>
  </p:clrMapOvr>
  <p:transition spd="slow">
    <p:blind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CE9C6-C78C-4D6E-9629-45B9E38B00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790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732F-C1FE-4DFA-84F6-D5D8688D3E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91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7B72-F37A-4349-8AEB-E8DD1B771D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72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414A-EFA2-4187-AE6F-DCEF37D44D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9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E2EF-636F-4A5D-807D-2DA8C5B329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80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0F25-D3DE-432B-A714-F0DBCB7D29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2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247D-9027-4942-B8A7-1574281B3B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70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BF02-D118-4FE8-8519-67396F7A23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166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1756-7FFF-4F1F-AA01-627979CCA9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88457-3906-45A7-A073-190DE0B617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308578"/>
      </p:ext>
    </p:extLst>
  </p:cSld>
  <p:clrMapOvr>
    <a:masterClrMapping/>
  </p:clrMapOvr>
  <p:transition spd="slow">
    <p:blinds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F7918-F239-4884-B94E-018507D9F3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5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8056F-0E67-45D2-931A-4843A046E2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77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CF93-44DB-4117-8928-3DDBEC6348A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05063"/>
      </p:ext>
    </p:extLst>
  </p:cSld>
  <p:clrMapOvr>
    <a:masterClrMapping/>
  </p:clrMapOvr>
  <p:transition spd="slow">
    <p:blind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84D3-5EBD-4C64-A712-3192614DCD7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78331"/>
      </p:ext>
    </p:extLst>
  </p:cSld>
  <p:clrMapOvr>
    <a:masterClrMapping/>
  </p:clrMapOvr>
  <p:transition spd="slow">
    <p:blind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93115-8681-4485-AFF5-5CBAD8FC61B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32872"/>
      </p:ext>
    </p:extLst>
  </p:cSld>
  <p:clrMapOvr>
    <a:masterClrMapping/>
  </p:clrMapOvr>
  <p:transition spd="slow">
    <p:blinds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83A5A-5028-4DE2-8562-FCE96B6D0BF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12406"/>
      </p:ext>
    </p:extLst>
  </p:cSld>
  <p:clrMapOvr>
    <a:masterClrMapping/>
  </p:clrMapOvr>
  <p:transition spd="slow">
    <p:blinds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A4B00-8244-4B94-A547-B2D274B2F62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5147"/>
      </p:ext>
    </p:extLst>
  </p:cSld>
  <p:clrMapOvr>
    <a:masterClrMapping/>
  </p:clrMapOvr>
  <p:transition spd="slow">
    <p:blinds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F5AD-F69C-4C2B-9CE4-5738DE8BF8B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43042"/>
      </p:ext>
    </p:extLst>
  </p:cSld>
  <p:clrMapOvr>
    <a:masterClrMapping/>
  </p:clrMapOvr>
  <p:transition spd="slow">
    <p:blinds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02FA-B6B5-4E33-B1BF-3E7FDA53558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85263"/>
      </p:ext>
    </p:extLst>
  </p:cSld>
  <p:clrMapOvr>
    <a:masterClrMapping/>
  </p:clrMapOvr>
  <p:transition spd="slow">
    <p:blinds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919DB-802A-4008-99EA-8390115618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08375"/>
      </p:ext>
    </p:extLst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2C93E-9916-4529-A608-BB5246B5EA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9250690"/>
      </p:ext>
    </p:extLst>
  </p:cSld>
  <p:clrMapOvr>
    <a:masterClrMapping/>
  </p:clrMapOvr>
  <p:transition spd="slow">
    <p:blinds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EA90C-C067-4CEC-9DE6-45FF62ECEAA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05752"/>
      </p:ext>
    </p:extLst>
  </p:cSld>
  <p:clrMapOvr>
    <a:masterClrMapping/>
  </p:clrMapOvr>
  <p:transition spd="slow">
    <p:blinds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E349-DD83-4755-B5C9-8BBF20868C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934"/>
      </p:ext>
    </p:extLst>
  </p:cSld>
  <p:clrMapOvr>
    <a:masterClrMapping/>
  </p:clrMapOvr>
  <p:transition spd="slow">
    <p:blinds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634DC-5A9E-4A7F-8612-536D6EBBDE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11440"/>
      </p:ext>
    </p:extLst>
  </p:cSld>
  <p:clrMapOvr>
    <a:masterClrMapping/>
  </p:clrMapOvr>
  <p:transition spd="slow">
    <p:blind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FB3B-B0F2-4E80-8980-5678066299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56037"/>
      </p:ext>
    </p:extLst>
  </p:cSld>
  <p:clrMapOvr>
    <a:masterClrMapping/>
  </p:clrMapOvr>
  <p:transition spd="slow">
    <p:blinds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01959-4ED4-4F8E-943C-5DD837C843B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89068"/>
      </p:ext>
    </p:extLst>
  </p:cSld>
  <p:clrMapOvr>
    <a:masterClrMapping/>
  </p:clrMapOvr>
  <p:transition spd="slow">
    <p:blinds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EB76-1422-45BD-933F-2C43900718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20406"/>
      </p:ext>
    </p:extLst>
  </p:cSld>
  <p:clrMapOvr>
    <a:masterClrMapping/>
  </p:clrMapOvr>
  <p:transition spd="slow">
    <p:blinds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</a:t>
            </a:r>
            <a:fld id="{2392A246-D998-4E8A-A98C-02403F2709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856965"/>
      </p:ext>
    </p:extLst>
  </p:cSld>
  <p:clrMapOvr>
    <a:masterClrMapping/>
  </p:clrMapOvr>
  <p:transition spd="slow">
    <p:blinds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</a:t>
            </a:r>
            <a:fld id="{1395FDD9-DBDA-441F-9E7D-302FDBAE57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154250"/>
      </p:ext>
    </p:extLst>
  </p:cSld>
  <p:clrMapOvr>
    <a:masterClrMapping/>
  </p:clrMapOvr>
  <p:transition spd="slow">
    <p:blinds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</a:t>
            </a:r>
            <a:fld id="{00A764A3-86E6-4010-A2DA-EAE1433479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853097"/>
      </p:ext>
    </p:extLst>
  </p:cSld>
  <p:clrMapOvr>
    <a:masterClrMapping/>
  </p:clrMapOvr>
  <p:transition spd="slow">
    <p:blinds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</a:t>
            </a:r>
            <a:fld id="{D164F4BD-8B12-4C8D-A975-6D742BB805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633560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EE972-21A3-4F44-A1BA-310396121F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712926"/>
      </p:ext>
    </p:extLst>
  </p:cSld>
  <p:clrMapOvr>
    <a:masterClrMapping/>
  </p:clrMapOvr>
  <p:transition spd="slow">
    <p:blinds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</a:t>
            </a:r>
            <a:fld id="{E29EE651-EBCD-4034-90CA-5C7D82BD8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66799"/>
      </p:ext>
    </p:extLst>
  </p:cSld>
  <p:clrMapOvr>
    <a:masterClrMapping/>
  </p:clrMapOvr>
  <p:transition spd="slow">
    <p:blinds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</a:t>
            </a:r>
            <a:fld id="{48B3832B-5EC9-477D-B439-C14673720B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061893"/>
      </p:ext>
    </p:extLst>
  </p:cSld>
  <p:clrMapOvr>
    <a:masterClrMapping/>
  </p:clrMapOvr>
  <p:transition spd="slow">
    <p:blinds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</a:t>
            </a:r>
            <a:fld id="{9874FDB5-AA25-45EA-9A31-8AB5930D34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834070"/>
      </p:ext>
    </p:extLst>
  </p:cSld>
  <p:clrMapOvr>
    <a:masterClrMapping/>
  </p:clrMapOvr>
  <p:transition spd="slow">
    <p:blinds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</a:t>
            </a:r>
            <a:fld id="{132C8304-7913-4BF1-B27D-9F4D59694B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254402"/>
      </p:ext>
    </p:extLst>
  </p:cSld>
  <p:clrMapOvr>
    <a:masterClrMapping/>
  </p:clrMapOvr>
  <p:transition spd="slow">
    <p:blinds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</a:t>
            </a:r>
            <a:fld id="{2E1B10CD-D5CE-433C-A7CC-07BBE2A58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741736"/>
      </p:ext>
    </p:extLst>
  </p:cSld>
  <p:clrMapOvr>
    <a:masterClrMapping/>
  </p:clrMapOvr>
  <p:transition spd="slow">
    <p:blinds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</a:t>
            </a:r>
            <a:fld id="{7A0E8D60-5E7B-4330-B8B4-04930423EC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128338"/>
      </p:ext>
    </p:extLst>
  </p:cSld>
  <p:clrMapOvr>
    <a:masterClrMapping/>
  </p:clrMapOvr>
  <p:transition spd="slow">
    <p:blinds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5430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5430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</a:t>
            </a:r>
            <a:fld id="{E25F3868-3C1B-4B02-8673-BEEF1DE5B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003289"/>
      </p:ext>
    </p:extLst>
  </p:cSld>
  <p:clrMapOvr>
    <a:masterClrMapping/>
  </p:clrMapOvr>
  <p:transition spd="slow">
    <p:blinds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35476-9BC6-414F-A9E9-A20EBBAA27C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26904"/>
      </p:ext>
    </p:extLst>
  </p:cSld>
  <p:clrMapOvr>
    <a:masterClrMapping/>
  </p:clrMapOvr>
  <p:transition spd="slow">
    <p:blinds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7C523-ABA6-42A5-9F8D-228DD8F8104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55869"/>
      </p:ext>
    </p:extLst>
  </p:cSld>
  <p:clrMapOvr>
    <a:masterClrMapping/>
  </p:clrMapOvr>
  <p:transition spd="slow">
    <p:blinds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11772-E6D2-4782-8E85-F3CCE038EC0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51460"/>
      </p:ext>
    </p:extLst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3689D-6F7E-4CAA-B733-C170A4AEC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078435"/>
      </p:ext>
    </p:extLst>
  </p:cSld>
  <p:clrMapOvr>
    <a:masterClrMapping/>
  </p:clrMapOvr>
  <p:transition spd="slow">
    <p:blinds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3D84-14CB-4F91-9C64-120430B7AD3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7430"/>
      </p:ext>
    </p:extLst>
  </p:cSld>
  <p:clrMapOvr>
    <a:masterClrMapping/>
  </p:clrMapOvr>
  <p:transition spd="slow">
    <p:blinds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305B3-1A06-4499-83AE-10D00D76962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23524"/>
      </p:ext>
    </p:extLst>
  </p:cSld>
  <p:clrMapOvr>
    <a:masterClrMapping/>
  </p:clrMapOvr>
  <p:transition spd="slow">
    <p:blinds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33CC5-3083-4DAE-9F9E-26C74370AC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1237"/>
      </p:ext>
    </p:extLst>
  </p:cSld>
  <p:clrMapOvr>
    <a:masterClrMapping/>
  </p:clrMapOvr>
  <p:transition spd="slow">
    <p:blinds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7F37F-D040-48EA-8714-44CA11F3CC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82295"/>
      </p:ext>
    </p:extLst>
  </p:cSld>
  <p:clrMapOvr>
    <a:masterClrMapping/>
  </p:clrMapOvr>
  <p:transition spd="slow">
    <p:blinds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57804-763F-4C26-8576-A8B0135E978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65924"/>
      </p:ext>
    </p:extLst>
  </p:cSld>
  <p:clrMapOvr>
    <a:masterClrMapping/>
  </p:clrMapOvr>
  <p:transition spd="slow">
    <p:blinds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3520-2FE9-414F-9B39-3D71DF6BF3E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1375"/>
      </p:ext>
    </p:extLst>
  </p:cSld>
  <p:clrMapOvr>
    <a:masterClrMapping/>
  </p:clrMapOvr>
  <p:transition spd="slow">
    <p:blinds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220D9-99A4-4491-883F-2C2AA42E69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43388"/>
      </p:ext>
    </p:extLst>
  </p:cSld>
  <p:clrMapOvr>
    <a:masterClrMapping/>
  </p:clrMapOvr>
  <p:transition spd="slow">
    <p:blinds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1D637-7B04-45CC-A765-580288253FA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26164"/>
      </p:ext>
    </p:extLst>
  </p:cSld>
  <p:clrMapOvr>
    <a:masterClrMapping/>
  </p:clrMapOvr>
  <p:transition spd="slow">
    <p:blinds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67E31-FBBC-4C22-A964-B9C9115BFA4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88867"/>
      </p:ext>
    </p:extLst>
  </p:cSld>
  <p:clrMapOvr>
    <a:masterClrMapping/>
  </p:clrMapOvr>
  <p:transition spd="slow">
    <p:blinds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A505C-357E-4873-B16F-937A8AD08F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49879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8F39D-DB2C-4BA3-AE3E-FEDFAD4D66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909247"/>
      </p:ext>
    </p:extLst>
  </p:cSld>
  <p:clrMapOvr>
    <a:masterClrMapping/>
  </p:clrMapOvr>
  <p:transition spd="slow">
    <p:blinds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0BCEA-DD4A-424E-9126-F791212B737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212"/>
      </p:ext>
    </p:extLst>
  </p:cSld>
  <p:clrMapOvr>
    <a:masterClrMapping/>
  </p:clrMapOvr>
  <p:transition spd="slow">
    <p:blinds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FF2F-176B-49E4-B48A-A996D07EA7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33349"/>
      </p:ext>
    </p:extLst>
  </p:cSld>
  <p:clrMapOvr>
    <a:masterClrMapping/>
  </p:clrMapOvr>
  <p:transition spd="slow">
    <p:blinds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D07D5-F1D6-4432-A328-69B34C7B97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21488"/>
      </p:ext>
    </p:extLst>
  </p:cSld>
  <p:clrMapOvr>
    <a:masterClrMapping/>
  </p:clrMapOvr>
  <p:transition spd="slow">
    <p:blinds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436D3-5161-4E32-A016-41CAF7030F6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10446"/>
      </p:ext>
    </p:extLst>
  </p:cSld>
  <p:clrMapOvr>
    <a:masterClrMapping/>
  </p:clrMapOvr>
  <p:transition spd="slow">
    <p:blinds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8F82F-4ECB-4960-B053-DAEF8683FA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72136"/>
      </p:ext>
    </p:extLst>
  </p:cSld>
  <p:clrMapOvr>
    <a:masterClrMapping/>
  </p:clrMapOvr>
  <p:transition spd="slow">
    <p:blinds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88457-3906-45A7-A073-190DE0B617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96346"/>
      </p:ext>
    </p:extLst>
  </p:cSld>
  <p:clrMapOvr>
    <a:masterClrMapping/>
  </p:clrMapOvr>
  <p:transition spd="slow">
    <p:blinds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2C93E-9916-4529-A608-BB5246B5EA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57371"/>
      </p:ext>
    </p:extLst>
  </p:cSld>
  <p:clrMapOvr>
    <a:masterClrMapping/>
  </p:clrMapOvr>
  <p:transition spd="slow">
    <p:blinds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EE972-21A3-4F44-A1BA-310396121F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34099"/>
      </p:ext>
    </p:extLst>
  </p:cSld>
  <p:clrMapOvr>
    <a:masterClrMapping/>
  </p:clrMapOvr>
  <p:transition spd="slow">
    <p:blinds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3689D-6F7E-4CAA-B733-C170A4AECC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98623"/>
      </p:ext>
    </p:extLst>
  </p:cSld>
  <p:clrMapOvr>
    <a:masterClrMapping/>
  </p:clrMapOvr>
  <p:transition spd="slow">
    <p:blinds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8F39D-DB2C-4BA3-AE3E-FEDFAD4D661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91477"/>
      </p:ext>
    </p:extLst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FCC80BCE-59D9-435A-BCBF-015A00202F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  <p:sldLayoutId id="2147483675" r:id="rId14"/>
  </p:sldLayoutIdLst>
  <p:transition spd="slow">
    <p:blind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FCC80BCE-59D9-435A-BCBF-015A00202F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6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ransition spd="slow">
    <p:blind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FCC80BCE-59D9-435A-BCBF-015A00202F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4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transition spd="slow">
    <p:blind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79FEB47-D38B-4CE8-8B29-956A93EB5889}" type="slidenum">
              <a:rPr lang="ru-RU" altLang="ru-RU" b="0">
                <a:solidFill>
                  <a:srgbClr val="000000"/>
                </a:solidFill>
                <a:cs typeface="Times New Roman" pitchFamily="18" charset="0"/>
              </a:rPr>
              <a:pPr>
                <a:defRPr/>
              </a:pPr>
              <a:t>‹#›</a:t>
            </a:fld>
            <a:endParaRPr lang="ru-RU" altLang="ru-RU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6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 spd="slow">
    <p:blinds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79FEB47-D38B-4CE8-8B29-956A93EB5889}" type="slidenum">
              <a:rPr lang="ru-RU" altLang="ru-RU" b="0">
                <a:solidFill>
                  <a:srgbClr val="000000"/>
                </a:solidFill>
                <a:cs typeface="Times New Roman" pitchFamily="18" charset="0"/>
              </a:rPr>
              <a:pPr>
                <a:defRPr/>
              </a:pPr>
              <a:t>‹#›</a:t>
            </a:fld>
            <a:endParaRPr lang="ru-RU" altLang="ru-RU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7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 spd="slow">
    <p:blinds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b="0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b="0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15EF2F-F9EE-4765-ACE0-E92692AC0427}" type="slidenum">
              <a:rPr lang="ru-RU" b="0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‹#›</a:t>
            </a:fld>
            <a:endParaRPr lang="ru-RU" b="0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374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79FEB47-D38B-4CE8-8B29-956A93EB5889}" type="slidenum">
              <a:rPr lang="ru-RU" altLang="ru-RU" b="0">
                <a:solidFill>
                  <a:srgbClr val="000000"/>
                </a:solidFill>
                <a:cs typeface="Times New Roman" pitchFamily="18" charset="0"/>
              </a:rPr>
              <a:pPr>
                <a:defRPr/>
              </a:pPr>
              <a:t>‹#›</a:t>
            </a:fld>
            <a:endParaRPr lang="ru-RU" altLang="ru-RU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blinds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9" name="Дата 13"/>
          <p:cNvSpPr>
            <a:spLocks noGrp="1"/>
          </p:cNvSpPr>
          <p:nvPr>
            <p:ph type="dt" sz="half" idx="2"/>
          </p:nvPr>
        </p:nvSpPr>
        <p:spPr>
          <a:xfrm>
            <a:off x="6413500" y="0"/>
            <a:ext cx="957263" cy="457200"/>
          </a:xfrm>
          <a:prstGeom prst="rect">
            <a:avLst/>
          </a:prstGeom>
        </p:spPr>
        <p:txBody>
          <a:bodyPr vert="horz"/>
          <a:lstStyle>
            <a:lvl1pPr algn="ctr">
              <a:defRPr sz="120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b="0">
              <a:solidFill>
                <a:srgbClr val="FFFFFF"/>
              </a:solidFill>
            </a:endParaRPr>
          </a:p>
        </p:txBody>
      </p:sp>
      <p:sp>
        <p:nvSpPr>
          <p:cNvPr id="20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451725" y="1588"/>
            <a:ext cx="1484313" cy="3667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rgbClr val="FFFFFF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b="0"/>
              <a:t>СЛАЙД</a:t>
            </a:r>
            <a:fld id="{CD76B8CF-B43A-4D48-BC2C-06652D2D5E4E}" type="slidenum">
              <a:rPr lang="ru-RU" b="0"/>
              <a:pPr>
                <a:defRPr/>
              </a:pPr>
              <a:t>‹#›</a:t>
            </a:fld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73070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blinds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accent1"/>
          </a:solidFill>
          <a:latin typeface="+mn-lt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5pPr>
      <a:lvl6pPr marL="18462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6pPr>
      <a:lvl7pPr marL="23034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7pPr>
      <a:lvl8pPr marL="27606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8pPr>
      <a:lvl9pPr marL="32178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6662DEFD-76F0-4F55-B3BB-F0149B7CF8B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3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FCC80BCE-59D9-435A-BCBF-015A00202F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 spd="slow">
    <p:blind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FCC80BCE-59D9-435A-BCBF-015A00202F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5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ransition spd="slow">
    <p:blind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aterina-land.ru/news/foto_news/school-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lava.krd.ru/files/image/gallery/1112948848_e6f453d1__e6f453d1_size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mivc.ru/userfiles/clauses/large/895_brigada-skoroy-meditsinskoy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.rufox.ru/files/big2/54942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drohobych.com.ua/wp-content/uploads/2013/03/tomohraf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budennovsk.org/wp-content/uploads/2013/01/&#1057;&#1077;&#1084;&#1100;&#1103;-&#1084;&#1072;&#1090;&#1077;&#1088;&#1080;&#1085;&#1089;&#1090;&#1074;&#1086;-&#1076;&#1077;&#1090;&#1089;&#1090;&#1074;&#1086;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hyperlink" Target="http://img0.liveinternet.ru/images/attach/c/1/56/71/56071429_ElenaSHovkoplyas3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portschools.ru/uploads/6651-effea3739c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8.jpeg"/><Relationship Id="rId4" Type="http://schemas.openxmlformats.org/officeDocument/2006/relationships/hyperlink" Target="http://zyalt.livejournal.com/805091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9545" y="604790"/>
            <a:ext cx="6717040" cy="230832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Исполнение местного бюджета</a:t>
            </a:r>
          </a:p>
          <a:p>
            <a:pPr algn="ctr"/>
            <a:r>
              <a:rPr lang="ru-RU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(бюджета муниципального образования город Краснодар)</a:t>
            </a:r>
          </a:p>
          <a:p>
            <a:pPr algn="ctr"/>
            <a:r>
              <a:rPr lang="ru-RU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за 2014 год</a:t>
            </a:r>
            <a:endParaRPr lang="ru-RU" sz="3600" dirty="0">
              <a:gradFill flip="none"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1028" name="Picture 4" descr="https://upload.wikimedia.org/wikipedia/commons/8/80/Coat_of_Arms_of_Krasnodar_%28Krasnodar_krai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02" y="3237773"/>
            <a:ext cx="21431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1576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019442"/>
              </p:ext>
            </p:extLst>
          </p:nvPr>
        </p:nvGraphicFramePr>
        <p:xfrm>
          <a:off x="422275" y="1343025"/>
          <a:ext cx="8699500" cy="473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0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0850" y="376238"/>
            <a:ext cx="8313738" cy="9874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Расходы местного бюджета (бюджета муниципального образования город Краснодар) (млн. руб.)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7777163" y="1673225"/>
            <a:ext cx="534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400" b="0">
              <a:solidFill>
                <a:srgbClr val="99CC00"/>
              </a:solidFill>
              <a:cs typeface="Times New Roman" pitchFamily="18" charset="0"/>
            </a:endParaRP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 flipV="1">
            <a:off x="7243763" y="25130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400" b="0">
              <a:solidFill>
                <a:srgbClr val="99CC00"/>
              </a:solidFill>
              <a:cs typeface="Times New Roman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8159750" y="909638"/>
            <a:ext cx="687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777163" y="1749425"/>
            <a:ext cx="4587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0"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 flipH="1">
            <a:off x="7700963" y="1597025"/>
            <a:ext cx="687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 flipV="1">
            <a:off x="2128838" y="4310063"/>
            <a:ext cx="534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0"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7989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376238"/>
            <a:ext cx="8389937" cy="915987"/>
          </a:xfr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 alt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НАПРАВЛЕНИЯ РАСХОДОВ </a:t>
            </a:r>
            <a:br>
              <a:rPr lang="ru-RU" alt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СОЦИАЛЬНОЙ СФЕРЫ В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2014 </a:t>
            </a:r>
            <a:r>
              <a:rPr lang="ru-RU" alt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ГОДУ</a:t>
            </a:r>
            <a:r>
              <a:rPr lang="ru-RU" alt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 sz="700"/>
          </a:p>
          <a:p>
            <a:pPr>
              <a:buFontTx/>
              <a:buNone/>
            </a:pPr>
            <a:endParaRPr lang="ru-RU" altLang="ru-RU" sz="700"/>
          </a:p>
          <a:p>
            <a:pPr>
              <a:buFontTx/>
              <a:buNone/>
            </a:pPr>
            <a:endParaRPr lang="ru-RU" altLang="ru-RU" sz="700"/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1743075" y="19367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b="0"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296863" y="1520825"/>
            <a:ext cx="2447925" cy="1603375"/>
          </a:xfrm>
          <a:prstGeom prst="rightArrowCallout">
            <a:avLst>
              <a:gd name="adj1" fmla="val 25000"/>
              <a:gd name="adj2" fmla="val 50000"/>
              <a:gd name="adj3" fmla="val 25446"/>
              <a:gd name="adj4" fmla="val 66667"/>
            </a:avLst>
          </a:prstGeom>
          <a:gradFill rotWithShape="1">
            <a:gsLst>
              <a:gs pos="0">
                <a:srgbClr val="C0C0C0"/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400" b="0">
                <a:solidFill>
                  <a:srgbClr val="000000"/>
                </a:solidFill>
                <a:effectLst/>
                <a:cs typeface="Times New Roman" pitchFamily="18" charset="0"/>
              </a:rPr>
              <a:t>Обеспечение </a:t>
            </a:r>
          </a:p>
          <a:p>
            <a:pPr algn="ctr"/>
            <a:r>
              <a:rPr lang="ru-RU" altLang="ru-RU" sz="1400" b="0">
                <a:solidFill>
                  <a:srgbClr val="000000"/>
                </a:solidFill>
                <a:effectLst/>
                <a:cs typeface="Times New Roman" pitchFamily="18" charset="0"/>
              </a:rPr>
              <a:t>деятельности  </a:t>
            </a:r>
          </a:p>
          <a:p>
            <a:pPr algn="ctr"/>
            <a:r>
              <a:rPr lang="ru-RU" altLang="ru-RU" sz="1400" b="0">
                <a:solidFill>
                  <a:srgbClr val="000000"/>
                </a:solidFill>
                <a:effectLst/>
                <a:cs typeface="Times New Roman" pitchFamily="18" charset="0"/>
              </a:rPr>
              <a:t>муниципальных </a:t>
            </a:r>
          </a:p>
          <a:p>
            <a:pPr algn="ctr"/>
            <a:r>
              <a:rPr lang="ru-RU" altLang="ru-RU" sz="1400" b="0">
                <a:solidFill>
                  <a:srgbClr val="000000"/>
                </a:solidFill>
                <a:effectLst/>
                <a:cs typeface="Times New Roman" pitchFamily="18" charset="0"/>
              </a:rPr>
              <a:t>учреждений</a:t>
            </a:r>
          </a:p>
        </p:txBody>
      </p:sp>
      <p:sp>
        <p:nvSpPr>
          <p:cNvPr id="326662" name="AutoShape 6"/>
          <p:cNvSpPr>
            <a:spLocks noChangeArrowheads="1"/>
          </p:cNvSpPr>
          <p:nvPr/>
        </p:nvSpPr>
        <p:spPr bwMode="auto">
          <a:xfrm>
            <a:off x="2892425" y="1673225"/>
            <a:ext cx="5819775" cy="1298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В социальной сфере функционирует </a:t>
            </a:r>
            <a:r>
              <a:rPr lang="ru-RU" altLang="ru-RU" sz="1400" b="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398 </a:t>
            </a:r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муниципальных </a:t>
            </a:r>
          </a:p>
          <a:p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учреждений, в том числе казённых – </a:t>
            </a:r>
            <a:r>
              <a:rPr lang="ru-RU" altLang="ru-RU" sz="1400" b="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15,  </a:t>
            </a:r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бюджетных - </a:t>
            </a:r>
            <a:r>
              <a:rPr lang="ru-RU" altLang="ru-RU" sz="1400" b="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349, </a:t>
            </a:r>
            <a:endParaRPr lang="ru-RU" altLang="ru-RU" sz="1400" b="0" dirty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автономных – </a:t>
            </a:r>
            <a:r>
              <a:rPr lang="ru-RU" altLang="ru-RU" sz="1400" b="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28 </a:t>
            </a:r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, прочих учреждений – </a:t>
            </a:r>
            <a:r>
              <a:rPr lang="ru-RU" altLang="ru-RU" sz="1400" b="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6.</a:t>
            </a:r>
            <a:endParaRPr lang="ru-RU" altLang="ru-RU" sz="1400" b="0" dirty="0"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  <p:sp>
        <p:nvSpPr>
          <p:cNvPr id="326663" name="AutoShape 7"/>
          <p:cNvSpPr>
            <a:spLocks noChangeArrowheads="1"/>
          </p:cNvSpPr>
          <p:nvPr/>
        </p:nvSpPr>
        <p:spPr bwMode="auto">
          <a:xfrm>
            <a:off x="296863" y="3843780"/>
            <a:ext cx="2447925" cy="1831975"/>
          </a:xfrm>
          <a:prstGeom prst="rightArrowCallout">
            <a:avLst>
              <a:gd name="adj1" fmla="val 25000"/>
              <a:gd name="adj2" fmla="val 50000"/>
              <a:gd name="adj3" fmla="val 22270"/>
              <a:gd name="adj4" fmla="val 66667"/>
            </a:avLst>
          </a:prstGeom>
          <a:gradFill rotWithShape="1">
            <a:gsLst>
              <a:gs pos="0">
                <a:srgbClr val="C0C0C0"/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Выполнение </a:t>
            </a:r>
          </a:p>
          <a:p>
            <a:pPr algn="ctr"/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муниципального </a:t>
            </a:r>
          </a:p>
          <a:p>
            <a:pPr algn="ctr"/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задания - </a:t>
            </a:r>
          </a:p>
          <a:p>
            <a:pPr algn="ctr"/>
            <a:r>
              <a:rPr lang="ru-RU" altLang="ru-RU" sz="1400" b="0" smtClean="0">
                <a:solidFill>
                  <a:srgbClr val="000000"/>
                </a:solidFill>
                <a:effectLst/>
                <a:cs typeface="Times New Roman" pitchFamily="18" charset="0"/>
              </a:rPr>
              <a:t>8 159 </a:t>
            </a:r>
            <a:r>
              <a:rPr lang="ru-RU" altLang="ru-RU" sz="1400" b="0">
                <a:solidFill>
                  <a:srgbClr val="000000"/>
                </a:solidFill>
                <a:effectLst/>
                <a:cs typeface="Times New Roman" pitchFamily="18" charset="0"/>
              </a:rPr>
              <a:t>млн. </a:t>
            </a:r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рублей</a:t>
            </a:r>
          </a:p>
        </p:txBody>
      </p:sp>
      <p:sp>
        <p:nvSpPr>
          <p:cNvPr id="326664" name="AutoShape 8"/>
          <p:cNvSpPr>
            <a:spLocks noChangeArrowheads="1"/>
          </p:cNvSpPr>
          <p:nvPr/>
        </p:nvSpPr>
        <p:spPr bwMode="auto">
          <a:xfrm>
            <a:off x="2892424" y="3653279"/>
            <a:ext cx="5895975" cy="221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Обеспечено предоставление услуг муниципальными бюджетными </a:t>
            </a:r>
          </a:p>
          <a:p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и автономными учреждениями по основным видам деятельности </a:t>
            </a:r>
          </a:p>
          <a:p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в области образования, культуры, здравоохранения, физической </a:t>
            </a:r>
          </a:p>
          <a:p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культуры и спорта. </a:t>
            </a:r>
          </a:p>
          <a:p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В рамках реализации Указов Президента Российской Федерации </a:t>
            </a:r>
          </a:p>
          <a:p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в </a:t>
            </a:r>
            <a:r>
              <a:rPr lang="ru-RU" altLang="ru-RU" sz="1400" b="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2014 </a:t>
            </a:r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году обеспечено повышение оплаты труда (должностных </a:t>
            </a:r>
          </a:p>
          <a:p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окладов) отдельным категориям работников бюджетной сферы </a:t>
            </a:r>
          </a:p>
          <a:p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с 1 </a:t>
            </a:r>
            <a:r>
              <a:rPr lang="ru-RU" altLang="ru-RU" sz="1400" b="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января 2014 </a:t>
            </a:r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года на </a:t>
            </a:r>
            <a:r>
              <a:rPr lang="ru-RU" altLang="ru-RU" sz="1400" b="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10 % </a:t>
            </a:r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и работникам муниципальных </a:t>
            </a:r>
          </a:p>
          <a:p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учреждений с 1 октября </a:t>
            </a:r>
            <a:r>
              <a:rPr lang="ru-RU" altLang="ru-RU" sz="1400" b="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2014 </a:t>
            </a:r>
            <a:r>
              <a:rPr lang="ru-RU" altLang="ru-RU" sz="1400" b="0" dirty="0">
                <a:solidFill>
                  <a:srgbClr val="000000"/>
                </a:solidFill>
                <a:effectLst/>
                <a:cs typeface="Times New Roman" pitchFamily="18" charset="0"/>
              </a:rPr>
              <a:t>года на </a:t>
            </a:r>
            <a:r>
              <a:rPr lang="ru-RU" altLang="ru-RU" sz="1400" b="0">
                <a:solidFill>
                  <a:srgbClr val="000000"/>
                </a:solidFill>
                <a:effectLst/>
                <a:cs typeface="Times New Roman" pitchFamily="18" charset="0"/>
              </a:rPr>
              <a:t>5,5 </a:t>
            </a:r>
            <a:r>
              <a:rPr lang="ru-RU" altLang="ru-RU" sz="1400" b="0" smtClean="0">
                <a:solidFill>
                  <a:srgbClr val="000000"/>
                </a:solidFill>
                <a:effectLst/>
                <a:cs typeface="Times New Roman" pitchFamily="18" charset="0"/>
              </a:rPr>
              <a:t>%. </a:t>
            </a:r>
            <a:endParaRPr lang="ru-RU" altLang="ru-RU" sz="1400" b="0" dirty="0"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936"/>
      </p:ext>
    </p:extLst>
  </p:cSld>
  <p:clrMapOvr>
    <a:masterClrMapping/>
  </p:clrMapOvr>
  <p:transition spd="slow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AutoShape 4"/>
          <p:cNvSpPr>
            <a:spLocks noGrp="1" noChangeArrowheads="1"/>
          </p:cNvSpPr>
          <p:nvPr>
            <p:ph type="title"/>
          </p:nvPr>
        </p:nvSpPr>
        <p:spPr>
          <a:xfrm>
            <a:off x="450850" y="146050"/>
            <a:ext cx="8229600" cy="1222040"/>
          </a:xfrm>
          <a:prstGeom prst="downArrowCallout">
            <a:avLst>
              <a:gd name="adj1" fmla="val 134087"/>
              <a:gd name="adj2" fmla="val 136870"/>
              <a:gd name="adj3" fmla="val 16667"/>
              <a:gd name="adj4" fmla="val 66667"/>
            </a:avLst>
          </a:prstGeom>
          <a:gradFill rotWithShape="1">
            <a:gsLst>
              <a:gs pos="0">
                <a:srgbClr val="C0C0C0"/>
              </a:gs>
              <a:gs pos="50000">
                <a:srgbClr val="CCCCFF"/>
              </a:gs>
              <a:gs pos="100000">
                <a:srgbClr val="C0C0C0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1800" b="1" dirty="0"/>
              <a:t>Средняя заработная плата работников в муниципальных учреждениях </a:t>
            </a:r>
            <a:br>
              <a:rPr lang="ru-RU" altLang="ru-RU" sz="1800" b="1" dirty="0"/>
            </a:br>
            <a:r>
              <a:rPr lang="ru-RU" altLang="ru-RU" sz="1800" b="1" dirty="0"/>
              <a:t>здравоохранения в 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2014 </a:t>
            </a:r>
            <a:r>
              <a:rPr lang="ru-RU" altLang="ru-RU" sz="1800" b="1" dirty="0"/>
              <a:t>году за счёт всех источников финансирования:</a:t>
            </a:r>
          </a:p>
        </p:txBody>
      </p:sp>
      <p:graphicFrame>
        <p:nvGraphicFramePr>
          <p:cNvPr id="330069" name="Group 34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7478933"/>
              </p:ext>
            </p:extLst>
          </p:nvPr>
        </p:nvGraphicFramePr>
        <p:xfrm>
          <a:off x="457200" y="1520825"/>
          <a:ext cx="8235950" cy="1560958"/>
        </p:xfrm>
        <a:graphic>
          <a:graphicData uri="http://schemas.openxmlformats.org/drawingml/2006/table">
            <a:tbl>
              <a:tblPr/>
              <a:tblGrid>
                <a:gridCol w="527050"/>
                <a:gridCol w="4044950"/>
                <a:gridCol w="1679575"/>
                <a:gridCol w="1984375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Сумма,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Рост к 2013 году,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Врачебный персонал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30 267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Средний медицинский персонал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21 360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Младший медицинский персонал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14 301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329923" name="AutoShape 195"/>
          <p:cNvSpPr>
            <a:spLocks noChangeArrowheads="1"/>
          </p:cNvSpPr>
          <p:nvPr/>
        </p:nvSpPr>
        <p:spPr bwMode="auto">
          <a:xfrm>
            <a:off x="527050" y="3352670"/>
            <a:ext cx="8166100" cy="1068620"/>
          </a:xfrm>
          <a:prstGeom prst="downArrowCallout">
            <a:avLst>
              <a:gd name="adj1" fmla="val 170794"/>
              <a:gd name="adj2" fmla="val 181210"/>
              <a:gd name="adj3" fmla="val 22743"/>
              <a:gd name="adj4" fmla="val 66667"/>
            </a:avLst>
          </a:prstGeom>
          <a:gradFill rotWithShape="1">
            <a:gsLst>
              <a:gs pos="0">
                <a:srgbClr val="C0C0C0"/>
              </a:gs>
              <a:gs pos="50000">
                <a:srgbClr val="CCCCFF"/>
              </a:gs>
              <a:gs pos="100000">
                <a:srgbClr val="C0C0C0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>
                <a:solidFill>
                  <a:srgbClr val="000000"/>
                </a:solidFill>
                <a:effectLst/>
              </a:rPr>
              <a:t>Средняя заработная плата работников в муниципальных учреждениях </a:t>
            </a:r>
            <a:br>
              <a:rPr lang="ru-RU" altLang="ru-RU" sz="1800" dirty="0">
                <a:solidFill>
                  <a:srgbClr val="000000"/>
                </a:solidFill>
                <a:effectLst/>
              </a:rPr>
            </a:br>
            <a:r>
              <a:rPr lang="ru-RU" altLang="ru-RU" sz="1800" dirty="0">
                <a:solidFill>
                  <a:srgbClr val="000000"/>
                </a:solidFill>
                <a:effectLst/>
              </a:rPr>
              <a:t>образования в </a:t>
            </a:r>
            <a:r>
              <a:rPr lang="ru-RU" altLang="ru-RU" sz="1800" dirty="0" smtClean="0">
                <a:solidFill>
                  <a:srgbClr val="000000"/>
                </a:solidFill>
                <a:effectLst/>
              </a:rPr>
              <a:t>2014 </a:t>
            </a:r>
            <a:r>
              <a:rPr lang="ru-RU" altLang="ru-RU" sz="1800" dirty="0">
                <a:solidFill>
                  <a:srgbClr val="000000"/>
                </a:solidFill>
                <a:effectLst/>
              </a:rPr>
              <a:t>году за счёт всех источников финансирования:</a:t>
            </a:r>
          </a:p>
        </p:txBody>
      </p:sp>
      <p:graphicFrame>
        <p:nvGraphicFramePr>
          <p:cNvPr id="330071" name="Group 34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0858240"/>
              </p:ext>
            </p:extLst>
          </p:nvPr>
        </p:nvGraphicFramePr>
        <p:xfrm>
          <a:off x="477959" y="4573950"/>
          <a:ext cx="8235950" cy="1993392"/>
        </p:xfrm>
        <a:graphic>
          <a:graphicData uri="http://schemas.openxmlformats.org/drawingml/2006/table">
            <a:tbl>
              <a:tblPr/>
              <a:tblGrid>
                <a:gridCol w="519113"/>
                <a:gridCol w="4059237"/>
                <a:gridCol w="1679575"/>
                <a:gridCol w="1978025"/>
              </a:tblGrid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Сумма,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Рост к 2013 году,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Работники 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25 514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Учителя общеобразовательных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28 964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Воспитатели дошкольных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23 290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Работники учреждений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22 759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C0C0C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40303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928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Динамика расходов местного бюджета </a:t>
            </a:r>
            <a:br>
              <a:rPr lang="ru-RU" altLang="ru-RU" sz="2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(бюджета муниципального образования город Краснодар)</a:t>
            </a:r>
            <a:br>
              <a:rPr lang="ru-RU" altLang="ru-RU" sz="2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 социальную сферу (млн. рублей)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5125151"/>
              </p:ext>
            </p:extLst>
          </p:nvPr>
        </p:nvGraphicFramePr>
        <p:xfrm>
          <a:off x="271463" y="2487613"/>
          <a:ext cx="8677275" cy="417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6988" name="Group 14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5148291"/>
              </p:ext>
            </p:extLst>
          </p:nvPr>
        </p:nvGraphicFramePr>
        <p:xfrm>
          <a:off x="1060450" y="1368425"/>
          <a:ext cx="7862888" cy="1220802"/>
        </p:xfrm>
        <a:graphic>
          <a:graphicData uri="http://schemas.openxmlformats.org/drawingml/2006/table">
            <a:tbl>
              <a:tblPr/>
              <a:tblGrid>
                <a:gridCol w="2747963"/>
                <a:gridCol w="2595562"/>
                <a:gridCol w="2519363"/>
              </a:tblGrid>
              <a:tr h="335238"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Всего расходов на социальную сферу по годам:</a:t>
                      </a:r>
                    </a:p>
                  </a:txBody>
                  <a:tcPr marT="45706" marB="45706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31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год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shade val="7568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shade val="7568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shade val="7568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3323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11 575 млн. рублей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shade val="7568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13 200 млн. рублей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shade val="7568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14 473 млн. рублей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shade val="75686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6879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860" y="0"/>
            <a:ext cx="8785225" cy="641350"/>
          </a:xfrm>
        </p:spPr>
        <p:txBody>
          <a:bodyPr/>
          <a:lstStyle/>
          <a:p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Показатели отраслей социальной сферы, финансируемых из бюджета муниципального образования город Краснодар, за </a:t>
            </a:r>
            <a:r>
              <a:rPr lang="ru-RU" alt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2012-2014 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годы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347307" name="Group 1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931782"/>
              </p:ext>
            </p:extLst>
          </p:nvPr>
        </p:nvGraphicFramePr>
        <p:xfrm>
          <a:off x="0" y="681120"/>
          <a:ext cx="9144000" cy="6176880"/>
        </p:xfrm>
        <a:graphic>
          <a:graphicData uri="http://schemas.openxmlformats.org/drawingml/2006/table">
            <a:tbl>
              <a:tblPr/>
              <a:tblGrid>
                <a:gridCol w="5713413"/>
                <a:gridCol w="915987"/>
                <a:gridCol w="803275"/>
                <a:gridCol w="912813"/>
                <a:gridCol w="798512"/>
              </a:tblGrid>
              <a:tr h="252774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год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</a:tr>
              <a:tr h="2527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</a:tr>
              <a:tr h="4107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 проживающего населения муниципального образования город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Краснодар 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861,2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882,3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/>
                        <a:t>905,6</a:t>
                      </a:r>
                      <a:endParaRPr lang="ru-RU" sz="1000" b="1" i="0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52774">
                <a:tc grid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9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Расходы на организацию библиотечного обслуживания населения в расчёте на 1 жителя в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131,8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166,5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</a:tr>
              <a:tr h="4107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Расходы на организацию досуга и обеспечение жителей городского округа услугами организаций культуры в расчёте на 1 жителя в год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458,6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515,6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</a:tr>
              <a:tr h="252774">
                <a:tc grid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Введено дополнительных мест в дошкольных образовательных учреждениях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2 190,0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1 790,0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</a:tr>
              <a:tr h="2527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Численность воспитанников дошкольных образовательных учреждений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36 892,0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39 948,0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45 080,0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</a:tr>
              <a:tr h="4107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Расходы местного бюджета на дошкольное образование в расчёте на 1 воспитанника муниципальных дошкольных образовательных  учреждений в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104,6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</a:tr>
              <a:tr h="2527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Численность обучающихся в муниципальных общеобразовательных учреждениях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80 558,7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85 288,0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91 851,0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</a:tr>
              <a:tr h="4107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Расходы местного бюджета на общее образование в расчёте на 1 обучающегося в муниципальных общеобразовательных  учреждениях в год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32,6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43,8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</a:tr>
              <a:tr h="2527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Численность детей, обучающихся по дополнительным образовательным программам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59 891,0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62 290,0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59 512,0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</a:tr>
              <a:tr h="4107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Расходы местного бюджета на дополнительное образование в расчёте на 1 обучающегося в муниципальных образовательных  учреждениях дополнительного образования в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 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20,2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</a:tr>
              <a:tr h="266800">
                <a:tc grid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75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Численность лиц, занимающихся спортивной подготовкой в муниципальных учреждениях физической культуры и спорта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2 143,0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2 552,0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2 958,0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</a:tr>
              <a:tr h="2527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Охват населения массовым спортом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38,0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</a:tr>
              <a:tr h="5336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Расходы на обеспечение условий для развития на территории муниципального образования город Краснодар физической культуры и массового спорта в расчёте на 1 жителя в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248,8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363,2</a:t>
                      </a:r>
                      <a:endParaRPr lang="ru-RU" sz="1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AEAEA"/>
                        </a:gs>
                        <a:gs pos="50000">
                          <a:srgbClr val="FFFFEB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06756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1060450" y="376238"/>
            <a:ext cx="7626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</a:t>
            </a:r>
          </a:p>
          <a:p>
            <a:pPr algn="ctr"/>
            <a:r>
              <a:rPr lang="ru-RU" altLang="ru-RU" sz="2000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в </a:t>
            </a:r>
            <a:r>
              <a:rPr lang="ru-RU" altLang="ru-RU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2014 </a:t>
            </a:r>
            <a:r>
              <a:rPr lang="ru-RU" altLang="ru-RU" sz="2000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году направлено 10 млрд. </a:t>
            </a:r>
            <a:r>
              <a:rPr lang="ru-RU" altLang="ru-RU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915 </a:t>
            </a:r>
            <a:r>
              <a:rPr lang="ru-RU" altLang="ru-RU" sz="2000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млн. рублей</a:t>
            </a:r>
          </a:p>
        </p:txBody>
      </p:sp>
      <p:graphicFrame>
        <p:nvGraphicFramePr>
          <p:cNvPr id="298021" name="Group 3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6864941"/>
              </p:ext>
            </p:extLst>
          </p:nvPr>
        </p:nvGraphicFramePr>
        <p:xfrm>
          <a:off x="3808700" y="1597025"/>
          <a:ext cx="5266770" cy="4884738"/>
        </p:xfrm>
        <a:graphic>
          <a:graphicData uri="http://schemas.openxmlformats.org/drawingml/2006/table">
            <a:tbl>
              <a:tblPr/>
              <a:tblGrid>
                <a:gridCol w="5266770"/>
              </a:tblGrid>
              <a:tr h="4884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dirty="0" smtClean="0">
                          <a:solidFill>
                            <a:srgbClr val="CC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Направлено 629 млн. рублей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 дополнительно 1790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мест в детских дошкольных учреждениях путём: 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приобретения 2 объектов недвижимости по ул. Артюшкова под размещение дошкольных образовательных учреждений – 360 мест;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переоборудования помещений столовых             </a:t>
                      </a:r>
                      <a:r>
                        <a:rPr lang="ru-RU" sz="18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14 дошкольных учреждений – 440 мест;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завершения строительства пристроек дошкольных учреждений – 240 мест;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установки быстровозводимых модулей в дошкольных учреждениях – 280 мест;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открытия групп кратковременного пребывания – 410 мест;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открытия групп семейного воспитания – 60 мест.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998" name="Picture 14" descr="466x10000_out_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673225"/>
            <a:ext cx="3128963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014" name="Picture 30" descr="school-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192588"/>
            <a:ext cx="3128963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016" name="Text Box 32"/>
          <p:cNvSpPr txBox="1">
            <a:spLocks noChangeArrowheads="1"/>
          </p:cNvSpPr>
          <p:nvPr/>
        </p:nvSpPr>
        <p:spPr bwMode="auto">
          <a:xfrm>
            <a:off x="527050" y="1368425"/>
            <a:ext cx="343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 b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98018" name="Text Box 34"/>
          <p:cNvSpPr txBox="1">
            <a:spLocks noChangeArrowheads="1"/>
          </p:cNvSpPr>
          <p:nvPr/>
        </p:nvSpPr>
        <p:spPr bwMode="auto">
          <a:xfrm>
            <a:off x="603250" y="3657600"/>
            <a:ext cx="343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 b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021" name="Group 3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0746983"/>
              </p:ext>
            </p:extLst>
          </p:nvPr>
        </p:nvGraphicFramePr>
        <p:xfrm>
          <a:off x="4037013" y="1597025"/>
          <a:ext cx="4656137" cy="4884738"/>
        </p:xfrm>
        <a:graphic>
          <a:graphicData uri="http://schemas.openxmlformats.org/drawingml/2006/table">
            <a:tbl>
              <a:tblPr/>
              <a:tblGrid>
                <a:gridCol w="4656137"/>
              </a:tblGrid>
              <a:tr h="4884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Направлено 246 млн. рублей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начало строительства новой четырёхэтажной школы на 1 000 мест 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 ул. Наримановской  в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хуторе Ленина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Направлено  15  млн. рублей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на проектирование и реконструкцию пристроек 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в двух общеобразовательных учреждениях  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 ул. Уссурийская, 2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 и 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 ул. Садовая, 245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Направлено  106  млн. рублей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на обеспечение подвоза 3 482 учащихся к общеобразовательным учреждениям, а также  внешкольного подвоза (конкурсы, олимпиады, выставки, культурно-массовые и спортивные мероприятия,  проведение государственной итоговой аттестации)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8016" name="Text Box 32"/>
          <p:cNvSpPr txBox="1">
            <a:spLocks noChangeArrowheads="1"/>
          </p:cNvSpPr>
          <p:nvPr/>
        </p:nvSpPr>
        <p:spPr bwMode="auto">
          <a:xfrm>
            <a:off x="527050" y="1368425"/>
            <a:ext cx="343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 b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98017" name="Text Box 33"/>
          <p:cNvSpPr txBox="1">
            <a:spLocks noChangeArrowheads="1"/>
          </p:cNvSpPr>
          <p:nvPr/>
        </p:nvSpPr>
        <p:spPr bwMode="auto">
          <a:xfrm>
            <a:off x="450850" y="1368425"/>
            <a:ext cx="374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b="0" dirty="0">
                <a:solidFill>
                  <a:srgbClr val="336600"/>
                </a:solidFill>
                <a:effectLst/>
                <a:cs typeface="Times New Roman" pitchFamily="18" charset="0"/>
              </a:rPr>
              <a:t>  </a:t>
            </a:r>
            <a:endParaRPr lang="ru-RU" altLang="ru-RU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98018" name="Text Box 34"/>
          <p:cNvSpPr txBox="1">
            <a:spLocks noChangeArrowheads="1"/>
          </p:cNvSpPr>
          <p:nvPr/>
        </p:nvSpPr>
        <p:spPr bwMode="auto">
          <a:xfrm>
            <a:off x="603250" y="3657600"/>
            <a:ext cx="343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 b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250" y="375800"/>
            <a:ext cx="7861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</a:t>
            </a:r>
          </a:p>
        </p:txBody>
      </p:sp>
      <p:pic>
        <p:nvPicPr>
          <p:cNvPr id="1028" name="Picture 4" descr="В Краснодаре определили самую нарядную школу Югопол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0" y="1597025"/>
            <a:ext cx="3648074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Единая Россия официальный сайт партии / Новост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Единая Россия официальный сайт партии / Новости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AChulkov\Desktop\3a9de5276937fad868bdde2417eb0c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3" y="4226354"/>
            <a:ext cx="3647191" cy="242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6667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376238"/>
            <a:ext cx="8166100" cy="685800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Летняя </a:t>
            </a:r>
            <a:r>
              <a:rPr lang="ru-RU" alt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оздоровительная кампания</a:t>
            </a:r>
          </a:p>
        </p:txBody>
      </p:sp>
      <p:graphicFrame>
        <p:nvGraphicFramePr>
          <p:cNvPr id="299048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702187"/>
              </p:ext>
            </p:extLst>
          </p:nvPr>
        </p:nvGraphicFramePr>
        <p:xfrm>
          <a:off x="3885030" y="1098536"/>
          <a:ext cx="4808537" cy="5576888"/>
        </p:xfrm>
        <a:graphic>
          <a:graphicData uri="http://schemas.openxmlformats.org/drawingml/2006/table">
            <a:tbl>
              <a:tblPr/>
              <a:tblGrid>
                <a:gridCol w="4808537"/>
              </a:tblGrid>
              <a:tr h="557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Направлено 98 млн. рублей: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 базе 74 образовательных учреждений были организованы лагеря с дневным пребыванием для        13 555 учащихся.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Были организованы стационарные и передвижные палаточные лагеря. Школьники участвовали в экспедициях, походах, экскурсионных поездках. Работали оздоровительные площадки на базе школ, учреждений дополнительного образования детей, в жилых микрорайонах по месту жительства, при домах культуры и библиотеках.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 оздоровительных центрах «Ольгинка», «Краснодарская смена», базе отдыха «Дубрава» отдохнуло более 2 280 детей и подростков.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Направлено 24 млн. рублей: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 рамках муниципальной ведомственной целевой программы «Об организации временного трудоустройства несовершеннолетних в муниципальном образовании город Краснодар на 2012 – 2014 годы» трудоустроены 6 203 школьника 14-17 лет.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9025" name="Rectangle 17"/>
          <p:cNvSpPr>
            <a:spLocks noChangeArrowheads="1"/>
          </p:cNvSpPr>
          <p:nvPr/>
        </p:nvSpPr>
        <p:spPr bwMode="auto">
          <a:xfrm>
            <a:off x="7167563" y="0"/>
            <a:ext cx="18319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>
                <a:solidFill>
                  <a:schemeClr val="tx1"/>
                </a:solidFill>
                <a:effectLst/>
              </a:rPr>
              <a:t>   </a:t>
            </a:r>
          </a:p>
          <a:p>
            <a:pPr>
              <a:spcBef>
                <a:spcPct val="50000"/>
              </a:spcBef>
            </a:pPr>
            <a:endParaRPr lang="ru-RU" alt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1" name="Picture 3" descr="C:\Users\NKAZARYAN\Downloads\smen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215430"/>
            <a:ext cx="3241641" cy="236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KAZARYAN\Downloads\vit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886980"/>
            <a:ext cx="3241641" cy="24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7007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образования</a:t>
            </a:r>
            <a:endParaRPr lang="ru-RU" alt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5430"/>
            <a:ext cx="8229600" cy="4910733"/>
          </a:xfrm>
        </p:spPr>
        <p:txBody>
          <a:bodyPr/>
          <a:lstStyle/>
          <a:p>
            <a:pPr marL="3943350" indent="0">
              <a:lnSpc>
                <a:spcPct val="80000"/>
              </a:lnSpc>
              <a:buFontTx/>
              <a:buNone/>
            </a:pPr>
            <a:endParaRPr lang="ru-RU" altLang="ru-RU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43350" indent="0" algn="just">
              <a:lnSpc>
                <a:spcPct val="80000"/>
              </a:lnSpc>
              <a:buFontTx/>
              <a:buNone/>
            </a:pPr>
            <a:r>
              <a:rPr lang="ru-RU" altLang="ru-RU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Направлено </a:t>
            </a:r>
            <a:r>
              <a:rPr lang="ru-RU" altLang="ru-RU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296 млн. рублей на модернизацию региональных систем дошкольного  </a:t>
            </a:r>
            <a:r>
              <a:rPr lang="ru-RU" altLang="ru-RU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образования:</a:t>
            </a:r>
            <a:endParaRPr lang="ru-RU" altLang="ru-RU" sz="18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43350" indent="0" algn="just">
              <a:lnSpc>
                <a:spcPct val="80000"/>
              </a:lnSpc>
              <a:buNone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</a:rPr>
              <a:t>- выполнены работы по капитальному ремонту в 12 детских </a:t>
            </a: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</a:rPr>
              <a:t>дошкольных 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</a:rPr>
              <a:t>учреждениях;</a:t>
            </a:r>
            <a:endParaRPr lang="ru-RU" altLang="ru-RU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3943350" indent="0" algn="just">
              <a:lnSpc>
                <a:spcPct val="80000"/>
              </a:lnSpc>
              <a:buNone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</a:rPr>
              <a:t>- приобретены два объекта недвижимости на 180 мест каждый для размещения детских </a:t>
            </a: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</a:rPr>
              <a:t>садов (филиалы 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</a:rPr>
              <a:t>детского сада </a:t>
            </a: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</a:rPr>
              <a:t>№ 136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</a:rPr>
              <a:t>). </a:t>
            </a:r>
          </a:p>
          <a:p>
            <a:pPr marL="3943350" indent="0" algn="just">
              <a:lnSpc>
                <a:spcPct val="80000"/>
              </a:lnSpc>
              <a:buNone/>
            </a:pPr>
            <a:endParaRPr lang="ru-RU" altLang="ru-RU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43350" indent="0" algn="just">
              <a:lnSpc>
                <a:spcPct val="80000"/>
              </a:lnSpc>
              <a:buNone/>
            </a:pPr>
            <a:endParaRPr lang="ru-RU" altLang="ru-RU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43350" indent="0" algn="just">
              <a:lnSpc>
                <a:spcPct val="80000"/>
              </a:lnSpc>
              <a:buNone/>
            </a:pPr>
            <a:r>
              <a:rPr lang="ru-RU" altLang="ru-RU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Направлено  9 </a:t>
            </a:r>
            <a:r>
              <a:rPr lang="ru-RU" altLang="ru-RU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млн. рублей </a:t>
            </a:r>
            <a:endParaRPr lang="ru-RU" altLang="ru-RU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43350" indent="0" algn="just">
              <a:lnSpc>
                <a:spcPct val="80000"/>
              </a:lnSpc>
              <a:buNone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</a:rPr>
              <a:t>величение пропускной способности и оплату </a:t>
            </a: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</a:rPr>
              <a:t>интернет-трафика 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</a:rPr>
              <a:t>в общеобразовательных учреждениях</a:t>
            </a:r>
          </a:p>
        </p:txBody>
      </p:sp>
      <p:pic>
        <p:nvPicPr>
          <p:cNvPr id="3081" name="Picture 9" descr="C:\Users\NKAZARYAN\Downloads\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0" y="3863474"/>
            <a:ext cx="3504945" cy="238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Chulkov\Desktop\4291ea314eb21c24e534ac4a71619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5" y="1368090"/>
            <a:ext cx="3476260" cy="23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7252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образования</a:t>
            </a:r>
            <a:endParaRPr lang="ru-RU" alt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5430"/>
            <a:ext cx="8229600" cy="4910733"/>
          </a:xfrm>
        </p:spPr>
        <p:txBody>
          <a:bodyPr/>
          <a:lstStyle/>
          <a:p>
            <a:pPr marL="3943350" indent="0" algn="just">
              <a:lnSpc>
                <a:spcPct val="80000"/>
              </a:lnSpc>
              <a:buFontTx/>
              <a:buNone/>
            </a:pPr>
            <a:endParaRPr lang="ru-RU" altLang="ru-RU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43350" indent="0" algn="just">
              <a:lnSpc>
                <a:spcPct val="80000"/>
              </a:lnSpc>
              <a:buNone/>
            </a:pPr>
            <a:r>
              <a:rPr lang="ru-RU" altLang="ru-RU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направлено 7 млн</a:t>
            </a:r>
            <a:r>
              <a:rPr lang="ru-RU" altLang="ru-RU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altLang="ru-RU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рублей</a:t>
            </a:r>
          </a:p>
          <a:p>
            <a:pPr marL="3943350" indent="0" algn="just">
              <a:lnSpc>
                <a:spcPct val="80000"/>
              </a:lnSpc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в соответствии со спортивно-техническими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требованиями </a:t>
            </a:r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</a:rPr>
              <a:t>выполнены работы по капитальному  ремонту спортивных залов и помещений </a:t>
            </a: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</a:rPr>
              <a:t>при </a:t>
            </a:r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</a:rPr>
              <a:t>них </a:t>
            </a: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</a:rPr>
              <a:t>5 общеобразовательных </a:t>
            </a: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</a:rPr>
              <a:t>учреждениях </a:t>
            </a:r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</a:rPr>
              <a:t>(средние образовательные школы </a:t>
            </a: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</a:rPr>
              <a:t>№ 11, 32, 40, 52, 68)</a:t>
            </a:r>
            <a:endParaRPr lang="ru-RU" alt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943350" indent="0" algn="just">
              <a:lnSpc>
                <a:spcPct val="80000"/>
              </a:lnSpc>
              <a:buNone/>
            </a:pPr>
            <a:endParaRPr lang="ru-RU" altLang="ru-RU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43350" indent="0" algn="just">
              <a:lnSpc>
                <a:spcPct val="80000"/>
              </a:lnSpc>
              <a:buNone/>
            </a:pPr>
            <a:endParaRPr lang="ru-RU" altLang="ru-RU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43350" indent="0" algn="just">
              <a:lnSpc>
                <a:spcPct val="80000"/>
              </a:lnSpc>
              <a:buNone/>
            </a:pPr>
            <a:endParaRPr lang="ru-RU" altLang="ru-RU" sz="18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43350" indent="0" algn="just">
              <a:lnSpc>
                <a:spcPct val="80000"/>
              </a:lnSpc>
              <a:buNone/>
            </a:pPr>
            <a:endParaRPr lang="ru-RU" altLang="ru-RU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43350" indent="0" algn="just">
              <a:lnSpc>
                <a:spcPct val="80000"/>
              </a:lnSpc>
              <a:buNone/>
            </a:pPr>
            <a:endParaRPr lang="ru-RU" altLang="ru-RU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43350" indent="0" algn="just">
              <a:lnSpc>
                <a:spcPct val="80000"/>
              </a:lnSpc>
              <a:buNone/>
            </a:pPr>
            <a:r>
              <a:rPr lang="ru-RU" altLang="ru-RU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направлено 6 </a:t>
            </a:r>
            <a:r>
              <a:rPr lang="ru-RU" altLang="ru-RU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млн. рублей </a:t>
            </a:r>
            <a:r>
              <a:rPr lang="ru-RU" altLang="ru-RU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943350" indent="0" algn="just">
              <a:lnSpc>
                <a:spcPct val="80000"/>
              </a:lnSpc>
              <a:buNone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altLang="ru-RU" sz="1600" dirty="0" smtClean="0">
                <a:solidFill>
                  <a:schemeClr val="accent2">
                    <a:lumMod val="75000"/>
                  </a:schemeClr>
                </a:solidFill>
              </a:rPr>
              <a:t>а приобретение 3 новых школьных автобусов  для подвоза детей в образовательные организации</a:t>
            </a:r>
          </a:p>
        </p:txBody>
      </p:sp>
      <p:pic>
        <p:nvPicPr>
          <p:cNvPr id="8" name="Picture 4" descr="http://kamyshin.ru/system/images/BAhbB1sHOgZmIikyMDEyLzEwLzA0LzE0XzIzXzMxXzY5MV9QMTA3MDEzNC5KUEdbCDoGcDoKdGh1bWIiDTQ1MHg0NTA+/14_23_31_691_P1070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7" y="1243252"/>
            <a:ext cx="3487263" cy="261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0" y="3988413"/>
            <a:ext cx="3484030" cy="229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27559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63550"/>
            <a:ext cx="9144000" cy="3205163"/>
          </a:xfrm>
          <a:gradFill rotWithShape="1">
            <a:gsLst>
              <a:gs pos="0">
                <a:srgbClr val="99CCFF"/>
              </a:gs>
              <a:gs pos="50000">
                <a:srgbClr val="F1F8F9"/>
              </a:gs>
              <a:gs pos="100000">
                <a:srgbClr val="99CCFF"/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муниципального образования город Краснодар на </a:t>
            </a: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2014 </a:t>
            </a:r>
            <a:r>
              <a:rPr lang="ru-RU" altLang="ru-RU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br>
              <a:rPr lang="ru-RU" altLang="ru-RU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утверждён </a:t>
            </a:r>
            <a:r>
              <a:rPr lang="ru-RU" altLang="ru-RU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решением городской Думы Краснодара от </a:t>
            </a: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17.12.2013 </a:t>
            </a:r>
            <a:r>
              <a:rPr lang="ru-RU" altLang="ru-RU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№ </a:t>
            </a: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56 </a:t>
            </a:r>
            <a:r>
              <a:rPr lang="ru-RU" altLang="ru-RU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п. 1 «О местном бюджете (бюджете муниципального образования город Краснодар) на </a:t>
            </a: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2014 </a:t>
            </a:r>
            <a:r>
              <a:rPr lang="ru-RU" altLang="ru-RU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на плановый период </a:t>
            </a: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2015 </a:t>
            </a:r>
            <a:r>
              <a:rPr lang="ru-RU" altLang="ru-RU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2016 </a:t>
            </a:r>
            <a:r>
              <a:rPr lang="ru-RU" altLang="ru-RU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годов»</a:t>
            </a:r>
            <a:br>
              <a:rPr lang="ru-RU" altLang="ru-RU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altLang="ru-RU" sz="18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17790" name="Group 3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238619"/>
              </p:ext>
            </p:extLst>
          </p:nvPr>
        </p:nvGraphicFramePr>
        <p:xfrm>
          <a:off x="0" y="4040188"/>
          <a:ext cx="9144000" cy="2466532"/>
        </p:xfrm>
        <a:graphic>
          <a:graphicData uri="http://schemas.openxmlformats.org/drawingml/2006/table">
            <a:tbl>
              <a:tblPr/>
              <a:tblGrid>
                <a:gridCol w="574675"/>
                <a:gridCol w="2852738"/>
                <a:gridCol w="1373187"/>
                <a:gridCol w="1298575"/>
                <a:gridCol w="1601788"/>
                <a:gridCol w="1443037"/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0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Утверждено на 2014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2014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2014 год к утверждённому бюджету, %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2014 год к исполнению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2013 год, %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25 392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24 667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30 634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26 635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ДЕФИЦИТ (-); ПРОФИЦИТ 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- 5 006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- 1 968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CCFF"/>
                        </a:gs>
                        <a:gs pos="50000">
                          <a:srgbClr val="F1F8F9"/>
                        </a:gs>
                        <a:gs pos="100000">
                          <a:srgbClr val="99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17496" name="AutoShape 56"/>
          <p:cNvSpPr>
            <a:spLocks noChangeArrowheads="1"/>
          </p:cNvSpPr>
          <p:nvPr/>
        </p:nvSpPr>
        <p:spPr bwMode="auto">
          <a:xfrm>
            <a:off x="0" y="3048000"/>
            <a:ext cx="9144000" cy="1220630"/>
          </a:xfrm>
          <a:prstGeom prst="downArrowCallout">
            <a:avLst>
              <a:gd name="adj1" fmla="val 49469"/>
              <a:gd name="adj2" fmla="val 55755"/>
              <a:gd name="adj3" fmla="val 16667"/>
              <a:gd name="adj4" fmla="val 66667"/>
            </a:avLst>
          </a:prstGeom>
          <a:gradFill rotWithShape="1">
            <a:gsLst>
              <a:gs pos="0">
                <a:srgbClr val="99CCFF"/>
              </a:gs>
              <a:gs pos="50000">
                <a:srgbClr val="F1F8F9"/>
              </a:gs>
              <a:gs pos="100000">
                <a:srgbClr val="99CC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Основные показатели бюджета муниципального образования город Краснодар</a:t>
            </a:r>
          </a:p>
          <a:p>
            <a:pPr algn="ctr"/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за </a:t>
            </a:r>
            <a:r>
              <a:rPr lang="ru-RU" alt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2014 </a:t>
            </a:r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год</a:t>
            </a:r>
          </a:p>
          <a:p>
            <a:pPr algn="ctr"/>
            <a:endParaRPr lang="ru-RU" altLang="ru-RU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317641" name="Rectangle 201"/>
          <p:cNvSpPr>
            <a:spLocks noChangeArrowheads="1"/>
          </p:cNvSpPr>
          <p:nvPr/>
        </p:nvSpPr>
        <p:spPr bwMode="auto">
          <a:xfrm>
            <a:off x="5335588" y="1749425"/>
            <a:ext cx="35877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50000">
                      <a:srgbClr val="BFDDE3"/>
                    </a:gs>
                    <a:gs pos="100000">
                      <a:srgbClr val="99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Публичные слушания </a:t>
            </a:r>
          </a:p>
          <a:p>
            <a:pPr algn="ctr"/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 исполнении местного бюджета </a:t>
            </a:r>
            <a:endParaRPr lang="ru-RU" altLang="ru-RU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alt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2014 </a:t>
            </a:r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 </a:t>
            </a:r>
          </a:p>
          <a:p>
            <a:pPr algn="ctr"/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состоялись </a:t>
            </a:r>
            <a:r>
              <a:rPr lang="ru-RU" alt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21.04.2015</a:t>
            </a:r>
            <a:endParaRPr lang="ru-RU" altLang="ru-RU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642" name="Rectangle 202"/>
          <p:cNvSpPr>
            <a:spLocks noChangeArrowheads="1"/>
          </p:cNvSpPr>
          <p:nvPr/>
        </p:nvSpPr>
        <p:spPr bwMode="auto">
          <a:xfrm>
            <a:off x="296863" y="1749425"/>
            <a:ext cx="427513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50000">
                      <a:srgbClr val="BFDDE3"/>
                    </a:gs>
                    <a:gs pos="100000">
                      <a:srgbClr val="99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Публичные слушания </a:t>
            </a:r>
          </a:p>
          <a:p>
            <a:pPr algn="ctr"/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проекту местного бюджета на </a:t>
            </a:r>
            <a:r>
              <a:rPr lang="ru-RU" alt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2014 </a:t>
            </a:r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 и на плановый период  </a:t>
            </a:r>
            <a:r>
              <a:rPr lang="ru-RU" alt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2015 </a:t>
            </a:r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ru-RU" alt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 </a:t>
            </a:r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годов состоялись </a:t>
            </a:r>
            <a:r>
              <a:rPr lang="ru-RU" alt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11.11.2013</a:t>
            </a:r>
            <a: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13526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450850" y="452438"/>
            <a:ext cx="8320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Культура, кинематография</a:t>
            </a:r>
          </a:p>
        </p:txBody>
      </p:sp>
      <p:sp>
        <p:nvSpPr>
          <p:cNvPr id="282658" name="Rectangle 34"/>
          <p:cNvSpPr>
            <a:spLocks noChangeArrowheads="1"/>
          </p:cNvSpPr>
          <p:nvPr/>
        </p:nvSpPr>
        <p:spPr bwMode="auto">
          <a:xfrm>
            <a:off x="1900238" y="1062038"/>
            <a:ext cx="5876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Всего в </a:t>
            </a:r>
            <a:r>
              <a:rPr lang="ru-RU" altLang="ru-RU" sz="2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2014 </a:t>
            </a:r>
            <a:r>
              <a:rPr lang="ru-RU" altLang="ru-RU" sz="20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году направлено </a:t>
            </a:r>
            <a:r>
              <a:rPr lang="ru-RU" altLang="ru-RU" sz="2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689 </a:t>
            </a:r>
            <a:r>
              <a:rPr lang="ru-RU" altLang="ru-RU" sz="20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млн. рублей</a:t>
            </a:r>
          </a:p>
        </p:txBody>
      </p:sp>
      <p:pic>
        <p:nvPicPr>
          <p:cNvPr id="282666" name="Picture 42" descr="1112948848_e6f453d1__e6f453d1_size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673225"/>
            <a:ext cx="3357563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elcanto.ru/media/images/publication/krasnodar_ballet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9" y="4421290"/>
            <a:ext cx="3357563" cy="22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1508" y="1826070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ru-RU" altLang="ru-RU" sz="1400" dirty="0">
                <a:solidFill>
                  <a:srgbClr val="00CCFF"/>
                </a:solidFill>
                <a:effectLst/>
              </a:rPr>
              <a:t>Проведено 5 414 массовых и культурно досуговых мероприятий, </a:t>
            </a:r>
          </a:p>
          <a:p>
            <a:pPr lvl="0" algn="just">
              <a:defRPr/>
            </a:pPr>
            <a:r>
              <a:rPr lang="ru-RU" altLang="ru-RU" sz="1400" b="0" dirty="0">
                <a:solidFill>
                  <a:schemeClr val="tx1"/>
                </a:solidFill>
                <a:effectLst/>
              </a:rPr>
              <a:t>которые посетили 129 </a:t>
            </a:r>
            <a:r>
              <a:rPr lang="ru-RU" altLang="ru-RU" sz="1400" b="0" dirty="0" smtClean="0">
                <a:solidFill>
                  <a:schemeClr val="tx1"/>
                </a:solidFill>
                <a:effectLst/>
              </a:rPr>
              <a:t>тыс. </a:t>
            </a:r>
            <a:r>
              <a:rPr lang="ru-RU" altLang="ru-RU" sz="1400" b="0" dirty="0">
                <a:solidFill>
                  <a:schemeClr val="tx1"/>
                </a:solidFill>
                <a:effectLst/>
              </a:rPr>
              <a:t>человек, профинансировано 15 млн. рублей.</a:t>
            </a:r>
          </a:p>
          <a:p>
            <a:pPr lvl="0" algn="just">
              <a:defRPr/>
            </a:pPr>
            <a:endParaRPr lang="ru-RU" altLang="ru-RU" sz="1400" b="0" dirty="0">
              <a:solidFill>
                <a:schemeClr val="tx1"/>
              </a:solidFill>
              <a:effectLst/>
            </a:endParaRPr>
          </a:p>
          <a:p>
            <a:pPr lvl="0" algn="just">
              <a:defRPr/>
            </a:pPr>
            <a:r>
              <a:rPr lang="ru-RU" altLang="ru-RU" sz="1400" dirty="0">
                <a:solidFill>
                  <a:srgbClr val="00CCFF"/>
                </a:solidFill>
                <a:effectLst/>
              </a:rPr>
              <a:t>Пользователями муниципальных библиотек </a:t>
            </a:r>
          </a:p>
          <a:p>
            <a:pPr lvl="0" algn="just">
              <a:defRPr/>
            </a:pPr>
            <a:r>
              <a:rPr lang="ru-RU" altLang="ru-RU" sz="1400" b="0" dirty="0">
                <a:solidFill>
                  <a:schemeClr val="tx1"/>
                </a:solidFill>
                <a:effectLst/>
              </a:rPr>
              <a:t>стали более 140 тыс. человек, приобретена книжная продукция на сумму 2 млн. рублей.</a:t>
            </a:r>
          </a:p>
          <a:p>
            <a:pPr lvl="0" algn="just">
              <a:defRPr/>
            </a:pPr>
            <a:endParaRPr lang="ru-RU" altLang="ru-RU" sz="1400" b="0" dirty="0">
              <a:solidFill>
                <a:schemeClr val="tx1"/>
              </a:solidFill>
              <a:effectLst/>
            </a:endParaRPr>
          </a:p>
          <a:p>
            <a:pPr lvl="0" algn="just"/>
            <a:r>
              <a:rPr lang="ru-RU" altLang="ru-RU" sz="1400" dirty="0">
                <a:solidFill>
                  <a:srgbClr val="00CCFF"/>
                </a:solidFill>
                <a:effectLst/>
              </a:rPr>
              <a:t>Осуществлены ремонтно-реставрационные работы по сохранению объектов культурного наследия, </a:t>
            </a:r>
            <a:r>
              <a:rPr lang="ru-RU" altLang="ru-RU" sz="1400" b="0" dirty="0">
                <a:solidFill>
                  <a:schemeClr val="tx1"/>
                </a:solidFill>
                <a:effectLst/>
              </a:rPr>
              <a:t>разработана научно-проектная документация по реконструкции памятников культуры города, на данные цели направлено 17 млн. рублей. </a:t>
            </a:r>
          </a:p>
          <a:p>
            <a:pPr lvl="0" algn="just"/>
            <a:endParaRPr lang="ru-RU" altLang="ru-RU" sz="1400" b="0" dirty="0">
              <a:solidFill>
                <a:schemeClr val="tx1"/>
              </a:solidFill>
              <a:effectLst/>
            </a:endParaRPr>
          </a:p>
          <a:p>
            <a:pPr lvl="0" algn="just"/>
            <a:r>
              <a:rPr lang="ru-RU" altLang="ru-RU" sz="1400" dirty="0">
                <a:solidFill>
                  <a:srgbClr val="00CCFF"/>
                </a:solidFill>
                <a:effectLst/>
              </a:rPr>
              <a:t>Отремонтированы помещения </a:t>
            </a:r>
          </a:p>
          <a:p>
            <a:pPr lvl="0" algn="just"/>
            <a:r>
              <a:rPr lang="ru-RU" altLang="ru-RU" sz="1400" b="0" dirty="0">
                <a:solidFill>
                  <a:schemeClr val="tx1"/>
                </a:solidFill>
                <a:effectLst/>
              </a:rPr>
              <a:t>в 4 культурно-досуговых учреждениях и КМТО «Премьера», выполнены проектные работы и строительство двухэтажной пристройки к зданию МУК «Сельский дом культуры и спорта</a:t>
            </a:r>
            <a:r>
              <a:rPr lang="ru-RU" altLang="ru-RU" sz="1400" b="0" dirty="0" smtClean="0">
                <a:solidFill>
                  <a:schemeClr val="tx1"/>
                </a:solidFill>
                <a:effectLst/>
              </a:rPr>
              <a:t>» в ст. Елизаветинской </a:t>
            </a:r>
            <a:r>
              <a:rPr lang="ru-RU" altLang="ru-RU" sz="1400" b="0" dirty="0">
                <a:solidFill>
                  <a:schemeClr val="tx1"/>
                </a:solidFill>
                <a:effectLst/>
              </a:rPr>
              <a:t>на сумму 47 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32637674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466138" cy="533400"/>
          </a:xfrm>
        </p:spPr>
        <p:txBody>
          <a:bodyPr/>
          <a:lstStyle/>
          <a:p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Здравоохранение</a:t>
            </a:r>
          </a:p>
        </p:txBody>
      </p:sp>
      <p:graphicFrame>
        <p:nvGraphicFramePr>
          <p:cNvPr id="28370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652600"/>
              </p:ext>
            </p:extLst>
          </p:nvPr>
        </p:nvGraphicFramePr>
        <p:xfrm>
          <a:off x="3808700" y="1445353"/>
          <a:ext cx="5190440" cy="5212080"/>
        </p:xfrm>
        <a:graphic>
          <a:graphicData uri="http://schemas.openxmlformats.org/drawingml/2006/table">
            <a:tbl>
              <a:tblPr/>
              <a:tblGrid>
                <a:gridCol w="5190440"/>
              </a:tblGrid>
              <a:tr h="4464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за счёт субвенций из краевого бюджета на осуществление переданных государственных полномочий – 1 млрд. 302 млн. рублей,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за счёт средств федерального бюджета – 155 млн. рублей,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за счёт собственных доходов местного бюджета – 112 млн. рублей.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dirty="0" smtClean="0"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 счёт средств краевого бюджета направлено: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- 19 млн. рублей: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Обеспечена реализация мероприятий по совершенствованию медицинской помощи пострадавшим при дорожно-транспортных происшествиях, проведён капитальный ремонт для создания травматологического отделения  (Краснодарская городская клиническая больница скорой медицинской помощи);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- 79 млн. рублей: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Выполнены работы по капитальному ремонту помещений          12 муниципальных учреждений здравоохранения.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- 139 млн. рублей: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Приобретены медикаменты для предоставления дополнительных мер социальной поддержки отдельным группам населения в обеспечении лекарственными средствами и изделиями медицинского назначения.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3664" name="Text Box 16"/>
          <p:cNvSpPr txBox="1">
            <a:spLocks noChangeArrowheads="1"/>
          </p:cNvSpPr>
          <p:nvPr/>
        </p:nvSpPr>
        <p:spPr bwMode="auto">
          <a:xfrm>
            <a:off x="603250" y="1062038"/>
            <a:ext cx="8167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Всего в </a:t>
            </a:r>
            <a:r>
              <a:rPr lang="ru-RU" altLang="ru-RU" sz="2000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2014 </a:t>
            </a:r>
            <a:r>
              <a:rPr lang="ru-RU" altLang="ru-RU" sz="2000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году направлено 1 млрд. </a:t>
            </a:r>
            <a:r>
              <a:rPr lang="ru-RU" altLang="ru-RU" sz="2000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569 </a:t>
            </a:r>
            <a:r>
              <a:rPr lang="ru-RU" altLang="ru-RU" sz="2000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млн. рублей, </a:t>
            </a:r>
            <a:r>
              <a:rPr lang="ru-RU" altLang="ru-RU" sz="2000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том числе:</a:t>
            </a:r>
            <a:endParaRPr lang="ru-RU" altLang="ru-RU" sz="2000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83676" name="Picture 28" descr="Бригада скорой медицинской помощи на учениях в ст. Елизаветинская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597025"/>
            <a:ext cx="312896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97" name="Picture 49" descr="98_fotootchet-po-dnyu-zdorovya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4116388"/>
            <a:ext cx="3128963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233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79450" y="223838"/>
            <a:ext cx="8001000" cy="457200"/>
          </a:xfrm>
        </p:spPr>
        <p:txBody>
          <a:bodyPr/>
          <a:lstStyle/>
          <a:p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Здравоохранение</a:t>
            </a:r>
          </a:p>
        </p:txBody>
      </p:sp>
      <p:graphicFrame>
        <p:nvGraphicFramePr>
          <p:cNvPr id="28473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833266"/>
              </p:ext>
            </p:extLst>
          </p:nvPr>
        </p:nvGraphicFramePr>
        <p:xfrm>
          <a:off x="4266680" y="905371"/>
          <a:ext cx="4732338" cy="5957888"/>
        </p:xfrm>
        <a:graphic>
          <a:graphicData uri="http://schemas.openxmlformats.org/drawingml/2006/table">
            <a:tbl>
              <a:tblPr/>
              <a:tblGrid>
                <a:gridCol w="4732338"/>
              </a:tblGrid>
              <a:tr h="5957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Также за счёт средств краевого бюджета направлено: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456 млн. рублей на: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оборудование центра лабораторных технологий  Детской городской клинической больницы № 1 с учётом новейших разработок (закуплены: анализатор иммуноферментный модульный,  масс-спектрометр, платформа модульная для биохимического и иммунологического анализа,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цитофлюориметр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-сортировщик, комплект оборудования для патоморфологической лаборатории, комплект оборудования для бактериологической лаборатории, комплект оборудования 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цитоиммунологической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лаборатории, анализатор иммуноферментный автоматический);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приобретение 7 единиц эндоскопического оборудования (Краснодарская городская клиническая больница скорой медицинской помощи).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- 16 млн. рублей: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предоставлены меры социальной поддержки жертвам политических репрессий, труженикам тыла, ветеранам труда, ветеранам военной службы, достигшим возраста, дающего право на пенсию по старости (2 287 чел.), в бесплатном изготовлении и ремонте зубных протезов в сложных клинических случаях.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4736" name="Picture 64" descr="54942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833438"/>
            <a:ext cx="3894137" cy="28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738" name="Picture 66" descr="tomohra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810650"/>
            <a:ext cx="3894137" cy="25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9930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8800"/>
          </a:xfrm>
        </p:spPr>
        <p:txBody>
          <a:bodyPr/>
          <a:lstStyle/>
          <a:p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Здравоохранение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4613" y="1444420"/>
            <a:ext cx="4962525" cy="5189538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счёт федерального бюджета выделено  155 млн. рублей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ru-RU" altLang="ru-RU" sz="1600" b="1" dirty="0" smtClean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ru-RU" altLang="ru-RU" sz="1600" b="1" dirty="0" smtClean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147 </a:t>
            </a: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млн. 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рублей направлено на</a:t>
            </a:r>
          </a:p>
          <a:p>
            <a:pPr marL="0" indent="0" algn="just">
              <a:buNone/>
            </a:pPr>
            <a:r>
              <a:rPr lang="ru-RU" altLang="ru-RU" sz="1600" kern="1200" dirty="0">
                <a:latin typeface="Times New Roman" pitchFamily="18" charset="0"/>
              </a:rPr>
              <a:t>обеспечение реализации мероприятий по совершенствованию медицинской помощи пострадавшим при дорожно-транспортных происшествиях - закуплено 7 единиц аппарата искусственной вентиляции лёгких, 22 единицы кровати функциональной и 6 единиц кровати реанимационной, аппарат рентгенохирургический и рентгенодиагностический, набор инструментов для </a:t>
            </a:r>
            <a:r>
              <a:rPr lang="ru-RU" altLang="ru-RU" sz="1600" kern="1200" dirty="0" err="1">
                <a:latin typeface="Times New Roman" pitchFamily="18" charset="0"/>
              </a:rPr>
              <a:t>эндовидеохирургических</a:t>
            </a:r>
            <a:r>
              <a:rPr lang="ru-RU" altLang="ru-RU" sz="1600" kern="1200" dirty="0">
                <a:latin typeface="Times New Roman" pitchFamily="18" charset="0"/>
              </a:rPr>
              <a:t> операций, комплекс для эндоскопических малоинвазивных операций, оборудование для обработки костной ткани,  17 автомобилей скорой медицинской помощи класса </a:t>
            </a:r>
            <a:r>
              <a:rPr lang="ru-RU" altLang="ru-RU" sz="1600" kern="1200" dirty="0" smtClean="0">
                <a:latin typeface="Times New Roman" pitchFamily="18" charset="0"/>
              </a:rPr>
              <a:t>«В» </a:t>
            </a:r>
            <a:r>
              <a:rPr lang="ru-RU" altLang="ru-RU" sz="1600" kern="1200" dirty="0">
                <a:latin typeface="Times New Roman" pitchFamily="18" charset="0"/>
              </a:rPr>
              <a:t>(Краснодарская городская клиническая </a:t>
            </a:r>
            <a:r>
              <a:rPr lang="ru-RU" altLang="ru-RU" sz="1600" kern="1200" dirty="0" smtClean="0">
                <a:latin typeface="Times New Roman" pitchFamily="18" charset="0"/>
              </a:rPr>
              <a:t>больница </a:t>
            </a:r>
            <a:r>
              <a:rPr lang="ru-RU" altLang="ru-RU" sz="1600" kern="1200" dirty="0">
                <a:latin typeface="Times New Roman" pitchFamily="18" charset="0"/>
              </a:rPr>
              <a:t>скорой медицинской помощи).</a:t>
            </a: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603250" y="6100763"/>
            <a:ext cx="76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http://s-narodom.ru/uploads/fotos/emergenc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9" y="1291760"/>
            <a:ext cx="3195145" cy="212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9" y="3581660"/>
            <a:ext cx="319514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0219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Здравоохранение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0350" y="1444420"/>
            <a:ext cx="4496450" cy="519044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4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счёт собственных доходов местного бюджета </a:t>
            </a:r>
            <a:r>
              <a:rPr lang="ru-RU" altLang="ru-RU" sz="1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выделено </a:t>
            </a:r>
            <a:r>
              <a:rPr lang="ru-RU" altLang="ru-RU" sz="14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112 млн. рублей, из них:</a:t>
            </a:r>
          </a:p>
          <a:p>
            <a:pPr marL="0" indent="0"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направлено 68 млн. рублей:</a:t>
            </a:r>
          </a:p>
          <a:p>
            <a:pPr marL="0" indent="0" algn="just">
              <a:buFontTx/>
              <a:buNone/>
            </a:pPr>
            <a:r>
              <a:rPr lang="ru-RU" altLang="ru-RU" sz="1400" dirty="0"/>
              <a:t>обеспечено льготное изготовление и ремонт зубных  </a:t>
            </a:r>
            <a:r>
              <a:rPr lang="ru-RU" altLang="ru-RU" sz="1400" dirty="0" smtClean="0"/>
              <a:t>протезов </a:t>
            </a:r>
            <a:r>
              <a:rPr lang="ru-RU" altLang="ru-RU" sz="1400" dirty="0"/>
              <a:t>(12204 чел.) неработающим пенсионерам, получающим пенсию по старости, ветеранам труда </a:t>
            </a:r>
            <a:r>
              <a:rPr lang="ru-RU" altLang="ru-RU" sz="1400" dirty="0" smtClean="0"/>
              <a:t>и </a:t>
            </a:r>
            <a:r>
              <a:rPr lang="ru-RU" altLang="ru-RU" sz="1400" dirty="0"/>
              <a:t>ветеранам военной службы на льготных </a:t>
            </a:r>
            <a:r>
              <a:rPr lang="ru-RU" altLang="ru-RU" sz="1400" dirty="0" smtClean="0"/>
              <a:t>условиях</a:t>
            </a:r>
            <a:endParaRPr lang="ru-RU" alt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направлено </a:t>
            </a:r>
            <a:r>
              <a:rPr lang="ru-RU" alt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44 млн. </a:t>
            </a:r>
            <a:r>
              <a:rPr lang="ru-RU" alt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рублей</a:t>
            </a:r>
            <a:endParaRPr lang="ru-RU" altLang="ru-RU" sz="1400" dirty="0" smtClean="0"/>
          </a:p>
          <a:p>
            <a:pPr marL="0" indent="0">
              <a:buFontTx/>
              <a:buNone/>
            </a:pPr>
            <a:r>
              <a:rPr lang="ru-RU" altLang="ru-RU" sz="1400" dirty="0" smtClean="0"/>
              <a:t>на обеспечение выполнения </a:t>
            </a:r>
            <a:r>
              <a:rPr lang="ru-RU" altLang="ru-RU" sz="1400" dirty="0"/>
              <a:t>полномочий, отнесённых к вопросам местного значения, в том числе:         </a:t>
            </a:r>
          </a:p>
          <a:p>
            <a:pPr marL="0" indent="0">
              <a:buFontTx/>
              <a:buNone/>
            </a:pPr>
            <a:r>
              <a:rPr lang="ru-RU" altLang="ru-RU" sz="1400" dirty="0"/>
              <a:t>- выполнение работ по капитальному ремонту и укрепление материально-технической базы больниц и поликлиник –  </a:t>
            </a:r>
            <a:r>
              <a:rPr lang="ru-RU" altLang="ru-RU" sz="1400" dirty="0" smtClean="0"/>
              <a:t>10 </a:t>
            </a:r>
            <a:r>
              <a:rPr lang="ru-RU" altLang="ru-RU" sz="1400" dirty="0"/>
              <a:t>млн. рублей;</a:t>
            </a:r>
          </a:p>
          <a:p>
            <a:pPr marL="0" indent="0">
              <a:buFontTx/>
              <a:buNone/>
            </a:pPr>
            <a:r>
              <a:rPr lang="ru-RU" altLang="ru-RU" sz="1400" dirty="0"/>
              <a:t>- расчёты со строительными организациями за </a:t>
            </a:r>
            <a:r>
              <a:rPr lang="ru-RU" altLang="ru-RU" sz="1400" dirty="0" smtClean="0"/>
              <a:t>построенные  </a:t>
            </a:r>
            <a:r>
              <a:rPr lang="ru-RU" altLang="ru-RU" sz="1400" dirty="0"/>
              <a:t>модульные блоки для размещения офиса врача общей практики </a:t>
            </a:r>
            <a:r>
              <a:rPr lang="ru-RU" altLang="ru-RU" sz="1400" dirty="0" smtClean="0"/>
              <a:t>в целях оказания медицинской помощи как взрослому, так и детскому населению </a:t>
            </a:r>
            <a:r>
              <a:rPr lang="ru-RU" altLang="ru-RU" sz="1400" dirty="0"/>
              <a:t>(пос. Пригородный, Знаменский, Плодородный, Краснодарский, хутор </a:t>
            </a:r>
            <a:r>
              <a:rPr lang="ru-RU" altLang="ru-RU" sz="1400" dirty="0" err="1"/>
              <a:t>Копанской</a:t>
            </a:r>
            <a:r>
              <a:rPr lang="ru-RU" altLang="ru-RU" sz="1400" dirty="0"/>
              <a:t>, совхоз «Прогресс»), за реконструкцию зданий МКУЗ Хоспис детский и МБУЗ ГКБ № </a:t>
            </a:r>
            <a:r>
              <a:rPr lang="ru-RU" altLang="ru-RU" sz="1400" dirty="0" smtClean="0"/>
              <a:t>3 – </a:t>
            </a:r>
            <a:r>
              <a:rPr lang="ru-RU" altLang="ru-RU" sz="1400" dirty="0"/>
              <a:t>4 млн. </a:t>
            </a:r>
            <a:r>
              <a:rPr lang="ru-RU" altLang="ru-RU" sz="1400" dirty="0" smtClean="0"/>
              <a:t>рублей.</a:t>
            </a:r>
            <a:endParaRPr lang="ru-RU" altLang="ru-RU" sz="1400" dirty="0"/>
          </a:p>
        </p:txBody>
      </p:sp>
      <p:pic>
        <p:nvPicPr>
          <p:cNvPr id="2050" name="Picture 2" descr="http://im2.kommersant.ru/Issues.photo/TEMA/2013/184/KSP_011323_00172_1_t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0" y="1597080"/>
            <a:ext cx="3737189" cy="21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img.rg.ru/img/content/99/73/96/600mediki_rebe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9" y="4020525"/>
            <a:ext cx="3737189" cy="249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9784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063" y="376238"/>
            <a:ext cx="8474075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Социальная политика</a:t>
            </a:r>
            <a:r>
              <a:rPr lang="en-US" altLang="ru-RU" sz="3200" b="1" dirty="0" smtClean="0">
                <a:solidFill>
                  <a:schemeClr val="tx1"/>
                </a:solidFill>
              </a:rPr>
              <a:t/>
            </a:r>
            <a:br>
              <a:rPr lang="en-US" altLang="ru-RU" sz="3200" b="1" dirty="0" smtClean="0">
                <a:solidFill>
                  <a:schemeClr val="tx1"/>
                </a:solidFill>
              </a:rPr>
            </a:br>
            <a:r>
              <a:rPr lang="ru-RU" altLang="ru-RU" sz="1800" b="1" dirty="0" smtClean="0">
                <a:solidFill>
                  <a:srgbClr val="158D8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в 2014 году направлено </a:t>
            </a:r>
            <a:r>
              <a:rPr lang="en-US" altLang="ru-RU" sz="1800" b="1" dirty="0" smtClean="0">
                <a:solidFill>
                  <a:srgbClr val="158D8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829</a:t>
            </a:r>
            <a:r>
              <a:rPr lang="ru-RU" altLang="ru-RU" sz="1800" b="1" dirty="0" smtClean="0">
                <a:solidFill>
                  <a:srgbClr val="158D8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млн. рублей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656026" y="1363623"/>
            <a:ext cx="526732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1300" dirty="0">
                <a:solidFill>
                  <a:srgbClr val="D60093"/>
                </a:solidFill>
                <a:effectLst/>
                <a:cs typeface="Times New Roman" pitchFamily="18" charset="0"/>
              </a:rPr>
              <a:t>Направлено 106 млн. </a:t>
            </a:r>
            <a:r>
              <a:rPr lang="ru-RU" altLang="ru-RU" sz="1300" dirty="0" smtClean="0">
                <a:solidFill>
                  <a:srgbClr val="D60093"/>
                </a:solidFill>
                <a:effectLst/>
                <a:cs typeface="Times New Roman" pitchFamily="18" charset="0"/>
              </a:rPr>
              <a:t>рублей</a:t>
            </a:r>
            <a:endParaRPr lang="ru-RU" altLang="ru-RU" sz="1300" dirty="0">
              <a:solidFill>
                <a:srgbClr val="D60093"/>
              </a:solidFill>
              <a:effectLst/>
              <a:cs typeface="Times New Roman" pitchFamily="18" charset="0"/>
            </a:endParaRPr>
          </a:p>
          <a:p>
            <a:r>
              <a:rPr lang="ru-RU" altLang="ru-RU" sz="13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на возмещение </a:t>
            </a:r>
            <a:r>
              <a:rPr lang="ru-RU" altLang="ru-RU" sz="1300" b="0" dirty="0">
                <a:solidFill>
                  <a:schemeClr val="tx1"/>
                </a:solidFill>
                <a:effectLst/>
                <a:cs typeface="Times New Roman" pitchFamily="18" charset="0"/>
              </a:rPr>
              <a:t>затрат, связанных с предоставлением льгот по оплате жилищно-коммунальных услуг многодетным семьям (</a:t>
            </a:r>
            <a:r>
              <a:rPr lang="en-US" altLang="ru-RU" sz="13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2</a:t>
            </a:r>
            <a:r>
              <a:rPr lang="ru-RU" altLang="ru-RU" sz="13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en-US" altLang="ru-RU" sz="13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064</a:t>
            </a:r>
            <a:r>
              <a:rPr lang="ru-RU" altLang="ru-RU" sz="13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ru-RU" altLang="ru-RU" sz="1300" b="0" dirty="0">
                <a:solidFill>
                  <a:schemeClr val="tx1"/>
                </a:solidFill>
                <a:effectLst/>
                <a:cs typeface="Times New Roman" pitchFamily="18" charset="0"/>
              </a:rPr>
              <a:t>семей), малоимущим (</a:t>
            </a:r>
            <a:r>
              <a:rPr lang="en-US" altLang="ru-RU" sz="13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12</a:t>
            </a:r>
            <a:r>
              <a:rPr lang="ru-RU" altLang="ru-RU" sz="13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en-US" altLang="ru-RU" sz="13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696</a:t>
            </a:r>
            <a:r>
              <a:rPr lang="ru-RU" altLang="ru-RU" sz="13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ru-RU" altLang="ru-RU" sz="1300" b="0" dirty="0">
                <a:solidFill>
                  <a:schemeClr val="tx1"/>
                </a:solidFill>
                <a:effectLst/>
                <a:cs typeface="Times New Roman" pitchFamily="18" charset="0"/>
              </a:rPr>
              <a:t>семей) и Почётным гражданам (3</a:t>
            </a:r>
            <a:r>
              <a:rPr lang="en-US" altLang="ru-RU" sz="1300" b="0" dirty="0">
                <a:solidFill>
                  <a:schemeClr val="tx1"/>
                </a:solidFill>
                <a:effectLst/>
                <a:cs typeface="Times New Roman" pitchFamily="18" charset="0"/>
              </a:rPr>
              <a:t>2</a:t>
            </a:r>
            <a:r>
              <a:rPr lang="ru-RU" altLang="ru-RU" sz="1300" b="0" dirty="0">
                <a:solidFill>
                  <a:schemeClr val="tx1"/>
                </a:solidFill>
                <a:effectLst/>
                <a:cs typeface="Times New Roman" pitchFamily="18" charset="0"/>
              </a:rPr>
              <a:t> человека).</a:t>
            </a:r>
          </a:p>
          <a:p>
            <a:r>
              <a:rPr lang="ru-RU" altLang="ru-RU" sz="1300" dirty="0">
                <a:solidFill>
                  <a:srgbClr val="D60093"/>
                </a:solidFill>
                <a:effectLst/>
                <a:cs typeface="Times New Roman" pitchFamily="18" charset="0"/>
              </a:rPr>
              <a:t>Направлено 7</a:t>
            </a:r>
            <a:r>
              <a:rPr lang="en-US" altLang="ru-RU" sz="1300" dirty="0">
                <a:solidFill>
                  <a:srgbClr val="D60093"/>
                </a:solidFill>
                <a:effectLst/>
                <a:cs typeface="Times New Roman" pitchFamily="18" charset="0"/>
              </a:rPr>
              <a:t>5</a:t>
            </a:r>
            <a:r>
              <a:rPr lang="ru-RU" altLang="ru-RU" sz="1300" dirty="0">
                <a:solidFill>
                  <a:srgbClr val="D60093"/>
                </a:solidFill>
                <a:effectLst/>
                <a:cs typeface="Times New Roman" pitchFamily="18" charset="0"/>
              </a:rPr>
              <a:t> млн. </a:t>
            </a:r>
            <a:r>
              <a:rPr lang="ru-RU" altLang="ru-RU" sz="1300" dirty="0" smtClean="0">
                <a:solidFill>
                  <a:srgbClr val="D60093"/>
                </a:solidFill>
                <a:effectLst/>
                <a:cs typeface="Times New Roman" pitchFamily="18" charset="0"/>
              </a:rPr>
              <a:t>рублей </a:t>
            </a:r>
            <a:endParaRPr lang="ru-RU" altLang="ru-RU" sz="1300" dirty="0">
              <a:solidFill>
                <a:srgbClr val="D60093"/>
              </a:solidFill>
              <a:effectLst/>
              <a:cs typeface="Times New Roman" pitchFamily="18" charset="0"/>
            </a:endParaRPr>
          </a:p>
          <a:p>
            <a:r>
              <a:rPr lang="ru-RU" altLang="ru-RU" sz="13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на поддержку </a:t>
            </a:r>
            <a:r>
              <a:rPr lang="ru-RU" altLang="ru-RU" sz="1300" b="0" dirty="0">
                <a:solidFill>
                  <a:schemeClr val="tx1"/>
                </a:solidFill>
                <a:effectLst/>
                <a:cs typeface="Times New Roman" pitchFamily="18" charset="0"/>
              </a:rPr>
              <a:t>работников социальной сферы, социальные выплаты, в том числе работникам образования, творческим работникам, работникам учреждений физической культуры и спорта.</a:t>
            </a:r>
            <a:endParaRPr lang="en-US" altLang="ru-RU" sz="1300" b="0" dirty="0"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r>
              <a:rPr lang="ru-RU" altLang="ru-RU" sz="1300" dirty="0">
                <a:solidFill>
                  <a:srgbClr val="D60093"/>
                </a:solidFill>
                <a:effectLst/>
                <a:cs typeface="Times New Roman" pitchFamily="18" charset="0"/>
              </a:rPr>
              <a:t>Направлен </a:t>
            </a:r>
            <a:r>
              <a:rPr lang="en-US" altLang="ru-RU" sz="1300" dirty="0">
                <a:solidFill>
                  <a:srgbClr val="D60093"/>
                </a:solidFill>
                <a:effectLst/>
                <a:cs typeface="Times New Roman" pitchFamily="18" charset="0"/>
              </a:rPr>
              <a:t>1</a:t>
            </a:r>
            <a:r>
              <a:rPr lang="ru-RU" altLang="ru-RU" sz="1300" dirty="0">
                <a:solidFill>
                  <a:srgbClr val="D60093"/>
                </a:solidFill>
                <a:effectLst/>
                <a:cs typeface="Times New Roman" pitchFamily="18" charset="0"/>
              </a:rPr>
              <a:t> млн. рублей:</a:t>
            </a:r>
            <a:endParaRPr lang="en-US" altLang="ru-RU" sz="1300" dirty="0">
              <a:solidFill>
                <a:srgbClr val="D60093"/>
              </a:solidFill>
              <a:effectLst/>
              <a:cs typeface="Times New Roman" pitchFamily="18" charset="0"/>
            </a:endParaRPr>
          </a:p>
          <a:p>
            <a:r>
              <a:rPr lang="ru-RU" altLang="ru-RU" sz="13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2 049 </a:t>
            </a:r>
            <a:r>
              <a:rPr lang="ru-RU" altLang="ru-RU" sz="1300" b="0" dirty="0">
                <a:solidFill>
                  <a:schemeClr val="tx1"/>
                </a:solidFill>
                <a:effectLst/>
                <a:cs typeface="Times New Roman" pitchFamily="18" charset="0"/>
              </a:rPr>
              <a:t>человек получили дополнительную денежную компенсацию на усиленное питание доноров крови и её компонентов.</a:t>
            </a:r>
            <a:endParaRPr lang="ru-RU" altLang="ru-RU" sz="1300" dirty="0">
              <a:solidFill>
                <a:srgbClr val="D60093"/>
              </a:solidFill>
              <a:effectLst/>
              <a:cs typeface="Times New Roman" pitchFamily="18" charset="0"/>
            </a:endParaRPr>
          </a:p>
          <a:p>
            <a:r>
              <a:rPr lang="ru-RU" altLang="ru-RU" sz="1300" dirty="0">
                <a:solidFill>
                  <a:srgbClr val="D60093"/>
                </a:solidFill>
                <a:effectLst/>
                <a:cs typeface="Times New Roman" pitchFamily="18" charset="0"/>
              </a:rPr>
              <a:t>Направлено 92 млн. рублей: </a:t>
            </a:r>
          </a:p>
          <a:p>
            <a:r>
              <a:rPr lang="ru-RU" altLang="ru-RU" sz="1300" b="0" dirty="0">
                <a:solidFill>
                  <a:schemeClr val="tx1"/>
                </a:solidFill>
                <a:effectLst/>
                <a:cs typeface="Times New Roman" pitchFamily="18" charset="0"/>
              </a:rPr>
              <a:t>96 молодых семей получили социальные выплаты на приобретение (строительство) жилья в рамках подпрограммы </a:t>
            </a:r>
            <a:r>
              <a:rPr lang="ru-RU" altLang="ru-RU" sz="13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«Обеспечение </a:t>
            </a:r>
            <a:r>
              <a:rPr lang="ru-RU" altLang="ru-RU" sz="1300" b="0" dirty="0">
                <a:solidFill>
                  <a:schemeClr val="tx1"/>
                </a:solidFill>
                <a:effectLst/>
                <a:cs typeface="Times New Roman" pitchFamily="18" charset="0"/>
              </a:rPr>
              <a:t>жильём молодых </a:t>
            </a:r>
            <a:r>
              <a:rPr lang="ru-RU" altLang="ru-RU" sz="13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семей» </a:t>
            </a:r>
            <a:r>
              <a:rPr lang="ru-RU" altLang="ru-RU" sz="1300" b="0" dirty="0">
                <a:solidFill>
                  <a:schemeClr val="tx1"/>
                </a:solidFill>
                <a:effectLst/>
                <a:cs typeface="Times New Roman" pitchFamily="18" charset="0"/>
              </a:rPr>
              <a:t>федеральной целевой программы </a:t>
            </a:r>
            <a:r>
              <a:rPr lang="ru-RU" altLang="ru-RU" sz="13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«Жилище» </a:t>
            </a:r>
            <a:r>
              <a:rPr lang="ru-RU" altLang="ru-RU" sz="1300" b="0" dirty="0">
                <a:solidFill>
                  <a:schemeClr val="tx1"/>
                </a:solidFill>
                <a:effectLst/>
                <a:cs typeface="Times New Roman" pitchFamily="18" charset="0"/>
              </a:rPr>
              <a:t>на 2011 - 2015 годы.</a:t>
            </a:r>
            <a:endParaRPr lang="ru-RU" altLang="ru-RU" sz="1400" b="0" dirty="0"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endParaRPr lang="ru-RU" altLang="ru-RU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9875" name="Text Box 9"/>
          <p:cNvSpPr txBox="1">
            <a:spLocks noChangeArrowheads="1"/>
          </p:cNvSpPr>
          <p:nvPr/>
        </p:nvSpPr>
        <p:spPr bwMode="auto">
          <a:xfrm>
            <a:off x="7091363" y="0"/>
            <a:ext cx="205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2000">
              <a:solidFill>
                <a:schemeClr val="tx1"/>
              </a:solidFill>
            </a:endParaRPr>
          </a:p>
        </p:txBody>
      </p:sp>
      <p:pic>
        <p:nvPicPr>
          <p:cNvPr id="79876" name="Picture 10" descr="1052_cec05c63__cec05c63_siz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1444625"/>
            <a:ext cx="3206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651257" y="4573950"/>
            <a:ext cx="52673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altLang="ru-RU" sz="1300" dirty="0">
                <a:solidFill>
                  <a:srgbClr val="D60093"/>
                </a:solidFill>
                <a:effectLst/>
                <a:cs typeface="Times New Roman" pitchFamily="18" charset="0"/>
              </a:rPr>
              <a:t>На реализацию мероприятий муниципальных ведомственных целевых программ направлено 96 млн. рублей, из них:</a:t>
            </a:r>
          </a:p>
          <a:p>
            <a:pPr>
              <a:defRPr/>
            </a:pPr>
            <a:r>
              <a:rPr lang="ru-RU" altLang="ru-RU" sz="1300" dirty="0">
                <a:solidFill>
                  <a:srgbClr val="D60093"/>
                </a:solidFill>
                <a:effectLst/>
                <a:cs typeface="Times New Roman" pitchFamily="18" charset="0"/>
              </a:rPr>
              <a:t>54 млн. рублей</a:t>
            </a:r>
            <a:r>
              <a:rPr lang="ru-RU" altLang="ru-RU" sz="1300" dirty="0">
                <a:solidFill>
                  <a:schemeClr val="tx1"/>
                </a:solidFill>
                <a:effectLst/>
                <a:cs typeface="Times New Roman" pitchFamily="18" charset="0"/>
              </a:rPr>
              <a:t> - </a:t>
            </a:r>
            <a:r>
              <a:rPr lang="ru-RU" altLang="ru-RU" sz="1300" b="0" dirty="0">
                <a:solidFill>
                  <a:schemeClr val="tx1"/>
                </a:solidFill>
                <a:effectLst/>
                <a:cs typeface="Times New Roman" pitchFamily="18" charset="0"/>
              </a:rPr>
              <a:t>«Поддержка общественных инициатив и содействие развитию гражданского общества» на 2014-2016 годы;  </a:t>
            </a:r>
          </a:p>
          <a:p>
            <a:pPr>
              <a:defRPr/>
            </a:pPr>
            <a:r>
              <a:rPr lang="ru-RU" altLang="ru-RU" sz="1300" dirty="0">
                <a:solidFill>
                  <a:srgbClr val="D60093"/>
                </a:solidFill>
                <a:effectLst/>
                <a:cs typeface="Times New Roman" pitchFamily="18" charset="0"/>
              </a:rPr>
              <a:t>42 млн. рублей</a:t>
            </a:r>
            <a:r>
              <a:rPr lang="ru-RU" altLang="ru-RU" sz="1300" dirty="0">
                <a:solidFill>
                  <a:schemeClr val="tx1"/>
                </a:solidFill>
                <a:effectLst/>
                <a:cs typeface="Times New Roman" pitchFamily="18" charset="0"/>
              </a:rPr>
              <a:t> - </a:t>
            </a:r>
            <a:r>
              <a:rPr lang="ru-RU" altLang="ru-RU" sz="1300" b="0" dirty="0">
                <a:solidFill>
                  <a:schemeClr val="tx1"/>
                </a:solidFill>
                <a:effectLst/>
                <a:cs typeface="Times New Roman" pitchFamily="18" charset="0"/>
              </a:rPr>
              <a:t>«Старшее поколение» на 2014-2016 годы (произведён ремонт жилья 239 ветеранов Великой Отечественной войны, оздоровилось и отдохнуло на Черноморском побережье 250 пенсионеров).</a:t>
            </a:r>
          </a:p>
          <a:p>
            <a:pPr>
              <a:defRPr/>
            </a:pPr>
            <a:endParaRPr lang="ru-RU" altLang="ru-RU" sz="1300" b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altLang="ru-RU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79878" name="Picture 17" descr="IMG_96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3963988"/>
            <a:ext cx="32067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37127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9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36123"/>
              </p:ext>
            </p:extLst>
          </p:nvPr>
        </p:nvGraphicFramePr>
        <p:xfrm>
          <a:off x="3351213" y="833438"/>
          <a:ext cx="5792787" cy="9485313"/>
        </p:xfrm>
        <a:graphic>
          <a:graphicData uri="http://schemas.openxmlformats.org/drawingml/2006/table">
            <a:tbl>
              <a:tblPr/>
              <a:tblGrid>
                <a:gridCol w="5792787"/>
              </a:tblGrid>
              <a:tr h="634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5C1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 счёт субвенций из краевого бюджета направлено 260 млн. рублей, из них: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 млн. рублей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оказание поддержки детям-сиротам и детям, оставшимся без попечения родителей (в том числе, содержание 1 008 детей-сирот, вознаграждение приёмным родителям и патронатным воспитателям (246 приёмных семей и 8 патронатных семей), проезд на городском, пригородном, внутрирайонном транспорте 347 детей-сирот, оформлена регистрация права собственности одному ребёнку);</a:t>
                      </a:r>
                      <a:endParaRPr kumimoji="0" lang="en-US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4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организацию и осуществление деятельности по опеке и попечительству в отношении несовершеннолетних, организацию оздоровления и отдыха детей и выявление обстоятельств, свидетельствующих о необходимости оказания детям-сиротам содействия в преодолении трудной жизненной ситуации, и осуществление контроля за использованием детьми-сиротами предоставленных им жилых помещений специализированного жилищного фонда;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млн. рублей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компенсацию части родительской платы за содержание ребёнка в детских дошкольных учреждениях получили 39 278 детей.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5C1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 счёт собственных доходов местного бюджета - 199 млн. рублей,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5C1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млн. рублей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обеспечение питанием более 80 тыс. детей, обучающихся в муниципальных общеобразовательных учреждениях, в том числе детей с ограниченными возможностями здоровья, детей из малоимущих семей, детей сотрудников правоохранительных органов, погибших при исполнении служебных обязанностей;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млн. рублей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организацию и осуществление деятельности по опеке и попечительству в отношении несовершеннолетних;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млн. рублей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вручение новогодних подарочных наборов 17 тыс. несовершеннолетних  детей из социально незащищённых семей.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00" name="Text Box 8"/>
          <p:cNvSpPr txBox="1">
            <a:spLocks noChangeArrowheads="1"/>
          </p:cNvSpPr>
          <p:nvPr/>
        </p:nvSpPr>
        <p:spPr bwMode="auto">
          <a:xfrm>
            <a:off x="7091363" y="0"/>
            <a:ext cx="205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168430" y="154277"/>
            <a:ext cx="80899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altLang="ru-RU" sz="2800" dirty="0">
                <a:solidFill>
                  <a:srgbClr val="0505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Расходы в сфере охраны семьи и детства</a:t>
            </a:r>
            <a:r>
              <a:rPr lang="ru-RU" altLang="ru-RU" sz="2000" b="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dirty="0">
                <a:solidFill>
                  <a:srgbClr val="10C6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Всего в 2014 году направлено 459 млн. рублей, в том числе:</a:t>
            </a:r>
          </a:p>
        </p:txBody>
      </p:sp>
      <p:pic>
        <p:nvPicPr>
          <p:cNvPr id="80902" name="Picture 10" descr="Семья, материнство, детство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062038"/>
            <a:ext cx="320675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11" descr="56071429_ElenaSHovkoplyas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3963988"/>
            <a:ext cx="32067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48645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37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2370" y="1597025"/>
            <a:ext cx="5343099" cy="50371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336699"/>
                </a:solidFill>
                <a:cs typeface="Times New Roman" pitchFamily="18" charset="0"/>
              </a:rPr>
              <a:t>-  в пос. Знаменском открыт физкультурно-оздоровительный комплекс </a:t>
            </a:r>
            <a:r>
              <a:rPr lang="ru-RU" altLang="ru-RU" sz="2000" dirty="0">
                <a:solidFill>
                  <a:srgbClr val="336699"/>
                </a:solidFill>
                <a:cs typeface="Times New Roman" pitchFamily="18" charset="0"/>
              </a:rPr>
              <a:t>– 37 млн. рублей;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000" dirty="0" smtClean="0">
              <a:solidFill>
                <a:srgbClr val="336699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dirty="0" smtClean="0">
                <a:solidFill>
                  <a:srgbClr val="336699"/>
                </a:solidFill>
                <a:cs typeface="Times New Roman" pitchFamily="18" charset="0"/>
              </a:rPr>
              <a:t>продолжено проектирование физкультурно-оздоровительного комплекса в ст. Старокорсунской, закрытого плавательного бассейна в Комсомольском </a:t>
            </a:r>
            <a:r>
              <a:rPr lang="ru-RU" altLang="ru-RU" sz="2000" dirty="0">
                <a:solidFill>
                  <a:srgbClr val="336699"/>
                </a:solidFill>
                <a:cs typeface="Times New Roman" pitchFamily="18" charset="0"/>
              </a:rPr>
              <a:t>микрорайоне – </a:t>
            </a:r>
            <a:r>
              <a:rPr lang="ru-RU" altLang="ru-RU" sz="2000" dirty="0" smtClean="0">
                <a:solidFill>
                  <a:srgbClr val="336699"/>
                </a:solidFill>
                <a:cs typeface="Times New Roman" pitchFamily="18" charset="0"/>
              </a:rPr>
              <a:t>6 </a:t>
            </a:r>
            <a:r>
              <a:rPr lang="ru-RU" altLang="ru-RU" sz="2000" dirty="0">
                <a:solidFill>
                  <a:srgbClr val="336699"/>
                </a:solidFill>
                <a:cs typeface="Times New Roman" pitchFamily="18" charset="0"/>
              </a:rPr>
              <a:t>млн. рублей;</a:t>
            </a:r>
            <a:endParaRPr lang="ru-RU" altLang="ru-RU" sz="2000" dirty="0" smtClean="0">
              <a:solidFill>
                <a:srgbClr val="336699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000" dirty="0" smtClean="0">
              <a:solidFill>
                <a:srgbClr val="336699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dirty="0" smtClean="0">
                <a:solidFill>
                  <a:srgbClr val="336699"/>
                </a:solidFill>
                <a:cs typeface="Times New Roman" pitchFamily="18" charset="0"/>
              </a:rPr>
              <a:t>продолжено строительство спортивного комплекса с плавательным бассейном по ул. им. 70-летия </a:t>
            </a:r>
            <a:r>
              <a:rPr lang="ru-RU" altLang="ru-RU" sz="2000" dirty="0">
                <a:solidFill>
                  <a:srgbClr val="336699"/>
                </a:solidFill>
                <a:cs typeface="Times New Roman" pitchFamily="18" charset="0"/>
              </a:rPr>
              <a:t>Октября – </a:t>
            </a:r>
            <a:r>
              <a:rPr lang="ru-RU" altLang="ru-RU" sz="2000" dirty="0" smtClean="0">
                <a:solidFill>
                  <a:srgbClr val="336699"/>
                </a:solidFill>
                <a:cs typeface="Times New Roman" pitchFamily="18" charset="0"/>
              </a:rPr>
              <a:t>88 </a:t>
            </a:r>
            <a:r>
              <a:rPr lang="ru-RU" altLang="ru-RU" sz="2000" dirty="0">
                <a:solidFill>
                  <a:srgbClr val="336699"/>
                </a:solidFill>
                <a:cs typeface="Times New Roman" pitchFamily="18" charset="0"/>
              </a:rPr>
              <a:t>млн. рублей;</a:t>
            </a:r>
            <a:endParaRPr lang="ru-RU" altLang="ru-RU" sz="2000" dirty="0" smtClean="0">
              <a:solidFill>
                <a:srgbClr val="336699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000" dirty="0" smtClean="0">
              <a:solidFill>
                <a:srgbClr val="336699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solidFill>
                  <a:srgbClr val="336699"/>
                </a:solidFill>
              </a:rPr>
              <a:t>-    отремонтировано 6 спортивных площадок, расположенных на придомовых территориях многоквартирных жилых домов </a:t>
            </a:r>
            <a:r>
              <a:rPr lang="ru-RU" altLang="ru-RU" sz="2000" dirty="0">
                <a:solidFill>
                  <a:srgbClr val="336699"/>
                </a:solidFill>
                <a:cs typeface="Times New Roman" pitchFamily="18" charset="0"/>
              </a:rPr>
              <a:t>– </a:t>
            </a:r>
            <a:r>
              <a:rPr lang="ru-RU" altLang="ru-RU" sz="2000" dirty="0" smtClean="0">
                <a:solidFill>
                  <a:srgbClr val="336699"/>
                </a:solidFill>
                <a:cs typeface="Times New Roman" pitchFamily="18" charset="0"/>
              </a:rPr>
              <a:t>2 </a:t>
            </a:r>
            <a:r>
              <a:rPr lang="ru-RU" altLang="ru-RU" sz="2000" dirty="0">
                <a:solidFill>
                  <a:srgbClr val="336699"/>
                </a:solidFill>
                <a:cs typeface="Times New Roman" pitchFamily="18" charset="0"/>
              </a:rPr>
              <a:t>млн. рублей</a:t>
            </a:r>
            <a:r>
              <a:rPr lang="ru-RU" altLang="ru-RU" sz="2000" dirty="0" smtClean="0">
                <a:solidFill>
                  <a:srgbClr val="336699"/>
                </a:solidFill>
              </a:rPr>
              <a:t>.</a:t>
            </a: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1366838" y="1062038"/>
            <a:ext cx="70977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Всего в 201</a:t>
            </a:r>
            <a:r>
              <a:rPr lang="en-US" altLang="ru-RU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</a:t>
            </a:r>
            <a:r>
              <a:rPr lang="ru-RU" altLang="ru-RU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году направлено </a:t>
            </a:r>
            <a:r>
              <a:rPr lang="en-US" altLang="ru-RU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363</a:t>
            </a:r>
            <a:r>
              <a:rPr lang="ru-RU" altLang="ru-RU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млн. рублей</a:t>
            </a:r>
          </a:p>
        </p:txBody>
      </p:sp>
      <p:pic>
        <p:nvPicPr>
          <p:cNvPr id="143366" name="Picture 12" descr="6651-effea3739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70" y="1597080"/>
            <a:ext cx="2976330" cy="246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ds35.centerstart.ru/sites/ds35.centerstart.ru/files/otkrytie_sportploshchadki_olimp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1" y="4376122"/>
            <a:ext cx="2976330" cy="18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7367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0038"/>
            <a:ext cx="83820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расходов местного бюджета (бюджета муниципального образования город Краснодар)</a:t>
            </a:r>
          </a:p>
        </p:txBody>
      </p:sp>
      <p:graphicFrame>
        <p:nvGraphicFramePr>
          <p:cNvPr id="17636" name="Group 2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34978"/>
              </p:ext>
            </p:extLst>
          </p:nvPr>
        </p:nvGraphicFramePr>
        <p:xfrm>
          <a:off x="450850" y="1062038"/>
          <a:ext cx="8320088" cy="5523867"/>
        </p:xfrm>
        <a:graphic>
          <a:graphicData uri="http://schemas.openxmlformats.org/drawingml/2006/table">
            <a:tbl>
              <a:tblPr/>
              <a:tblGrid>
                <a:gridCol w="323850"/>
                <a:gridCol w="3262313"/>
                <a:gridCol w="763587"/>
                <a:gridCol w="763588"/>
                <a:gridCol w="839787"/>
                <a:gridCol w="687388"/>
                <a:gridCol w="839787"/>
                <a:gridCol w="839788"/>
              </a:tblGrid>
              <a:tr h="579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п/п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CA3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CA3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(отчёт)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CA3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(отчёт)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CA3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(отчёт)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CA3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CA3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CA3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к 2012 году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CA3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CA3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к 2013 году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CA3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к 2012 году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CA3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D2A8D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Социальная сфера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D2A8D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11 575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D2A8D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13 200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D2A8D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D2A8D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14 473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D2A8D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D2A8D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D2A8D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7 798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10 175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10 915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Культура, кинематография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Здравоохранение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2 379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1 387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1 569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DADDD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BB9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Городское хозяйство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BB9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6 576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BB9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6 409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BB9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BB9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9 136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BB9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BB9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BB96B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4 234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4 183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5 275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2 319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2 208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3 844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BFFFB"/>
                        </a:gs>
                        <a:gs pos="100000">
                          <a:srgbClr val="C9CCC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1 803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1 850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2 041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Межбюджетные трансферты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>
                            <a:alpha val="50000"/>
                          </a:srgbClr>
                        </a:gs>
                        <a:gs pos="100000">
                          <a:srgbClr val="C19AC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54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88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20 552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88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22 284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88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88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26 635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88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88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88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596" name="Rectangle 240"/>
          <p:cNvSpPr>
            <a:spLocks noChangeArrowheads="1"/>
          </p:cNvSpPr>
          <p:nvPr/>
        </p:nvSpPr>
        <p:spPr bwMode="auto">
          <a:xfrm>
            <a:off x="8693150" y="12922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200" b="0">
              <a:solidFill>
                <a:srgbClr val="1F497D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0078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48336" y="986440"/>
            <a:ext cx="5051202" cy="572551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400" b="1" dirty="0"/>
              <a:t>  </a:t>
            </a:r>
            <a:r>
              <a:rPr lang="ru-RU" alt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Жилищное хозяйство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в </a:t>
            </a:r>
            <a:r>
              <a:rPr lang="ru-RU" altLang="ru-RU" sz="1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2014 </a:t>
            </a:r>
            <a:r>
              <a:rPr lang="ru-RU" altLang="ru-RU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году направлено </a:t>
            </a:r>
            <a:r>
              <a:rPr lang="ru-RU" altLang="ru-RU" sz="1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504 </a:t>
            </a:r>
            <a:r>
              <a:rPr lang="ru-RU" altLang="ru-RU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млн. </a:t>
            </a:r>
            <a:r>
              <a:rPr lang="ru-RU" altLang="ru-RU" sz="1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рублей,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400" dirty="0" smtClean="0"/>
              <a:t>в том числе на</a:t>
            </a:r>
            <a:r>
              <a:rPr lang="ru-RU" altLang="ru-RU" sz="1400" b="1" dirty="0" smtClean="0"/>
              <a:t>:</a:t>
            </a:r>
            <a:endParaRPr lang="ru-RU" altLang="ru-RU" sz="1400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600" i="1" dirty="0" smtClean="0"/>
              <a:t>-    бюджетные инвестиции – 179 млн</a:t>
            </a:r>
            <a:r>
              <a:rPr lang="ru-RU" altLang="ru-RU" sz="1600" i="1" dirty="0"/>
              <a:t>. </a:t>
            </a:r>
            <a:r>
              <a:rPr lang="ru-RU" altLang="ru-RU" sz="1600" i="1" dirty="0" smtClean="0"/>
              <a:t>рублей</a:t>
            </a:r>
            <a:r>
              <a:rPr lang="ru-RU" altLang="ru-RU" sz="1600" dirty="0" smtClean="0"/>
              <a:t>, </a:t>
            </a:r>
            <a:r>
              <a:rPr lang="ru-RU" altLang="ru-RU" sz="1400" dirty="0"/>
              <a:t>и</a:t>
            </a:r>
            <a:r>
              <a:rPr lang="ru-RU" altLang="ru-RU" sz="1400" dirty="0" smtClean="0"/>
              <a:t>з них </a:t>
            </a:r>
            <a:r>
              <a:rPr lang="ru-RU" sz="1400" dirty="0" smtClean="0"/>
              <a:t>на:</a:t>
            </a:r>
          </a:p>
          <a:p>
            <a:pPr algn="just"/>
            <a:r>
              <a:rPr lang="ru-RU" sz="1400" dirty="0" smtClean="0"/>
              <a:t>обеспечение </a:t>
            </a:r>
            <a:r>
              <a:rPr lang="ru-RU" sz="1400" dirty="0"/>
              <a:t>жилыми помещениями детей-сирот и детей, оставшихся без попечения родителей, лиц из их числа – </a:t>
            </a:r>
            <a:r>
              <a:rPr lang="ru-RU" sz="1400" dirty="0" smtClean="0"/>
              <a:t>148 </a:t>
            </a:r>
            <a:r>
              <a:rPr lang="ru-RU" sz="1400" dirty="0"/>
              <a:t>млн. </a:t>
            </a:r>
            <a:r>
              <a:rPr lang="ru-RU" sz="1400" dirty="0" smtClean="0"/>
              <a:t>рублей,</a:t>
            </a:r>
          </a:p>
          <a:p>
            <a:pPr algn="just"/>
            <a:r>
              <a:rPr lang="ru-RU" sz="1400" dirty="0" smtClean="0"/>
              <a:t>приобретение </a:t>
            </a:r>
            <a:r>
              <a:rPr lang="ru-RU" sz="1400" dirty="0"/>
              <a:t>жилых помещений в муниципальную собственность – 24 млн</a:t>
            </a:r>
            <a:r>
              <a:rPr lang="ru-RU" sz="1400" dirty="0" smtClean="0"/>
              <a:t>. рублей;</a:t>
            </a:r>
          </a:p>
          <a:p>
            <a:pPr algn="just">
              <a:buFontTx/>
              <a:buChar char="-"/>
            </a:pPr>
            <a:r>
              <a:rPr lang="ru-RU" altLang="ru-RU" sz="1600" i="1" dirty="0" smtClean="0"/>
              <a:t>текущие </a:t>
            </a:r>
            <a:r>
              <a:rPr lang="ru-RU" altLang="ru-RU" sz="1600" i="1" dirty="0"/>
              <a:t>расходы в области жилищного хозяйства </a:t>
            </a:r>
            <a:endParaRPr lang="ru-RU" altLang="ru-RU" sz="1600" i="1" dirty="0" smtClean="0"/>
          </a:p>
          <a:p>
            <a:pPr marL="0" indent="0" algn="just">
              <a:buNone/>
            </a:pPr>
            <a:r>
              <a:rPr lang="ru-RU" altLang="ru-RU" sz="1600" i="1" dirty="0"/>
              <a:t> </a:t>
            </a:r>
            <a:r>
              <a:rPr lang="ru-RU" altLang="ru-RU" sz="1600" i="1" dirty="0" smtClean="0"/>
              <a:t>      –  325 млн. рублей</a:t>
            </a:r>
            <a:r>
              <a:rPr lang="ru-RU" altLang="ru-RU" sz="1600" dirty="0" smtClean="0"/>
              <a:t>, </a:t>
            </a:r>
            <a:r>
              <a:rPr lang="ru-RU" altLang="ru-RU" sz="1400" dirty="0" smtClean="0"/>
              <a:t>в том числе на</a:t>
            </a:r>
            <a:r>
              <a:rPr lang="ru-RU" altLang="ru-RU" sz="1600" dirty="0" smtClean="0"/>
              <a:t>:</a:t>
            </a:r>
          </a:p>
          <a:p>
            <a:pPr algn="just">
              <a:lnSpc>
                <a:spcPct val="80000"/>
              </a:lnSpc>
            </a:pPr>
            <a:r>
              <a:rPr lang="ru-RU" altLang="ru-RU" sz="1400" dirty="0" smtClean="0"/>
              <a:t>реализацию </a:t>
            </a:r>
            <a:r>
              <a:rPr lang="ru-RU" altLang="ru-RU" sz="1400" dirty="0"/>
              <a:t>мероприятий Региональной программы капитального ремонта общего имущества собственников помещений в многоквартирных домах (МКД), расположенных на территории муниципального образования город Краснодар </a:t>
            </a:r>
            <a:r>
              <a:rPr lang="ru-RU" altLang="ru-RU" sz="1400" dirty="0" smtClean="0"/>
              <a:t>– 135 млн. рублей, </a:t>
            </a:r>
            <a:endParaRPr lang="ru-RU" altLang="ru-RU" sz="1400" dirty="0"/>
          </a:p>
          <a:p>
            <a:pPr algn="just">
              <a:lnSpc>
                <a:spcPct val="80000"/>
              </a:lnSpc>
            </a:pPr>
            <a:r>
              <a:rPr lang="ru-RU" altLang="ru-RU" sz="1400" dirty="0" smtClean="0"/>
              <a:t>обеспечение </a:t>
            </a:r>
            <a:r>
              <a:rPr lang="ru-RU" altLang="ru-RU" sz="1400" dirty="0"/>
              <a:t>мероприятий по содержанию, текущему и капитальному ремонту многоквартирных домов, находящихся в муниципальной собственности – </a:t>
            </a:r>
            <a:r>
              <a:rPr lang="ru-RU" altLang="ru-RU" sz="1400" dirty="0" smtClean="0"/>
              <a:t>91 </a:t>
            </a:r>
            <a:r>
              <a:rPr lang="ru-RU" altLang="ru-RU" sz="1400" dirty="0"/>
              <a:t>млн. рублей,</a:t>
            </a:r>
          </a:p>
          <a:p>
            <a:pPr algn="just">
              <a:lnSpc>
                <a:spcPct val="80000"/>
              </a:lnSpc>
            </a:pPr>
            <a:r>
              <a:rPr lang="ru-RU" altLang="ru-RU" sz="1400" dirty="0" smtClean="0"/>
              <a:t>мероприятия </a:t>
            </a:r>
            <a:r>
              <a:rPr lang="ru-RU" altLang="ru-RU" sz="1400" dirty="0"/>
              <a:t>по энергосбережению и повышению энергетической эффективности города – 71 млн. рублей,</a:t>
            </a:r>
          </a:p>
          <a:p>
            <a:pPr algn="just">
              <a:lnSpc>
                <a:spcPct val="80000"/>
              </a:lnSpc>
            </a:pPr>
            <a:r>
              <a:rPr lang="ru-RU" altLang="ru-RU" sz="1400" dirty="0" smtClean="0"/>
              <a:t>снос </a:t>
            </a:r>
            <a:r>
              <a:rPr lang="ru-RU" altLang="ru-RU" sz="1400" dirty="0"/>
              <a:t>жилых помещений, признанных в установленном порядке  аварийными и подлежащими сносу – 28 млн. рублей.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sz="1400" dirty="0"/>
              <a:t>              </a:t>
            </a:r>
          </a:p>
        </p:txBody>
      </p:sp>
      <p:pic>
        <p:nvPicPr>
          <p:cNvPr id="2" name="Picture 3" descr="C:\Users\KNatalenko\Documents\БЮДЖЕТ ДЛЯ ГРАЖДАН\2014\fimg1942903_popravki_v_zhilischnyiy_kodek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9"/>
          <a:stretch/>
        </p:blipFill>
        <p:spPr bwMode="auto">
          <a:xfrm>
            <a:off x="221190" y="986440"/>
            <a:ext cx="3663840" cy="28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Natalenko\Documents\БЮДЖЕТ ДЛЯ ГРАЖДАН\2014\9ZtxOmu5Ue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21190" y="3963310"/>
            <a:ext cx="3640049" cy="25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58391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Динамика основных показателей местного бюджета (бюджета муниципального образования город Краснодар) (млн. рублей)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720139"/>
              </p:ext>
            </p:extLst>
          </p:nvPr>
        </p:nvGraphicFramePr>
        <p:xfrm>
          <a:off x="241300" y="1495425"/>
          <a:ext cx="8604250" cy="516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344250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Коммунальное хозяйство</a:t>
            </a:r>
            <a:br>
              <a:rPr lang="ru-RU" altLang="ru-RU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14020" y="833780"/>
            <a:ext cx="4656130" cy="5877410"/>
          </a:xfrm>
        </p:spPr>
        <p:txBody>
          <a:bodyPr/>
          <a:lstStyle/>
          <a:p>
            <a:pPr lvl="0" algn="ctr">
              <a:lnSpc>
                <a:spcPct val="80000"/>
              </a:lnSpc>
              <a:buNone/>
            </a:pPr>
            <a:r>
              <a:rPr lang="ru-RU" altLang="ru-RU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в 2014 году направлено 889 млн. рублей</a:t>
            </a:r>
            <a:r>
              <a:rPr lang="ru-RU" altLang="ru-RU" sz="1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altLang="ru-RU" sz="1200" dirty="0" smtClean="0">
                <a:solidFill>
                  <a:srgbClr val="996600"/>
                </a:solidFill>
              </a:rPr>
              <a:t> </a:t>
            </a:r>
            <a:r>
              <a:rPr lang="ru-RU" altLang="ru-RU" sz="1400" dirty="0">
                <a:solidFill>
                  <a:srgbClr val="000000"/>
                </a:solidFill>
              </a:rPr>
              <a:t>из них на</a:t>
            </a:r>
            <a:r>
              <a:rPr lang="ru-RU" altLang="ru-RU" sz="1400" b="1" dirty="0">
                <a:solidFill>
                  <a:srgbClr val="000000"/>
                </a:solidFill>
              </a:rPr>
              <a:t>:</a:t>
            </a:r>
          </a:p>
          <a:p>
            <a:pPr lvl="0" algn="just">
              <a:lnSpc>
                <a:spcPct val="80000"/>
              </a:lnSpc>
              <a:buNone/>
            </a:pPr>
            <a:r>
              <a:rPr lang="ru-RU" altLang="ru-RU" sz="1400" i="1" dirty="0" smtClean="0">
                <a:solidFill>
                  <a:srgbClr val="000000"/>
                </a:solidFill>
              </a:rPr>
              <a:t>-      бюджетные </a:t>
            </a:r>
            <a:r>
              <a:rPr lang="ru-RU" altLang="ru-RU" sz="1400" i="1" dirty="0">
                <a:solidFill>
                  <a:srgbClr val="000000"/>
                </a:solidFill>
              </a:rPr>
              <a:t>инвестиции – 642 млн.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рублей</a:t>
            </a:r>
            <a:r>
              <a:rPr lang="ru-RU" altLang="ru-RU" sz="1400" dirty="0" smtClean="0">
                <a:solidFill>
                  <a:srgbClr val="000000"/>
                </a:solidFill>
              </a:rPr>
              <a:t>, из них:</a:t>
            </a:r>
          </a:p>
          <a:p>
            <a:pPr algn="just">
              <a:lnSpc>
                <a:spcPct val="80000"/>
              </a:lnSpc>
            </a:pPr>
            <a:r>
              <a:rPr lang="ru-RU" altLang="ru-RU" sz="1400" dirty="0" smtClean="0">
                <a:solidFill>
                  <a:srgbClr val="000000"/>
                </a:solidFill>
              </a:rPr>
              <a:t>обеспечение </a:t>
            </a:r>
            <a:r>
              <a:rPr lang="ru-RU" altLang="ru-RU" sz="1400" dirty="0">
                <a:solidFill>
                  <a:srgbClr val="000000"/>
                </a:solidFill>
              </a:rPr>
              <a:t>инженерными сетями земельных участков для </a:t>
            </a:r>
            <a:r>
              <a:rPr lang="ru-RU" altLang="ru-RU" sz="1400" dirty="0" smtClean="0">
                <a:solidFill>
                  <a:srgbClr val="000000"/>
                </a:solidFill>
              </a:rPr>
              <a:t>ИЖС </a:t>
            </a:r>
            <a:r>
              <a:rPr lang="ru-RU" altLang="ru-RU" sz="1400" dirty="0">
                <a:solidFill>
                  <a:srgbClr val="000000"/>
                </a:solidFill>
              </a:rPr>
              <a:t>или ведения личного подсобного хозяйства, предоставленных гражданам, имеющим трех и более детей в ст. Старокорсунской, х. Новом, </a:t>
            </a:r>
            <a:r>
              <a:rPr lang="ru-RU" altLang="ru-RU" sz="1400" dirty="0" smtClean="0">
                <a:solidFill>
                  <a:srgbClr val="000000"/>
                </a:solidFill>
              </a:rPr>
              <a:t>х. </a:t>
            </a:r>
            <a:r>
              <a:rPr lang="ru-RU" altLang="ru-RU" sz="1400" dirty="0" err="1" smtClean="0">
                <a:solidFill>
                  <a:srgbClr val="000000"/>
                </a:solidFill>
              </a:rPr>
              <a:t>Копанском</a:t>
            </a:r>
            <a:r>
              <a:rPr lang="ru-RU" altLang="ru-RU" sz="1400" dirty="0">
                <a:solidFill>
                  <a:srgbClr val="000000"/>
                </a:solidFill>
              </a:rPr>
              <a:t>, пос. Октябрьском и </a:t>
            </a:r>
            <a:r>
              <a:rPr lang="ru-RU" altLang="ru-RU" sz="1400" dirty="0" smtClean="0">
                <a:solidFill>
                  <a:srgbClr val="000000"/>
                </a:solidFill>
              </a:rPr>
              <a:t>пос. Лазурном </a:t>
            </a:r>
            <a:r>
              <a:rPr lang="ru-RU" altLang="ru-RU" sz="1400" dirty="0">
                <a:solidFill>
                  <a:srgbClr val="000000"/>
                </a:solidFill>
              </a:rPr>
              <a:t>– 88 млн. рублей;</a:t>
            </a:r>
          </a:p>
          <a:p>
            <a:pPr algn="just">
              <a:lnSpc>
                <a:spcPct val="80000"/>
              </a:lnSpc>
            </a:pPr>
            <a:r>
              <a:rPr lang="ru-RU" altLang="ru-RU" sz="1400" dirty="0" smtClean="0">
                <a:solidFill>
                  <a:srgbClr val="000000"/>
                </a:solidFill>
              </a:rPr>
              <a:t>мероприятия по проектированию </a:t>
            </a:r>
            <a:r>
              <a:rPr lang="ru-RU" altLang="ru-RU" sz="1400" dirty="0">
                <a:solidFill>
                  <a:srgbClr val="000000"/>
                </a:solidFill>
              </a:rPr>
              <a:t>и строительству инженерных </a:t>
            </a:r>
            <a:r>
              <a:rPr lang="ru-RU" altLang="ru-RU" sz="1400" dirty="0" smtClean="0">
                <a:solidFill>
                  <a:srgbClr val="000000"/>
                </a:solidFill>
              </a:rPr>
              <a:t>сетей коммунальной инфраструктуры – </a:t>
            </a:r>
            <a:r>
              <a:rPr lang="ru-RU" altLang="ru-RU" sz="1400" dirty="0">
                <a:solidFill>
                  <a:srgbClr val="000000"/>
                </a:solidFill>
              </a:rPr>
              <a:t>62 млн. рублей</a:t>
            </a:r>
            <a:r>
              <a:rPr lang="ru-RU" altLang="ru-RU" sz="1400" dirty="0" smtClean="0">
                <a:solidFill>
                  <a:srgbClr val="000000"/>
                </a:solidFill>
              </a:rPr>
              <a:t>;</a:t>
            </a:r>
          </a:p>
          <a:p>
            <a:pPr algn="just">
              <a:lnSpc>
                <a:spcPct val="80000"/>
              </a:lnSpc>
            </a:pPr>
            <a:r>
              <a:rPr lang="ru-RU" altLang="ru-RU" sz="1400" dirty="0" smtClean="0">
                <a:solidFill>
                  <a:srgbClr val="000000"/>
                </a:solidFill>
              </a:rPr>
              <a:t>проектирование, строительство и реконструкция ливневых коллекторов, ливневых и фекальных канализаций, очистных сооружений на выпусках ливневых коллекторов, берегоукрепление правого берега реки Кубань, водоотводящей системы по балке реки Осечки – 465 млн. рублей;</a:t>
            </a:r>
          </a:p>
          <a:p>
            <a:pPr lvl="0" algn="just">
              <a:lnSpc>
                <a:spcPct val="80000"/>
              </a:lnSpc>
              <a:buFontTx/>
              <a:buChar char="-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текущие  расходы в области  коммунального хозяйства – 247 млн. рублей</a:t>
            </a:r>
            <a:r>
              <a:rPr lang="ru-RU" altLang="ru-RU" sz="1400" dirty="0" smtClean="0">
                <a:solidFill>
                  <a:srgbClr val="000000"/>
                </a:solidFill>
              </a:rPr>
              <a:t>, в том числе на:</a:t>
            </a:r>
          </a:p>
          <a:p>
            <a:pPr algn="just">
              <a:lnSpc>
                <a:spcPct val="80000"/>
              </a:lnSpc>
            </a:pPr>
            <a:r>
              <a:rPr lang="ru-RU" altLang="ru-RU" sz="1400" dirty="0" smtClean="0">
                <a:solidFill>
                  <a:srgbClr val="000000"/>
                </a:solidFill>
              </a:rPr>
              <a:t>мероприятия по восстановлению муниципальных  тепло-, водо-, электрических сетей – 31 млн. рублей, </a:t>
            </a:r>
          </a:p>
          <a:p>
            <a:pPr algn="just">
              <a:lnSpc>
                <a:spcPct val="80000"/>
              </a:lnSpc>
            </a:pPr>
            <a:r>
              <a:rPr lang="ru-RU" altLang="ru-RU" sz="1400" dirty="0" smtClean="0"/>
              <a:t>обеспечение инженерной инфраструктурой земельных участков для подключения (технологического присоединения) жилых домов, строительство которых осуществлялось с привлечением денежных средств граждан, обязательства перед которыми не исполнены застройщиками</a:t>
            </a:r>
            <a:r>
              <a:rPr lang="ru-RU" altLang="ru-RU" sz="1400" dirty="0" smtClean="0">
                <a:solidFill>
                  <a:srgbClr val="000000"/>
                </a:solidFill>
              </a:rPr>
              <a:t>– 200 млн. рублей,</a:t>
            </a:r>
          </a:p>
          <a:p>
            <a:pPr algn="just">
              <a:lnSpc>
                <a:spcPct val="80000"/>
              </a:lnSpc>
            </a:pPr>
            <a:r>
              <a:rPr lang="ru-RU" altLang="ru-RU" sz="1400" dirty="0" smtClean="0">
                <a:solidFill>
                  <a:srgbClr val="000000"/>
                </a:solidFill>
              </a:rPr>
              <a:t>подготовка объектов жилищно-коммунального хозяйства к работе и содержанию в зимних условиях и другие мероприятия – 16 млн. рублей.</a:t>
            </a:r>
            <a:endParaRPr lang="ru-RU" dirty="0"/>
          </a:p>
        </p:txBody>
      </p:sp>
      <p:pic>
        <p:nvPicPr>
          <p:cNvPr id="6" name="Picture 2" descr="C:\Users\KNatalenko\Documents\БЮДЖЕТ ДЛЯ ГРАЖДАН\energosbereghenie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0" y="3810650"/>
            <a:ext cx="3505980" cy="28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Natalenko\Documents\БЮДЖЕТ ДЛЯ ГРАЖДАН\2014\89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0" y="910110"/>
            <a:ext cx="3511180" cy="28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0292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26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Благоустройство</a:t>
            </a:r>
            <a:endParaRPr lang="ru-RU" altLang="ru-RU" b="1" dirty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3380" y="910110"/>
            <a:ext cx="5419725" cy="578008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  <a:r>
              <a:rPr lang="ru-RU" alt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alt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2014 </a:t>
            </a:r>
            <a:r>
              <a:rPr lang="ru-RU" alt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году направлено </a:t>
            </a:r>
            <a:r>
              <a:rPr lang="ru-RU" alt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ru-RU" alt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млрд. </a:t>
            </a:r>
            <a:r>
              <a:rPr lang="ru-RU" alt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642  </a:t>
            </a:r>
            <a:r>
              <a:rPr lang="ru-RU" alt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млн. рублей,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400" dirty="0"/>
              <a:t>из них </a:t>
            </a:r>
            <a:r>
              <a:rPr lang="ru-RU" altLang="ru-RU" sz="1400" dirty="0" smtClean="0"/>
              <a:t>основные </a:t>
            </a:r>
            <a:r>
              <a:rPr lang="ru-RU" altLang="ru-RU" sz="1400" dirty="0"/>
              <a:t>расходы: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1400" dirty="0" smtClean="0"/>
              <a:t>бюджетные инвестиции – 361 млн</a:t>
            </a:r>
            <a:r>
              <a:rPr lang="ru-RU" altLang="ru-RU" sz="1400" dirty="0"/>
              <a:t>. </a:t>
            </a:r>
            <a:r>
              <a:rPr lang="ru-RU" altLang="ru-RU" sz="1400" dirty="0" smtClean="0"/>
              <a:t>рублей (из них на проектирование </a:t>
            </a:r>
            <a:r>
              <a:rPr lang="ru-RU" altLang="ru-RU" sz="1400" dirty="0"/>
              <a:t>и реконструкцию Бульвара </a:t>
            </a:r>
            <a:r>
              <a:rPr lang="ru-RU" altLang="ru-RU" sz="1400" dirty="0" smtClean="0"/>
              <a:t>Платановый, </a:t>
            </a:r>
            <a:r>
              <a:rPr lang="ru-RU" altLang="ru-RU" sz="1400" dirty="0" err="1"/>
              <a:t>Зиповского</a:t>
            </a:r>
            <a:r>
              <a:rPr lang="ru-RU" altLang="ru-RU" sz="1400" dirty="0"/>
              <a:t> </a:t>
            </a:r>
            <a:r>
              <a:rPr lang="ru-RU" altLang="ru-RU" sz="1400" dirty="0" smtClean="0"/>
              <a:t>сквера, </a:t>
            </a:r>
            <a:r>
              <a:rPr lang="ru-RU" altLang="ru-RU" sz="1400" dirty="0"/>
              <a:t>бульвара по </a:t>
            </a:r>
            <a:r>
              <a:rPr lang="ru-RU" altLang="ru-RU" sz="1400" dirty="0" smtClean="0"/>
              <a:t>ул. Красной, сквера </a:t>
            </a:r>
            <a:r>
              <a:rPr lang="ru-RU" altLang="ru-RU" sz="1400" dirty="0"/>
              <a:t>«Дружба</a:t>
            </a:r>
            <a:r>
              <a:rPr lang="ru-RU" altLang="ru-RU" sz="1400" dirty="0" smtClean="0"/>
              <a:t>», </a:t>
            </a:r>
            <a:r>
              <a:rPr lang="ru-RU" altLang="ru-RU" sz="1400" dirty="0"/>
              <a:t>территории, </a:t>
            </a:r>
            <a:r>
              <a:rPr lang="ru-RU" altLang="ru-RU" sz="1400" dirty="0" smtClean="0"/>
              <a:t>прилегающей </a:t>
            </a:r>
            <a:r>
              <a:rPr lang="ru-RU" altLang="ru-RU" sz="1400" dirty="0"/>
              <a:t>к зданию </a:t>
            </a:r>
            <a:r>
              <a:rPr lang="ru-RU" altLang="ru-RU" sz="1400" dirty="0" err="1"/>
              <a:t>ЗАГСа</a:t>
            </a:r>
            <a:r>
              <a:rPr lang="ru-RU" altLang="ru-RU" sz="1400" dirty="0"/>
              <a:t> Западного округа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- 320 млн. </a:t>
            </a:r>
            <a:r>
              <a:rPr lang="ru-RU" altLang="ru-RU" sz="1400" dirty="0" smtClean="0"/>
              <a:t>рублей, на проектирование </a:t>
            </a:r>
            <a:r>
              <a:rPr lang="ru-RU" altLang="ru-RU" sz="1400" dirty="0"/>
              <a:t>и строительство ограждения территории муниципального кладбища – </a:t>
            </a:r>
            <a:r>
              <a:rPr lang="ru-RU" altLang="ru-RU" sz="1400" dirty="0" smtClean="0"/>
              <a:t>14</a:t>
            </a:r>
            <a:r>
              <a:rPr lang="ru-RU" altLang="ru-RU" sz="1400" dirty="0" smtClean="0">
                <a:solidFill>
                  <a:srgbClr val="FF0000"/>
                </a:solidFill>
              </a:rPr>
              <a:t> </a:t>
            </a:r>
            <a:r>
              <a:rPr lang="ru-RU" altLang="ru-RU" sz="1400" dirty="0" smtClean="0"/>
              <a:t>млн. рублей, на выполнение </a:t>
            </a:r>
            <a:r>
              <a:rPr lang="ru-RU" altLang="ru-RU" sz="1400" dirty="0"/>
              <a:t>работ по обеспечению освещения улиц города Краснодара в сумме </a:t>
            </a:r>
            <a:r>
              <a:rPr lang="ru-RU" altLang="ru-RU" sz="1400" dirty="0" smtClean="0"/>
              <a:t>15 </a:t>
            </a:r>
            <a:r>
              <a:rPr lang="ru-RU" altLang="ru-RU" sz="1400" dirty="0"/>
              <a:t>млн. </a:t>
            </a:r>
            <a:r>
              <a:rPr lang="ru-RU" altLang="ru-RU" sz="1400" dirty="0" smtClean="0"/>
              <a:t>рублей);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1400" dirty="0" smtClean="0"/>
              <a:t>сбор</a:t>
            </a:r>
            <a:r>
              <a:rPr lang="ru-RU" altLang="ru-RU" sz="1400" dirty="0"/>
              <a:t>, вывоз и утилизацию твердых бытовых </a:t>
            </a:r>
            <a:r>
              <a:rPr lang="ru-RU" altLang="ru-RU" sz="1400" dirty="0" smtClean="0"/>
              <a:t>отходов, ремонт, техническое </a:t>
            </a:r>
            <a:r>
              <a:rPr lang="ru-RU" altLang="ru-RU" sz="1400" dirty="0"/>
              <a:t>обслуживание, оборудование контейнерных </a:t>
            </a:r>
            <a:r>
              <a:rPr lang="ru-RU" altLang="ru-RU" sz="1400" dirty="0" smtClean="0"/>
              <a:t>площадок, охрана площадок временного хранения мусора </a:t>
            </a:r>
            <a:r>
              <a:rPr lang="ru-RU" altLang="ru-RU" sz="1400" dirty="0"/>
              <a:t>– </a:t>
            </a:r>
            <a:r>
              <a:rPr lang="ru-RU" altLang="ru-RU" sz="1400" dirty="0" smtClean="0"/>
              <a:t> 559 </a:t>
            </a:r>
            <a:r>
              <a:rPr lang="ru-RU" altLang="ru-RU" sz="1400" dirty="0"/>
              <a:t>млн. рублей</a:t>
            </a:r>
            <a:r>
              <a:rPr lang="ru-RU" altLang="ru-RU" sz="1400" dirty="0" smtClean="0"/>
              <a:t>;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1400" dirty="0" smtClean="0"/>
              <a:t>санитарная </a:t>
            </a:r>
            <a:r>
              <a:rPr lang="ru-RU" altLang="ru-RU" sz="1400" dirty="0"/>
              <a:t>уборка территории города </a:t>
            </a:r>
            <a:r>
              <a:rPr lang="ru-RU" altLang="ru-RU" sz="1400" dirty="0" smtClean="0"/>
              <a:t>и ликвидация стихийных свалок – 1 </a:t>
            </a:r>
            <a:r>
              <a:rPr lang="ru-RU" altLang="ru-RU" sz="1400" dirty="0"/>
              <a:t>млрд. </a:t>
            </a:r>
            <a:r>
              <a:rPr lang="ru-RU" altLang="ru-RU" sz="1400" dirty="0" smtClean="0"/>
              <a:t>336 </a:t>
            </a:r>
            <a:r>
              <a:rPr lang="ru-RU" altLang="ru-RU" sz="1400" dirty="0"/>
              <a:t>млн. рублей;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1400" dirty="0" smtClean="0"/>
              <a:t>обеспечение </a:t>
            </a:r>
            <a:r>
              <a:rPr lang="ru-RU" altLang="ru-RU" sz="1400" dirty="0"/>
              <a:t>уличного </a:t>
            </a:r>
            <a:r>
              <a:rPr lang="ru-RU" altLang="ru-RU" sz="1400" dirty="0" smtClean="0"/>
              <a:t>освещения, техническое обслуживание сетей уличного освещения </a:t>
            </a:r>
            <a:r>
              <a:rPr lang="ru-RU" altLang="ru-RU" sz="1400" dirty="0"/>
              <a:t>– </a:t>
            </a:r>
            <a:r>
              <a:rPr lang="ru-RU" altLang="ru-RU" sz="1400" dirty="0" smtClean="0"/>
              <a:t>601 </a:t>
            </a:r>
            <a:r>
              <a:rPr lang="ru-RU" altLang="ru-RU" sz="1400" dirty="0"/>
              <a:t>млн. рублей;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1400" dirty="0" smtClean="0"/>
              <a:t>озеленение территории города  </a:t>
            </a:r>
            <a:r>
              <a:rPr lang="ru-RU" altLang="ru-RU" sz="1400" dirty="0"/>
              <a:t>– </a:t>
            </a:r>
            <a:r>
              <a:rPr lang="ru-RU" altLang="ru-RU" sz="1400" dirty="0" smtClean="0"/>
              <a:t> 226 млн. рублей;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1400" dirty="0" smtClean="0"/>
              <a:t>корчевание пней и компенсационное озеленение – 77 млн. рублей;</a:t>
            </a:r>
            <a:endParaRPr lang="ru-RU" altLang="ru-RU" sz="1400" dirty="0"/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1400" dirty="0" smtClean="0"/>
              <a:t>благоустройство </a:t>
            </a:r>
            <a:r>
              <a:rPr lang="ru-RU" altLang="ru-RU" sz="1400" dirty="0"/>
              <a:t>внутриквартальных придомовых территорий </a:t>
            </a:r>
            <a:r>
              <a:rPr lang="ru-RU" altLang="ru-RU" sz="1400" dirty="0" smtClean="0"/>
              <a:t>многоквартирных жилых домов, внутриквартальных дорог –   70 </a:t>
            </a:r>
            <a:r>
              <a:rPr lang="ru-RU" altLang="ru-RU" sz="1400" dirty="0"/>
              <a:t>млн. рублей</a:t>
            </a:r>
            <a:r>
              <a:rPr lang="ru-RU" altLang="ru-RU" sz="1400" dirty="0" smtClean="0"/>
              <a:t>;</a:t>
            </a:r>
          </a:p>
          <a:p>
            <a:pPr lvl="0" algn="just">
              <a:lnSpc>
                <a:spcPct val="80000"/>
              </a:lnSpc>
              <a:buFontTx/>
              <a:buChar char="-"/>
            </a:pPr>
            <a:r>
              <a:rPr lang="ru-RU" altLang="ru-RU" sz="1400" dirty="0" smtClean="0"/>
              <a:t>строительство, реконструкция, ремонт и содержание объектов благоустройства, установка и содержание мемориальных досок, бюстов, памятных знаков и памятников, малых архитектурных форм </a:t>
            </a:r>
            <a:r>
              <a:rPr lang="ru-RU" altLang="ru-RU" sz="1400" dirty="0" smtClean="0">
                <a:solidFill>
                  <a:srgbClr val="000000"/>
                </a:solidFill>
              </a:rPr>
              <a:t>– 156 </a:t>
            </a:r>
            <a:r>
              <a:rPr lang="ru-RU" altLang="ru-RU" sz="1400" dirty="0">
                <a:solidFill>
                  <a:srgbClr val="000000"/>
                </a:solidFill>
              </a:rPr>
              <a:t>млн. рублей</a:t>
            </a:r>
            <a:r>
              <a:rPr lang="ru-RU" altLang="ru-RU" sz="1400" dirty="0" smtClean="0">
                <a:solidFill>
                  <a:srgbClr val="000000"/>
                </a:solidFill>
              </a:rPr>
              <a:t>;</a:t>
            </a:r>
            <a:endParaRPr lang="ru-RU" altLang="ru-RU" sz="1400" dirty="0" smtClean="0"/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1400" dirty="0" smtClean="0"/>
              <a:t>организация </a:t>
            </a:r>
            <a:r>
              <a:rPr lang="ru-RU" altLang="ru-RU" sz="1400" dirty="0"/>
              <a:t>и содержание мест </a:t>
            </a:r>
            <a:r>
              <a:rPr lang="ru-RU" altLang="ru-RU" sz="1400" dirty="0" smtClean="0"/>
              <a:t>захоронения </a:t>
            </a:r>
            <a:r>
              <a:rPr lang="ru-RU" altLang="ru-RU" sz="1400" dirty="0"/>
              <a:t>– </a:t>
            </a:r>
            <a:r>
              <a:rPr lang="ru-RU" altLang="ru-RU" sz="1400" dirty="0" smtClean="0"/>
              <a:t>57 </a:t>
            </a:r>
            <a:r>
              <a:rPr lang="ru-RU" altLang="ru-RU" sz="1400" dirty="0"/>
              <a:t>млн. </a:t>
            </a:r>
            <a:r>
              <a:rPr lang="ru-RU" altLang="ru-RU" sz="1400" dirty="0" smtClean="0"/>
              <a:t>рублей;</a:t>
            </a:r>
          </a:p>
          <a:p>
            <a:pPr lvl="0" algn="just">
              <a:lnSpc>
                <a:spcPct val="80000"/>
              </a:lnSpc>
              <a:buFontTx/>
              <a:buChar char="-"/>
            </a:pPr>
            <a:r>
              <a:rPr lang="ru-RU" altLang="ru-RU" sz="1400" dirty="0" smtClean="0">
                <a:solidFill>
                  <a:srgbClr val="000000"/>
                </a:solidFill>
              </a:rPr>
              <a:t>ликвидация чрезвычайных ситуаций и стихийных бедствий – 40 </a:t>
            </a:r>
            <a:r>
              <a:rPr lang="ru-RU" altLang="ru-RU" sz="1400" dirty="0">
                <a:solidFill>
                  <a:srgbClr val="000000"/>
                </a:solidFill>
              </a:rPr>
              <a:t>млн. </a:t>
            </a:r>
            <a:r>
              <a:rPr lang="ru-RU" altLang="ru-RU" sz="1400" dirty="0" smtClean="0">
                <a:solidFill>
                  <a:srgbClr val="000000"/>
                </a:solidFill>
              </a:rPr>
              <a:t>рублей</a:t>
            </a:r>
            <a:r>
              <a:rPr lang="ru-RU" altLang="ru-RU" sz="1400" dirty="0">
                <a:solidFill>
                  <a:srgbClr val="000000"/>
                </a:solidFill>
              </a:rPr>
              <a:t>.</a:t>
            </a:r>
            <a:endParaRPr lang="ru-RU" altLang="ru-RU" sz="1400" dirty="0"/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ru-RU" altLang="ru-RU" sz="1400" dirty="0" smtClean="0"/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ru-RU" altLang="ru-RU" sz="1400" dirty="0"/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ru-RU" altLang="ru-RU" sz="1400" dirty="0" smtClean="0"/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ru-RU" altLang="ru-RU" sz="1400" dirty="0"/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ru-RU" altLang="ru-RU" sz="1400" dirty="0"/>
          </a:p>
        </p:txBody>
      </p:sp>
      <p:pic>
        <p:nvPicPr>
          <p:cNvPr id="2050" name="Picture 2" descr="C:\Users\KNatalenko\Documents\БЮДЖЕТ ДЛЯ ГРАЖДАН\cd1a9b1251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0" y="3963310"/>
            <a:ext cx="3129530" cy="26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Natalenko\Documents\БЮДЖЕТ ДЛЯ ГРАЖДАН\462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0" y="854075"/>
            <a:ext cx="3129530" cy="288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3097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4355" y="298403"/>
            <a:ext cx="8229600" cy="763635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Дорожное </a:t>
            </a:r>
            <a:r>
              <a:rPr lang="ru-RU" alt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хозяйство (дорожные фонды</a:t>
            </a:r>
            <a:r>
              <a:rPr lang="ru-RU" alt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</a:t>
            </a:r>
            <a:endParaRPr lang="ru-RU" alt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4613" y="1444625"/>
            <a:ext cx="5114925" cy="50371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проектирование</a:t>
            </a: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строительство, реконструкцию, капитальный и текущий ремонт дорог 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- </a:t>
            </a: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1 млрд. 400 млн. рублей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ru-RU" altLang="ru-RU" sz="18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внедрение </a:t>
            </a: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и содержание средств регулирования дорожного движения, установлены новые светофорные объекты, дорожные сооружения, нанесены линии дорожной разметки  - 172 млн. рублей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ru-RU" altLang="ru-RU" sz="18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капитальный </a:t>
            </a: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ремонт и реконструкцию надземных и подземных пешеходных переходов - 60 млн. рублей; </a:t>
            </a:r>
            <a:endParaRPr lang="ru-RU" altLang="ru-RU" sz="18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ru-RU" altLang="ru-RU" sz="18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- 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	содержание </a:t>
            </a: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сетей ливневой канализации и насосных станций,  ремонт и содержание тротуаров, зимнее содержание дорог, прочие расходы в области дорожного хозяйства 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–   388 млн</a:t>
            </a: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 рублей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</a:t>
            </a:r>
            <a:endParaRPr lang="ru-RU" altLang="ru-RU" sz="18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1060820" y="1062038"/>
            <a:ext cx="7556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Всего в 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2014 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году направлено </a:t>
            </a:r>
            <a:r>
              <a:rPr lang="ru-RU" alt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 млрд. 20 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млн. рублей</a:t>
            </a:r>
          </a:p>
        </p:txBody>
      </p:sp>
      <p:pic>
        <p:nvPicPr>
          <p:cNvPr id="1026" name="Picture 2" descr="http://www.yugopolis.ru/data/mediadb/2383/0000/0517/51719/466x10000_out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5" y="4115970"/>
            <a:ext cx="3354504" cy="22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uga.ru/media/7b/d2/road_dorogi_remont_b03__mzp0w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5" y="1711148"/>
            <a:ext cx="3354504" cy="22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5089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6863" y="3276600"/>
            <a:ext cx="870267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Char char="•"/>
              <a:tabLst>
                <a:tab pos="857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857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857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Всего в 2014 году направлено </a:t>
            </a:r>
            <a:r>
              <a:rPr lang="en-US" alt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</a:t>
            </a:r>
            <a:r>
              <a:rPr lang="ru-RU" alt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млрд.</a:t>
            </a:r>
            <a:r>
              <a:rPr lang="en-US" alt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155 млн. рублей</a:t>
            </a:r>
            <a:r>
              <a:rPr lang="ru-RU" altLang="ru-RU" sz="2400" b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endParaRPr lang="en-US" altLang="ru-RU" sz="1800" b="0" dirty="0" smtClean="0">
              <a:solidFill>
                <a:srgbClr val="3366CC"/>
              </a:solidFill>
              <a:effectLst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из них на основные расходы:</a:t>
            </a:r>
            <a:endParaRPr lang="en-US" altLang="ru-RU" sz="1800" b="0" dirty="0" smtClean="0">
              <a:solidFill>
                <a:srgbClr val="3366CC"/>
              </a:solidFill>
              <a:effectLst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800" b="0" dirty="0" smtClean="0">
              <a:solidFill>
                <a:srgbClr val="3366CC"/>
              </a:solidFill>
              <a:effectLst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altLang="ru-RU" sz="16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- обновление подвижного состава городского пассажирского транспорта – 619 млн. рублей, за счёт которых оплачена поставка 25 единиц трамваев, 268 единиц автобусов, 37 единиц троллейбусов;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- возмещение недополученных доходов транспортным организациям в связи с предоставлением  льготных услуг по перевозке граждан общественным транспортом – 426 млн. рублей;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-</a:t>
            </a:r>
            <a:r>
              <a:rPr lang="en-US" altLang="ru-RU" sz="16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 </a:t>
            </a:r>
            <a:r>
              <a:rPr lang="ru-RU" altLang="ru-RU" sz="16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реализация мероприятий государственной программы Российской Федерации «Доступная среда» – 11 млн. рублей</a:t>
            </a:r>
            <a:r>
              <a:rPr lang="ru-RU" altLang="ru-RU" sz="1600" b="0" dirty="0">
                <a:solidFill>
                  <a:srgbClr val="3366CC"/>
                </a:solidFill>
                <a:effectLst/>
                <a:cs typeface="Times New Roman" pitchFamily="18" charset="0"/>
              </a:rPr>
              <a:t>.</a:t>
            </a:r>
            <a:endParaRPr lang="ru-RU" altLang="ru-RU" sz="1600" b="0" dirty="0" smtClean="0">
              <a:solidFill>
                <a:srgbClr val="3366CC"/>
              </a:solidFill>
              <a:effectLst/>
              <a:cs typeface="Times New Roman" pitchFamily="18" charset="0"/>
            </a:endParaRPr>
          </a:p>
        </p:txBody>
      </p:sp>
      <p:sp>
        <p:nvSpPr>
          <p:cNvPr id="131076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0450" y="146050"/>
            <a:ext cx="7251700" cy="687388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</a:p>
        </p:txBody>
      </p:sp>
      <p:pic>
        <p:nvPicPr>
          <p:cNvPr id="131077" name="Picture 14" descr="727946706_d32a5dd0__d32a5dd0_siz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909638"/>
            <a:ext cx="267335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Picture 15" descr="k1034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65"/>
          <a:stretch/>
        </p:blipFill>
        <p:spPr bwMode="auto">
          <a:xfrm>
            <a:off x="220662" y="909638"/>
            <a:ext cx="2906159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9" name="Picture 20" descr="00s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"/>
          <a:stretch/>
        </p:blipFill>
        <p:spPr bwMode="auto">
          <a:xfrm>
            <a:off x="3275013" y="909638"/>
            <a:ext cx="2898514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94567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71841" y="3810650"/>
            <a:ext cx="5157024" cy="221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Char char="•"/>
              <a:tabLst>
                <a:tab pos="857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857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857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Всего в 2014 году направлено 454 млн. рублей:</a:t>
            </a:r>
            <a:r>
              <a:rPr lang="ru-RU" altLang="ru-RU" sz="1400" b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en-US" altLang="ru-RU" sz="1400" b="0" dirty="0" smtClean="0">
              <a:solidFill>
                <a:srgbClr val="3366CC"/>
              </a:solidFill>
              <a:effectLst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1200" b="0" dirty="0" smtClean="0">
              <a:solidFill>
                <a:srgbClr val="3366CC"/>
              </a:solidFill>
              <a:effectLst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- произведён </a:t>
            </a:r>
            <a:r>
              <a:rPr lang="ru-RU" sz="1400" b="0" dirty="0">
                <a:solidFill>
                  <a:srgbClr val="3366CC"/>
                </a:solidFill>
                <a:effectLst/>
                <a:cs typeface="Times New Roman" pitchFamily="18" charset="0"/>
              </a:rPr>
              <a:t>капитальный ремонт пожарного депо в </a:t>
            </a:r>
            <a:r>
              <a:rPr lang="ru-RU" sz="14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ст</a:t>
            </a:r>
            <a:r>
              <a:rPr lang="ru-RU" sz="1400" b="0" dirty="0">
                <a:solidFill>
                  <a:srgbClr val="3366CC"/>
                </a:solidFill>
                <a:effectLst/>
                <a:cs typeface="Times New Roman" pitchFamily="18" charset="0"/>
              </a:rPr>
              <a:t>. </a:t>
            </a:r>
            <a:r>
              <a:rPr lang="ru-RU" sz="14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Старо-</a:t>
            </a:r>
            <a:r>
              <a:rPr lang="ru-RU" sz="1400" b="0" dirty="0" err="1" smtClean="0">
                <a:solidFill>
                  <a:srgbClr val="3366CC"/>
                </a:solidFill>
                <a:effectLst/>
                <a:cs typeface="Times New Roman" pitchFamily="18" charset="0"/>
              </a:rPr>
              <a:t>корсунской</a:t>
            </a:r>
            <a:r>
              <a:rPr lang="ru-RU" sz="14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 – 17 млн. рублей;</a:t>
            </a:r>
          </a:p>
          <a:p>
            <a:pPr marL="0" indent="0" algn="just">
              <a:buFontTx/>
              <a:buNone/>
            </a:pPr>
            <a:r>
              <a:rPr lang="ru-RU" sz="1400" b="0" dirty="0">
                <a:solidFill>
                  <a:srgbClr val="3366CC"/>
                </a:solidFill>
                <a:effectLst/>
                <a:cs typeface="Times New Roman" pitchFamily="18" charset="0"/>
              </a:rPr>
              <a:t>- приобретено 17 единиц спасательной и специальной </a:t>
            </a:r>
            <a:r>
              <a:rPr lang="ru-RU" sz="14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техники – 45 млн. рублей;</a:t>
            </a:r>
            <a:endParaRPr lang="ru-RU" sz="1400" b="0" dirty="0">
              <a:solidFill>
                <a:srgbClr val="3366CC"/>
              </a:solidFill>
              <a:effectLst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- </a:t>
            </a:r>
            <a:r>
              <a:rPr lang="ru-RU" sz="1400" b="0" dirty="0">
                <a:solidFill>
                  <a:srgbClr val="3366CC"/>
                </a:solidFill>
                <a:effectLst/>
                <a:cs typeface="Times New Roman" pitchFamily="18" charset="0"/>
              </a:rPr>
              <a:t>сформирован и заступил на боевое дежурство шестой отряд муниципальной пожарной охраны в количестве </a:t>
            </a:r>
            <a:r>
              <a:rPr lang="ru-RU" sz="14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45 человек</a:t>
            </a:r>
            <a:r>
              <a:rPr lang="ru-RU" sz="1400" b="0" dirty="0">
                <a:solidFill>
                  <a:srgbClr val="3366CC"/>
                </a:solidFill>
                <a:effectLst/>
                <a:cs typeface="Times New Roman" pitchFamily="18" charset="0"/>
              </a:rPr>
              <a:t>;</a:t>
            </a:r>
          </a:p>
          <a:p>
            <a:pPr marL="0" indent="0" algn="just">
              <a:buFontTx/>
              <a:buNone/>
            </a:pPr>
            <a:r>
              <a:rPr lang="ru-RU" sz="14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- </a:t>
            </a:r>
            <a:r>
              <a:rPr lang="ru-RU" sz="1400" b="0" dirty="0">
                <a:solidFill>
                  <a:srgbClr val="3366CC"/>
                </a:solidFill>
                <a:effectLst/>
                <a:cs typeface="Times New Roman" pitchFamily="18" charset="0"/>
              </a:rPr>
              <a:t>выполнено </a:t>
            </a:r>
            <a:r>
              <a:rPr lang="ru-RU" sz="14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2965 </a:t>
            </a:r>
            <a:r>
              <a:rPr lang="ru-RU" sz="1400" b="0" dirty="0">
                <a:solidFill>
                  <a:srgbClr val="3366CC"/>
                </a:solidFill>
                <a:effectLst/>
                <a:cs typeface="Times New Roman" pitchFamily="18" charset="0"/>
              </a:rPr>
              <a:t>аварийно-спасательных и других неотложных работ по ликвидации пожаров и чрезвычайных ситуаций;</a:t>
            </a:r>
          </a:p>
          <a:p>
            <a:pPr marL="0" indent="0" algn="just">
              <a:buFontTx/>
              <a:buNone/>
            </a:pPr>
            <a:r>
              <a:rPr lang="ru-RU" sz="1400" b="0" dirty="0">
                <a:solidFill>
                  <a:srgbClr val="3366CC"/>
                </a:solidFill>
                <a:effectLst/>
                <a:cs typeface="Times New Roman" pitchFamily="18" charset="0"/>
              </a:rPr>
              <a:t>- оказана помощь 821 пострадавшему, спасено 407 человек.</a:t>
            </a:r>
          </a:p>
        </p:txBody>
      </p:sp>
      <p:sp>
        <p:nvSpPr>
          <p:cNvPr id="131076" name="Rectangle 12"/>
          <p:cNvSpPr>
            <a:spLocks noGrp="1" noChangeArrowheads="1"/>
          </p:cNvSpPr>
          <p:nvPr>
            <p:ph type="title"/>
          </p:nvPr>
        </p:nvSpPr>
        <p:spPr>
          <a:xfrm>
            <a:off x="984490" y="210551"/>
            <a:ext cx="7251700" cy="6873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accent2"/>
                </a:solidFill>
              </a:rPr>
              <a:t>Обеспечение защиты населения и территории города </a:t>
            </a:r>
            <a:endParaRPr lang="ru-RU" altLang="ru-RU" sz="2800" b="1" dirty="0" smtClean="0">
              <a:solidFill>
                <a:schemeClr val="accent2"/>
              </a:solidFill>
            </a:endParaRPr>
          </a:p>
        </p:txBody>
      </p:sp>
      <p:pic>
        <p:nvPicPr>
          <p:cNvPr id="1026" name="Picture 2" descr="\\Server1\all\SKuzhilin\для слайда\фото\IMG_9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8" y="1218603"/>
            <a:ext cx="3327194" cy="221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8" y="4113916"/>
            <a:ext cx="3330278" cy="222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08440" y="1218603"/>
            <a:ext cx="4732460" cy="198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Char char="•"/>
              <a:tabLst>
                <a:tab pos="857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857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857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400" b="0" dirty="0">
              <a:solidFill>
                <a:srgbClr val="3366CC"/>
              </a:solidFill>
              <a:effectLst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89456" y="1105214"/>
            <a:ext cx="4928034" cy="221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Char char="•"/>
              <a:tabLst>
                <a:tab pos="857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857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857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buFontTx/>
              <a:buNone/>
            </a:pPr>
            <a:r>
              <a:rPr lang="ru-RU" sz="1400" b="0" dirty="0">
                <a:solidFill>
                  <a:srgbClr val="3366CC"/>
                </a:solidFill>
                <a:effectLst/>
                <a:cs typeface="Times New Roman" pitchFamily="18" charset="0"/>
              </a:rPr>
              <a:t>- спасение жизни и сохранение здоровья людей;</a:t>
            </a:r>
          </a:p>
          <a:p>
            <a:pPr marL="0" indent="0" algn="just">
              <a:buFontTx/>
              <a:buNone/>
            </a:pPr>
            <a:r>
              <a:rPr lang="ru-RU" sz="1400" b="0" dirty="0">
                <a:solidFill>
                  <a:srgbClr val="3366CC"/>
                </a:solidFill>
                <a:effectLst/>
                <a:cs typeface="Times New Roman" pitchFamily="18" charset="0"/>
              </a:rPr>
              <a:t>- снижение размеров ущерба окружающей природной среды и материальных потерь</a:t>
            </a:r>
          </a:p>
          <a:p>
            <a:pPr marL="0" indent="0" algn="just">
              <a:buFontTx/>
              <a:buNone/>
            </a:pPr>
            <a:r>
              <a:rPr lang="ru-RU" sz="1400" b="0" dirty="0">
                <a:solidFill>
                  <a:srgbClr val="3366CC"/>
                </a:solidFill>
                <a:effectLst/>
                <a:cs typeface="Times New Roman" pitchFamily="18" charset="0"/>
              </a:rPr>
              <a:t>- оперативное реагирование служб экстренного вызова на возникновение чрезвычайных ситуаций, аварий и происшествий;</a:t>
            </a:r>
          </a:p>
          <a:p>
            <a:pPr marL="0" indent="0" algn="just">
              <a:buFontTx/>
              <a:buNone/>
            </a:pPr>
            <a:r>
              <a:rPr lang="ru-RU" sz="1400" b="0" dirty="0">
                <a:solidFill>
                  <a:srgbClr val="3366CC"/>
                </a:solidFill>
                <a:effectLst/>
                <a:cs typeface="Times New Roman" pitchFamily="18" charset="0"/>
              </a:rPr>
              <a:t>- осуществление </a:t>
            </a:r>
            <a:r>
              <a:rPr lang="ru-RU" sz="1400" b="0" dirty="0" err="1">
                <a:solidFill>
                  <a:srgbClr val="3366CC"/>
                </a:solidFill>
                <a:effectLst/>
                <a:cs typeface="Times New Roman" pitchFamily="18" charset="0"/>
              </a:rPr>
              <a:t>видеомониторинга</a:t>
            </a:r>
            <a:r>
              <a:rPr lang="ru-RU" sz="1400" b="0" dirty="0">
                <a:solidFill>
                  <a:srgbClr val="3366CC"/>
                </a:solidFill>
                <a:effectLst/>
                <a:cs typeface="Times New Roman" pitchFamily="18" charset="0"/>
              </a:rPr>
              <a:t> территории города для профилактики терроризма, экстремизма, снижения уровня преступности;</a:t>
            </a:r>
          </a:p>
          <a:p>
            <a:pPr marL="0" indent="0" algn="just">
              <a:buFontTx/>
              <a:buNone/>
            </a:pPr>
            <a:r>
              <a:rPr lang="ru-RU" sz="1400" b="0" dirty="0">
                <a:solidFill>
                  <a:srgbClr val="3366CC"/>
                </a:solidFill>
                <a:effectLst/>
                <a:cs typeface="Times New Roman" pitchFamily="18" charset="0"/>
              </a:rPr>
              <a:t>- мероприятия по гражданской </a:t>
            </a:r>
            <a:r>
              <a:rPr lang="ru-RU" sz="1400" b="0" dirty="0" smtClean="0">
                <a:solidFill>
                  <a:srgbClr val="3366CC"/>
                </a:solidFill>
                <a:effectLst/>
                <a:cs typeface="Times New Roman" pitchFamily="18" charset="0"/>
              </a:rPr>
              <a:t>обороне. </a:t>
            </a:r>
            <a:endParaRPr lang="ru-RU" sz="1400" b="0" dirty="0">
              <a:solidFill>
                <a:srgbClr val="3366CC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3690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altLang="ru-RU" sz="1800" kern="1200" dirty="0" smtClean="0">
                <a:solidFill>
                  <a:srgbClr val="1F497D"/>
                </a:solidFill>
                <a:latin typeface="Times New Roman" pitchFamily="18" charset="0"/>
                <a:ea typeface="+mn-ea"/>
                <a:cs typeface="Arial" charset="0"/>
              </a:rPr>
              <a:t>Аналитическое распределение расходов местного бюджета (бюджета муниципального образования город Краснодар) по направлениям реализации муниципальных ведомственных целевых программ</a:t>
            </a:r>
            <a:endParaRPr lang="ru-RU" dirty="0"/>
          </a:p>
        </p:txBody>
      </p:sp>
      <p:graphicFrame>
        <p:nvGraphicFramePr>
          <p:cNvPr id="6" name="Group 3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47074"/>
              </p:ext>
            </p:extLst>
          </p:nvPr>
        </p:nvGraphicFramePr>
        <p:xfrm>
          <a:off x="395288" y="1484313"/>
          <a:ext cx="8447087" cy="5113341"/>
        </p:xfrm>
        <a:graphic>
          <a:graphicData uri="http://schemas.openxmlformats.org/drawingml/2006/table">
            <a:tbl>
              <a:tblPr/>
              <a:tblGrid>
                <a:gridCol w="4186237"/>
                <a:gridCol w="717550"/>
                <a:gridCol w="717550"/>
                <a:gridCol w="717550"/>
                <a:gridCol w="717550"/>
                <a:gridCol w="717550"/>
                <a:gridCol w="673100"/>
              </a:tblGrid>
              <a:tr h="465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>
                            <a:alpha val="50000"/>
                          </a:srgbClr>
                        </a:gs>
                        <a:gs pos="100000">
                          <a:srgbClr val="BB964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>
                            <a:alpha val="50000"/>
                          </a:srgbClr>
                        </a:gs>
                        <a:gs pos="100000">
                          <a:srgbClr val="BB964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2013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(отчёт)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>
                            <a:alpha val="50000"/>
                          </a:srgbClr>
                        </a:gs>
                        <a:gs pos="100000">
                          <a:srgbClr val="BB964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2014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(отчёт)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>
                            <a:alpha val="50000"/>
                          </a:srgbClr>
                        </a:gs>
                        <a:gs pos="100000">
                          <a:srgbClr val="BB964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>
                            <a:alpha val="50000"/>
                          </a:srgbClr>
                        </a:gs>
                        <a:gs pos="100000">
                          <a:srgbClr val="BB964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кол-во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>
                            <a:alpha val="50000"/>
                          </a:srgbClr>
                        </a:gs>
                        <a:gs pos="100000">
                          <a:srgbClr val="BB964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>
                            <a:alpha val="50000"/>
                          </a:srgbClr>
                        </a:gs>
                        <a:gs pos="100000">
                          <a:srgbClr val="BB964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кол-во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>
                            <a:alpha val="50000"/>
                          </a:srgbClr>
                        </a:gs>
                        <a:gs pos="100000">
                          <a:srgbClr val="BB964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>
                            <a:alpha val="50000"/>
                          </a:srgbClr>
                        </a:gs>
                        <a:gs pos="100000">
                          <a:srgbClr val="BB964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кол-во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>
                            <a:alpha val="50000"/>
                          </a:srgbClr>
                        </a:gs>
                        <a:gs pos="100000">
                          <a:srgbClr val="BB964B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charset="0"/>
                        </a:rPr>
                        <a:t>Всего по муниципальным ведомственным целевым программам:</a:t>
                      </a:r>
                      <a:endParaRPr kumimoji="0" lang="en-US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charset="0"/>
                        </a:rPr>
                        <a:t>718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charset="0"/>
                        </a:rPr>
                        <a:t>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charset="0"/>
                        </a:rPr>
                        <a:t>694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charset="0"/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charset="0"/>
                        </a:rPr>
                        <a:t>1 242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Arial" charset="0"/>
                        </a:rPr>
                        <a:t>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 по</a:t>
                      </a:r>
                      <a:r>
                        <a:rPr kumimoji="0" lang="en-US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направлениям: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 злоупотреблению наркотикам и их незаконному обороту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в сфере строительства, развития объектов инженерной, социальной инфраструктуры, дорожного хозяйства и жилищно-коммунального хозяйства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занятости населения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гражданского общества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информационного общества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туризма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населения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>
                            <a:alpha val="50000"/>
                          </a:srgbClr>
                        </a:gs>
                        <a:gs pos="100000">
                          <a:srgbClr val="C6C67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146849"/>
      </p:ext>
    </p:extLst>
  </p:cSld>
  <p:clrMapOvr>
    <a:masterClrMapping/>
  </p:clrMapOvr>
  <p:transition spd="slow">
    <p:blind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815387" cy="452438"/>
          </a:xfrm>
        </p:spPr>
        <p:txBody>
          <a:bodyPr/>
          <a:lstStyle/>
          <a:p>
            <a:r>
              <a:rPr lang="ru-RU" alt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2014 </a:t>
            </a:r>
            <a:r>
              <a:rPr lang="ru-RU" altLang="ru-RU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году город активно участвовал в реализации муниципальных </a:t>
            </a:r>
            <a:r>
              <a:rPr lang="ru-RU" alt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 </a:t>
            </a:r>
            <a:br>
              <a:rPr lang="ru-RU" alt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 государственных программ Краснодарского края</a:t>
            </a:r>
            <a:endParaRPr lang="ru-RU" alt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684" name="AutoShape 4"/>
          <p:cNvSpPr>
            <a:spLocks noChangeArrowheads="1"/>
          </p:cNvSpPr>
          <p:nvPr/>
        </p:nvSpPr>
        <p:spPr bwMode="auto">
          <a:xfrm>
            <a:off x="296863" y="3886200"/>
            <a:ext cx="2232025" cy="2212975"/>
          </a:xfrm>
          <a:prstGeom prst="rightArrowCallout">
            <a:avLst>
              <a:gd name="adj1" fmla="val 25000"/>
              <a:gd name="adj2" fmla="val 50000"/>
              <a:gd name="adj3" fmla="val 16810"/>
              <a:gd name="adj4" fmla="val 66667"/>
            </a:avLst>
          </a:prstGeom>
          <a:gradFill rotWithShape="1">
            <a:gsLst>
              <a:gs pos="0">
                <a:srgbClr val="C0C0C0"/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Обеспечено </a:t>
            </a:r>
          </a:p>
          <a:p>
            <a:pPr algn="ctr"/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выполнение </a:t>
            </a:r>
          </a:p>
          <a:p>
            <a:pPr algn="ctr"/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мероприятий</a:t>
            </a:r>
          </a:p>
          <a:p>
            <a:pPr algn="ctr"/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 в рамках </a:t>
            </a:r>
          </a:p>
          <a:p>
            <a:pPr algn="ctr"/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краевых целевых</a:t>
            </a:r>
          </a:p>
          <a:p>
            <a:pPr algn="ctr"/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 программ – </a:t>
            </a:r>
          </a:p>
          <a:p>
            <a:pPr algn="ctr"/>
            <a:r>
              <a:rPr lang="ru-RU" altLang="ru-RU" sz="12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3 930 </a:t>
            </a:r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млн. рублей</a:t>
            </a:r>
          </a:p>
        </p:txBody>
      </p:sp>
      <p:sp>
        <p:nvSpPr>
          <p:cNvPr id="327685" name="AutoShape 5"/>
          <p:cNvSpPr>
            <a:spLocks noChangeArrowheads="1"/>
          </p:cNvSpPr>
          <p:nvPr/>
        </p:nvSpPr>
        <p:spPr bwMode="auto">
          <a:xfrm>
            <a:off x="2587625" y="3733800"/>
            <a:ext cx="6264275" cy="2366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200" b="0" dirty="0">
                <a:solidFill>
                  <a:schemeClr val="tx1"/>
                </a:solidFill>
                <a:effectLst/>
              </a:rPr>
              <a:t>Многие самые острые городские проблемы решались благодаря поддержке 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</a:rPr>
              <a:t>администрации Краснодарского края. В рамках 16 государственных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программ</a:t>
            </a:r>
          </a:p>
          <a:p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Краснодарского края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за счёт субсидий из краевого бюджета исполнены расходы в сумме</a:t>
            </a:r>
          </a:p>
          <a:p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3 млрд.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930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млн. рублей, из них наиболее весомые: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</a:rPr>
              <a:t>- Краснодару – столичный облик -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 2 198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млн. рублей;</a:t>
            </a:r>
          </a:p>
          <a:p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-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Развитие образования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- 327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млн. рублей;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</a:rPr>
              <a:t>- Капитальный ремонт автомобильных дорог -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684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млн. рублей;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</a:rPr>
              <a:t>- 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Обеспечение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жильём молодых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семей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в рамках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ФЦП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«Жилище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» - 57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млн. рублей;</a:t>
            </a:r>
          </a:p>
          <a:p>
            <a:pPr>
              <a:buFontTx/>
              <a:buChar char="-"/>
            </a:pPr>
            <a:r>
              <a:rPr lang="ru-RU" altLang="ru-RU" sz="1200" b="0" dirty="0">
                <a:solidFill>
                  <a:schemeClr val="tx1"/>
                </a:solidFill>
                <a:effectLst/>
              </a:rPr>
              <a:t>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Повышение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уровня средней заработной платы работников муниципальных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учреждений</a:t>
            </a:r>
          </a:p>
          <a:p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 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до средней заработной платы по Краснодарскому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краю - 264 млн. рублей.</a:t>
            </a:r>
            <a:endParaRPr lang="ru-RU" altLang="ru-RU" sz="1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27686" name="AutoShape 6"/>
          <p:cNvSpPr>
            <a:spLocks noChangeArrowheads="1"/>
          </p:cNvSpPr>
          <p:nvPr/>
        </p:nvSpPr>
        <p:spPr bwMode="auto">
          <a:xfrm>
            <a:off x="323850" y="681038"/>
            <a:ext cx="2232025" cy="2747962"/>
          </a:xfrm>
          <a:prstGeom prst="rightArrowCallout">
            <a:avLst>
              <a:gd name="adj1" fmla="val 30779"/>
              <a:gd name="adj2" fmla="val 61558"/>
              <a:gd name="adj3" fmla="val 16667"/>
              <a:gd name="adj4" fmla="val 66667"/>
            </a:avLst>
          </a:prstGeom>
          <a:gradFill rotWithShape="1">
            <a:gsLst>
              <a:gs pos="0">
                <a:srgbClr val="C0C0C0"/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Расходы на </a:t>
            </a:r>
          </a:p>
          <a:p>
            <a:pPr algn="ctr"/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реализацию </a:t>
            </a:r>
          </a:p>
          <a:p>
            <a:pPr algn="ctr"/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муниципальных </a:t>
            </a:r>
          </a:p>
          <a:p>
            <a:pPr algn="ctr"/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ведомственных </a:t>
            </a:r>
          </a:p>
          <a:p>
            <a:pPr algn="ctr"/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целевых </a:t>
            </a:r>
          </a:p>
          <a:p>
            <a:pPr algn="ctr"/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программ -</a:t>
            </a:r>
          </a:p>
          <a:p>
            <a:pPr algn="ctr"/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1 242 </a:t>
            </a:r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млн. рублей </a:t>
            </a:r>
          </a:p>
        </p:txBody>
      </p:sp>
      <p:sp>
        <p:nvSpPr>
          <p:cNvPr id="327687" name="AutoShape 7"/>
          <p:cNvSpPr>
            <a:spLocks noChangeArrowheads="1"/>
          </p:cNvSpPr>
          <p:nvPr/>
        </p:nvSpPr>
        <p:spPr bwMode="auto">
          <a:xfrm>
            <a:off x="2587625" y="528638"/>
            <a:ext cx="6264275" cy="3128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1200" b="0" dirty="0"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В рамках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реализации 36 муниципальных ведомственных целевых программ</a:t>
            </a:r>
            <a:endParaRPr lang="ru-RU" altLang="ru-RU" sz="1200" b="0" dirty="0"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 выполнены следующие мероприятия: 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- оздоровление детей; 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- патриотическое воспитание граждан; 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- трудоустройство несовершеннолетних; 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- пополнение книжных фондов библиотек города; 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- популяризация физической культуры и спорта среди населения; 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- развитие народного творчества;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- улучшение социального положения граждан старшего поколения;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- создание условий независимой жизнедеятельности инвалидов;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- организация общественных работ в муниципальных учреждениях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 для безработных граждан;</a:t>
            </a:r>
          </a:p>
          <a:p>
            <a:pPr>
              <a:buFontTx/>
              <a:buChar char="-"/>
            </a:pPr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 совершенствование и повышение антитеррористической, пожарной, 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электрической и технической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защищённости </a:t>
            </a:r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зданий, сооружений и 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территорий учреждений образования;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- поддержка и развитие жилищно-коммунального хозяйства.</a:t>
            </a:r>
          </a:p>
          <a:p>
            <a:endParaRPr lang="ru-RU" altLang="ru-RU" sz="1200" b="0" dirty="0"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327689" name="AutoShape 9"/>
          <p:cNvSpPr>
            <a:spLocks noChangeArrowheads="1"/>
          </p:cNvSpPr>
          <p:nvPr/>
        </p:nvSpPr>
        <p:spPr bwMode="auto">
          <a:xfrm>
            <a:off x="296863" y="6176963"/>
            <a:ext cx="2290762" cy="534987"/>
          </a:xfrm>
          <a:prstGeom prst="rightArrowCallout">
            <a:avLst>
              <a:gd name="adj1" fmla="val 48780"/>
              <a:gd name="adj2" fmla="val 50000"/>
              <a:gd name="adj3" fmla="val 80881"/>
              <a:gd name="adj4" fmla="val 64931"/>
            </a:avLst>
          </a:prstGeom>
          <a:gradFill rotWithShape="1">
            <a:gsLst>
              <a:gs pos="0">
                <a:srgbClr val="C0C0C0"/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2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551 </a:t>
            </a:r>
            <a:r>
              <a:rPr lang="ru-RU" altLang="ru-RU" sz="1200" b="0" dirty="0">
                <a:solidFill>
                  <a:schemeClr val="tx1"/>
                </a:solidFill>
                <a:effectLst/>
                <a:cs typeface="Times New Roman" pitchFamily="18" charset="0"/>
              </a:rPr>
              <a:t>млн. рублей</a:t>
            </a:r>
          </a:p>
        </p:txBody>
      </p:sp>
      <p:sp>
        <p:nvSpPr>
          <p:cNvPr id="327691" name="AutoShape 11"/>
          <p:cNvSpPr>
            <a:spLocks noChangeArrowheads="1"/>
          </p:cNvSpPr>
          <p:nvPr/>
        </p:nvSpPr>
        <p:spPr bwMode="auto">
          <a:xfrm>
            <a:off x="2663825" y="6253163"/>
            <a:ext cx="6259513" cy="458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50000">
                <a:srgbClr val="CCFFFF"/>
              </a:gs>
              <a:gs pos="100000">
                <a:srgbClr val="C0C0C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200" b="0" dirty="0">
                <a:solidFill>
                  <a:schemeClr val="tx1"/>
                </a:solidFill>
                <a:effectLst/>
              </a:rPr>
              <a:t>В порядке софинансирования с краевым бюджетом расходы за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счёт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средств </a:t>
            </a:r>
          </a:p>
          <a:p>
            <a:r>
              <a:rPr lang="ru-RU" altLang="ru-RU" sz="1200" b="0" dirty="0">
                <a:solidFill>
                  <a:schemeClr val="tx1"/>
                </a:solidFill>
                <a:effectLst/>
              </a:rPr>
              <a:t>местного бюджета составили </a:t>
            </a:r>
            <a:r>
              <a:rPr lang="ru-RU" altLang="ru-RU" sz="1200" b="0" dirty="0" smtClean="0">
                <a:solidFill>
                  <a:schemeClr val="tx1"/>
                </a:solidFill>
                <a:effectLst/>
              </a:rPr>
              <a:t>551 </a:t>
            </a:r>
            <a:r>
              <a:rPr lang="ru-RU" altLang="ru-RU" sz="1200" b="0" dirty="0">
                <a:solidFill>
                  <a:schemeClr val="tx1"/>
                </a:solidFill>
                <a:effectLst/>
              </a:rPr>
              <a:t>млн. рублей</a:t>
            </a:r>
          </a:p>
        </p:txBody>
      </p:sp>
    </p:spTree>
  </p:cSld>
  <p:clrMapOvr>
    <a:masterClrMapping/>
  </p:clrMapOvr>
  <p:transition spd="slow">
    <p:blind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238"/>
            <a:ext cx="8229600" cy="8397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Расходы местного бюджета на бюджетные инвестиции в инфраструктуру муниципального образования город Краснодар за 2014 год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115280"/>
              </p:ext>
            </p:extLst>
          </p:nvPr>
        </p:nvGraphicFramePr>
        <p:xfrm>
          <a:off x="526510" y="1444420"/>
          <a:ext cx="8213725" cy="499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891805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9388" y="2276476"/>
            <a:ext cx="2700337" cy="3285940"/>
          </a:xfrm>
          <a:prstGeom prst="rect">
            <a:avLst/>
          </a:prstGeom>
          <a:gradFill rotWithShape="1">
            <a:gsLst>
              <a:gs pos="0">
                <a:srgbClr val="BFDDE3"/>
              </a:gs>
              <a:gs pos="100000">
                <a:srgbClr val="91A7A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внутреннего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финансирования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1 968 </a:t>
            </a:r>
            <a:r>
              <a:rPr lang="ru-RU" altLang="ru-RU" sz="1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4826" y="3429000"/>
            <a:ext cx="5940425" cy="915960"/>
          </a:xfrm>
          <a:prstGeom prst="rect">
            <a:avLst/>
          </a:prstGeom>
          <a:gradFill rotWithShape="1">
            <a:gsLst>
              <a:gs pos="0">
                <a:srgbClr val="BFDDE3"/>
              </a:gs>
              <a:gs pos="100000">
                <a:srgbClr val="91A7A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Погашение муниципальных ценных бумаг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275 </a:t>
            </a:r>
            <a:r>
              <a:rPr lang="ru-RU" altLang="ru-RU" sz="1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44826" y="2276475"/>
            <a:ext cx="5919788" cy="993775"/>
          </a:xfrm>
          <a:prstGeom prst="rect">
            <a:avLst/>
          </a:prstGeom>
          <a:gradFill rotWithShape="1">
            <a:gsLst>
              <a:gs pos="0">
                <a:srgbClr val="BFDDE3"/>
              </a:gs>
              <a:gs pos="100000">
                <a:srgbClr val="91A7A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Привлечение кредитов </a:t>
            </a:r>
            <a:r>
              <a:rPr lang="ru-RU" alt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кредитных </a:t>
            </a:r>
            <a:r>
              <a:rPr lang="ru-RU" alt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altLang="ru-RU" sz="18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1 800 млн. рублей </a:t>
            </a:r>
            <a:endParaRPr lang="ru-RU" altLang="ru-RU" sz="1800" i="1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044826" y="4497620"/>
            <a:ext cx="5919788" cy="1064795"/>
          </a:xfrm>
          <a:prstGeom prst="rect">
            <a:avLst/>
          </a:prstGeom>
          <a:gradFill rotWithShape="1">
            <a:gsLst>
              <a:gs pos="0">
                <a:srgbClr val="BFDDE3"/>
              </a:gs>
              <a:gs pos="100000">
                <a:srgbClr val="91A7A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Иные источники внутреннего финансирования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дефицита бюджета </a:t>
            </a:r>
            <a:endParaRPr lang="ru-RU" altLang="ru-RU" sz="18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443 </a:t>
            </a:r>
            <a:r>
              <a:rPr lang="ru-RU" altLang="ru-RU" sz="1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06376" y="604790"/>
            <a:ext cx="8778875" cy="1602362"/>
          </a:xfrm>
          <a:prstGeom prst="downArrowCallout">
            <a:avLst>
              <a:gd name="adj1" fmla="val 37159"/>
              <a:gd name="adj2" fmla="val 46329"/>
              <a:gd name="adj3" fmla="val 16667"/>
              <a:gd name="adj4" fmla="val 66667"/>
            </a:avLst>
          </a:prstGeom>
          <a:gradFill rotWithShape="1">
            <a:gsLst>
              <a:gs pos="0">
                <a:srgbClr val="BFDDE3"/>
              </a:gs>
              <a:gs pos="100000">
                <a:srgbClr val="91A7A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dirty="0">
                <a:solidFill>
                  <a:srgbClr val="000000"/>
                </a:solidFill>
                <a:effectLst/>
                <a:cs typeface="Times New Roman" pitchFamily="18" charset="0"/>
              </a:rPr>
              <a:t>В целях обеспечения сбалансированности (покрытия дефицита) бюджета </a:t>
            </a:r>
          </a:p>
          <a:p>
            <a:pPr algn="ctr"/>
            <a:r>
              <a:rPr lang="ru-RU" altLang="ru-RU" dirty="0">
                <a:solidFill>
                  <a:srgbClr val="000000"/>
                </a:solidFill>
                <a:effectLst/>
                <a:cs typeface="Times New Roman" pitchFamily="18" charset="0"/>
              </a:rPr>
              <a:t>муниципального образования город Краснодар в 2014 году привлечены источники </a:t>
            </a:r>
          </a:p>
          <a:p>
            <a:pPr algn="ctr"/>
            <a:r>
              <a:rPr lang="ru-RU" altLang="ru-RU" dirty="0">
                <a:solidFill>
                  <a:srgbClr val="000000"/>
                </a:solidFill>
                <a:effectLst/>
                <a:cs typeface="Times New Roman" pitchFamily="18" charset="0"/>
              </a:rPr>
              <a:t>внутреннего финансирования дефицита в сумме </a:t>
            </a:r>
            <a:r>
              <a:rPr lang="ru-RU" altLang="ru-RU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1 968 </a:t>
            </a:r>
            <a:r>
              <a:rPr lang="ru-RU" altLang="ru-RU" dirty="0">
                <a:solidFill>
                  <a:srgbClr val="000000"/>
                </a:solidFill>
                <a:effectLst/>
                <a:cs typeface="Times New Roman" pitchFamily="18" charset="0"/>
              </a:rPr>
              <a:t>млн.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184742192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Информация о показателях исполнения местного бюджета </a:t>
            </a:r>
            <a:b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(бюджета муниципального образования город Краснодар)</a:t>
            </a:r>
            <a:b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за </a:t>
            </a:r>
            <a:r>
              <a:rPr lang="ru-RU" alt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2012 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alt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2014 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годы в </a:t>
            </a:r>
            <a:r>
              <a:rPr lang="ru-RU" alt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расчёте 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 1 жителя г. Краснодара</a:t>
            </a:r>
          </a:p>
        </p:txBody>
      </p:sp>
      <p:graphicFrame>
        <p:nvGraphicFramePr>
          <p:cNvPr id="360547" name="Group 9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311629"/>
              </p:ext>
            </p:extLst>
          </p:nvPr>
        </p:nvGraphicFramePr>
        <p:xfrm>
          <a:off x="450180" y="1520750"/>
          <a:ext cx="8218487" cy="4960940"/>
        </p:xfrm>
        <a:graphic>
          <a:graphicData uri="http://schemas.openxmlformats.org/drawingml/2006/table">
            <a:tbl>
              <a:tblPr/>
              <a:tblGrid>
                <a:gridCol w="515937"/>
                <a:gridCol w="4740275"/>
                <a:gridCol w="984250"/>
                <a:gridCol w="992188"/>
                <a:gridCol w="985837"/>
              </a:tblGrid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CCEC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CCEC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 год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CCEC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 год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CCEC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36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2014 год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CCEC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484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Среднегодовая численность постоянного населения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г. Краснодара </a:t>
                      </a: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человек)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861,2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882,3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905,6</a:t>
                      </a:r>
                      <a:endParaRPr lang="ru-RU" sz="1200" b="1" i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1.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Доходы местного бюджета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расчете на 1 жителя г. Краснодара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(тыс. рублей)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22,7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25,0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+mn-ea"/>
                          <a:cs typeface="+mn-cs"/>
                        </a:rPr>
                        <a:t>27,2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484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Расходы местного бюджета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расчете на 1 жителя г. Краснодара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(тыс. рублей)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23,9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25,3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+mn-ea"/>
                          <a:cs typeface="+mn-cs"/>
                        </a:rPr>
                        <a:t>29,4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292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из них на: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- жилищно-коммунальное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4,9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4,7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+mn-ea"/>
                          <a:cs typeface="+mn-cs"/>
                        </a:rPr>
                        <a:t>5,8</a:t>
                      </a:r>
                      <a:endParaRPr kumimoji="0" lang="ru-RU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- образование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9,1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11,5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+mn-ea"/>
                          <a:cs typeface="+mn-cs"/>
                        </a:rPr>
                        <a:t>12,1</a:t>
                      </a:r>
                      <a:endParaRPr kumimoji="0" lang="ru-RU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- здравоохранение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2,8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+mn-ea"/>
                          <a:cs typeface="+mn-cs"/>
                        </a:rPr>
                        <a:t>1,7</a:t>
                      </a:r>
                      <a:endParaRPr kumimoji="0" lang="ru-RU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- культуру и кинематографию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+mn-ea"/>
                          <a:cs typeface="+mn-cs"/>
                        </a:rPr>
                        <a:t>0,8</a:t>
                      </a:r>
                      <a:endParaRPr kumimoji="0" lang="ru-RU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- социальную политику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+mn-ea"/>
                          <a:cs typeface="+mn-cs"/>
                        </a:rPr>
                        <a:t>0,9</a:t>
                      </a:r>
                      <a:endParaRPr kumimoji="0" lang="ru-RU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- физическую культуру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+mn-ea"/>
                          <a:cs typeface="+mn-cs"/>
                        </a:rPr>
                        <a:t>0,4</a:t>
                      </a:r>
                      <a:endParaRPr kumimoji="0" lang="ru-RU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757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 (тыс. рублей)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+mn-ea"/>
                          <a:cs typeface="+mn-cs"/>
                        </a:rPr>
                        <a:t>1,2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851363"/>
      </p:ext>
    </p:extLst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Исполнение местного бюджета </a:t>
            </a:r>
            <a:br>
              <a:rPr lang="ru-RU" alt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(бюджета муниципального образования город Краснодар)       по доходам в 2014 году (млн. рублей)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455064"/>
              </p:ext>
            </p:extLst>
          </p:nvPr>
        </p:nvGraphicFramePr>
        <p:xfrm>
          <a:off x="431800" y="1612900"/>
          <a:ext cx="8270875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1739" name="Oval 11"/>
          <p:cNvSpPr>
            <a:spLocks noChangeArrowheads="1"/>
          </p:cNvSpPr>
          <p:nvPr/>
        </p:nvSpPr>
        <p:spPr bwMode="auto">
          <a:xfrm>
            <a:off x="2663825" y="3810000"/>
            <a:ext cx="611188" cy="3825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400" b="0">
              <a:solidFill>
                <a:srgbClr val="99CC00"/>
              </a:solidFill>
              <a:cs typeface="Times New Roman" pitchFamily="18" charset="0"/>
            </a:endParaRPr>
          </a:p>
        </p:txBody>
      </p:sp>
      <p:sp>
        <p:nvSpPr>
          <p:cNvPr id="201747" name="Oval 19"/>
          <p:cNvSpPr>
            <a:spLocks noChangeArrowheads="1"/>
          </p:cNvSpPr>
          <p:nvPr/>
        </p:nvSpPr>
        <p:spPr bwMode="auto">
          <a:xfrm>
            <a:off x="2511425" y="2741613"/>
            <a:ext cx="609600" cy="3825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400" b="0">
              <a:solidFill>
                <a:srgbClr val="99CC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6795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77825"/>
            <a:ext cx="8229600" cy="936625"/>
          </a:xfrm>
          <a:noFill/>
        </p:spPr>
        <p:txBody>
          <a:bodyPr anchorCtr="1">
            <a:normAutofit fontScale="90000"/>
          </a:bodyPr>
          <a:lstStyle/>
          <a:p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показателях социально-экономического развития муниципального образования город Краснодар </a:t>
            </a:r>
            <a:b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2012 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graphicFrame>
        <p:nvGraphicFramePr>
          <p:cNvPr id="354397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0929"/>
              </p:ext>
            </p:extLst>
          </p:nvPr>
        </p:nvGraphicFramePr>
        <p:xfrm>
          <a:off x="221189" y="1341438"/>
          <a:ext cx="8701621" cy="5074314"/>
        </p:xfrm>
        <a:graphic>
          <a:graphicData uri="http://schemas.openxmlformats.org/drawingml/2006/table">
            <a:tbl>
              <a:tblPr/>
              <a:tblGrid>
                <a:gridCol w="551640"/>
                <a:gridCol w="5402101"/>
                <a:gridCol w="839630"/>
                <a:gridCol w="915960"/>
                <a:gridCol w="992290"/>
              </a:tblGrid>
              <a:tr h="7659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 год            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отчёт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 год            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отчёт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отчёт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</a:tr>
              <a:tr h="340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 экономического развития города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</a:tr>
              <a:tr h="7701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протяжённости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автомобильных дорог общего пользования местного значения, не отвечающих нормативным требованиям, в общей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протяжённости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автомобильных дорог общего пользования местного значения (%)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+mn-cs"/>
                        </a:rPr>
                        <a:t>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9746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населения, проживающего в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населённых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пунктах, не имеющих регулярного автобусного и (или) железнодорожного сообщения с административным центром городского округа (муниципального района), в общей численности населения городского округа (муниципального района) (%)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555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 (рублей)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15 603,6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19 346,1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19 731,3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555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 муниципальных учреждений культуры и искусства (рублей)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13 912,0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17 096,0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20 873,0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555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 муниципальных общеобразовательных учреждений (рублей)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20 438,1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24 486,6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27 676,7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555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 муниципальных учреждений физической культуры и спорта (рублей)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14 722,0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17 862,0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22 207,0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32690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405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306403"/>
              </p:ext>
            </p:extLst>
          </p:nvPr>
        </p:nvGraphicFramePr>
        <p:xfrm>
          <a:off x="450850" y="452438"/>
          <a:ext cx="8320088" cy="6185538"/>
        </p:xfrm>
        <a:graphic>
          <a:graphicData uri="http://schemas.openxmlformats.org/drawingml/2006/table">
            <a:tbl>
              <a:tblPr/>
              <a:tblGrid>
                <a:gridCol w="533400"/>
                <a:gridCol w="5010150"/>
                <a:gridCol w="865188"/>
                <a:gridCol w="935037"/>
                <a:gridCol w="976313"/>
              </a:tblGrid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 год           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отчёт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 год            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отчёт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2014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отчёт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</a:tr>
              <a:tr h="306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(дошкольное, общее и дополнительное)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</a:tr>
              <a:tr h="668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1 - 6 лет, стоящих на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учёте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определения в муниципальные дошкольные образовательные учреждения, в общей численности детей в возрасте 1 - 6 лет (%)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1049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 (%)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+mn-cs"/>
                        </a:rPr>
                        <a:t>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99,8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857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1 - 6 лет (%)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76,7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83,7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858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ремонта, в общем числе муниципальных дошкольных образовательных учреждений (%)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1,3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858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 (%)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+mn-cs"/>
                        </a:rPr>
                        <a:t>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 (%)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+mn-cs"/>
                        </a:rPr>
                        <a:t>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6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44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85881"/>
              </p:ext>
            </p:extLst>
          </p:nvPr>
        </p:nvGraphicFramePr>
        <p:xfrm>
          <a:off x="450180" y="223140"/>
          <a:ext cx="8320088" cy="5994088"/>
        </p:xfrm>
        <a:graphic>
          <a:graphicData uri="http://schemas.openxmlformats.org/drawingml/2006/table">
            <a:tbl>
              <a:tblPr/>
              <a:tblGrid>
                <a:gridCol w="430213"/>
                <a:gridCol w="5164137"/>
                <a:gridCol w="868363"/>
                <a:gridCol w="911225"/>
                <a:gridCol w="946150"/>
              </a:tblGrid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 год            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отчёт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 год            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отчёт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отчёт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</a:tr>
              <a:tr h="4112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5 - 18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 (%)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84,9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122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136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учреждений культуры, здания которых находятся в аварийном состоянии или требуют капитального ремонта, в общем количестве муниципальных учреждений культуры (%)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26,1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2595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объектов культурного наследия, находящихся в муниципальной собственности и требующих консервации или реставрации, в общем количестве объектов культурного наследия, находящихся в муниципальной собственности (%)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1373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 (%)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38,0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1380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1518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приходящаяся в среднем на одного жителя, всего (%):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28,5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1526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введённая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действие за один год (%)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1,9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668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получившего жилые помещения и улучшившего жилищные условия в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отчётном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году, в общей численности населения, состоящего на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учёте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качестве нуждающегося в жилых помещениях (%)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2,2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7432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18918"/>
              </p:ext>
            </p:extLst>
          </p:nvPr>
        </p:nvGraphicFramePr>
        <p:xfrm>
          <a:off x="395288" y="452438"/>
          <a:ext cx="8353425" cy="2084643"/>
        </p:xfrm>
        <a:graphic>
          <a:graphicData uri="http://schemas.openxmlformats.org/drawingml/2006/table">
            <a:tbl>
              <a:tblPr/>
              <a:tblGrid>
                <a:gridCol w="512762"/>
                <a:gridCol w="4743450"/>
                <a:gridCol w="1008063"/>
                <a:gridCol w="1008062"/>
                <a:gridCol w="1081088"/>
              </a:tblGrid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 год            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отчёт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 год            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отчёт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отчёт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</a:tr>
              <a:tr h="284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организации муниципального управления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5D3FF"/>
                        </a:gs>
                        <a:gs pos="50000">
                          <a:srgbClr val="DDFFFF"/>
                        </a:gs>
                        <a:gs pos="100000">
                          <a:srgbClr val="C5D3FF"/>
                        </a:gs>
                      </a:gsLst>
                      <a:lin ang="5400000" scaled="1"/>
                    </a:gra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деятельностью органов местного самоуправления городского округа (муниципального района) </a:t>
                      </a: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 от числа опрошенных)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42,4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40,1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54,2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незавершённого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установленные сроки строительства, осуществляемого за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счёт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 бюджета городского округа (тыс. рублей)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11 917 926,0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12 666 885,0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898 217,4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F1F8F9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7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223838"/>
            <a:ext cx="8229600" cy="9159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Основные налоговые (собственные) доходные источники местного бюджета (бюджета муниципального образования город Краснодар)                    в 2014 году (млн. рублей)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0892171"/>
              </p:ext>
            </p:extLst>
          </p:nvPr>
        </p:nvGraphicFramePr>
        <p:xfrm>
          <a:off x="347663" y="2818360"/>
          <a:ext cx="8601075" cy="384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7243763" y="0"/>
            <a:ext cx="190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altLang="ru-RU" sz="2400" b="0">
              <a:solidFill>
                <a:srgbClr val="99CC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1060450" y="1673225"/>
            <a:ext cx="778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altLang="ru-RU" sz="2400" b="0">
              <a:solidFill>
                <a:srgbClr val="99CC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273415" name="Group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3488889"/>
              </p:ext>
            </p:extLst>
          </p:nvPr>
        </p:nvGraphicFramePr>
        <p:xfrm>
          <a:off x="450850" y="1139825"/>
          <a:ext cx="8472487" cy="1645640"/>
        </p:xfrm>
        <a:graphic>
          <a:graphicData uri="http://schemas.openxmlformats.org/drawingml/2006/table">
            <a:tbl>
              <a:tblPr/>
              <a:tblGrid>
                <a:gridCol w="3357850"/>
                <a:gridCol w="1526600"/>
                <a:gridCol w="1908250"/>
                <a:gridCol w="1679787"/>
              </a:tblGrid>
              <a:tr h="30465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показатели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</a:rPr>
                        <a:t>Процент исполнения, %</a:t>
                      </a: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0465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доходы, всего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14 061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13 510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</a:rPr>
                        <a:t>96%</a:t>
                      </a: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0465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10 088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10 264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</a:rPr>
                        <a:t>102%</a:t>
                      </a: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179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налоговых доходов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общем объёме собственных доходов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alpha val="50000"/>
                          </a:srgbClr>
                        </a:gs>
                        <a:gs pos="100000">
                          <a:srgbClr val="CCFFCC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82121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97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Основные неналоговые (собственные) доходные источники местного бюджета (бюджета муниципального образования город Краснодар)                   в 2014 году (млн. рублей)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9914218"/>
              </p:ext>
            </p:extLst>
          </p:nvPr>
        </p:nvGraphicFramePr>
        <p:xfrm>
          <a:off x="346075" y="2742030"/>
          <a:ext cx="8537575" cy="411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7243763" y="0"/>
            <a:ext cx="190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altLang="ru-RU" sz="2400" b="0">
              <a:solidFill>
                <a:srgbClr val="99CC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831850" y="1444625"/>
            <a:ext cx="801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400" b="0">
              <a:solidFill>
                <a:srgbClr val="99CC00"/>
              </a:solidFill>
              <a:cs typeface="Times New Roman" pitchFamily="18" charset="0"/>
            </a:endParaRPr>
          </a:p>
        </p:txBody>
      </p:sp>
      <p:graphicFrame>
        <p:nvGraphicFramePr>
          <p:cNvPr id="274439" name="Group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7297824"/>
              </p:ext>
            </p:extLst>
          </p:nvPr>
        </p:nvGraphicFramePr>
        <p:xfrm>
          <a:off x="527050" y="1062038"/>
          <a:ext cx="8396289" cy="1645640"/>
        </p:xfrm>
        <a:graphic>
          <a:graphicData uri="http://schemas.openxmlformats.org/drawingml/2006/table">
            <a:tbl>
              <a:tblPr/>
              <a:tblGrid>
                <a:gridCol w="3434310"/>
                <a:gridCol w="1602930"/>
                <a:gridCol w="1602930"/>
                <a:gridCol w="1756119"/>
              </a:tblGrid>
              <a:tr h="304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показатели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исполнения, %</a:t>
                      </a: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04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доходы, всего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14 061</a:t>
                      </a: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13 510</a:t>
                      </a: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96%</a:t>
                      </a: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04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</a:rPr>
                        <a:t>82%</a:t>
                      </a: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179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неналоговых доходов в общем объёме собственных доходов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T="45685" marB="4568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alpha val="50000"/>
                          </a:srgbClr>
                        </a:gs>
                        <a:gs pos="100000">
                          <a:srgbClr val="CCFFFF">
                            <a:gamma/>
                            <a:shade val="7333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68557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Объект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836236"/>
              </p:ext>
            </p:extLst>
          </p:nvPr>
        </p:nvGraphicFramePr>
        <p:xfrm>
          <a:off x="457200" y="1444420"/>
          <a:ext cx="8229600" cy="511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3838"/>
            <a:ext cx="8229600" cy="11445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Доходы местного бюджета (бюджета муниципального образования город Краснодар) (соотношение собственных доходов и поступлений из краевого бюджета) 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244473273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80" y="986440"/>
            <a:ext cx="8229600" cy="635472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kern="1200" dirty="0">
                <a:solidFill>
                  <a:srgbClr val="596B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  <a:t>Безвозмездные поступления от других бюджетов бюджетной системы Российской Федерации</a:t>
            </a:r>
            <a:br>
              <a:rPr lang="ru-RU" altLang="ru-RU" sz="2400" kern="1200" dirty="0">
                <a:solidFill>
                  <a:srgbClr val="596B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charset="0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578395"/>
              </p:ext>
            </p:extLst>
          </p:nvPr>
        </p:nvGraphicFramePr>
        <p:xfrm>
          <a:off x="221190" y="1444420"/>
          <a:ext cx="8777950" cy="5266770"/>
        </p:xfrm>
        <a:graphic>
          <a:graphicData uri="http://schemas.openxmlformats.org/drawingml/2006/table">
            <a:tbl>
              <a:tblPr/>
              <a:tblGrid>
                <a:gridCol w="3130221"/>
                <a:gridCol w="915891"/>
                <a:gridCol w="761919"/>
                <a:gridCol w="763507"/>
                <a:gridCol w="763506"/>
                <a:gridCol w="839700"/>
                <a:gridCol w="687314"/>
                <a:gridCol w="915892"/>
              </a:tblGrid>
              <a:tr h="10107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2012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(отчёт)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2013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(отчёт)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 год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преды-дущему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году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(млн. рублей)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отчёт (млн.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рублей)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выпол-нения к плану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выпол-нения к 2013 году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15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8932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8648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11964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11798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52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790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759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9709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софинансирование расходов по решению вопросов местного значения)</a:t>
                      </a: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3938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4081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4433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4263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8212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осуществление государственных полномочий Краснодарского края)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4714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3995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85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7445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7443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186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317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178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66">
                            <a:alpha val="50000"/>
                          </a:srgbClr>
                        </a:gs>
                        <a:gs pos="100000">
                          <a:srgbClr val="9AC14D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92833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/>
          <p:cNvSpPr>
            <a:spLocks noGrp="1" noChangeArrowheads="1"/>
          </p:cNvSpPr>
          <p:nvPr>
            <p:ph type="title"/>
          </p:nvPr>
        </p:nvSpPr>
        <p:spPr>
          <a:xfrm>
            <a:off x="527050" y="300038"/>
            <a:ext cx="8229600" cy="11445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Расходы местного бюджета (бюджета муниципального образования город Краснодар) (соотношение плановых и фактических показателей) (млн. рублей)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306475"/>
              </p:ext>
            </p:extLst>
          </p:nvPr>
        </p:nvGraphicFramePr>
        <p:xfrm>
          <a:off x="720725" y="1498600"/>
          <a:ext cx="8216900" cy="505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2587625" y="3657600"/>
            <a:ext cx="611188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400" b="0">
              <a:solidFill>
                <a:srgbClr val="99CC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412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Городская">
  <a:themeElements>
    <a:clrScheme name="5_Городская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5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5_Городская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20239</TotalTime>
  <Words>5190</Words>
  <Application>Microsoft Office PowerPoint</Application>
  <PresentationFormat>Экран (4:3)</PresentationFormat>
  <Paragraphs>1056</Paragraphs>
  <Slides>43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Оформление по умолчанию</vt:lpstr>
      <vt:lpstr>2_Оформление по умолчанию</vt:lpstr>
      <vt:lpstr>3_Оформление по умолчанию</vt:lpstr>
      <vt:lpstr>Тема Office</vt:lpstr>
      <vt:lpstr>4_Оформление по умолчанию</vt:lpstr>
      <vt:lpstr>5_Городская</vt:lpstr>
      <vt:lpstr>5_Оформление по умолчанию</vt:lpstr>
      <vt:lpstr>1_Оформление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Презентация PowerPoint</vt:lpstr>
      <vt:lpstr>Бюджет муниципального образования город Краснодар на 2014 год утверждён решением городской Думы Краснодара от 17.12.2013 № 56 п. 1 «О местном бюджете (бюджете муниципального образования город Краснодар) на 2014 год и на плановый период 2015 и 2016 годов» </vt:lpstr>
      <vt:lpstr>Динамика основных показателей местного бюджета (бюджета муниципального образования город Краснодар) (млн. рублей)</vt:lpstr>
      <vt:lpstr>Исполнение местного бюджета  (бюджета муниципального образования город Краснодар)       по доходам в 2014 году (млн. рублей)</vt:lpstr>
      <vt:lpstr>Основные налоговые (собственные) доходные источники местного бюджета (бюджета муниципального образования город Краснодар)                    в 2014 году (млн. рублей)</vt:lpstr>
      <vt:lpstr>Основные неналоговые (собственные) доходные источники местного бюджета (бюджета муниципального образования город Краснодар)                   в 2014 году (млн. рублей)</vt:lpstr>
      <vt:lpstr>Доходы местного бюджета (бюджета муниципального образования город Краснодар) (соотношение собственных доходов и поступлений из краевого бюджета) (млн. руб.)</vt:lpstr>
      <vt:lpstr>Безвозмездные поступления от других бюджетов бюджетной системы Российской Федерации </vt:lpstr>
      <vt:lpstr>Расходы местного бюджета (бюджета муниципального образования город Краснодар) (соотношение плановых и фактических показателей) (млн. рублей)</vt:lpstr>
      <vt:lpstr>Расходы местного бюджета (бюджета муниципального образования город Краснодар) (млн. руб.)</vt:lpstr>
      <vt:lpstr>ОСНОВНЫЕ НАПРАВЛЕНИЯ РАСХОДОВ  СОЦИАЛЬНОЙ СФЕРЫ В 2014 ГОДУ </vt:lpstr>
      <vt:lpstr>Средняя заработная плата работников в муниципальных учреждениях  здравоохранения в 2014 году за счёт всех источников финансирования:</vt:lpstr>
      <vt:lpstr>Динамика расходов местного бюджета  (бюджета муниципального образования город Краснодар) на социальную сферу (млн. рублей)</vt:lpstr>
      <vt:lpstr>Показатели отраслей социальной сферы, финансируемых из бюджета муниципального образования город Краснодар, за 2012-2014 годы </vt:lpstr>
      <vt:lpstr>Презентация PowerPoint</vt:lpstr>
      <vt:lpstr>Презентация PowerPoint</vt:lpstr>
      <vt:lpstr>Летняя оздоровительная кампания</vt:lpstr>
      <vt:lpstr>Развитие образования</vt:lpstr>
      <vt:lpstr>Развитие образования</vt:lpstr>
      <vt:lpstr>Презентация PowerPoint</vt:lpstr>
      <vt:lpstr>Здравоохранение</vt:lpstr>
      <vt:lpstr>Здравоохранение</vt:lpstr>
      <vt:lpstr>Здравоохранение</vt:lpstr>
      <vt:lpstr>Здравоохранение</vt:lpstr>
      <vt:lpstr>Социальная политика Всего в 2014 году направлено 829 млн. рублей</vt:lpstr>
      <vt:lpstr>Презентация PowerPoint</vt:lpstr>
      <vt:lpstr>Физическая культура и спорт</vt:lpstr>
      <vt:lpstr>Структура расходов местного бюджета (бюджета муниципального образования город Краснодар)</vt:lpstr>
      <vt:lpstr>Жилищно-коммунальное хозяйство</vt:lpstr>
      <vt:lpstr>Коммунальное хозяйство </vt:lpstr>
      <vt:lpstr>Благоустройство</vt:lpstr>
      <vt:lpstr>Дорожное хозяйство (дорожные фонды)</vt:lpstr>
      <vt:lpstr>Транспорт</vt:lpstr>
      <vt:lpstr>Обеспечение защиты населения и территории города </vt:lpstr>
      <vt:lpstr>Аналитическое распределение расходов местного бюджета (бюджета муниципального образования город Краснодар) по направлениям реализации муниципальных ведомственных целевых программ</vt:lpstr>
      <vt:lpstr>В 2014 году город активно участвовал в реализации муниципальных программ  и государственных программ Краснодарского края</vt:lpstr>
      <vt:lpstr>Расходы местного бюджета на бюджетные инвестиции в инфраструктуру муниципального образования город Краснодар за 2014 год</vt:lpstr>
      <vt:lpstr>Презентация PowerPoint</vt:lpstr>
      <vt:lpstr>Информация о показателях исполнения местного бюджета  (бюджета муниципального образования город Краснодар)  за 2012 - 2014 годы в расчёте на 1 жителя г. Краснодара</vt:lpstr>
      <vt:lpstr>Информация о показателях социально-экономического развития муниципального образования город Краснодар  за 2012 - 2014 годы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Чулков Александр Сергеевич</dc:creator>
  <cp:lastModifiedBy>Чулков Александр Сергеевич</cp:lastModifiedBy>
  <cp:revision>665</cp:revision>
  <cp:lastPrinted>2015-04-23T13:52:03Z</cp:lastPrinted>
  <dcterms:created xsi:type="dcterms:W3CDTF">1601-01-01T00:00:00Z</dcterms:created>
  <dcterms:modified xsi:type="dcterms:W3CDTF">2015-04-23T14:02:16Z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