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310" r:id="rId4"/>
    <p:sldId id="311" r:id="rId5"/>
    <p:sldId id="312" r:id="rId6"/>
    <p:sldId id="323" r:id="rId7"/>
    <p:sldId id="326" r:id="rId8"/>
    <p:sldId id="315" r:id="rId9"/>
    <p:sldId id="316" r:id="rId10"/>
    <p:sldId id="313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19" r:id="rId20"/>
    <p:sldId id="335" r:id="rId21"/>
    <p:sldId id="265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BE"/>
    <a:srgbClr val="0C344C"/>
    <a:srgbClr val="6F878C"/>
    <a:srgbClr val="D80F79"/>
    <a:srgbClr val="196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4" autoAdjust="0"/>
  </p:normalViewPr>
  <p:slideViewPr>
    <p:cSldViewPr snapToGrid="0" showGuides="1">
      <p:cViewPr varScale="1">
        <p:scale>
          <a:sx n="77" d="100"/>
          <a:sy n="77" d="100"/>
        </p:scale>
        <p:origin x="726" y="3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89"/>
          <a:stretch/>
        </p:blipFill>
        <p:spPr>
          <a:xfrm>
            <a:off x="-10633" y="-25897"/>
            <a:ext cx="12216810" cy="6883896"/>
          </a:xfrm>
          <a:prstGeom prst="rect">
            <a:avLst/>
          </a:prstGeom>
        </p:spPr>
      </p:pic>
      <p:sp>
        <p:nvSpPr>
          <p:cNvPr id="28" name="Rectangle 26"/>
          <p:cNvSpPr/>
          <p:nvPr userDrawn="1"/>
        </p:nvSpPr>
        <p:spPr>
          <a:xfrm>
            <a:off x="-9525" y="-25897"/>
            <a:ext cx="12192000" cy="68838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75121" y="262418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32696" y="146415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98845" y="-10634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77565" y="-9045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-10633" y="3316999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79541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303265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00424" y="633299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Администрация муниципального образования город Краснодар</a:t>
            </a:r>
          </a:p>
          <a:p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Управление</a:t>
            </a: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экономики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515725" y="6394547"/>
            <a:ext cx="552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E6A9FDC2-2F63-4C5F-89F7-7A78A3515E8C}" type="slidenum">
              <a:rPr lang="ru-RU" sz="1400" b="0" smtClean="0">
                <a:solidFill>
                  <a:schemeClr val="tx1"/>
                </a:solidFill>
                <a:latin typeface="HelveticaNeueCyr" panose="02000503040000020004" pitchFamily="2" charset="-52"/>
              </a:rPr>
              <a:pPr algn="ctr"/>
              <a:t>‹#›</a:t>
            </a:fld>
            <a:endParaRPr lang="ru-RU" sz="1800" b="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879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.png"/><Relationship Id="rId7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emf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.png"/><Relationship Id="rId7" Type="http://schemas.openxmlformats.org/officeDocument/2006/relationships/image" Target="../media/image5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4.png"/><Relationship Id="rId7" Type="http://schemas.openxmlformats.org/officeDocument/2006/relationships/image" Target="../media/image5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4.png"/><Relationship Id="rId7" Type="http://schemas.openxmlformats.org/officeDocument/2006/relationships/image" Target="../media/image6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4.png"/><Relationship Id="rId7" Type="http://schemas.openxmlformats.org/officeDocument/2006/relationships/image" Target="../media/image7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4.png"/><Relationship Id="rId7" Type="http://schemas.openxmlformats.org/officeDocument/2006/relationships/image" Target="../media/image7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png"/><Relationship Id="rId9" Type="http://schemas.openxmlformats.org/officeDocument/2006/relationships/image" Target="../media/image8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hyperlink" Target="https://bankrot.fedresurs.ru/MessageWindow.aspx?ID=3CC40A4ABE5339E976845D538C90F699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731962"/>
            <a:ext cx="7035800" cy="2209799"/>
          </a:xfrm>
        </p:spPr>
        <p:txBody>
          <a:bodyPr/>
          <a:lstStyle/>
          <a:p>
            <a:r>
              <a:rPr lang="ru-RU" dirty="0"/>
              <a:t>Имущественный комплекс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224" y="3216167"/>
            <a:ext cx="8805759" cy="20755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принадлежащий ФГУП «Кубанское» </a:t>
            </a:r>
            <a:r>
              <a:rPr lang="ru-RU" sz="2800" dirty="0" smtClean="0">
                <a:latin typeface="+mj-lt"/>
              </a:rPr>
              <a:t>ФСИН России </a:t>
            </a:r>
          </a:p>
          <a:p>
            <a:pPr>
              <a:spcBef>
                <a:spcPts val="1800"/>
              </a:spcBef>
            </a:pPr>
            <a:r>
              <a:rPr lang="ru-RU" sz="2800" dirty="0">
                <a:latin typeface="+mj-lt"/>
              </a:rPr>
              <a:t>ИНН 2312151351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6" y="1285215"/>
            <a:ext cx="3021000" cy="19526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5166" y="663879"/>
            <a:ext cx="3706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Резервуар горячей воды 16 </a:t>
            </a:r>
            <a:r>
              <a:rPr lang="ru-RU" sz="1600" b="1" dirty="0" err="1" smtClean="0">
                <a:latin typeface="Adobe Gothic Std B"/>
              </a:rPr>
              <a:t>куб.м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66" y="3905685"/>
            <a:ext cx="3021000" cy="19526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2208" y="3457187"/>
            <a:ext cx="353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Общий вид территории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96" y="3905683"/>
            <a:ext cx="3021000" cy="1952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896" y="1312937"/>
            <a:ext cx="3021000" cy="19526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2258" y="663879"/>
            <a:ext cx="3670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Подъездные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3516" y="1282548"/>
            <a:ext cx="3021000" cy="1952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5889" y="3905684"/>
            <a:ext cx="3021000" cy="1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770" y="576197"/>
            <a:ext cx="11340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ФСИН, расположенного по адресу: Северский район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, п. Октябрьский, согласно отчету об оценке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составляет –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1 424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тыс. руб., в состав которого входит: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46" y="2448095"/>
            <a:ext cx="754181" cy="630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1498300" y="1255297"/>
            <a:ext cx="574174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Adobe Gothic Std B"/>
            </a:endParaRPr>
          </a:p>
          <a:p>
            <a:endParaRPr lang="ru-RU" sz="1600" b="1" dirty="0" smtClean="0">
              <a:latin typeface="Adobe Gothic Std B"/>
            </a:endParaRPr>
          </a:p>
          <a:p>
            <a:endParaRPr lang="ru-RU" sz="1600" b="1" dirty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Земельный участок </a:t>
            </a:r>
            <a:r>
              <a:rPr lang="ru-RU" sz="1600" b="1" dirty="0" err="1" smtClean="0">
                <a:latin typeface="Adobe Gothic Std B"/>
              </a:rPr>
              <a:t>Хабль</a:t>
            </a:r>
            <a:r>
              <a:rPr lang="ru-RU" sz="1600" dirty="0" smtClean="0">
                <a:latin typeface="Adobe Gothic Std B"/>
              </a:rPr>
              <a:t>, площадью  2 225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Вид </a:t>
            </a:r>
            <a:r>
              <a:rPr lang="ru-RU" sz="1600" dirty="0" smtClean="0">
                <a:latin typeface="Adobe Gothic Std B"/>
              </a:rPr>
              <a:t>права – право долгосрочной аренды</a:t>
            </a:r>
          </a:p>
          <a:p>
            <a:r>
              <a:rPr lang="ru-RU" sz="1600" dirty="0" smtClean="0">
                <a:latin typeface="Adobe Gothic Std B"/>
              </a:rPr>
              <a:t>Категория земель – земли промышленности, энергетики, транспорта, связи и иного специального назначения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для эксплуатации цеха по производству пищевых продуктов</a:t>
            </a:r>
          </a:p>
          <a:p>
            <a:endParaRPr lang="ru-RU" sz="1600" dirty="0" smtClean="0">
              <a:latin typeface="Adobe Gothic Std B"/>
            </a:endParaRPr>
          </a:p>
          <a:p>
            <a:endParaRPr lang="ru-RU" sz="1600" dirty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Здание цеха по производству</a:t>
            </a:r>
          </a:p>
          <a:p>
            <a:r>
              <a:rPr lang="ru-RU" sz="1600" b="1" dirty="0">
                <a:latin typeface="Adobe Gothic Std B"/>
              </a:rPr>
              <a:t>мясных полуфабрикатов, </a:t>
            </a:r>
            <a:endParaRPr lang="ru-RU" sz="1600" b="1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общей</a:t>
            </a:r>
            <a:r>
              <a:rPr lang="ru-RU" sz="1600" b="1" dirty="0" smtClean="0">
                <a:latin typeface="Adobe Gothic Std B"/>
              </a:rPr>
              <a:t> </a:t>
            </a:r>
            <a:r>
              <a:rPr lang="ru-RU" sz="1600" dirty="0" smtClean="0">
                <a:latin typeface="Adobe Gothic Std B"/>
              </a:rPr>
              <a:t>площадью 334,5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</a:t>
            </a:r>
          </a:p>
          <a:p>
            <a:r>
              <a:rPr lang="ru-RU" sz="1600" dirty="0" smtClean="0">
                <a:latin typeface="Adobe Gothic Std B"/>
              </a:rPr>
              <a:t>Кадастровый номер: 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23:26:0000000:813</a:t>
            </a:r>
            <a:endParaRPr lang="ru-RU" sz="1600" dirty="0" smtClean="0">
              <a:latin typeface="Adobe Gothic Std B"/>
            </a:endParaRPr>
          </a:p>
          <a:p>
            <a:endParaRPr lang="ru-RU" sz="1600" dirty="0">
              <a:latin typeface="Adobe Gothic Std 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19" y="2156374"/>
            <a:ext cx="3892748" cy="26007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57" y="4167499"/>
            <a:ext cx="703054" cy="589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273" y="3982344"/>
            <a:ext cx="3105598" cy="20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769" y="576197"/>
            <a:ext cx="116241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ФСИН, расположенного по адресу: </a:t>
            </a:r>
            <a:r>
              <a:rPr lang="ru-RU" sz="2800" dirty="0" err="1" smtClean="0">
                <a:solidFill>
                  <a:srgbClr val="000000"/>
                </a:solidFill>
                <a:latin typeface="Adobe Gothic Std B"/>
              </a:rPr>
              <a:t>Абинский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район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, х. Краснооктябрьский, колхоз «Кавказ» согласно отчету об оценке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составляет –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10 951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тыс. руб., в состав которого входит: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78" y="2965947"/>
            <a:ext cx="754181" cy="630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1497607" y="2545575"/>
            <a:ext cx="55760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Земельный участок</a:t>
            </a:r>
            <a:r>
              <a:rPr lang="ru-RU" sz="1600" dirty="0" smtClean="0">
                <a:latin typeface="Adobe Gothic Std B"/>
              </a:rPr>
              <a:t>, площадью  88 079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Кадастровый номер: 23:35:0801000:1363</a:t>
            </a:r>
          </a:p>
          <a:p>
            <a:r>
              <a:rPr lang="ru-RU" sz="1600" dirty="0" smtClean="0">
                <a:latin typeface="Adobe Gothic Std B"/>
              </a:rPr>
              <a:t>Вид права – право долгосрочной аренды</a:t>
            </a:r>
          </a:p>
          <a:p>
            <a:r>
              <a:rPr lang="ru-RU" sz="1600" dirty="0" smtClean="0">
                <a:latin typeface="Adobe Gothic Std B"/>
              </a:rPr>
              <a:t>Категория земель – земли сельскохозяйственного назначения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эксплуатация МТФ</a:t>
            </a:r>
          </a:p>
          <a:p>
            <a:endParaRPr lang="ru-RU" sz="1600" dirty="0">
              <a:latin typeface="Adobe Gothic Std B"/>
            </a:endParaRPr>
          </a:p>
          <a:p>
            <a:r>
              <a:rPr lang="ru-RU" sz="1600" b="1" dirty="0">
                <a:latin typeface="Adobe Gothic Std B"/>
              </a:rPr>
              <a:t>Земельный </a:t>
            </a:r>
            <a:r>
              <a:rPr lang="ru-RU" sz="1600" b="1" dirty="0" smtClean="0">
                <a:latin typeface="Adobe Gothic Std B"/>
              </a:rPr>
              <a:t>участок, </a:t>
            </a:r>
            <a:r>
              <a:rPr lang="ru-RU" sz="1600" dirty="0" smtClean="0">
                <a:latin typeface="Adobe Gothic Std B"/>
              </a:rPr>
              <a:t>площадью  3 599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Кадастровый номер: </a:t>
            </a:r>
            <a:r>
              <a:rPr lang="ru-RU" sz="1600" dirty="0" smtClean="0">
                <a:latin typeface="Adobe Gothic Std B"/>
              </a:rPr>
              <a:t>23:35:0801000:1364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эксплуатация водонапорной башни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Местоположение участков: </a:t>
            </a:r>
            <a:r>
              <a:rPr lang="ru-RU" sz="1600" dirty="0" err="1" smtClean="0">
                <a:latin typeface="Adobe Gothic Std B"/>
              </a:rPr>
              <a:t>Абинский</a:t>
            </a:r>
            <a:r>
              <a:rPr lang="ru-RU" sz="1600" dirty="0" smtClean="0">
                <a:latin typeface="Adobe Gothic Std B"/>
              </a:rPr>
              <a:t> р-он,  в 500 м южнее хутора Краснооктябрьского</a:t>
            </a:r>
            <a:endParaRPr lang="ru-RU" sz="1600" dirty="0">
              <a:latin typeface="Adobe Gothic Std B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05" y="4427322"/>
            <a:ext cx="703054" cy="589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350" y="4055690"/>
            <a:ext cx="4196219" cy="2104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50" y="2277339"/>
            <a:ext cx="4196219" cy="18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9140" y="578112"/>
            <a:ext cx="3569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</a:t>
            </a:r>
            <a:r>
              <a:rPr lang="ru-RU" sz="1600" b="1" dirty="0" smtClean="0">
                <a:latin typeface="Adobe Gothic Std B"/>
              </a:rPr>
              <a:t>телятника</a:t>
            </a:r>
            <a:r>
              <a:rPr lang="ru-RU" sz="1600" dirty="0" smtClean="0">
                <a:latin typeface="Adobe Gothic Std B"/>
              </a:rPr>
              <a:t>, площадью       2 649,3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</a:t>
            </a:r>
          </a:p>
          <a:p>
            <a:r>
              <a:rPr lang="ru-RU" sz="1600" dirty="0" smtClean="0">
                <a:latin typeface="Adobe Gothic Std B"/>
              </a:rPr>
              <a:t>Кадастровый номер: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23:01:0801006:1228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0959" y="578113"/>
            <a:ext cx="3419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с </a:t>
            </a:r>
            <a:endParaRPr lang="ru-RU" sz="1600" b="1" dirty="0" smtClean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пристройками, </a:t>
            </a:r>
            <a:r>
              <a:rPr lang="ru-RU" sz="1600" dirty="0" smtClean="0">
                <a:latin typeface="Adobe Gothic Std B"/>
              </a:rPr>
              <a:t>площадью 1588,4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dirty="0">
                <a:latin typeface="Adobe Gothic Std B"/>
              </a:rPr>
              <a:t>кадастровый</a:t>
            </a:r>
          </a:p>
          <a:p>
            <a:r>
              <a:rPr lang="ru-RU" sz="1600" dirty="0" smtClean="0">
                <a:latin typeface="Adobe Gothic Std B"/>
              </a:rPr>
              <a:t>номер: 23:01:0801006:1230</a:t>
            </a:r>
            <a:endParaRPr lang="ru-RU" sz="1600" dirty="0">
              <a:latin typeface="Adobe Gothic Std B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23986" y="578112"/>
            <a:ext cx="3825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</a:t>
            </a:r>
            <a:r>
              <a:rPr lang="ru-RU" sz="1600" dirty="0">
                <a:latin typeface="Adobe Gothic Std B"/>
              </a:rPr>
              <a:t>с </a:t>
            </a:r>
          </a:p>
          <a:p>
            <a:r>
              <a:rPr lang="ru-RU" sz="1600" dirty="0">
                <a:latin typeface="Adobe Gothic Std B"/>
              </a:rPr>
              <a:t>пристройками, площадью </a:t>
            </a:r>
            <a:r>
              <a:rPr lang="ru-RU" sz="1600" dirty="0" smtClean="0">
                <a:latin typeface="Adobe Gothic Std B"/>
              </a:rPr>
              <a:t>788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>
                <a:latin typeface="Adobe Gothic Std B"/>
              </a:rPr>
              <a:t>, </a:t>
            </a:r>
            <a:r>
              <a:rPr lang="ru-RU" sz="1600" dirty="0" smtClean="0">
                <a:latin typeface="Adobe Gothic Std B"/>
              </a:rPr>
              <a:t>кадастровый номер</a:t>
            </a:r>
            <a:r>
              <a:rPr lang="ru-RU" sz="1600" dirty="0">
                <a:latin typeface="Adobe Gothic Std B"/>
              </a:rPr>
              <a:t>: 23:01:0801006:1231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9140" y="3349183"/>
            <a:ext cx="2943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</a:t>
            </a:r>
            <a:r>
              <a:rPr lang="ru-RU" sz="1600" dirty="0">
                <a:latin typeface="Adobe Gothic Std B"/>
              </a:rPr>
              <a:t>с </a:t>
            </a:r>
          </a:p>
          <a:p>
            <a:r>
              <a:rPr lang="ru-RU" sz="1600" dirty="0">
                <a:latin typeface="Adobe Gothic Std B"/>
              </a:rPr>
              <a:t>пристройками, площадью </a:t>
            </a:r>
            <a:r>
              <a:rPr lang="ru-RU" sz="1600" dirty="0" smtClean="0">
                <a:latin typeface="Adobe Gothic Std B"/>
              </a:rPr>
              <a:t>771,3 </a:t>
            </a:r>
            <a:r>
              <a:rPr lang="ru-RU" sz="1600" dirty="0" err="1">
                <a:latin typeface="Adobe Gothic Std B"/>
              </a:rPr>
              <a:t>кв.м</a:t>
            </a:r>
            <a:r>
              <a:rPr lang="ru-RU" sz="1600" dirty="0">
                <a:latin typeface="Adobe Gothic Std B"/>
              </a:rPr>
              <a:t>, кадастровый</a:t>
            </a:r>
          </a:p>
          <a:p>
            <a:r>
              <a:rPr lang="ru-RU" sz="1600" dirty="0">
                <a:latin typeface="Adobe Gothic Std B"/>
              </a:rPr>
              <a:t>номер: 23:01:0801006:1229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66875" y="3349183"/>
            <a:ext cx="3198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Бытовые </a:t>
            </a:r>
            <a:r>
              <a:rPr lang="ru-RU" sz="1600" b="1" dirty="0" smtClean="0">
                <a:latin typeface="Adobe Gothic Std B"/>
              </a:rPr>
              <a:t>помещения,</a:t>
            </a:r>
            <a:r>
              <a:rPr lang="ru-RU" sz="1600" dirty="0">
                <a:latin typeface="Adobe Gothic Std B"/>
              </a:rPr>
              <a:t> 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площадью 104,3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 кадастровый номер: 23:01:0801006:122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86616" y="3472294"/>
            <a:ext cx="3161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</a:t>
            </a:r>
            <a:r>
              <a:rPr lang="ru-RU" sz="1600" b="1" dirty="0" smtClean="0">
                <a:latin typeface="Adobe Gothic Std B"/>
              </a:rPr>
              <a:t>мастерской, </a:t>
            </a:r>
            <a:r>
              <a:rPr lang="ru-RU" sz="1600" dirty="0" smtClean="0">
                <a:latin typeface="Adobe Gothic Std B"/>
              </a:rPr>
              <a:t>площадью 70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97" y="4426401"/>
            <a:ext cx="2733891" cy="17435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09" y="1655330"/>
            <a:ext cx="2657745" cy="17178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875" y="1595982"/>
            <a:ext cx="2800813" cy="18103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986" y="1581947"/>
            <a:ext cx="3083630" cy="18122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09" y="4450420"/>
            <a:ext cx="2792473" cy="17195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616" y="4217287"/>
            <a:ext cx="3021000" cy="1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26" y="1062786"/>
            <a:ext cx="3021000" cy="1952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3726" y="626300"/>
            <a:ext cx="1410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Навес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891" y="1109389"/>
            <a:ext cx="3021000" cy="19526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08891" y="626300"/>
            <a:ext cx="339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Силосная траншея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08" y="4040645"/>
            <a:ext cx="3021000" cy="19526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98037" y="3334729"/>
            <a:ext cx="3511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Торговый киоск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22" y="4040646"/>
            <a:ext cx="3021000" cy="19526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862022" y="3558360"/>
            <a:ext cx="2307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Склад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803" y="4040644"/>
            <a:ext cx="3021000" cy="1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879" y="626301"/>
            <a:ext cx="11528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Adobe Gothic Std B"/>
              </a:rPr>
              <a:t>Стоимость имущества ФГУП «Кубанское» ФСИН, расположенного </a:t>
            </a:r>
            <a:r>
              <a:rPr lang="ru-RU" sz="2800" dirty="0" smtClean="0">
                <a:latin typeface="Adobe Gothic Std B"/>
              </a:rPr>
              <a:t> в Усть-Лабинском районе, п. </a:t>
            </a:r>
            <a:r>
              <a:rPr lang="ru-RU" sz="2800" dirty="0" err="1" smtClean="0">
                <a:latin typeface="Adobe Gothic Std B"/>
              </a:rPr>
              <a:t>Двубратский</a:t>
            </a:r>
            <a:r>
              <a:rPr lang="ru-RU" sz="2800" dirty="0" smtClean="0">
                <a:latin typeface="Adobe Gothic Std B"/>
              </a:rPr>
              <a:t>, согласно отчета </a:t>
            </a:r>
            <a:r>
              <a:rPr lang="ru-RU" sz="2800" dirty="0">
                <a:latin typeface="Adobe Gothic Std B"/>
              </a:rPr>
              <a:t>об оценке составляет – </a:t>
            </a:r>
            <a:r>
              <a:rPr lang="ru-RU" sz="2800" dirty="0" smtClean="0">
                <a:latin typeface="Adobe Gothic Std B"/>
              </a:rPr>
              <a:t>9 735 тыс</a:t>
            </a:r>
            <a:r>
              <a:rPr lang="ru-RU" sz="2800" dirty="0">
                <a:latin typeface="Adobe Gothic Std B"/>
              </a:rPr>
              <a:t>. руб., в состав которого </a:t>
            </a:r>
            <a:r>
              <a:rPr lang="ru-RU" sz="2800" dirty="0" smtClean="0">
                <a:latin typeface="Adobe Gothic Std B"/>
              </a:rPr>
              <a:t>входят:</a:t>
            </a:r>
          </a:p>
          <a:p>
            <a:endParaRPr lang="ru-RU" sz="2400" dirty="0" smtClean="0">
              <a:latin typeface="Adobe Gothic Std B"/>
            </a:endParaRPr>
          </a:p>
          <a:p>
            <a:r>
              <a:rPr lang="ru-RU" sz="2400" dirty="0" smtClean="0">
                <a:latin typeface="Adobe Gothic Std B"/>
              </a:rPr>
              <a:t>здания </a:t>
            </a:r>
            <a:r>
              <a:rPr lang="ru-RU" sz="2400" dirty="0">
                <a:latin typeface="Adobe Gothic Std B"/>
              </a:rPr>
              <a:t>и </a:t>
            </a:r>
            <a:r>
              <a:rPr lang="ru-RU" sz="2400" dirty="0" smtClean="0">
                <a:latin typeface="Adobe Gothic Std B"/>
              </a:rPr>
              <a:t>сооружения, предназначенные </a:t>
            </a:r>
            <a:r>
              <a:rPr lang="ru-RU" sz="2400" dirty="0">
                <a:latin typeface="Adobe Gothic Std B"/>
              </a:rPr>
              <a:t>для сельскохозяйственной деятельности, расположенные на </a:t>
            </a:r>
            <a:endParaRPr lang="ru-RU" sz="2400" dirty="0" smtClean="0">
              <a:latin typeface="Adobe Gothic Std B"/>
            </a:endParaRPr>
          </a:p>
          <a:p>
            <a:r>
              <a:rPr lang="ru-RU" sz="2400" dirty="0">
                <a:latin typeface="Adobe Gothic Std B"/>
              </a:rPr>
              <a:t>з</a:t>
            </a:r>
            <a:r>
              <a:rPr lang="ru-RU" sz="2400" dirty="0" smtClean="0">
                <a:latin typeface="Adobe Gothic Std B"/>
              </a:rPr>
              <a:t>емельном </a:t>
            </a:r>
            <a:r>
              <a:rPr lang="ru-RU" sz="2400" dirty="0" smtClean="0">
                <a:latin typeface="Adobe Gothic Std B"/>
              </a:rPr>
              <a:t>участке </a:t>
            </a:r>
            <a:r>
              <a:rPr lang="ru-RU" sz="2400" dirty="0" err="1" smtClean="0">
                <a:latin typeface="Adobe Gothic Std B"/>
              </a:rPr>
              <a:t>сельскохозяйствен</a:t>
            </a:r>
            <a:r>
              <a:rPr lang="ru-RU" sz="2400" dirty="0" smtClean="0">
                <a:latin typeface="Adobe Gothic Std B"/>
              </a:rPr>
              <a:t>- </a:t>
            </a:r>
          </a:p>
          <a:p>
            <a:r>
              <a:rPr lang="ru-RU" sz="2400" dirty="0" err="1" smtClean="0">
                <a:latin typeface="Adobe Gothic Std B"/>
              </a:rPr>
              <a:t>ного</a:t>
            </a:r>
            <a:r>
              <a:rPr lang="ru-RU" sz="2400" dirty="0" smtClean="0">
                <a:latin typeface="Adobe Gothic Std B"/>
              </a:rPr>
              <a:t> назначения.</a:t>
            </a:r>
            <a:endParaRPr lang="ru-RU" sz="2400" dirty="0"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2047" y="4045907"/>
            <a:ext cx="5357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dobe Gothic Std B"/>
              </a:rPr>
              <a:t>Право аренды на земельный участок с кадастровым номером 23:35:0701003:16, площадью 80 922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Право на земельный участок не зарегистрировано.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для эксплуатации сельскохозяйственной недвижимости</a:t>
            </a:r>
          </a:p>
          <a:p>
            <a:r>
              <a:rPr lang="ru-RU" sz="1600" dirty="0" smtClean="0">
                <a:latin typeface="Adobe Gothic Std B"/>
              </a:rPr>
              <a:t>Коммуникации: электроснабжение</a:t>
            </a:r>
          </a:p>
          <a:p>
            <a:endParaRPr lang="ru-RU" sz="1600" dirty="0">
              <a:latin typeface="Adobe Gothic Std B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74" y="4187352"/>
            <a:ext cx="749873" cy="627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36" y="2828115"/>
            <a:ext cx="5223352" cy="31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5" y="1083536"/>
            <a:ext cx="2869381" cy="20842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511" y="613775"/>
            <a:ext cx="2893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Строение 2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65" y="1129334"/>
            <a:ext cx="2880012" cy="20919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0865" y="613775"/>
            <a:ext cx="2099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Строение </a:t>
            </a:r>
            <a:r>
              <a:rPr lang="ru-RU" sz="1600" b="1" dirty="0" smtClean="0">
                <a:latin typeface="Adobe Gothic Std B"/>
              </a:rPr>
              <a:t>1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823" y="1129334"/>
            <a:ext cx="2829909" cy="20555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43167" y="595050"/>
            <a:ext cx="344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Мобильный пункт охраны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10" y="4003367"/>
            <a:ext cx="2790936" cy="20272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5165" y="3398264"/>
            <a:ext cx="3581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Металлоконструкция </a:t>
            </a:r>
            <a:r>
              <a:rPr lang="ru-RU" sz="1600" b="1" dirty="0">
                <a:latin typeface="Adobe Gothic Std B"/>
              </a:rPr>
              <a:t>ангар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509" y="3942039"/>
            <a:ext cx="2875368" cy="20885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2209" y="3398264"/>
            <a:ext cx="194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823" y="3942039"/>
            <a:ext cx="2942977" cy="213766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831823" y="3426480"/>
            <a:ext cx="2078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2</a:t>
            </a:r>
          </a:p>
        </p:txBody>
      </p:sp>
    </p:spTree>
    <p:extLst>
      <p:ext uri="{BB962C8B-B14F-4D97-AF65-F5344CB8AC3E}">
        <p14:creationId xmlns:p14="http://schemas.microsoft.com/office/powerpoint/2010/main" val="12440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510" y="545832"/>
            <a:ext cx="3569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7, площадью 979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2209" y="595050"/>
            <a:ext cx="3231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Бойня</a:t>
            </a:r>
            <a:r>
              <a:rPr lang="ru-RU" sz="1600" b="1" dirty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46,5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84633" y="595050"/>
            <a:ext cx="4580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4, площадью 1310,5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5165" y="3398264"/>
            <a:ext cx="3581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Кормокухня </a:t>
            </a:r>
            <a:r>
              <a:rPr lang="ru-RU" sz="1600" b="1" dirty="0">
                <a:latin typeface="Adobe Gothic Std B"/>
              </a:rPr>
              <a:t>для </a:t>
            </a:r>
            <a:r>
              <a:rPr lang="ru-RU" sz="1600" b="1" dirty="0" smtClean="0">
                <a:latin typeface="Adobe Gothic Std B"/>
              </a:rPr>
              <a:t>животных, </a:t>
            </a:r>
            <a:r>
              <a:rPr lang="ru-RU" sz="1600" b="1" dirty="0">
                <a:latin typeface="Adobe Gothic Std B"/>
              </a:rPr>
              <a:t>площадью 286,4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2209" y="3398264"/>
            <a:ext cx="194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1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93064" y="3426480"/>
            <a:ext cx="3920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5, </a:t>
            </a:r>
            <a:r>
              <a:rPr lang="ru-RU" sz="1600" b="1" dirty="0">
                <a:latin typeface="Adobe Gothic Std B"/>
              </a:rPr>
              <a:t>площадью 1014,6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 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683" y="3919813"/>
            <a:ext cx="3021000" cy="21943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823" y="3919813"/>
            <a:ext cx="3021000" cy="21943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50" y="3983039"/>
            <a:ext cx="3021000" cy="21943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65" y="1039113"/>
            <a:ext cx="3021000" cy="21943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664" y="1039113"/>
            <a:ext cx="3021000" cy="21943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633" y="1077367"/>
            <a:ext cx="3021000" cy="21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2958" y="701458"/>
            <a:ext cx="1063718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dobe Gothic Std B"/>
              </a:rPr>
              <a:t>ФГУП «Кубанское» </a:t>
            </a:r>
            <a:r>
              <a:rPr lang="ru-RU" sz="2800" dirty="0" smtClean="0">
                <a:latin typeface="Adobe Gothic Std B"/>
              </a:rPr>
              <a:t>ФСИН также располагает иным имуществом, стоимостью, согласно отчета об оценке -           14 703 тыс. руб.:</a:t>
            </a:r>
          </a:p>
          <a:p>
            <a:pPr algn="ctr"/>
            <a:endParaRPr lang="ru-RU" sz="28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Оборудование (специализированное оборудование, трансформатор, </a:t>
            </a:r>
            <a:r>
              <a:rPr lang="ru-RU" sz="1600" dirty="0" err="1" smtClean="0">
                <a:latin typeface="Adobe Gothic Std B"/>
              </a:rPr>
              <a:t>орг.техника</a:t>
            </a:r>
            <a:r>
              <a:rPr lang="ru-RU" sz="1600" dirty="0" smtClean="0">
                <a:latin typeface="Adobe Gothic Std B"/>
              </a:rPr>
              <a:t>, персональные </a:t>
            </a:r>
            <a:r>
              <a:rPr lang="ru-RU" sz="1600" dirty="0" err="1" smtClean="0">
                <a:latin typeface="Adobe Gothic Std B"/>
              </a:rPr>
              <a:t>компьютеры,рабочии</a:t>
            </a:r>
            <a:r>
              <a:rPr lang="ru-RU" sz="1600" dirty="0" smtClean="0">
                <a:latin typeface="Adobe Gothic Std B"/>
              </a:rPr>
              <a:t> станции и др.);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ТМЦ; </a:t>
            </a:r>
            <a:r>
              <a:rPr lang="ru-RU" sz="1600" dirty="0" smtClean="0">
                <a:latin typeface="Adobe Gothic Std B"/>
              </a:rPr>
              <a:t> дебиторская </a:t>
            </a:r>
            <a:r>
              <a:rPr lang="ru-RU" sz="1600" dirty="0">
                <a:latin typeface="Adobe Gothic Std B"/>
              </a:rPr>
              <a:t>задолженность в сумме 2 403,6 </a:t>
            </a:r>
            <a:r>
              <a:rPr lang="ru-RU" sz="1600" dirty="0" err="1">
                <a:latin typeface="Adobe Gothic Std B"/>
              </a:rPr>
              <a:t>тыс.руб</a:t>
            </a:r>
            <a:r>
              <a:rPr lang="ru-RU" sz="1600" dirty="0">
                <a:latin typeface="Adobe Gothic Std B"/>
              </a:rPr>
              <a:t>.;</a:t>
            </a:r>
            <a:endParaRPr lang="ru-RU" sz="1600" dirty="0" smtClean="0">
              <a:latin typeface="Adobe Gothic Std B"/>
            </a:endParaRPr>
          </a:p>
          <a:p>
            <a:endParaRPr lang="ru-RU" sz="1600" dirty="0" smtClean="0">
              <a:latin typeface="Adobe Gothic Std B"/>
            </a:endParaRP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Транспортные средства (автомобили, грузовые автомобили, комбайны,</a:t>
            </a:r>
          </a:p>
          <a:p>
            <a:r>
              <a:rPr lang="ru-RU" sz="1600" dirty="0" smtClean="0">
                <a:latin typeface="Adobe Gothic Std B"/>
              </a:rPr>
              <a:t> трактора, тележки, эскалаторы и др.)</a:t>
            </a:r>
          </a:p>
          <a:p>
            <a:endParaRPr lang="ru-RU" sz="2800" dirty="0">
              <a:latin typeface="Adobe Gothic Std B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26" y="2358736"/>
            <a:ext cx="749873" cy="627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67" y="2986678"/>
            <a:ext cx="749873" cy="6279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7" y="3839261"/>
            <a:ext cx="598810" cy="5014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008" y="2829552"/>
            <a:ext cx="2525032" cy="32499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48" y="4584241"/>
            <a:ext cx="2245617" cy="14463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979" y="4561006"/>
            <a:ext cx="2441674" cy="157259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729" y="4524644"/>
            <a:ext cx="2414203" cy="15549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1599" y="2829552"/>
            <a:ext cx="1864439" cy="10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9" y="633980"/>
            <a:ext cx="109894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800" dirty="0">
                <a:latin typeface="+mj-lt"/>
              </a:rPr>
              <a:t>Н</a:t>
            </a:r>
            <a:r>
              <a:rPr lang="ru-RU" sz="2800" dirty="0" smtClean="0">
                <a:latin typeface="+mj-lt"/>
              </a:rPr>
              <a:t>а электронной площадке </a:t>
            </a:r>
            <a:r>
              <a:rPr lang="ru-RU" sz="2800" dirty="0">
                <a:latin typeface="+mj-lt"/>
              </a:rPr>
              <a:t>АО «НИС» </a:t>
            </a:r>
            <a:r>
              <a:rPr lang="en-US" sz="2800" dirty="0" smtClean="0">
                <a:latin typeface="+mj-lt"/>
              </a:rPr>
              <a:t>www.nistp.ru</a:t>
            </a:r>
            <a:r>
              <a:rPr lang="ru-RU" sz="2800" dirty="0" smtClean="0">
                <a:latin typeface="+mj-lt"/>
              </a:rPr>
              <a:t> с 19.10.2020 по 03.12.2020 проводятся электронные </a:t>
            </a:r>
            <a:r>
              <a:rPr lang="ru-RU" sz="2800" dirty="0" smtClean="0">
                <a:latin typeface="+mj-lt"/>
              </a:rPr>
              <a:t>торги по реализации  вышеперечисленного </a:t>
            </a:r>
            <a:r>
              <a:rPr lang="ru-RU" sz="2800" dirty="0" smtClean="0">
                <a:latin typeface="+mj-lt"/>
              </a:rPr>
              <a:t>имущества: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519" y="1947849"/>
            <a:ext cx="11521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№1: </a:t>
            </a:r>
            <a:r>
              <a:rPr lang="ru-RU" sz="1600" dirty="0" smtClean="0">
                <a:latin typeface="+mj-lt"/>
              </a:rPr>
              <a:t>Имущественный </a:t>
            </a:r>
            <a:r>
              <a:rPr lang="ru-RU" sz="1600" dirty="0">
                <a:latin typeface="+mj-lt"/>
              </a:rPr>
              <a:t>комплекс. </a:t>
            </a:r>
            <a:r>
              <a:rPr lang="ru-RU" sz="1600" b="1" dirty="0" smtClean="0">
                <a:latin typeface="+mj-lt"/>
              </a:rPr>
              <a:t>Начальная </a:t>
            </a:r>
            <a:r>
              <a:rPr lang="ru-RU" sz="1600" b="1" dirty="0">
                <a:latin typeface="+mj-lt"/>
              </a:rPr>
              <a:t>цена лота – 192 </a:t>
            </a:r>
            <a:r>
              <a:rPr lang="ru-RU" sz="1600" b="1" dirty="0" smtClean="0">
                <a:latin typeface="+mj-lt"/>
              </a:rPr>
              <a:t>040, 731 тыс.  </a:t>
            </a:r>
            <a:r>
              <a:rPr lang="ru-RU" sz="1600" b="1" dirty="0">
                <a:latin typeface="+mj-lt"/>
              </a:rPr>
              <a:t>руб. </a:t>
            </a:r>
            <a:endParaRPr lang="ru-RU" sz="1600" b="1" dirty="0" smtClean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520" y="2338684"/>
            <a:ext cx="10989424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Интервалы снижения цены: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06.11.2020 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	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09.11.2020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- 134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428,511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09.11.2020 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	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12.11.2020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- 124 826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,475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12.11.2020 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	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15.11.2020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- 115 224, 438 тыс.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15.11.2020 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	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18.11.2020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- 105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622, 402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 18.11.2020 по 21.11.2020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- 96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020, 365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21.11.2020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24.11.2020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- 86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418, 328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24.11.2020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27.11.2020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- 76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816, 292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27.11.2020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30.11.2020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- 67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214, 255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руб.;</a:t>
            </a:r>
          </a:p>
          <a:p>
            <a:pPr lvl="0">
              <a:spcAft>
                <a:spcPts val="500"/>
              </a:spcAft>
            </a:pPr>
            <a:r>
              <a:rPr lang="ru-RU" b="1" dirty="0">
                <a:solidFill>
                  <a:srgbClr val="000000"/>
                </a:solidFill>
                <a:latin typeface="Adobe Gothic Std B"/>
              </a:rPr>
              <a:t>С 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30.11.2020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по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03.12.2020 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цена на интервале - 57 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612, 219 тыс</a:t>
            </a:r>
            <a:r>
              <a:rPr lang="ru-RU" b="1" dirty="0">
                <a:solidFill>
                  <a:srgbClr val="000000"/>
                </a:solidFill>
                <a:latin typeface="Adobe Gothic Std B"/>
              </a:rPr>
              <a:t>. руб</a:t>
            </a:r>
            <a:r>
              <a:rPr lang="ru-RU" b="1" dirty="0" smtClean="0">
                <a:solidFill>
                  <a:srgbClr val="000000"/>
                </a:solidFill>
                <a:latin typeface="Adobe Gothic Std B"/>
              </a:rPr>
              <a:t>.</a:t>
            </a:r>
            <a:endParaRPr lang="ru-RU" b="1" dirty="0">
              <a:solidFill>
                <a:srgbClr val="000000"/>
              </a:solidFill>
              <a:latin typeface="Adobe Gothic Std B"/>
            </a:endParaRPr>
          </a:p>
          <a:p>
            <a:pPr lvl="0">
              <a:spcAft>
                <a:spcPts val="500"/>
              </a:spcAft>
            </a:pPr>
            <a:endParaRPr lang="ru-RU" b="1" dirty="0">
              <a:solidFill>
                <a:srgbClr val="000000"/>
              </a:solidFill>
              <a:latin typeface="Adobe Gothic Std 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897" y="2818356"/>
            <a:ext cx="3151985" cy="28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73"/>
          <p:cNvSpPr/>
          <p:nvPr/>
        </p:nvSpPr>
        <p:spPr>
          <a:xfrm rot="18900000">
            <a:off x="6816447" y="500593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280" y="676115"/>
            <a:ext cx="112598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В </a:t>
            </a:r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отношении 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ФГУП «Кубанское» ФСИН России 23.08.2017 открыто конкурсное производство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7631162" y="4798513"/>
            <a:ext cx="4168356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350080,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РФ, Краснодарский край, </a:t>
            </a:r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     г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. Краснодар, </a:t>
            </a:r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ул. Новороссийская, дом 61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630436" y="4152436"/>
            <a:ext cx="2493617" cy="1738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Основной вид деятельности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7617746" y="3350142"/>
            <a:ext cx="436966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Разведение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молочного крупного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рогатого скота, производство сырого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молока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7630436" y="2545401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Конкурсный управляющий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31163" y="2261549"/>
            <a:ext cx="379034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Варыгин Алексей Анатольевич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50"/>
          <p:cNvSpPr/>
          <p:nvPr/>
        </p:nvSpPr>
        <p:spPr>
          <a:xfrm rot="2700000">
            <a:off x="6367538" y="4887690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sp>
        <p:nvSpPr>
          <p:cNvPr id="20" name="Rectangle: Rounded Corners 73"/>
          <p:cNvSpPr/>
          <p:nvPr/>
        </p:nvSpPr>
        <p:spPr>
          <a:xfrm rot="18900000">
            <a:off x="6816445" y="3580140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50"/>
          <p:cNvSpPr/>
          <p:nvPr/>
        </p:nvSpPr>
        <p:spPr>
          <a:xfrm rot="2700000">
            <a:off x="6337020" y="3493101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3" y="3537252"/>
            <a:ext cx="426463" cy="426463"/>
          </a:xfrm>
          <a:prstGeom prst="rect">
            <a:avLst/>
          </a:prstGeom>
        </p:spPr>
      </p:pic>
      <p:sp>
        <p:nvSpPr>
          <p:cNvPr id="23" name="Rectangle: Rounded Corners 73"/>
          <p:cNvSpPr/>
          <p:nvPr/>
        </p:nvSpPr>
        <p:spPr>
          <a:xfrm rot="18900000">
            <a:off x="6816446" y="231396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50"/>
          <p:cNvSpPr/>
          <p:nvPr/>
        </p:nvSpPr>
        <p:spPr>
          <a:xfrm rot="2700000">
            <a:off x="6337019" y="218033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24" y="2219982"/>
            <a:ext cx="4950612" cy="34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3567" y="789140"/>
            <a:ext cx="113485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dobe Gothic Std B"/>
              </a:rPr>
              <a:t>Заявки на участие в торгах принимаются </a:t>
            </a:r>
            <a:r>
              <a:rPr lang="ru-RU" sz="1600" b="1" dirty="0">
                <a:latin typeface="Adobe Gothic Std B"/>
              </a:rPr>
              <a:t>с </a:t>
            </a:r>
            <a:r>
              <a:rPr lang="ru-RU" sz="1600" b="1" dirty="0" smtClean="0">
                <a:latin typeface="Adobe Gothic Std B"/>
              </a:rPr>
              <a:t>19.10.2020 </a:t>
            </a:r>
            <a:r>
              <a:rPr lang="ru-RU" sz="1600" b="1" dirty="0">
                <a:latin typeface="Adobe Gothic Std B"/>
              </a:rPr>
              <a:t>до </a:t>
            </a:r>
            <a:r>
              <a:rPr lang="ru-RU" sz="1600" b="1" dirty="0" smtClean="0">
                <a:latin typeface="Adobe Gothic Std B"/>
              </a:rPr>
              <a:t>03.12.2020  </a:t>
            </a:r>
            <a:r>
              <a:rPr lang="ru-RU" sz="1600" dirty="0">
                <a:latin typeface="Adobe Gothic Std B"/>
              </a:rPr>
              <a:t>в электронной форме на сайте электронной площадки. Минимальная цена продажи имущества посредством публичного предложения составляет 30 (тридцать) процентов от начальной цены продажи имущества/лота. </a:t>
            </a:r>
            <a:endParaRPr lang="ru-RU" sz="1600" dirty="0" smtClean="0">
              <a:latin typeface="Adobe Gothic Std B"/>
            </a:endParaRPr>
          </a:p>
          <a:p>
            <a:pPr algn="ctr"/>
            <a:r>
              <a:rPr lang="ru-RU" sz="1600" b="1" dirty="0" smtClean="0">
                <a:latin typeface="Adobe Gothic Std B"/>
              </a:rPr>
              <a:t>Организатор </a:t>
            </a:r>
            <a:r>
              <a:rPr lang="ru-RU" sz="1600" b="1" dirty="0">
                <a:latin typeface="Adobe Gothic Std B"/>
              </a:rPr>
              <a:t>торгов - ООО «Агора</a:t>
            </a:r>
            <a:r>
              <a:rPr lang="ru-RU" sz="1600" b="1" dirty="0" smtClean="0">
                <a:latin typeface="Adobe Gothic Std B"/>
              </a:rPr>
              <a:t>».</a:t>
            </a:r>
          </a:p>
          <a:p>
            <a:pPr algn="ctr"/>
            <a:endParaRPr lang="ru-RU" sz="1600" dirty="0">
              <a:latin typeface="Adobe Gothic Std B"/>
            </a:endParaRPr>
          </a:p>
          <a:p>
            <a:pPr algn="ctr"/>
            <a:r>
              <a:rPr lang="ru-RU" sz="1600" dirty="0" smtClean="0">
                <a:latin typeface="Adobe Gothic Std B"/>
              </a:rPr>
              <a:t>Вся </a:t>
            </a:r>
            <a:r>
              <a:rPr lang="ru-RU" sz="1600" dirty="0">
                <a:latin typeface="Adobe Gothic Std B"/>
              </a:rPr>
              <a:t>информация размещена на официальном ресурсе по адресу</a:t>
            </a:r>
            <a:r>
              <a:rPr lang="ru-RU" sz="1600" dirty="0" smtClean="0">
                <a:latin typeface="Adobe Gothic Std B"/>
              </a:rPr>
              <a:t>:</a:t>
            </a:r>
          </a:p>
          <a:p>
            <a:pPr algn="ctr"/>
            <a:r>
              <a:rPr lang="en-US" sz="1600" dirty="0">
                <a:latin typeface="Adobe Gothic Std B"/>
                <a:hlinkClick r:id="rId2"/>
              </a:rPr>
              <a:t>https://</a:t>
            </a:r>
            <a:r>
              <a:rPr lang="en-US" sz="1600" dirty="0" smtClean="0">
                <a:latin typeface="Adobe Gothic Std B"/>
                <a:hlinkClick r:id="rId2"/>
              </a:rPr>
              <a:t>bankrot.fedresurs.ru/MessageWindow.aspx?ID=3CC40A4ABE5339E976845D538C90F699</a:t>
            </a:r>
            <a:endParaRPr lang="ru-RU" sz="1600" dirty="0" smtClean="0">
              <a:latin typeface="Adobe Gothic Std B"/>
            </a:endParaRPr>
          </a:p>
          <a:p>
            <a:pPr algn="ctr"/>
            <a:endParaRPr lang="ru-RU" sz="1600" dirty="0">
              <a:latin typeface="Adobe Gothic Std B"/>
            </a:endParaRPr>
          </a:p>
        </p:txBody>
      </p:sp>
      <p:pic>
        <p:nvPicPr>
          <p:cNvPr id="1028" name="Picture 4" descr="http://qrcoder.ru/code/?https%3A%2F%2Fbankrot.fedresurs.ru%2FMessageWindow.aspx%3FID%3D3CC40A4ABE5339E976845D538C90F699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84" y="3005029"/>
            <a:ext cx="2587626" cy="258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16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70521"/>
            <a:ext cx="12192000" cy="3487479"/>
          </a:xfrm>
          <a:prstGeom prst="rect">
            <a:avLst/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Спасибо за внимание!</a:t>
            </a:r>
            <a:endParaRPr lang="en-US" sz="2800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17745" y="1833486"/>
            <a:ext cx="5718581" cy="1314187"/>
            <a:chOff x="6515099" y="1771723"/>
            <a:chExt cx="5230310" cy="1314187"/>
          </a:xfrm>
        </p:grpSpPr>
        <p:sp>
          <p:nvSpPr>
            <p:cNvPr id="10" name="TextBox 25"/>
            <p:cNvSpPr txBox="1"/>
            <p:nvPr/>
          </p:nvSpPr>
          <p:spPr>
            <a:xfrm>
              <a:off x="6515099" y="1771723"/>
              <a:ext cx="523031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Администрация муниципального образования </a:t>
              </a:r>
            </a:p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город Краснодар</a:t>
              </a:r>
              <a:endPara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" name="TextBox 25"/>
            <p:cNvSpPr txBox="1"/>
            <p:nvPr/>
          </p:nvSpPr>
          <p:spPr>
            <a:xfrm>
              <a:off x="6515099" y="2439579"/>
              <a:ext cx="4579914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 Light" panose="020F0302020204030204" pitchFamily="34" charset="0"/>
                </a:rPr>
                <a:t>Получить консультацию или отправить заявку на инвестиционный проект можно на официальном инвестиционном портале города Краснодар: </a:t>
              </a:r>
              <a:endPara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b="1" dirty="0" smtClean="0">
                  <a:solidFill>
                    <a:srgbClr val="19627F"/>
                  </a:solidFill>
                  <a:latin typeface="+mj-lt"/>
                  <a:cs typeface="Calibri Light" panose="020F0302020204030204" pitchFamily="34" charset="0"/>
                </a:rPr>
                <a:t>www.investment.krd.ru</a:t>
              </a:r>
              <a:endParaRPr lang="en-US" sz="1050" b="1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17745" y="3921712"/>
            <a:ext cx="3181789" cy="1406217"/>
            <a:chOff x="837317" y="4568043"/>
            <a:chExt cx="3181789" cy="1406217"/>
          </a:xfrm>
        </p:grpSpPr>
        <p:sp>
          <p:nvSpPr>
            <p:cNvPr id="21" name="TextBox 25"/>
            <p:cNvSpPr txBox="1"/>
            <p:nvPr/>
          </p:nvSpPr>
          <p:spPr>
            <a:xfrm>
              <a:off x="837317" y="5004764"/>
              <a:ext cx="3181789" cy="9694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350000 г. Краснодар, ул. Красная, 122</a:t>
              </a: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Инвесторам телефон для справок:</a:t>
              </a: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+ 7 (861)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259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82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17</a:t>
              </a:r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e-</a:t>
              </a:r>
              <a:r>
                <a:rPr lang="ru-RU" sz="1050" dirty="0" err="1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mail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: plan@krd.ru</a:t>
              </a:r>
              <a:endParaRPr lang="en-US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044" y="4568043"/>
              <a:ext cx="272283" cy="295733"/>
              <a:chOff x="3421063" y="2887663"/>
              <a:chExt cx="331788" cy="360363"/>
            </a:xfrm>
            <a:solidFill>
              <a:schemeClr val="bg1"/>
            </a:solidFill>
          </p:grpSpPr>
          <p:sp>
            <p:nvSpPr>
              <p:cNvPr id="24" name="Freeform 211"/>
              <p:cNvSpPr>
                <a:spLocks noEditPoints="1"/>
              </p:cNvSpPr>
              <p:nvPr/>
            </p:nvSpPr>
            <p:spPr bwMode="auto">
              <a:xfrm>
                <a:off x="3586163" y="3082926"/>
                <a:ext cx="166688" cy="165100"/>
              </a:xfrm>
              <a:custGeom>
                <a:avLst/>
                <a:gdLst>
                  <a:gd name="T0" fmla="*/ 43 w 44"/>
                  <a:gd name="T1" fmla="*/ 40 h 44"/>
                  <a:gd name="T2" fmla="*/ 31 w 44"/>
                  <a:gd name="T3" fmla="*/ 28 h 44"/>
                  <a:gd name="T4" fmla="*/ 34 w 44"/>
                  <a:gd name="T5" fmla="*/ 17 h 44"/>
                  <a:gd name="T6" fmla="*/ 17 w 44"/>
                  <a:gd name="T7" fmla="*/ 0 h 44"/>
                  <a:gd name="T8" fmla="*/ 0 w 44"/>
                  <a:gd name="T9" fmla="*/ 17 h 44"/>
                  <a:gd name="T10" fmla="*/ 17 w 44"/>
                  <a:gd name="T11" fmla="*/ 34 h 44"/>
                  <a:gd name="T12" fmla="*/ 28 w 44"/>
                  <a:gd name="T13" fmla="*/ 30 h 44"/>
                  <a:gd name="T14" fmla="*/ 41 w 44"/>
                  <a:gd name="T15" fmla="*/ 43 h 44"/>
                  <a:gd name="T16" fmla="*/ 42 w 44"/>
                  <a:gd name="T17" fmla="*/ 44 h 44"/>
                  <a:gd name="T18" fmla="*/ 43 w 44"/>
                  <a:gd name="T19" fmla="*/ 43 h 44"/>
                  <a:gd name="T20" fmla="*/ 43 w 44"/>
                  <a:gd name="T21" fmla="*/ 40 h 44"/>
                  <a:gd name="T22" fmla="*/ 4 w 44"/>
                  <a:gd name="T23" fmla="*/ 17 h 44"/>
                  <a:gd name="T24" fmla="*/ 17 w 44"/>
                  <a:gd name="T25" fmla="*/ 4 h 44"/>
                  <a:gd name="T26" fmla="*/ 30 w 44"/>
                  <a:gd name="T27" fmla="*/ 17 h 44"/>
                  <a:gd name="T28" fmla="*/ 17 w 44"/>
                  <a:gd name="T29" fmla="*/ 30 h 44"/>
                  <a:gd name="T30" fmla="*/ 4 w 44"/>
                  <a:gd name="T31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44">
                    <a:moveTo>
                      <a:pt x="43" y="4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25"/>
                      <a:pt x="34" y="21"/>
                      <a:pt x="34" y="17"/>
                    </a:cubicBezTo>
                    <a:cubicBezTo>
                      <a:pt x="34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1" y="34"/>
                      <a:pt x="25" y="33"/>
                      <a:pt x="28" y="3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2" y="44"/>
                    </a:cubicBezTo>
                    <a:cubicBezTo>
                      <a:pt x="43" y="44"/>
                      <a:pt x="43" y="44"/>
                      <a:pt x="43" y="43"/>
                    </a:cubicBezTo>
                    <a:cubicBezTo>
                      <a:pt x="44" y="42"/>
                      <a:pt x="44" y="41"/>
                      <a:pt x="43" y="40"/>
                    </a:cubicBezTo>
                    <a:close/>
                    <a:moveTo>
                      <a:pt x="4" y="17"/>
                    </a:moveTo>
                    <a:cubicBezTo>
                      <a:pt x="4" y="10"/>
                      <a:pt x="10" y="4"/>
                      <a:pt x="17" y="4"/>
                    </a:cubicBezTo>
                    <a:cubicBezTo>
                      <a:pt x="25" y="4"/>
                      <a:pt x="30" y="10"/>
                      <a:pt x="30" y="17"/>
                    </a:cubicBezTo>
                    <a:cubicBezTo>
                      <a:pt x="30" y="24"/>
                      <a:pt x="25" y="30"/>
                      <a:pt x="17" y="30"/>
                    </a:cubicBezTo>
                    <a:cubicBezTo>
                      <a:pt x="10" y="30"/>
                      <a:pt x="4" y="24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Freeform 212"/>
              <p:cNvSpPr>
                <a:spLocks/>
              </p:cNvSpPr>
              <p:nvPr/>
            </p:nvSpPr>
            <p:spPr bwMode="auto">
              <a:xfrm>
                <a:off x="3451225" y="2917826"/>
                <a:ext cx="255588" cy="14288"/>
              </a:xfrm>
              <a:custGeom>
                <a:avLst/>
                <a:gdLst>
                  <a:gd name="T0" fmla="*/ 2 w 68"/>
                  <a:gd name="T1" fmla="*/ 0 h 4"/>
                  <a:gd name="T2" fmla="*/ 0 w 68"/>
                  <a:gd name="T3" fmla="*/ 2 h 4"/>
                  <a:gd name="T4" fmla="*/ 2 w 68"/>
                  <a:gd name="T5" fmla="*/ 4 h 4"/>
                  <a:gd name="T6" fmla="*/ 66 w 68"/>
                  <a:gd name="T7" fmla="*/ 4 h 4"/>
                  <a:gd name="T8" fmla="*/ 68 w 68"/>
                  <a:gd name="T9" fmla="*/ 2 h 4"/>
                  <a:gd name="T10" fmla="*/ 66 w 68"/>
                  <a:gd name="T11" fmla="*/ 0 h 4"/>
                  <a:gd name="T12" fmla="*/ 2 w 6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7" y="4"/>
                      <a:pt x="68" y="3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Freeform 213"/>
              <p:cNvSpPr>
                <a:spLocks/>
              </p:cNvSpPr>
              <p:nvPr/>
            </p:nvSpPr>
            <p:spPr bwMode="auto">
              <a:xfrm>
                <a:off x="3722688" y="3184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7" name="Freeform 214"/>
              <p:cNvSpPr>
                <a:spLocks/>
              </p:cNvSpPr>
              <p:nvPr/>
            </p:nvSpPr>
            <p:spPr bwMode="auto">
              <a:xfrm>
                <a:off x="3421063" y="2887663"/>
                <a:ext cx="301625" cy="360363"/>
              </a:xfrm>
              <a:custGeom>
                <a:avLst/>
                <a:gdLst>
                  <a:gd name="T0" fmla="*/ 71 w 80"/>
                  <a:gd name="T1" fmla="*/ 88 h 96"/>
                  <a:gd name="T2" fmla="*/ 61 w 80"/>
                  <a:gd name="T3" fmla="*/ 90 h 96"/>
                  <a:gd name="T4" fmla="*/ 40 w 80"/>
                  <a:gd name="T5" fmla="*/ 69 h 96"/>
                  <a:gd name="T6" fmla="*/ 61 w 80"/>
                  <a:gd name="T7" fmla="*/ 48 h 96"/>
                  <a:gd name="T8" fmla="*/ 80 w 80"/>
                  <a:gd name="T9" fmla="*/ 59 h 96"/>
                  <a:gd name="T10" fmla="*/ 80 w 80"/>
                  <a:gd name="T11" fmla="*/ 18 h 96"/>
                  <a:gd name="T12" fmla="*/ 78 w 80"/>
                  <a:gd name="T13" fmla="*/ 16 h 96"/>
                  <a:gd name="T14" fmla="*/ 10 w 80"/>
                  <a:gd name="T15" fmla="*/ 16 h 96"/>
                  <a:gd name="T16" fmla="*/ 4 w 80"/>
                  <a:gd name="T17" fmla="*/ 10 h 96"/>
                  <a:gd name="T18" fmla="*/ 10 w 80"/>
                  <a:gd name="T19" fmla="*/ 4 h 96"/>
                  <a:gd name="T20" fmla="*/ 78 w 80"/>
                  <a:gd name="T21" fmla="*/ 4 h 96"/>
                  <a:gd name="T22" fmla="*/ 80 w 80"/>
                  <a:gd name="T23" fmla="*/ 2 h 96"/>
                  <a:gd name="T24" fmla="*/ 78 w 80"/>
                  <a:gd name="T25" fmla="*/ 0 h 96"/>
                  <a:gd name="T26" fmla="*/ 10 w 80"/>
                  <a:gd name="T27" fmla="*/ 0 h 96"/>
                  <a:gd name="T28" fmla="*/ 0 w 80"/>
                  <a:gd name="T29" fmla="*/ 10 h 96"/>
                  <a:gd name="T30" fmla="*/ 0 w 80"/>
                  <a:gd name="T31" fmla="*/ 86 h 96"/>
                  <a:gd name="T32" fmla="*/ 10 w 80"/>
                  <a:gd name="T33" fmla="*/ 96 h 96"/>
                  <a:gd name="T34" fmla="*/ 78 w 80"/>
                  <a:gd name="T35" fmla="*/ 96 h 96"/>
                  <a:gd name="T36" fmla="*/ 79 w 80"/>
                  <a:gd name="T37" fmla="*/ 96 h 96"/>
                  <a:gd name="T38" fmla="*/ 71 w 80"/>
                  <a:gd name="T3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96">
                    <a:moveTo>
                      <a:pt x="71" y="88"/>
                    </a:moveTo>
                    <a:cubicBezTo>
                      <a:pt x="68" y="89"/>
                      <a:pt x="65" y="90"/>
                      <a:pt x="61" y="90"/>
                    </a:cubicBezTo>
                    <a:cubicBezTo>
                      <a:pt x="50" y="90"/>
                      <a:pt x="40" y="81"/>
                      <a:pt x="40" y="69"/>
                    </a:cubicBezTo>
                    <a:cubicBezTo>
                      <a:pt x="40" y="57"/>
                      <a:pt x="50" y="48"/>
                      <a:pt x="61" y="48"/>
                    </a:cubicBezTo>
                    <a:cubicBezTo>
                      <a:pt x="69" y="48"/>
                      <a:pt x="76" y="53"/>
                      <a:pt x="80" y="5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7"/>
                      <a:pt x="79" y="16"/>
                      <a:pt x="7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2"/>
                      <a:pt x="4" y="96"/>
                      <a:pt x="1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6"/>
                      <a:pt x="79" y="96"/>
                      <a:pt x="79" y="96"/>
                    </a:cubicBezTo>
                    <a:lnTo>
                      <a:pt x="7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" y="1809380"/>
            <a:ext cx="4422576" cy="258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3197" y="474291"/>
            <a:ext cx="11268447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latin typeface="+mj-lt"/>
              </a:rPr>
              <a:t>ФГУП «Кубанское» ФСИН России </a:t>
            </a:r>
            <a:r>
              <a:rPr lang="ru-RU" sz="2800" dirty="0" smtClean="0">
                <a:latin typeface="+mj-lt"/>
              </a:rPr>
              <a:t>располагает имуществом</a:t>
            </a:r>
            <a:r>
              <a:rPr lang="ru-RU" sz="2800" dirty="0">
                <a:latin typeface="+mj-lt"/>
              </a:rPr>
              <a:t>, расположенном по адресу: г. </a:t>
            </a:r>
            <a:r>
              <a:rPr lang="ru-RU" sz="2800" dirty="0" smtClean="0">
                <a:latin typeface="+mj-lt"/>
              </a:rPr>
              <a:t>Краснодар, ул</a:t>
            </a:r>
            <a:r>
              <a:rPr lang="ru-RU" sz="2800" dirty="0">
                <a:latin typeface="+mj-lt"/>
              </a:rPr>
              <a:t>. Новороссийская, </a:t>
            </a:r>
            <a:r>
              <a:rPr lang="ru-RU" sz="2800" dirty="0" smtClean="0">
                <a:latin typeface="+mj-lt"/>
              </a:rPr>
              <a:t>61, рыночной стоимостью (без учёта НДС), согласно отчета об оценке от 14.02.2020, в размере  </a:t>
            </a:r>
            <a:r>
              <a:rPr lang="ru-RU" sz="2800" dirty="0">
                <a:latin typeface="+mj-lt"/>
              </a:rPr>
              <a:t>126 </a:t>
            </a:r>
            <a:r>
              <a:rPr lang="ru-RU" sz="2800" dirty="0" smtClean="0">
                <a:latin typeface="+mj-lt"/>
              </a:rPr>
              <a:t>522 тыс. руб.:</a:t>
            </a:r>
          </a:p>
          <a:p>
            <a:pPr algn="ctr"/>
            <a:r>
              <a:rPr lang="ru-RU" sz="2800" b="1" dirty="0" smtClean="0">
                <a:latin typeface="+mj-lt"/>
              </a:rPr>
              <a:t>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818702" y="2438194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24946" y="2393780"/>
            <a:ext cx="102670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dobe Gothic Std B"/>
              </a:rPr>
              <a:t>Земельный </a:t>
            </a: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участок,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площадью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32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699 </a:t>
            </a:r>
            <a:r>
              <a:rPr lang="ru-RU" sz="1600" dirty="0" err="1" smtClean="0">
                <a:solidFill>
                  <a:srgbClr val="000000"/>
                </a:solidFill>
                <a:latin typeface="Adobe Gothic Std B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, с кадастровым номером 23:43:0413004:9, расположенный по адресу: г. Краснодар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, ул. Новороссийская,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61.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51" y="3273250"/>
            <a:ext cx="4674483" cy="282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12077" y="3273250"/>
            <a:ext cx="62995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dobe Gothic Std B"/>
              </a:rPr>
              <a:t>Вид права – </a:t>
            </a:r>
            <a:r>
              <a:rPr lang="ru-RU" sz="1600" dirty="0" smtClean="0">
                <a:latin typeface="Adobe Gothic Std B"/>
              </a:rPr>
              <a:t>право долгосрочной аренды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Комплекс расположен на землях населенных </a:t>
            </a:r>
            <a:r>
              <a:rPr lang="ru-RU" sz="1600" dirty="0" smtClean="0">
                <a:latin typeface="Adobe Gothic Std B"/>
              </a:rPr>
              <a:t>пунктов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Территория имущественного комплекса по периметру огорожена, основные площадки и проезды заасфальтированы.</a:t>
            </a:r>
            <a:br>
              <a:rPr lang="ru-RU" sz="1600" dirty="0">
                <a:latin typeface="Adobe Gothic Std B"/>
              </a:rPr>
            </a:br>
            <a:r>
              <a:rPr lang="ru-RU" sz="1600" dirty="0" smtClean="0">
                <a:latin typeface="Adobe Gothic Std B"/>
              </a:rPr>
              <a:t>Район </a:t>
            </a:r>
            <a:r>
              <a:rPr lang="ru-RU" sz="1600" dirty="0">
                <a:latin typeface="Adobe Gothic Std B"/>
              </a:rPr>
              <a:t>расположения характеризуется хорошей транспортной доступностью. </a:t>
            </a:r>
          </a:p>
          <a:p>
            <a:r>
              <a:rPr lang="ru-RU" sz="1600" dirty="0">
                <a:latin typeface="Adobe Gothic Std B"/>
              </a:rPr>
              <a:t>Комплекс оснащен основными коммуникациями – электроснабжение, </a:t>
            </a:r>
            <a:r>
              <a:rPr lang="ru-RU" sz="1600" dirty="0" smtClean="0">
                <a:latin typeface="Adobe Gothic Std B"/>
              </a:rPr>
              <a:t>водоснабжение, </a:t>
            </a:r>
            <a:r>
              <a:rPr lang="ru-RU" sz="1600" smtClean="0">
                <a:latin typeface="Adobe Gothic Std B"/>
              </a:rPr>
              <a:t>канализация.</a:t>
            </a:r>
            <a:endParaRPr lang="ru-RU" sz="1600" dirty="0" smtClean="0">
              <a:latin typeface="Adobe Gothic Std B"/>
            </a:endParaRPr>
          </a:p>
        </p:txBody>
      </p:sp>
    </p:spTree>
    <p:extLst>
      <p:ext uri="{BB962C8B-B14F-4D97-AF65-F5344CB8AC3E}">
        <p14:creationId xmlns:p14="http://schemas.microsoft.com/office/powerpoint/2010/main" val="25270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9397" y="665402"/>
            <a:ext cx="87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Административное здание, площадью 584,2 </a:t>
            </a:r>
            <a:r>
              <a:rPr lang="ru-RU" sz="1600" b="1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84" y="1294172"/>
            <a:ext cx="2829609" cy="1890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194" y="1294172"/>
            <a:ext cx="2883658" cy="1926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354" y="1294172"/>
            <a:ext cx="2883658" cy="19204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52186" y="3532340"/>
            <a:ext cx="3194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 smtClean="0">
                <a:latin typeface="Adobe Gothic Std B"/>
              </a:rPr>
              <a:t>Здание гаража</a:t>
            </a:r>
            <a:r>
              <a:rPr lang="ru-RU" altLang="ru-RU" sz="1600" b="1" dirty="0">
                <a:latin typeface="Adobe Gothic Std B"/>
              </a:rPr>
              <a:t>, </a:t>
            </a:r>
            <a:r>
              <a:rPr lang="ru-RU" altLang="ru-RU" sz="1600" b="1" dirty="0" smtClean="0">
                <a:latin typeface="Adobe Gothic Std B"/>
              </a:rPr>
              <a:t>площадью 133,2 </a:t>
            </a:r>
            <a:r>
              <a:rPr lang="ru-RU" altLang="ru-RU" sz="1600" b="1" dirty="0" err="1" smtClean="0">
                <a:latin typeface="Adobe Gothic Std B"/>
              </a:rPr>
              <a:t>кв.м</a:t>
            </a:r>
            <a:r>
              <a:rPr lang="ru-RU" altLang="ru-RU" sz="1600" b="1" dirty="0" smtClean="0">
                <a:latin typeface="Adobe Gothic Std B"/>
              </a:rPr>
              <a:t>  </a:t>
            </a:r>
            <a:endParaRPr lang="ru-RU" altLang="ru-RU" sz="1600" b="1" dirty="0">
              <a:latin typeface="Adobe Gothic Std B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661" y="4152720"/>
            <a:ext cx="2883658" cy="19265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743218" y="3567946"/>
            <a:ext cx="2836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Котельная литер Н,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275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591" y="4152721"/>
            <a:ext cx="2883658" cy="192650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204547" y="3485213"/>
            <a:ext cx="3707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Ангар </a:t>
            </a:r>
            <a:r>
              <a:rPr lang="ru-RU" sz="1600" b="1" dirty="0" smtClean="0">
                <a:latin typeface="Adobe Gothic Std B"/>
              </a:rPr>
              <a:t>металлический, площадью 458,6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354" y="4053728"/>
            <a:ext cx="288365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197" y="574974"/>
            <a:ext cx="4022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Подстанция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29.5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9058" y="574975"/>
            <a:ext cx="6300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Контрольно-пропускной </a:t>
            </a:r>
            <a:r>
              <a:rPr lang="ru-RU" sz="1600" b="1" dirty="0" smtClean="0">
                <a:latin typeface="Adobe Gothic Std B"/>
              </a:rPr>
              <a:t>пункт,</a:t>
            </a:r>
          </a:p>
          <a:p>
            <a:r>
              <a:rPr lang="ru-RU" sz="1600" b="1" dirty="0" smtClean="0">
                <a:latin typeface="Adobe Gothic Std B"/>
              </a:rPr>
              <a:t> площадью 19,8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4" y="601249"/>
            <a:ext cx="3569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Металлический склад 200 </a:t>
            </a:r>
            <a:r>
              <a:rPr lang="ru-RU" sz="1600" b="1" dirty="0" smtClean="0">
                <a:latin typeface="Adobe Gothic Std B"/>
              </a:rPr>
              <a:t>кв. </a:t>
            </a:r>
            <a:r>
              <a:rPr lang="ru-RU" sz="1600" b="1" dirty="0" smtClean="0">
                <a:latin typeface="Adobe Gothic Std B"/>
              </a:rPr>
              <a:t>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7" y="1160037"/>
            <a:ext cx="2883658" cy="1926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683" y="1160037"/>
            <a:ext cx="2883658" cy="1926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789" y="1160037"/>
            <a:ext cx="2883658" cy="19265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8578" y="3244334"/>
            <a:ext cx="3174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Прирельсовый </a:t>
            </a:r>
            <a:r>
              <a:rPr lang="ru-RU" sz="1600" b="1" dirty="0" smtClean="0">
                <a:latin typeface="Adobe Gothic Std B"/>
              </a:rPr>
              <a:t>склад, площадью 1 392,3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83" y="4023068"/>
            <a:ext cx="2883658" cy="19265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09371" y="3244334"/>
            <a:ext cx="271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Авто </a:t>
            </a:r>
            <a:r>
              <a:rPr lang="ru-RU" sz="1600" b="1" dirty="0" smtClean="0">
                <a:latin typeface="Adobe Gothic Std B"/>
              </a:rPr>
              <a:t>весовая, площадью 75,5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913" y="4023068"/>
            <a:ext cx="2883658" cy="19265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258825" y="3105835"/>
            <a:ext cx="3933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 1 с пристройкой 438,7 </a:t>
            </a:r>
            <a:r>
              <a:rPr lang="ru-RU" sz="1600" b="1" dirty="0" err="1">
                <a:latin typeface="Adobe Gothic Std B"/>
              </a:rPr>
              <a:t>кв.м</a:t>
            </a:r>
            <a:r>
              <a:rPr lang="ru-RU" sz="1600" b="1" dirty="0">
                <a:latin typeface="Adobe Gothic Std B"/>
              </a:rPr>
              <a:t>, </a:t>
            </a:r>
          </a:p>
          <a:p>
            <a:r>
              <a:rPr lang="ru-RU" sz="1600" b="1" dirty="0" smtClean="0">
                <a:latin typeface="Adobe Gothic Std B"/>
              </a:rPr>
              <a:t>консервный </a:t>
            </a:r>
            <a:r>
              <a:rPr lang="ru-RU" sz="1600" b="1" dirty="0">
                <a:latin typeface="Adobe Gothic Std B"/>
              </a:rPr>
              <a:t>цех (здание склада №6 </a:t>
            </a:r>
            <a:r>
              <a:rPr lang="ru-RU" sz="1600" b="1" dirty="0" smtClean="0">
                <a:latin typeface="Adobe Gothic Std B"/>
              </a:rPr>
              <a:t>лит О2</a:t>
            </a:r>
            <a:r>
              <a:rPr lang="ru-RU" sz="1600" b="1" dirty="0">
                <a:latin typeface="Adobe Gothic Std B"/>
              </a:rPr>
              <a:t>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343" y="4029165"/>
            <a:ext cx="288365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6301" y="601249"/>
            <a:ext cx="3883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1688" y="601249"/>
            <a:ext cx="6237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Проходная</a:t>
            </a:r>
          </a:p>
          <a:p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4" y="601249"/>
            <a:ext cx="3569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конторы ЖДУ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8578" y="3244334"/>
            <a:ext cx="3174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09371" y="3244334"/>
            <a:ext cx="3156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Ангар, площадью</a:t>
            </a:r>
            <a:r>
              <a:rPr lang="ru-RU" sz="1600" dirty="0" smtClean="0">
                <a:latin typeface="Adobe Gothic Std B"/>
              </a:rPr>
              <a:t> </a:t>
            </a:r>
            <a:r>
              <a:rPr lang="ru-RU" sz="1600" b="1" dirty="0">
                <a:latin typeface="Adobe Gothic Std B"/>
              </a:rPr>
              <a:t>568,2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83503" y="3281905"/>
            <a:ext cx="3808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Мастерская №2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7" y="1147604"/>
            <a:ext cx="2883658" cy="1926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371" y="1188677"/>
            <a:ext cx="2883658" cy="192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503" y="1147603"/>
            <a:ext cx="2883658" cy="19265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77" y="3881189"/>
            <a:ext cx="2883658" cy="19265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371" y="3906005"/>
            <a:ext cx="2883658" cy="19204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503" y="4062873"/>
            <a:ext cx="285927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1688" y="601249"/>
            <a:ext cx="6237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Теплотрасса</a:t>
            </a:r>
            <a:endParaRPr lang="ru-RU" sz="1600" b="1" dirty="0">
              <a:latin typeface="Adobe Gothic Std B"/>
            </a:endParaRPr>
          </a:p>
          <a:p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3" y="482569"/>
            <a:ext cx="3569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Бетон разгрузочная площадка </a:t>
            </a:r>
          </a:p>
          <a:p>
            <a:r>
              <a:rPr lang="ru-RU" sz="1600" dirty="0">
                <a:latin typeface="Adobe Gothic Std B"/>
              </a:rPr>
              <a:t>литер Х1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91345" y="3497490"/>
            <a:ext cx="2343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Внешнее окружение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21561" y="3497490"/>
            <a:ext cx="2970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Подъездные ж/д пути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83503" y="3281905"/>
            <a:ext cx="3808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1" y="1122453"/>
            <a:ext cx="2889754" cy="1926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35" y="1122452"/>
            <a:ext cx="2883658" cy="19265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8515" y="601249"/>
            <a:ext cx="7089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Въезд на территорию базы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903" y="1122452"/>
            <a:ext cx="2889754" cy="19204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345" y="3967013"/>
            <a:ext cx="2883658" cy="19204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433" y="4043743"/>
            <a:ext cx="288365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898" y="666450"/>
            <a:ext cx="113385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ФСИН,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расположенного по адресу: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Северский район, с. Львовское, ул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.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Мельничная, д.6 по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результатам оценки составляет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– 1 818 тыс.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руб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., в состав которого входит:</a:t>
            </a:r>
            <a:endParaRPr lang="ru-RU" sz="2800" dirty="0">
              <a:solidFill>
                <a:srgbClr val="000000"/>
              </a:solidFill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3088" y="2403352"/>
            <a:ext cx="10172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Земельный участок </a:t>
            </a:r>
            <a:r>
              <a:rPr lang="ru-RU" sz="1600" dirty="0">
                <a:latin typeface="+mj-lt"/>
              </a:rPr>
              <a:t>кадастровый номер </a:t>
            </a:r>
            <a:r>
              <a:rPr lang="ru-RU" sz="1600" dirty="0" smtClean="0">
                <a:latin typeface="+mj-lt"/>
              </a:rPr>
              <a:t>23:26:0703020:13, </a:t>
            </a:r>
            <a:r>
              <a:rPr lang="ru-RU" sz="1600" dirty="0">
                <a:latin typeface="+mj-lt"/>
              </a:rPr>
              <a:t>площадью 3 319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расположенный </a:t>
            </a:r>
            <a:r>
              <a:rPr lang="ru-RU" sz="1600" dirty="0">
                <a:latin typeface="+mj-lt"/>
              </a:rPr>
              <a:t>по адресу: Краснодарский край, Северский </a:t>
            </a:r>
            <a:r>
              <a:rPr lang="ru-RU" sz="1600" dirty="0" smtClean="0">
                <a:latin typeface="+mj-lt"/>
              </a:rPr>
              <a:t>район</a:t>
            </a:r>
            <a:r>
              <a:rPr lang="ru-RU" sz="1600" dirty="0">
                <a:latin typeface="+mj-lt"/>
              </a:rPr>
              <a:t>, с. Львовское, ул. </a:t>
            </a:r>
            <a:r>
              <a:rPr lang="ru-RU" sz="1600" dirty="0" smtClean="0">
                <a:latin typeface="+mj-lt"/>
              </a:rPr>
              <a:t>Мельничная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 smtClean="0">
                <a:latin typeface="+mj-lt"/>
              </a:rPr>
              <a:t>6.</a:t>
            </a:r>
            <a:endParaRPr lang="ru-RU" sz="1600" b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7" y="3129931"/>
            <a:ext cx="4887425" cy="2794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99551" y="2988128"/>
            <a:ext cx="55615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 разрешенного использования: для эксплуатации нежилых помещений</a:t>
            </a:r>
          </a:p>
          <a:p>
            <a:r>
              <a:rPr lang="ru-RU" dirty="0" smtClean="0"/>
              <a:t>Вид права: право долгосрочной аренды</a:t>
            </a:r>
          </a:p>
          <a:p>
            <a:r>
              <a:rPr lang="ru-RU" dirty="0" smtClean="0"/>
              <a:t>Коммуникации: </a:t>
            </a:r>
          </a:p>
          <a:p>
            <a:r>
              <a:rPr lang="ru-RU" dirty="0" smtClean="0"/>
              <a:t>электроснабжение, водо-</a:t>
            </a:r>
          </a:p>
          <a:p>
            <a:r>
              <a:rPr lang="ru-RU" dirty="0" smtClean="0"/>
              <a:t>снабжение, канализация</a:t>
            </a:r>
            <a:endParaRPr lang="ru-RU" dirty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350" y="3972144"/>
            <a:ext cx="3021000" cy="19526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99551" y="5246980"/>
            <a:ext cx="2944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Молокоприемный </a:t>
            </a:r>
            <a:r>
              <a:rPr lang="ru-RU" sz="1600" b="1" dirty="0" smtClean="0">
                <a:latin typeface="Adobe Gothic Std B"/>
              </a:rPr>
              <a:t>цех</a:t>
            </a:r>
            <a:r>
              <a:rPr lang="ru-RU" sz="1600" dirty="0" smtClean="0">
                <a:latin typeface="Adobe Gothic Std B"/>
              </a:rPr>
              <a:t>, общей площадью 34,6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24" y="2434600"/>
            <a:ext cx="651539" cy="5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29" y="3965658"/>
            <a:ext cx="527836" cy="527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2" y="1341209"/>
            <a:ext cx="3021000" cy="1952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1666" y="588723"/>
            <a:ext cx="3682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Молокоприемный </a:t>
            </a:r>
            <a:r>
              <a:rPr lang="ru-RU" sz="1600" b="1" dirty="0" smtClean="0">
                <a:latin typeface="Adobe Gothic Std B"/>
              </a:rPr>
              <a:t>цех, площадью </a:t>
            </a:r>
            <a:r>
              <a:rPr lang="ru-RU" sz="1600" b="1" dirty="0">
                <a:latin typeface="Adobe Gothic Std B"/>
              </a:rPr>
              <a:t>22,2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240" y="1353961"/>
            <a:ext cx="3021000" cy="1952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829" y="1341208"/>
            <a:ext cx="3021000" cy="19526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49238" y="588722"/>
            <a:ext cx="7277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Административное здание</a:t>
            </a:r>
            <a:r>
              <a:rPr lang="ru-RU" sz="1600" dirty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15,6 кв. </a:t>
            </a:r>
            <a:r>
              <a:rPr lang="ru-RU" sz="1600" b="1" dirty="0" smtClean="0">
                <a:latin typeface="Adobe Gothic Std B"/>
              </a:rPr>
              <a:t>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2" y="4068523"/>
            <a:ext cx="3021000" cy="1952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84" y="4068522"/>
            <a:ext cx="3021000" cy="19526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04996" y="3522261"/>
            <a:ext cx="5686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Компрессорная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33,9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829" y="4068521"/>
            <a:ext cx="3021000" cy="195266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593829" y="3522261"/>
            <a:ext cx="3293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Вагон-бытовка 5*2,4 м</a:t>
            </a:r>
          </a:p>
        </p:txBody>
      </p:sp>
    </p:spTree>
    <p:extLst>
      <p:ext uri="{BB962C8B-B14F-4D97-AF65-F5344CB8AC3E}">
        <p14:creationId xmlns:p14="http://schemas.microsoft.com/office/powerpoint/2010/main" val="25650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80F79"/>
      </a:accent1>
      <a:accent2>
        <a:srgbClr val="0C344C"/>
      </a:accent2>
      <a:accent3>
        <a:srgbClr val="19627F"/>
      </a:accent3>
      <a:accent4>
        <a:srgbClr val="6F878C"/>
      </a:accent4>
      <a:accent5>
        <a:srgbClr val="BFBEBE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11101</TotalTime>
  <Words>1013</Words>
  <Application>Microsoft Office PowerPoint</Application>
  <PresentationFormat>Широкоэкранный</PresentationFormat>
  <Paragraphs>200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HelveticaNeueCyr</vt:lpstr>
      <vt:lpstr>Times New Roman</vt:lpstr>
      <vt:lpstr>Office Theme</vt:lpstr>
      <vt:lpstr>Имущественный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Москвитина Н.А.</cp:lastModifiedBy>
  <cp:revision>496</cp:revision>
  <cp:lastPrinted>2019-10-18T12:08:50Z</cp:lastPrinted>
  <dcterms:created xsi:type="dcterms:W3CDTF">2017-06-08T09:33:15Z</dcterms:created>
  <dcterms:modified xsi:type="dcterms:W3CDTF">2020-11-05T14:36:09Z</dcterms:modified>
</cp:coreProperties>
</file>