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95" r:id="rId3"/>
    <p:sldId id="310" r:id="rId4"/>
    <p:sldId id="311" r:id="rId5"/>
    <p:sldId id="334" r:id="rId6"/>
    <p:sldId id="319" r:id="rId7"/>
    <p:sldId id="265" r:id="rId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EBE"/>
    <a:srgbClr val="0C344C"/>
    <a:srgbClr val="6F878C"/>
    <a:srgbClr val="D80F79"/>
    <a:srgbClr val="1962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50" autoAdjust="0"/>
    <p:restoredTop sz="94664" autoAdjust="0"/>
  </p:normalViewPr>
  <p:slideViewPr>
    <p:cSldViewPr snapToGrid="0" showGuides="1">
      <p:cViewPr varScale="1">
        <p:scale>
          <a:sx n="77" d="100"/>
          <a:sy n="77" d="100"/>
        </p:scale>
        <p:origin x="726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2866E-01B6-40FB-9DF2-B2EA56AAFFB1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62295-C31D-4FF8-8426-D07586DC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90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" r="89"/>
          <a:stretch/>
        </p:blipFill>
        <p:spPr>
          <a:xfrm>
            <a:off x="-10633" y="-25897"/>
            <a:ext cx="12216810" cy="6883896"/>
          </a:xfrm>
          <a:prstGeom prst="rect">
            <a:avLst/>
          </a:prstGeom>
        </p:spPr>
      </p:pic>
      <p:sp>
        <p:nvSpPr>
          <p:cNvPr id="28" name="Rectangle 26"/>
          <p:cNvSpPr/>
          <p:nvPr userDrawn="1"/>
        </p:nvSpPr>
        <p:spPr>
          <a:xfrm>
            <a:off x="-9525" y="-25897"/>
            <a:ext cx="12192000" cy="688389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9788" y="731962"/>
            <a:ext cx="7237412" cy="2209799"/>
          </a:xfrm>
        </p:spPr>
        <p:txBody>
          <a:bodyPr lIns="0" tIns="0" rIns="0" bIns="0" anchor="b">
            <a:normAutofit/>
          </a:bodyPr>
          <a:lstStyle>
            <a:lvl1pPr algn="l">
              <a:defRPr sz="4800">
                <a:solidFill>
                  <a:srgbClr val="0C344C"/>
                </a:solidFill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788" y="3216167"/>
            <a:ext cx="7237412" cy="100792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rgbClr val="0C344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" name="Freeform 13"/>
          <p:cNvSpPr>
            <a:spLocks/>
          </p:cNvSpPr>
          <p:nvPr userDrawn="1"/>
        </p:nvSpPr>
        <p:spPr bwMode="auto">
          <a:xfrm flipH="1">
            <a:off x="8620125" y="0"/>
            <a:ext cx="3571875" cy="3567112"/>
          </a:xfrm>
          <a:custGeom>
            <a:avLst/>
            <a:gdLst>
              <a:gd name="T0" fmla="*/ 0 w 2250"/>
              <a:gd name="T1" fmla="*/ 0 h 2247"/>
              <a:gd name="T2" fmla="*/ 2250 w 2250"/>
              <a:gd name="T3" fmla="*/ 0 h 2247"/>
              <a:gd name="T4" fmla="*/ 0 w 2250"/>
              <a:gd name="T5" fmla="*/ 2247 h 2247"/>
              <a:gd name="T6" fmla="*/ 0 w 2250"/>
              <a:gd name="T7" fmla="*/ 0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0" h="2247">
                <a:moveTo>
                  <a:pt x="0" y="0"/>
                </a:moveTo>
                <a:lnTo>
                  <a:pt x="2250" y="0"/>
                </a:lnTo>
                <a:lnTo>
                  <a:pt x="0" y="22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7"/>
          <p:cNvSpPr>
            <a:spLocks/>
          </p:cNvSpPr>
          <p:nvPr userDrawn="1"/>
        </p:nvSpPr>
        <p:spPr bwMode="auto">
          <a:xfrm flipH="1">
            <a:off x="7975121" y="262418"/>
            <a:ext cx="4227512" cy="4213225"/>
          </a:xfrm>
          <a:custGeom>
            <a:avLst/>
            <a:gdLst>
              <a:gd name="T0" fmla="*/ 0 w 3264"/>
              <a:gd name="T1" fmla="*/ 2218 h 3253"/>
              <a:gd name="T2" fmla="*/ 2220 w 3264"/>
              <a:gd name="T3" fmla="*/ 0 h 3253"/>
              <a:gd name="T4" fmla="*/ 3264 w 3264"/>
              <a:gd name="T5" fmla="*/ 0 h 3253"/>
              <a:gd name="T6" fmla="*/ 5 w 3264"/>
              <a:gd name="T7" fmla="*/ 3253 h 3253"/>
              <a:gd name="T8" fmla="*/ 0 w 3264"/>
              <a:gd name="T9" fmla="*/ 2218 h 3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4" h="3253">
                <a:moveTo>
                  <a:pt x="0" y="2218"/>
                </a:moveTo>
                <a:lnTo>
                  <a:pt x="2220" y="0"/>
                </a:lnTo>
                <a:lnTo>
                  <a:pt x="3264" y="0"/>
                </a:lnTo>
                <a:lnTo>
                  <a:pt x="5" y="3253"/>
                </a:lnTo>
                <a:lnTo>
                  <a:pt x="0" y="2218"/>
                </a:lnTo>
                <a:close/>
              </a:path>
            </a:pathLst>
          </a:custGeom>
          <a:gradFill>
            <a:gsLst>
              <a:gs pos="0">
                <a:srgbClr val="0C344C"/>
              </a:gs>
              <a:gs pos="100000">
                <a:srgbClr val="D80F79"/>
              </a:gs>
            </a:gsLst>
            <a:lin ang="189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8"/>
          <p:cNvSpPr>
            <a:spLocks/>
          </p:cNvSpPr>
          <p:nvPr userDrawn="1"/>
        </p:nvSpPr>
        <p:spPr bwMode="auto">
          <a:xfrm flipH="1">
            <a:off x="11432696" y="1464155"/>
            <a:ext cx="769937" cy="1249363"/>
          </a:xfrm>
          <a:custGeom>
            <a:avLst/>
            <a:gdLst>
              <a:gd name="T0" fmla="*/ 0 w 485"/>
              <a:gd name="T1" fmla="*/ 484 h 787"/>
              <a:gd name="T2" fmla="*/ 485 w 485"/>
              <a:gd name="T3" fmla="*/ 0 h 787"/>
              <a:gd name="T4" fmla="*/ 485 w 485"/>
              <a:gd name="T5" fmla="*/ 304 h 787"/>
              <a:gd name="T6" fmla="*/ 2 w 485"/>
              <a:gd name="T7" fmla="*/ 787 h 787"/>
              <a:gd name="T8" fmla="*/ 0 w 485"/>
              <a:gd name="T9" fmla="*/ 484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787">
                <a:moveTo>
                  <a:pt x="0" y="484"/>
                </a:moveTo>
                <a:lnTo>
                  <a:pt x="485" y="0"/>
                </a:lnTo>
                <a:lnTo>
                  <a:pt x="485" y="304"/>
                </a:lnTo>
                <a:lnTo>
                  <a:pt x="2" y="787"/>
                </a:lnTo>
                <a:lnTo>
                  <a:pt x="0" y="484"/>
                </a:lnTo>
                <a:close/>
              </a:path>
            </a:pathLst>
          </a:custGeom>
          <a:solidFill>
            <a:srgbClr val="19627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6"/>
          <p:cNvSpPr>
            <a:spLocks/>
          </p:cNvSpPr>
          <p:nvPr userDrawn="1"/>
        </p:nvSpPr>
        <p:spPr bwMode="auto">
          <a:xfrm flipH="1">
            <a:off x="7298845" y="-10634"/>
            <a:ext cx="3290748" cy="2581275"/>
          </a:xfrm>
          <a:custGeom>
            <a:avLst/>
            <a:gdLst>
              <a:gd name="T0" fmla="*/ 0 w 1744"/>
              <a:gd name="T1" fmla="*/ 1368 h 1368"/>
              <a:gd name="T2" fmla="*/ 1369 w 1744"/>
              <a:gd name="T3" fmla="*/ 0 h 1368"/>
              <a:gd name="T4" fmla="*/ 1744 w 1744"/>
              <a:gd name="T5" fmla="*/ 0 h 1368"/>
              <a:gd name="T6" fmla="*/ 375 w 1744"/>
              <a:gd name="T7" fmla="*/ 1368 h 1368"/>
              <a:gd name="T8" fmla="*/ 0 w 1744"/>
              <a:gd name="T9" fmla="*/ 136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4" h="1368">
                <a:moveTo>
                  <a:pt x="0" y="1368"/>
                </a:moveTo>
                <a:lnTo>
                  <a:pt x="1369" y="0"/>
                </a:lnTo>
                <a:lnTo>
                  <a:pt x="1744" y="0"/>
                </a:lnTo>
                <a:lnTo>
                  <a:pt x="375" y="1368"/>
                </a:lnTo>
                <a:lnTo>
                  <a:pt x="0" y="1368"/>
                </a:lnTo>
                <a:close/>
              </a:path>
            </a:pathLst>
          </a:custGeom>
          <a:solidFill>
            <a:srgbClr val="19627F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8"/>
          <p:cNvSpPr>
            <a:spLocks/>
          </p:cNvSpPr>
          <p:nvPr userDrawn="1"/>
        </p:nvSpPr>
        <p:spPr bwMode="auto">
          <a:xfrm flipH="1">
            <a:off x="11422063" y="4283075"/>
            <a:ext cx="769937" cy="1249363"/>
          </a:xfrm>
          <a:custGeom>
            <a:avLst/>
            <a:gdLst>
              <a:gd name="T0" fmla="*/ 0 w 485"/>
              <a:gd name="T1" fmla="*/ 484 h 787"/>
              <a:gd name="T2" fmla="*/ 485 w 485"/>
              <a:gd name="T3" fmla="*/ 0 h 787"/>
              <a:gd name="T4" fmla="*/ 485 w 485"/>
              <a:gd name="T5" fmla="*/ 304 h 787"/>
              <a:gd name="T6" fmla="*/ 2 w 485"/>
              <a:gd name="T7" fmla="*/ 787 h 787"/>
              <a:gd name="T8" fmla="*/ 0 w 485"/>
              <a:gd name="T9" fmla="*/ 484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787">
                <a:moveTo>
                  <a:pt x="0" y="484"/>
                </a:moveTo>
                <a:lnTo>
                  <a:pt x="485" y="0"/>
                </a:lnTo>
                <a:lnTo>
                  <a:pt x="485" y="304"/>
                </a:lnTo>
                <a:lnTo>
                  <a:pt x="2" y="787"/>
                </a:lnTo>
                <a:lnTo>
                  <a:pt x="0" y="484"/>
                </a:lnTo>
                <a:close/>
              </a:path>
            </a:pathLst>
          </a:custGeom>
          <a:solidFill>
            <a:schemeClr val="bg1">
              <a:alpha val="46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5"/>
          <p:cNvSpPr>
            <a:spLocks/>
          </p:cNvSpPr>
          <p:nvPr userDrawn="1"/>
        </p:nvSpPr>
        <p:spPr bwMode="auto">
          <a:xfrm flipH="1">
            <a:off x="10839451" y="0"/>
            <a:ext cx="1352549" cy="1350748"/>
          </a:xfrm>
          <a:custGeom>
            <a:avLst/>
            <a:gdLst>
              <a:gd name="T0" fmla="*/ 6 w 2253"/>
              <a:gd name="T1" fmla="*/ 0 h 2250"/>
              <a:gd name="T2" fmla="*/ 2253 w 2253"/>
              <a:gd name="T3" fmla="*/ 0 h 2250"/>
              <a:gd name="T4" fmla="*/ 0 w 2253"/>
              <a:gd name="T5" fmla="*/ 2250 h 2250"/>
              <a:gd name="T6" fmla="*/ 6 w 2253"/>
              <a:gd name="T7" fmla="*/ 0 h 2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3" h="2250">
                <a:moveTo>
                  <a:pt x="6" y="0"/>
                </a:moveTo>
                <a:lnTo>
                  <a:pt x="2253" y="0"/>
                </a:lnTo>
                <a:lnTo>
                  <a:pt x="0" y="2250"/>
                </a:lnTo>
                <a:lnTo>
                  <a:pt x="6" y="0"/>
                </a:lnTo>
                <a:close/>
              </a:path>
            </a:pathLst>
          </a:cu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7"/>
          <p:cNvSpPr>
            <a:spLocks/>
          </p:cNvSpPr>
          <p:nvPr userDrawn="1"/>
        </p:nvSpPr>
        <p:spPr bwMode="auto">
          <a:xfrm flipH="1">
            <a:off x="6577565" y="-9045"/>
            <a:ext cx="2582386" cy="2579687"/>
          </a:xfrm>
          <a:custGeom>
            <a:avLst/>
            <a:gdLst>
              <a:gd name="T0" fmla="*/ 2568 w 2871"/>
              <a:gd name="T1" fmla="*/ 0 h 2868"/>
              <a:gd name="T2" fmla="*/ 0 w 2871"/>
              <a:gd name="T3" fmla="*/ 2566 h 2868"/>
              <a:gd name="T4" fmla="*/ 0 w 2871"/>
              <a:gd name="T5" fmla="*/ 2868 h 2868"/>
              <a:gd name="T6" fmla="*/ 2871 w 2871"/>
              <a:gd name="T7" fmla="*/ 0 h 2868"/>
              <a:gd name="T8" fmla="*/ 2568 w 2871"/>
              <a:gd name="T9" fmla="*/ 0 h 2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1" h="2868">
                <a:moveTo>
                  <a:pt x="2568" y="0"/>
                </a:moveTo>
                <a:lnTo>
                  <a:pt x="0" y="2566"/>
                </a:lnTo>
                <a:lnTo>
                  <a:pt x="0" y="2868"/>
                </a:lnTo>
                <a:lnTo>
                  <a:pt x="2871" y="0"/>
                </a:lnTo>
                <a:lnTo>
                  <a:pt x="2568" y="0"/>
                </a:lnTo>
                <a:close/>
              </a:path>
            </a:pathLst>
          </a:cu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13"/>
          <p:cNvSpPr>
            <a:spLocks/>
          </p:cNvSpPr>
          <p:nvPr userDrawn="1"/>
        </p:nvSpPr>
        <p:spPr bwMode="auto">
          <a:xfrm flipV="1">
            <a:off x="0" y="4635812"/>
            <a:ext cx="2225154" cy="2222187"/>
          </a:xfrm>
          <a:custGeom>
            <a:avLst/>
            <a:gdLst>
              <a:gd name="T0" fmla="*/ 0 w 2250"/>
              <a:gd name="T1" fmla="*/ 0 h 2247"/>
              <a:gd name="T2" fmla="*/ 2250 w 2250"/>
              <a:gd name="T3" fmla="*/ 0 h 2247"/>
              <a:gd name="T4" fmla="*/ 0 w 2250"/>
              <a:gd name="T5" fmla="*/ 2247 h 2247"/>
              <a:gd name="T6" fmla="*/ 0 w 2250"/>
              <a:gd name="T7" fmla="*/ 0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0" h="2247">
                <a:moveTo>
                  <a:pt x="0" y="0"/>
                </a:moveTo>
                <a:lnTo>
                  <a:pt x="2250" y="0"/>
                </a:lnTo>
                <a:lnTo>
                  <a:pt x="0" y="2247"/>
                </a:lnTo>
                <a:lnTo>
                  <a:pt x="0" y="0"/>
                </a:lnTo>
                <a:close/>
              </a:path>
            </a:pathLst>
          </a:custGeom>
          <a:solidFill>
            <a:srgbClr val="0C344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7"/>
          <p:cNvSpPr>
            <a:spLocks/>
          </p:cNvSpPr>
          <p:nvPr userDrawn="1"/>
        </p:nvSpPr>
        <p:spPr bwMode="auto">
          <a:xfrm flipV="1">
            <a:off x="-10633" y="3316999"/>
            <a:ext cx="2633593" cy="2624693"/>
          </a:xfrm>
          <a:custGeom>
            <a:avLst/>
            <a:gdLst>
              <a:gd name="T0" fmla="*/ 0 w 3264"/>
              <a:gd name="T1" fmla="*/ 2218 h 3253"/>
              <a:gd name="T2" fmla="*/ 2220 w 3264"/>
              <a:gd name="T3" fmla="*/ 0 h 3253"/>
              <a:gd name="T4" fmla="*/ 3264 w 3264"/>
              <a:gd name="T5" fmla="*/ 0 h 3253"/>
              <a:gd name="T6" fmla="*/ 5 w 3264"/>
              <a:gd name="T7" fmla="*/ 3253 h 3253"/>
              <a:gd name="T8" fmla="*/ 0 w 3264"/>
              <a:gd name="T9" fmla="*/ 2218 h 3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4" h="3253">
                <a:moveTo>
                  <a:pt x="0" y="2218"/>
                </a:moveTo>
                <a:lnTo>
                  <a:pt x="2220" y="0"/>
                </a:lnTo>
                <a:lnTo>
                  <a:pt x="3264" y="0"/>
                </a:lnTo>
                <a:lnTo>
                  <a:pt x="5" y="3253"/>
                </a:lnTo>
                <a:lnTo>
                  <a:pt x="0" y="2218"/>
                </a:lnTo>
                <a:close/>
              </a:path>
            </a:pathLst>
          </a:custGeom>
          <a:gradFill flip="none" rotWithShape="1">
            <a:gsLst>
              <a:gs pos="0">
                <a:srgbClr val="0C344C"/>
              </a:gs>
              <a:gs pos="100000">
                <a:srgbClr val="D80F79"/>
              </a:gs>
            </a:gsLst>
            <a:lin ang="189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6"/>
          <p:cNvSpPr>
            <a:spLocks/>
          </p:cNvSpPr>
          <p:nvPr userDrawn="1"/>
        </p:nvSpPr>
        <p:spPr bwMode="auto">
          <a:xfrm flipV="1">
            <a:off x="498989" y="5249955"/>
            <a:ext cx="2050022" cy="1608045"/>
          </a:xfrm>
          <a:custGeom>
            <a:avLst/>
            <a:gdLst>
              <a:gd name="T0" fmla="*/ 0 w 1744"/>
              <a:gd name="T1" fmla="*/ 1368 h 1368"/>
              <a:gd name="T2" fmla="*/ 1369 w 1744"/>
              <a:gd name="T3" fmla="*/ 0 h 1368"/>
              <a:gd name="T4" fmla="*/ 1744 w 1744"/>
              <a:gd name="T5" fmla="*/ 0 h 1368"/>
              <a:gd name="T6" fmla="*/ 375 w 1744"/>
              <a:gd name="T7" fmla="*/ 1368 h 1368"/>
              <a:gd name="T8" fmla="*/ 0 w 1744"/>
              <a:gd name="T9" fmla="*/ 136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4" h="1368">
                <a:moveTo>
                  <a:pt x="0" y="1368"/>
                </a:moveTo>
                <a:lnTo>
                  <a:pt x="1369" y="0"/>
                </a:lnTo>
                <a:lnTo>
                  <a:pt x="1744" y="0"/>
                </a:lnTo>
                <a:lnTo>
                  <a:pt x="375" y="1368"/>
                </a:lnTo>
                <a:lnTo>
                  <a:pt x="0" y="1368"/>
                </a:lnTo>
                <a:close/>
              </a:path>
            </a:pathLst>
          </a:custGeom>
          <a:solidFill>
            <a:srgbClr val="19627F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17"/>
          <p:cNvSpPr>
            <a:spLocks/>
          </p:cNvSpPr>
          <p:nvPr userDrawn="1"/>
        </p:nvSpPr>
        <p:spPr bwMode="auto">
          <a:xfrm flipV="1">
            <a:off x="1354395" y="5046650"/>
            <a:ext cx="1813245" cy="1811350"/>
          </a:xfrm>
          <a:custGeom>
            <a:avLst/>
            <a:gdLst>
              <a:gd name="T0" fmla="*/ 2568 w 2871"/>
              <a:gd name="T1" fmla="*/ 0 h 2868"/>
              <a:gd name="T2" fmla="*/ 0 w 2871"/>
              <a:gd name="T3" fmla="*/ 2566 h 2868"/>
              <a:gd name="T4" fmla="*/ 0 w 2871"/>
              <a:gd name="T5" fmla="*/ 2868 h 2868"/>
              <a:gd name="T6" fmla="*/ 2871 w 2871"/>
              <a:gd name="T7" fmla="*/ 0 h 2868"/>
              <a:gd name="T8" fmla="*/ 2568 w 2871"/>
              <a:gd name="T9" fmla="*/ 0 h 2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1" h="2868">
                <a:moveTo>
                  <a:pt x="2568" y="0"/>
                </a:moveTo>
                <a:lnTo>
                  <a:pt x="0" y="2566"/>
                </a:lnTo>
                <a:lnTo>
                  <a:pt x="0" y="2868"/>
                </a:lnTo>
                <a:lnTo>
                  <a:pt x="2871" y="0"/>
                </a:lnTo>
                <a:lnTo>
                  <a:pt x="256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80560" y="6134163"/>
            <a:ext cx="2743200" cy="365125"/>
          </a:xfrm>
        </p:spPr>
        <p:txBody>
          <a:bodyPr/>
          <a:lstStyle/>
          <a:p>
            <a:fld id="{69D18269-CD32-429B-80E4-27A96AE6C0EC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4951" y="6134163"/>
            <a:ext cx="312851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4660" y="6134163"/>
            <a:ext cx="2139140" cy="365125"/>
          </a:xfrm>
        </p:spPr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  <p:grpSp>
        <p:nvGrpSpPr>
          <p:cNvPr id="36" name="Group 20"/>
          <p:cNvGrpSpPr>
            <a:grpSpLocks noChangeAspect="1"/>
          </p:cNvGrpSpPr>
          <p:nvPr userDrawn="1"/>
        </p:nvGrpSpPr>
        <p:grpSpPr bwMode="auto">
          <a:xfrm flipV="1">
            <a:off x="1" y="-599232"/>
            <a:ext cx="2407278" cy="396032"/>
            <a:chOff x="0" y="0"/>
            <a:chExt cx="5963" cy="981"/>
          </a:xfrm>
        </p:grpSpPr>
        <p:sp>
          <p:nvSpPr>
            <p:cNvPr id="37" name="Oval 21"/>
            <p:cNvSpPr>
              <a:spLocks noChangeArrowheads="1"/>
            </p:cNvSpPr>
            <p:nvPr/>
          </p:nvSpPr>
          <p:spPr bwMode="auto">
            <a:xfrm>
              <a:off x="1246" y="0"/>
              <a:ext cx="978" cy="981"/>
            </a:xfrm>
            <a:prstGeom prst="ellipse">
              <a:avLst/>
            </a:pr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22"/>
            <p:cNvSpPr>
              <a:spLocks noChangeArrowheads="1"/>
            </p:cNvSpPr>
            <p:nvPr/>
          </p:nvSpPr>
          <p:spPr bwMode="auto">
            <a:xfrm>
              <a:off x="0" y="0"/>
              <a:ext cx="978" cy="981"/>
            </a:xfrm>
            <a:prstGeom prst="ellipse">
              <a:avLst/>
            </a:prstGeom>
            <a:solidFill>
              <a:srgbClr val="D80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23"/>
            <p:cNvSpPr>
              <a:spLocks noChangeArrowheads="1"/>
            </p:cNvSpPr>
            <p:nvPr/>
          </p:nvSpPr>
          <p:spPr bwMode="auto">
            <a:xfrm>
              <a:off x="2493" y="0"/>
              <a:ext cx="977" cy="981"/>
            </a:xfrm>
            <a:prstGeom prst="ellipse">
              <a:avLst/>
            </a:prstGeom>
            <a:solidFill>
              <a:srgbClr val="196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24"/>
            <p:cNvSpPr>
              <a:spLocks noChangeArrowheads="1"/>
            </p:cNvSpPr>
            <p:nvPr/>
          </p:nvSpPr>
          <p:spPr bwMode="auto">
            <a:xfrm>
              <a:off x="3739" y="0"/>
              <a:ext cx="978" cy="981"/>
            </a:xfrm>
            <a:prstGeom prst="ellipse">
              <a:avLst/>
            </a:prstGeom>
            <a:solidFill>
              <a:srgbClr val="6F8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25"/>
            <p:cNvSpPr>
              <a:spLocks noChangeArrowheads="1"/>
            </p:cNvSpPr>
            <p:nvPr/>
          </p:nvSpPr>
          <p:spPr bwMode="auto">
            <a:xfrm>
              <a:off x="4986" y="0"/>
              <a:ext cx="977" cy="981"/>
            </a:xfrm>
            <a:prstGeom prst="ellipse">
              <a:avLst/>
            </a:prstGeom>
            <a:solidFill>
              <a:srgbClr val="BF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88383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63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25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09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22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21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15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22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96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238874"/>
            <a:ext cx="12192000" cy="619125"/>
          </a:xfrm>
          <a:prstGeom prst="rect">
            <a:avLst/>
          </a:pr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20"/>
          <p:cNvGrpSpPr>
            <a:grpSpLocks noChangeAspect="1"/>
          </p:cNvGrpSpPr>
          <p:nvPr userDrawn="1"/>
        </p:nvGrpSpPr>
        <p:grpSpPr bwMode="auto">
          <a:xfrm flipV="1">
            <a:off x="1" y="-599232"/>
            <a:ext cx="2407278" cy="396032"/>
            <a:chOff x="0" y="0"/>
            <a:chExt cx="5963" cy="981"/>
          </a:xfrm>
        </p:grpSpPr>
        <p:sp>
          <p:nvSpPr>
            <p:cNvPr id="7" name="Oval 21"/>
            <p:cNvSpPr>
              <a:spLocks noChangeArrowheads="1"/>
            </p:cNvSpPr>
            <p:nvPr/>
          </p:nvSpPr>
          <p:spPr bwMode="auto">
            <a:xfrm>
              <a:off x="1246" y="0"/>
              <a:ext cx="978" cy="981"/>
            </a:xfrm>
            <a:prstGeom prst="ellipse">
              <a:avLst/>
            </a:pr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22"/>
            <p:cNvSpPr>
              <a:spLocks noChangeArrowheads="1"/>
            </p:cNvSpPr>
            <p:nvPr/>
          </p:nvSpPr>
          <p:spPr bwMode="auto">
            <a:xfrm>
              <a:off x="0" y="0"/>
              <a:ext cx="978" cy="981"/>
            </a:xfrm>
            <a:prstGeom prst="ellipse">
              <a:avLst/>
            </a:prstGeom>
            <a:solidFill>
              <a:srgbClr val="D80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23"/>
            <p:cNvSpPr>
              <a:spLocks noChangeArrowheads="1"/>
            </p:cNvSpPr>
            <p:nvPr/>
          </p:nvSpPr>
          <p:spPr bwMode="auto">
            <a:xfrm>
              <a:off x="2493" y="0"/>
              <a:ext cx="977" cy="981"/>
            </a:xfrm>
            <a:prstGeom prst="ellipse">
              <a:avLst/>
            </a:prstGeom>
            <a:solidFill>
              <a:srgbClr val="196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24"/>
            <p:cNvSpPr>
              <a:spLocks noChangeArrowheads="1"/>
            </p:cNvSpPr>
            <p:nvPr/>
          </p:nvSpPr>
          <p:spPr bwMode="auto">
            <a:xfrm>
              <a:off x="3739" y="0"/>
              <a:ext cx="978" cy="981"/>
            </a:xfrm>
            <a:prstGeom prst="ellipse">
              <a:avLst/>
            </a:prstGeom>
            <a:solidFill>
              <a:srgbClr val="6F8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25"/>
            <p:cNvSpPr>
              <a:spLocks noChangeArrowheads="1"/>
            </p:cNvSpPr>
            <p:nvPr/>
          </p:nvSpPr>
          <p:spPr bwMode="auto">
            <a:xfrm>
              <a:off x="4986" y="0"/>
              <a:ext cx="977" cy="981"/>
            </a:xfrm>
            <a:prstGeom prst="ellipse">
              <a:avLst/>
            </a:prstGeom>
            <a:solidFill>
              <a:srgbClr val="BF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Freeform 13"/>
          <p:cNvSpPr>
            <a:spLocks/>
          </p:cNvSpPr>
          <p:nvPr userDrawn="1"/>
        </p:nvSpPr>
        <p:spPr bwMode="auto">
          <a:xfrm flipH="1">
            <a:off x="8620125" y="0"/>
            <a:ext cx="3571875" cy="3567112"/>
          </a:xfrm>
          <a:custGeom>
            <a:avLst/>
            <a:gdLst>
              <a:gd name="T0" fmla="*/ 0 w 2250"/>
              <a:gd name="T1" fmla="*/ 0 h 2247"/>
              <a:gd name="T2" fmla="*/ 2250 w 2250"/>
              <a:gd name="T3" fmla="*/ 0 h 2247"/>
              <a:gd name="T4" fmla="*/ 0 w 2250"/>
              <a:gd name="T5" fmla="*/ 2247 h 2247"/>
              <a:gd name="T6" fmla="*/ 0 w 2250"/>
              <a:gd name="T7" fmla="*/ 0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0" h="2247">
                <a:moveTo>
                  <a:pt x="0" y="0"/>
                </a:moveTo>
                <a:lnTo>
                  <a:pt x="2250" y="0"/>
                </a:lnTo>
                <a:lnTo>
                  <a:pt x="0" y="22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 flipH="1">
            <a:off x="7964488" y="273051"/>
            <a:ext cx="4227512" cy="4213225"/>
          </a:xfrm>
          <a:custGeom>
            <a:avLst/>
            <a:gdLst>
              <a:gd name="T0" fmla="*/ 0 w 3264"/>
              <a:gd name="T1" fmla="*/ 2218 h 3253"/>
              <a:gd name="T2" fmla="*/ 2220 w 3264"/>
              <a:gd name="T3" fmla="*/ 0 h 3253"/>
              <a:gd name="T4" fmla="*/ 3264 w 3264"/>
              <a:gd name="T5" fmla="*/ 0 h 3253"/>
              <a:gd name="T6" fmla="*/ 5 w 3264"/>
              <a:gd name="T7" fmla="*/ 3253 h 3253"/>
              <a:gd name="T8" fmla="*/ 0 w 3264"/>
              <a:gd name="T9" fmla="*/ 2218 h 3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4" h="3253">
                <a:moveTo>
                  <a:pt x="0" y="2218"/>
                </a:moveTo>
                <a:lnTo>
                  <a:pt x="2220" y="0"/>
                </a:lnTo>
                <a:lnTo>
                  <a:pt x="3264" y="0"/>
                </a:lnTo>
                <a:lnTo>
                  <a:pt x="5" y="3253"/>
                </a:lnTo>
                <a:lnTo>
                  <a:pt x="0" y="2218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  <a:alpha val="26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4" name="Freeform 8"/>
          <p:cNvSpPr>
            <a:spLocks/>
          </p:cNvSpPr>
          <p:nvPr userDrawn="1"/>
        </p:nvSpPr>
        <p:spPr bwMode="auto">
          <a:xfrm flipH="1">
            <a:off x="11422063" y="1474788"/>
            <a:ext cx="769937" cy="1249363"/>
          </a:xfrm>
          <a:custGeom>
            <a:avLst/>
            <a:gdLst>
              <a:gd name="T0" fmla="*/ 0 w 485"/>
              <a:gd name="T1" fmla="*/ 484 h 787"/>
              <a:gd name="T2" fmla="*/ 485 w 485"/>
              <a:gd name="T3" fmla="*/ 0 h 787"/>
              <a:gd name="T4" fmla="*/ 485 w 485"/>
              <a:gd name="T5" fmla="*/ 304 h 787"/>
              <a:gd name="T6" fmla="*/ 2 w 485"/>
              <a:gd name="T7" fmla="*/ 787 h 787"/>
              <a:gd name="T8" fmla="*/ 0 w 485"/>
              <a:gd name="T9" fmla="*/ 484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787">
                <a:moveTo>
                  <a:pt x="0" y="484"/>
                </a:moveTo>
                <a:lnTo>
                  <a:pt x="485" y="0"/>
                </a:lnTo>
                <a:lnTo>
                  <a:pt x="485" y="304"/>
                </a:lnTo>
                <a:lnTo>
                  <a:pt x="2" y="787"/>
                </a:lnTo>
                <a:lnTo>
                  <a:pt x="0" y="484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6"/>
          <p:cNvSpPr>
            <a:spLocks/>
          </p:cNvSpPr>
          <p:nvPr userDrawn="1"/>
        </p:nvSpPr>
        <p:spPr bwMode="auto">
          <a:xfrm flipH="1">
            <a:off x="7288212" y="-1"/>
            <a:ext cx="3290748" cy="2581275"/>
          </a:xfrm>
          <a:custGeom>
            <a:avLst/>
            <a:gdLst>
              <a:gd name="T0" fmla="*/ 0 w 1744"/>
              <a:gd name="T1" fmla="*/ 1368 h 1368"/>
              <a:gd name="T2" fmla="*/ 1369 w 1744"/>
              <a:gd name="T3" fmla="*/ 0 h 1368"/>
              <a:gd name="T4" fmla="*/ 1744 w 1744"/>
              <a:gd name="T5" fmla="*/ 0 h 1368"/>
              <a:gd name="T6" fmla="*/ 375 w 1744"/>
              <a:gd name="T7" fmla="*/ 1368 h 1368"/>
              <a:gd name="T8" fmla="*/ 0 w 1744"/>
              <a:gd name="T9" fmla="*/ 136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4" h="1368">
                <a:moveTo>
                  <a:pt x="0" y="1368"/>
                </a:moveTo>
                <a:lnTo>
                  <a:pt x="1369" y="0"/>
                </a:lnTo>
                <a:lnTo>
                  <a:pt x="1744" y="0"/>
                </a:lnTo>
                <a:lnTo>
                  <a:pt x="375" y="1368"/>
                </a:lnTo>
                <a:lnTo>
                  <a:pt x="0" y="1368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 flipH="1">
            <a:off x="10839451" y="0"/>
            <a:ext cx="1352549" cy="1350748"/>
          </a:xfrm>
          <a:custGeom>
            <a:avLst/>
            <a:gdLst>
              <a:gd name="T0" fmla="*/ 6 w 2253"/>
              <a:gd name="T1" fmla="*/ 0 h 2250"/>
              <a:gd name="T2" fmla="*/ 2253 w 2253"/>
              <a:gd name="T3" fmla="*/ 0 h 2250"/>
              <a:gd name="T4" fmla="*/ 0 w 2253"/>
              <a:gd name="T5" fmla="*/ 2250 h 2250"/>
              <a:gd name="T6" fmla="*/ 6 w 2253"/>
              <a:gd name="T7" fmla="*/ 0 h 2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3" h="2250">
                <a:moveTo>
                  <a:pt x="6" y="0"/>
                </a:moveTo>
                <a:lnTo>
                  <a:pt x="2253" y="0"/>
                </a:lnTo>
                <a:lnTo>
                  <a:pt x="0" y="2250"/>
                </a:lnTo>
                <a:lnTo>
                  <a:pt x="6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7" name="Freeform 17"/>
          <p:cNvSpPr>
            <a:spLocks/>
          </p:cNvSpPr>
          <p:nvPr userDrawn="1"/>
        </p:nvSpPr>
        <p:spPr bwMode="auto">
          <a:xfrm flipH="1">
            <a:off x="6566932" y="1588"/>
            <a:ext cx="2582386" cy="2579687"/>
          </a:xfrm>
          <a:custGeom>
            <a:avLst/>
            <a:gdLst>
              <a:gd name="T0" fmla="*/ 2568 w 2871"/>
              <a:gd name="T1" fmla="*/ 0 h 2868"/>
              <a:gd name="T2" fmla="*/ 0 w 2871"/>
              <a:gd name="T3" fmla="*/ 2566 h 2868"/>
              <a:gd name="T4" fmla="*/ 0 w 2871"/>
              <a:gd name="T5" fmla="*/ 2868 h 2868"/>
              <a:gd name="T6" fmla="*/ 2871 w 2871"/>
              <a:gd name="T7" fmla="*/ 0 h 2868"/>
              <a:gd name="T8" fmla="*/ 2568 w 2871"/>
              <a:gd name="T9" fmla="*/ 0 h 2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1" h="2868">
                <a:moveTo>
                  <a:pt x="2568" y="0"/>
                </a:moveTo>
                <a:lnTo>
                  <a:pt x="0" y="2566"/>
                </a:lnTo>
                <a:lnTo>
                  <a:pt x="0" y="2868"/>
                </a:lnTo>
                <a:lnTo>
                  <a:pt x="2871" y="0"/>
                </a:lnTo>
                <a:lnTo>
                  <a:pt x="2568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81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238874"/>
            <a:ext cx="12192000" cy="619125"/>
          </a:xfrm>
          <a:prstGeom prst="rect">
            <a:avLst/>
          </a:pr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20"/>
          <p:cNvGrpSpPr>
            <a:grpSpLocks noChangeAspect="1"/>
          </p:cNvGrpSpPr>
          <p:nvPr userDrawn="1"/>
        </p:nvGrpSpPr>
        <p:grpSpPr bwMode="auto">
          <a:xfrm flipV="1">
            <a:off x="1" y="-599232"/>
            <a:ext cx="2407278" cy="396032"/>
            <a:chOff x="0" y="0"/>
            <a:chExt cx="5963" cy="981"/>
          </a:xfrm>
        </p:grpSpPr>
        <p:sp>
          <p:nvSpPr>
            <p:cNvPr id="7" name="Oval 21"/>
            <p:cNvSpPr>
              <a:spLocks noChangeArrowheads="1"/>
            </p:cNvSpPr>
            <p:nvPr/>
          </p:nvSpPr>
          <p:spPr bwMode="auto">
            <a:xfrm>
              <a:off x="1246" y="0"/>
              <a:ext cx="978" cy="981"/>
            </a:xfrm>
            <a:prstGeom prst="ellipse">
              <a:avLst/>
            </a:pr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22"/>
            <p:cNvSpPr>
              <a:spLocks noChangeArrowheads="1"/>
            </p:cNvSpPr>
            <p:nvPr/>
          </p:nvSpPr>
          <p:spPr bwMode="auto">
            <a:xfrm>
              <a:off x="0" y="0"/>
              <a:ext cx="978" cy="981"/>
            </a:xfrm>
            <a:prstGeom prst="ellipse">
              <a:avLst/>
            </a:prstGeom>
            <a:solidFill>
              <a:srgbClr val="D80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23"/>
            <p:cNvSpPr>
              <a:spLocks noChangeArrowheads="1"/>
            </p:cNvSpPr>
            <p:nvPr/>
          </p:nvSpPr>
          <p:spPr bwMode="auto">
            <a:xfrm>
              <a:off x="2493" y="0"/>
              <a:ext cx="977" cy="981"/>
            </a:xfrm>
            <a:prstGeom prst="ellipse">
              <a:avLst/>
            </a:prstGeom>
            <a:solidFill>
              <a:srgbClr val="196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24"/>
            <p:cNvSpPr>
              <a:spLocks noChangeArrowheads="1"/>
            </p:cNvSpPr>
            <p:nvPr/>
          </p:nvSpPr>
          <p:spPr bwMode="auto">
            <a:xfrm>
              <a:off x="3739" y="0"/>
              <a:ext cx="978" cy="981"/>
            </a:xfrm>
            <a:prstGeom prst="ellipse">
              <a:avLst/>
            </a:prstGeom>
            <a:solidFill>
              <a:srgbClr val="6F8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25"/>
            <p:cNvSpPr>
              <a:spLocks noChangeArrowheads="1"/>
            </p:cNvSpPr>
            <p:nvPr/>
          </p:nvSpPr>
          <p:spPr bwMode="auto">
            <a:xfrm>
              <a:off x="4986" y="0"/>
              <a:ext cx="977" cy="981"/>
            </a:xfrm>
            <a:prstGeom prst="ellipse">
              <a:avLst/>
            </a:prstGeom>
            <a:solidFill>
              <a:srgbClr val="BF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Freeform 13"/>
          <p:cNvSpPr>
            <a:spLocks/>
          </p:cNvSpPr>
          <p:nvPr userDrawn="1"/>
        </p:nvSpPr>
        <p:spPr bwMode="auto">
          <a:xfrm flipH="1">
            <a:off x="8620125" y="0"/>
            <a:ext cx="3571875" cy="3567112"/>
          </a:xfrm>
          <a:custGeom>
            <a:avLst/>
            <a:gdLst>
              <a:gd name="T0" fmla="*/ 0 w 2250"/>
              <a:gd name="T1" fmla="*/ 0 h 2247"/>
              <a:gd name="T2" fmla="*/ 2250 w 2250"/>
              <a:gd name="T3" fmla="*/ 0 h 2247"/>
              <a:gd name="T4" fmla="*/ 0 w 2250"/>
              <a:gd name="T5" fmla="*/ 2247 h 2247"/>
              <a:gd name="T6" fmla="*/ 0 w 2250"/>
              <a:gd name="T7" fmla="*/ 0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0" h="2247">
                <a:moveTo>
                  <a:pt x="0" y="0"/>
                </a:moveTo>
                <a:lnTo>
                  <a:pt x="2250" y="0"/>
                </a:lnTo>
                <a:lnTo>
                  <a:pt x="0" y="22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 flipH="1">
            <a:off x="7979541" y="273051"/>
            <a:ext cx="4227512" cy="4213225"/>
          </a:xfrm>
          <a:custGeom>
            <a:avLst/>
            <a:gdLst>
              <a:gd name="T0" fmla="*/ 0 w 3264"/>
              <a:gd name="T1" fmla="*/ 2218 h 3253"/>
              <a:gd name="T2" fmla="*/ 2220 w 3264"/>
              <a:gd name="T3" fmla="*/ 0 h 3253"/>
              <a:gd name="T4" fmla="*/ 3264 w 3264"/>
              <a:gd name="T5" fmla="*/ 0 h 3253"/>
              <a:gd name="T6" fmla="*/ 5 w 3264"/>
              <a:gd name="T7" fmla="*/ 3253 h 3253"/>
              <a:gd name="T8" fmla="*/ 0 w 3264"/>
              <a:gd name="T9" fmla="*/ 2218 h 3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4" h="3253">
                <a:moveTo>
                  <a:pt x="0" y="2218"/>
                </a:moveTo>
                <a:lnTo>
                  <a:pt x="2220" y="0"/>
                </a:lnTo>
                <a:lnTo>
                  <a:pt x="3264" y="0"/>
                </a:lnTo>
                <a:lnTo>
                  <a:pt x="5" y="3253"/>
                </a:lnTo>
                <a:lnTo>
                  <a:pt x="0" y="2218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  <a:alpha val="26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4" name="Freeform 8"/>
          <p:cNvSpPr>
            <a:spLocks/>
          </p:cNvSpPr>
          <p:nvPr userDrawn="1"/>
        </p:nvSpPr>
        <p:spPr bwMode="auto">
          <a:xfrm flipH="1">
            <a:off x="11422063" y="1474788"/>
            <a:ext cx="769937" cy="1249363"/>
          </a:xfrm>
          <a:custGeom>
            <a:avLst/>
            <a:gdLst>
              <a:gd name="T0" fmla="*/ 0 w 485"/>
              <a:gd name="T1" fmla="*/ 484 h 787"/>
              <a:gd name="T2" fmla="*/ 485 w 485"/>
              <a:gd name="T3" fmla="*/ 0 h 787"/>
              <a:gd name="T4" fmla="*/ 485 w 485"/>
              <a:gd name="T5" fmla="*/ 304 h 787"/>
              <a:gd name="T6" fmla="*/ 2 w 485"/>
              <a:gd name="T7" fmla="*/ 787 h 787"/>
              <a:gd name="T8" fmla="*/ 0 w 485"/>
              <a:gd name="T9" fmla="*/ 484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787">
                <a:moveTo>
                  <a:pt x="0" y="484"/>
                </a:moveTo>
                <a:lnTo>
                  <a:pt x="485" y="0"/>
                </a:lnTo>
                <a:lnTo>
                  <a:pt x="485" y="304"/>
                </a:lnTo>
                <a:lnTo>
                  <a:pt x="2" y="787"/>
                </a:lnTo>
                <a:lnTo>
                  <a:pt x="0" y="484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6"/>
          <p:cNvSpPr>
            <a:spLocks/>
          </p:cNvSpPr>
          <p:nvPr userDrawn="1"/>
        </p:nvSpPr>
        <p:spPr bwMode="auto">
          <a:xfrm flipH="1">
            <a:off x="7303265" y="-1"/>
            <a:ext cx="3290748" cy="2581275"/>
          </a:xfrm>
          <a:custGeom>
            <a:avLst/>
            <a:gdLst>
              <a:gd name="T0" fmla="*/ 0 w 1744"/>
              <a:gd name="T1" fmla="*/ 1368 h 1368"/>
              <a:gd name="T2" fmla="*/ 1369 w 1744"/>
              <a:gd name="T3" fmla="*/ 0 h 1368"/>
              <a:gd name="T4" fmla="*/ 1744 w 1744"/>
              <a:gd name="T5" fmla="*/ 0 h 1368"/>
              <a:gd name="T6" fmla="*/ 375 w 1744"/>
              <a:gd name="T7" fmla="*/ 1368 h 1368"/>
              <a:gd name="T8" fmla="*/ 0 w 1744"/>
              <a:gd name="T9" fmla="*/ 136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4" h="1368">
                <a:moveTo>
                  <a:pt x="0" y="1368"/>
                </a:moveTo>
                <a:lnTo>
                  <a:pt x="1369" y="0"/>
                </a:lnTo>
                <a:lnTo>
                  <a:pt x="1744" y="0"/>
                </a:lnTo>
                <a:lnTo>
                  <a:pt x="375" y="1368"/>
                </a:lnTo>
                <a:lnTo>
                  <a:pt x="0" y="1368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 flipH="1">
            <a:off x="10839451" y="0"/>
            <a:ext cx="1352549" cy="1350748"/>
          </a:xfrm>
          <a:custGeom>
            <a:avLst/>
            <a:gdLst>
              <a:gd name="T0" fmla="*/ 6 w 2253"/>
              <a:gd name="T1" fmla="*/ 0 h 2250"/>
              <a:gd name="T2" fmla="*/ 2253 w 2253"/>
              <a:gd name="T3" fmla="*/ 0 h 2250"/>
              <a:gd name="T4" fmla="*/ 0 w 2253"/>
              <a:gd name="T5" fmla="*/ 2250 h 2250"/>
              <a:gd name="T6" fmla="*/ 6 w 2253"/>
              <a:gd name="T7" fmla="*/ 0 h 2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3" h="2250">
                <a:moveTo>
                  <a:pt x="6" y="0"/>
                </a:moveTo>
                <a:lnTo>
                  <a:pt x="2253" y="0"/>
                </a:lnTo>
                <a:lnTo>
                  <a:pt x="0" y="2250"/>
                </a:lnTo>
                <a:lnTo>
                  <a:pt x="6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7" name="Freeform 17"/>
          <p:cNvSpPr>
            <a:spLocks/>
          </p:cNvSpPr>
          <p:nvPr userDrawn="1"/>
        </p:nvSpPr>
        <p:spPr bwMode="auto">
          <a:xfrm flipH="1">
            <a:off x="6566932" y="1588"/>
            <a:ext cx="2582386" cy="2579687"/>
          </a:xfrm>
          <a:custGeom>
            <a:avLst/>
            <a:gdLst>
              <a:gd name="T0" fmla="*/ 2568 w 2871"/>
              <a:gd name="T1" fmla="*/ 0 h 2868"/>
              <a:gd name="T2" fmla="*/ 0 w 2871"/>
              <a:gd name="T3" fmla="*/ 2566 h 2868"/>
              <a:gd name="T4" fmla="*/ 0 w 2871"/>
              <a:gd name="T5" fmla="*/ 2868 h 2868"/>
              <a:gd name="T6" fmla="*/ 2871 w 2871"/>
              <a:gd name="T7" fmla="*/ 0 h 2868"/>
              <a:gd name="T8" fmla="*/ 2568 w 2871"/>
              <a:gd name="T9" fmla="*/ 0 h 2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1" h="2868">
                <a:moveTo>
                  <a:pt x="2568" y="0"/>
                </a:moveTo>
                <a:lnTo>
                  <a:pt x="0" y="2566"/>
                </a:lnTo>
                <a:lnTo>
                  <a:pt x="0" y="2868"/>
                </a:lnTo>
                <a:lnTo>
                  <a:pt x="2871" y="0"/>
                </a:lnTo>
                <a:lnTo>
                  <a:pt x="2568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700424" y="6332991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Администрация муниципального образования город Краснодар</a:t>
            </a:r>
          </a:p>
          <a:p>
            <a:r>
              <a:rPr lang="ru-RU" sz="105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Управление</a:t>
            </a:r>
            <a:r>
              <a:rPr lang="ru-RU" sz="110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 экономики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515725" y="6394547"/>
            <a:ext cx="55258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fld id="{E6A9FDC2-2F63-4C5F-89F7-7A78A3515E8C}" type="slidenum">
              <a:rPr lang="ru-RU" sz="1400" b="0" smtClean="0">
                <a:solidFill>
                  <a:schemeClr val="tx1"/>
                </a:solidFill>
                <a:latin typeface="HelveticaNeueCyr" panose="02000503040000020004" pitchFamily="2" charset="-52"/>
              </a:rPr>
              <a:pPr algn="ctr"/>
              <a:t>‹#›</a:t>
            </a:fld>
            <a:endParaRPr lang="ru-RU" sz="1800" b="0" dirty="0">
              <a:solidFill>
                <a:schemeClr val="tx1"/>
              </a:solidFill>
              <a:latin typeface="HelveticaNeueCyr" panose="02000503040000020004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18791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60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18269-CD32-429B-80E4-27A96AE6C0EC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84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29" userDrawn="1">
          <p15:clr>
            <a:srgbClr val="F26B43"/>
          </p15:clr>
        </p15:guide>
        <p15:guide id="4" pos="7151" userDrawn="1">
          <p15:clr>
            <a:srgbClr val="F26B43"/>
          </p15:clr>
        </p15:guide>
        <p15:guide id="5" orient="horz" pos="346" userDrawn="1">
          <p15:clr>
            <a:srgbClr val="F26B43"/>
          </p15:clr>
        </p15:guide>
        <p15:guide id="6" orient="horz" pos="38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bankrot.fedresurs.ru/MessageWindow.aspx?ID=2E4DF77F5468ECB852C4720326C40F1F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1400" y="731962"/>
            <a:ext cx="7035800" cy="2209799"/>
          </a:xfrm>
        </p:spPr>
        <p:txBody>
          <a:bodyPr/>
          <a:lstStyle/>
          <a:p>
            <a:r>
              <a:rPr lang="ru-RU" dirty="0" smtClean="0"/>
              <a:t>Имущественный комплекс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2224" y="3216167"/>
            <a:ext cx="8805759" cy="20755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+mj-lt"/>
              </a:rPr>
              <a:t>принадлежащий ООО «</a:t>
            </a:r>
            <a:r>
              <a:rPr lang="ru-RU" sz="2800" dirty="0" err="1" smtClean="0">
                <a:latin typeface="+mj-lt"/>
              </a:rPr>
              <a:t>СпецТехСтрой</a:t>
            </a:r>
            <a:r>
              <a:rPr lang="ru-RU" sz="2800" dirty="0" smtClean="0">
                <a:latin typeface="+mj-lt"/>
              </a:rPr>
              <a:t>-Монтаж»</a:t>
            </a:r>
          </a:p>
          <a:p>
            <a:pPr>
              <a:spcBef>
                <a:spcPts val="1800"/>
              </a:spcBef>
            </a:pPr>
            <a:r>
              <a:rPr lang="ru-RU" sz="2800" dirty="0">
                <a:latin typeface="+mj-lt"/>
              </a:rPr>
              <a:t>ИНН </a:t>
            </a:r>
            <a:r>
              <a:rPr lang="ru-RU" sz="2800" dirty="0" smtClean="0">
                <a:latin typeface="+mj-lt"/>
              </a:rPr>
              <a:t>2308084180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4135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73"/>
          <p:cNvSpPr/>
          <p:nvPr/>
        </p:nvSpPr>
        <p:spPr>
          <a:xfrm rot="18900000">
            <a:off x="6816447" y="5005933"/>
            <a:ext cx="453779" cy="453781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15280" y="676115"/>
            <a:ext cx="11259810" cy="7755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800" dirty="0">
                <a:solidFill>
                  <a:srgbClr val="0C344C"/>
                </a:solidFill>
                <a:latin typeface="+mj-lt"/>
              </a:rPr>
              <a:t>В </a:t>
            </a:r>
            <a:r>
              <a:rPr lang="ru-RU" sz="2800" dirty="0" smtClean="0">
                <a:solidFill>
                  <a:srgbClr val="0C344C"/>
                </a:solidFill>
                <a:latin typeface="+mj-lt"/>
              </a:rPr>
              <a:t>отношении </a:t>
            </a:r>
            <a:r>
              <a:rPr lang="ru-RU" sz="2800" dirty="0">
                <a:solidFill>
                  <a:srgbClr val="0C344C"/>
                </a:solidFill>
                <a:latin typeface="Adobe Gothic Std B"/>
              </a:rPr>
              <a:t>ООО «</a:t>
            </a:r>
            <a:r>
              <a:rPr lang="ru-RU" sz="2800" dirty="0" err="1" smtClean="0">
                <a:solidFill>
                  <a:srgbClr val="0C344C"/>
                </a:solidFill>
                <a:latin typeface="Adobe Gothic Std B"/>
              </a:rPr>
              <a:t>СпецТехСтрой</a:t>
            </a:r>
            <a:r>
              <a:rPr lang="ru-RU" sz="2800" dirty="0" smtClean="0">
                <a:solidFill>
                  <a:srgbClr val="0C344C"/>
                </a:solidFill>
                <a:latin typeface="Adobe Gothic Std B"/>
              </a:rPr>
              <a:t>-Монтаж» 30</a:t>
            </a:r>
            <a:r>
              <a:rPr lang="ru-RU" sz="2800" dirty="0" smtClean="0">
                <a:solidFill>
                  <a:srgbClr val="0C344C"/>
                </a:solidFill>
                <a:latin typeface="+mj-lt"/>
              </a:rPr>
              <a:t>.07.2018 </a:t>
            </a:r>
            <a:r>
              <a:rPr lang="ru-RU" sz="2800" dirty="0">
                <a:solidFill>
                  <a:srgbClr val="0C344C"/>
                </a:solidFill>
                <a:latin typeface="+mj-lt"/>
              </a:rPr>
              <a:t>открыто конкурсное производство</a:t>
            </a:r>
          </a:p>
        </p:txBody>
      </p:sp>
      <p:sp>
        <p:nvSpPr>
          <p:cNvPr id="11" name="TextBox 25"/>
          <p:cNvSpPr txBox="1"/>
          <p:nvPr/>
        </p:nvSpPr>
        <p:spPr>
          <a:xfrm>
            <a:off x="7631162" y="4798513"/>
            <a:ext cx="4168356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350000, </a:t>
            </a:r>
            <a:r>
              <a:rPr lang="ru-RU" b="1" dirty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РФ, Краснодарский край, </a:t>
            </a:r>
            <a:r>
              <a:rPr lang="ru-RU" b="1" dirty="0" smtClean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     г</a:t>
            </a:r>
            <a:r>
              <a:rPr lang="ru-RU" b="1" dirty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. Краснодар, </a:t>
            </a:r>
            <a:r>
              <a:rPr lang="ru-RU" b="1" dirty="0" smtClean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ул. Калинина, дом 333</a:t>
            </a:r>
            <a:endParaRPr lang="en-US" b="1" dirty="0">
              <a:solidFill>
                <a:srgbClr val="0C344C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7" name="TextBox 25"/>
          <p:cNvSpPr txBox="1"/>
          <p:nvPr/>
        </p:nvSpPr>
        <p:spPr>
          <a:xfrm>
            <a:off x="7630436" y="4152436"/>
            <a:ext cx="2493617" cy="17389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>
                <a:latin typeface="+mj-lt"/>
              </a:rPr>
              <a:t>Основной вид деятельности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8" name="TextBox 25"/>
          <p:cNvSpPr txBox="1"/>
          <p:nvPr/>
        </p:nvSpPr>
        <p:spPr>
          <a:xfrm>
            <a:off x="7617746" y="3350142"/>
            <a:ext cx="4369662" cy="83099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Перевозка </a:t>
            </a:r>
            <a:r>
              <a:rPr lang="ru-RU" b="1" dirty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грузов</a:t>
            </a:r>
          </a:p>
          <a:p>
            <a:r>
              <a:rPr lang="ru-RU" b="1" dirty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неспециализированными</a:t>
            </a:r>
          </a:p>
          <a:p>
            <a:r>
              <a:rPr lang="ru-RU" b="1" dirty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автотранспортными средствами</a:t>
            </a:r>
            <a:endParaRPr lang="en-US" b="1" dirty="0">
              <a:solidFill>
                <a:srgbClr val="0C344C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24" name="TextBox 25"/>
          <p:cNvSpPr txBox="1"/>
          <p:nvPr/>
        </p:nvSpPr>
        <p:spPr>
          <a:xfrm>
            <a:off x="7630436" y="2545401"/>
            <a:ext cx="2493617" cy="1692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>
                <a:latin typeface="+mj-lt"/>
              </a:rPr>
              <a:t>Конкурсный управляющий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7631162" y="2261549"/>
            <a:ext cx="4443927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Борисов Николай Владимирович</a:t>
            </a:r>
            <a:endParaRPr lang="en-US" b="1" dirty="0">
              <a:solidFill>
                <a:srgbClr val="0C344C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Rectangle: Rounded Corners 50"/>
          <p:cNvSpPr/>
          <p:nvPr/>
        </p:nvSpPr>
        <p:spPr>
          <a:xfrm rot="2700000">
            <a:off x="6367538" y="4887690"/>
            <a:ext cx="690266" cy="690268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0C344C"/>
              </a:gs>
              <a:gs pos="100000">
                <a:srgbClr val="D80F7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433" y="5016980"/>
            <a:ext cx="400917" cy="400917"/>
          </a:xfrm>
          <a:prstGeom prst="rect">
            <a:avLst/>
          </a:prstGeom>
        </p:spPr>
      </p:pic>
      <p:sp>
        <p:nvSpPr>
          <p:cNvPr id="20" name="Rectangle: Rounded Corners 73"/>
          <p:cNvSpPr/>
          <p:nvPr/>
        </p:nvSpPr>
        <p:spPr>
          <a:xfrm rot="18900000">
            <a:off x="6816445" y="3580140"/>
            <a:ext cx="453779" cy="453781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50"/>
          <p:cNvSpPr/>
          <p:nvPr/>
        </p:nvSpPr>
        <p:spPr>
          <a:xfrm rot="2700000">
            <a:off x="6337020" y="3493101"/>
            <a:ext cx="690266" cy="690268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0C344C"/>
              </a:gs>
              <a:gs pos="100000">
                <a:srgbClr val="D80F7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923" y="3537252"/>
            <a:ext cx="426463" cy="426463"/>
          </a:xfrm>
          <a:prstGeom prst="rect">
            <a:avLst/>
          </a:prstGeom>
        </p:spPr>
      </p:pic>
      <p:sp>
        <p:nvSpPr>
          <p:cNvPr id="23" name="Rectangle: Rounded Corners 73"/>
          <p:cNvSpPr/>
          <p:nvPr/>
        </p:nvSpPr>
        <p:spPr>
          <a:xfrm rot="18900000">
            <a:off x="6816446" y="2313963"/>
            <a:ext cx="453779" cy="453781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50"/>
          <p:cNvSpPr/>
          <p:nvPr/>
        </p:nvSpPr>
        <p:spPr>
          <a:xfrm rot="2700000">
            <a:off x="6337019" y="2180332"/>
            <a:ext cx="690266" cy="690268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0C344C"/>
              </a:gs>
              <a:gs pos="100000">
                <a:srgbClr val="D80F7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561" y="2261549"/>
            <a:ext cx="527836" cy="5278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71" y="2113463"/>
            <a:ext cx="5559077" cy="344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73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43197" y="474291"/>
            <a:ext cx="11348803" cy="2585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dirty="0">
                <a:latin typeface="+mj-lt"/>
              </a:rPr>
              <a:t>ООО «</a:t>
            </a:r>
            <a:r>
              <a:rPr lang="ru-RU" sz="2800" dirty="0" err="1">
                <a:latin typeface="+mj-lt"/>
              </a:rPr>
              <a:t>СпецТехСтрой</a:t>
            </a:r>
            <a:r>
              <a:rPr lang="ru-RU" sz="2800" dirty="0">
                <a:latin typeface="+mj-lt"/>
              </a:rPr>
              <a:t>-Монтаж» располагает </a:t>
            </a:r>
            <a:r>
              <a:rPr lang="ru-RU" sz="2800" dirty="0" smtClean="0">
                <a:latin typeface="+mj-lt"/>
              </a:rPr>
              <a:t>имуществом</a:t>
            </a:r>
            <a:r>
              <a:rPr lang="ru-RU" sz="2800" dirty="0">
                <a:latin typeface="+mj-lt"/>
              </a:rPr>
              <a:t>, расположенном по адресу: </a:t>
            </a:r>
            <a:r>
              <a:rPr lang="ru-RU" sz="2800" dirty="0" smtClean="0">
                <a:latin typeface="+mj-lt"/>
              </a:rPr>
              <a:t>Краснодарский край</a:t>
            </a:r>
            <a:r>
              <a:rPr lang="ru-RU" sz="2800" dirty="0" smtClean="0">
                <a:latin typeface="+mj-lt"/>
              </a:rPr>
              <a:t>, ул. Ново-российская</a:t>
            </a:r>
            <a:r>
              <a:rPr lang="ru-RU" sz="2800" dirty="0" smtClean="0">
                <a:latin typeface="+mj-lt"/>
              </a:rPr>
              <a:t>, дом 176/1, рыночной стоимостью (без учёта НДС), согласно отчета об оценке от 20.02.2020, в размере  4 260 тыс. руб.:</a:t>
            </a:r>
          </a:p>
          <a:p>
            <a:pPr algn="ctr"/>
            <a:r>
              <a:rPr lang="ru-RU" sz="2800" b="1" dirty="0" smtClean="0">
                <a:latin typeface="+mj-lt"/>
              </a:rPr>
              <a:t>  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433" y="5016980"/>
            <a:ext cx="400917" cy="40091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561" y="2261549"/>
            <a:ext cx="527836" cy="527836"/>
          </a:xfrm>
          <a:prstGeom prst="rect">
            <a:avLst/>
          </a:prstGeom>
        </p:spPr>
      </p:pic>
      <p:grpSp>
        <p:nvGrpSpPr>
          <p:cNvPr id="29" name="Группа 28"/>
          <p:cNvGrpSpPr/>
          <p:nvPr/>
        </p:nvGrpSpPr>
        <p:grpSpPr>
          <a:xfrm>
            <a:off x="961552" y="2704819"/>
            <a:ext cx="595524" cy="378846"/>
            <a:chOff x="1113598" y="2572521"/>
            <a:chExt cx="1166638" cy="734541"/>
          </a:xfrm>
        </p:grpSpPr>
        <p:grpSp>
          <p:nvGrpSpPr>
            <p:cNvPr id="30" name="Group 61"/>
            <p:cNvGrpSpPr/>
            <p:nvPr/>
          </p:nvGrpSpPr>
          <p:grpSpPr>
            <a:xfrm>
              <a:off x="1113598" y="2572521"/>
              <a:ext cx="1166638" cy="734541"/>
              <a:chOff x="920816" y="2053524"/>
              <a:chExt cx="1294484" cy="815037"/>
            </a:xfrm>
          </p:grpSpPr>
          <p:sp>
            <p:nvSpPr>
              <p:cNvPr id="33" name="Rectangle: Rounded Corners 12"/>
              <p:cNvSpPr/>
              <p:nvPr/>
            </p:nvSpPr>
            <p:spPr>
              <a:xfrm rot="18900000">
                <a:off x="920816" y="2233116"/>
                <a:ext cx="455856" cy="455857"/>
              </a:xfrm>
              <a:prstGeom prst="roundRect">
                <a:avLst>
                  <a:gd name="adj" fmla="val 9141"/>
                </a:avLst>
              </a:prstGeom>
              <a:gradFill flip="none" rotWithShape="1">
                <a:gsLst>
                  <a:gs pos="0">
                    <a:srgbClr val="0C344C"/>
                  </a:gs>
                  <a:gs pos="100000">
                    <a:srgbClr val="D80F79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C344C"/>
                  </a:solidFill>
                </a:endParaRPr>
              </a:p>
            </p:txBody>
          </p:sp>
          <p:sp>
            <p:nvSpPr>
              <p:cNvPr id="34" name="Rectangle: Rounded Corners 13"/>
              <p:cNvSpPr/>
              <p:nvPr/>
            </p:nvSpPr>
            <p:spPr>
              <a:xfrm rot="18900000">
                <a:off x="1759444" y="2233117"/>
                <a:ext cx="455856" cy="455857"/>
              </a:xfrm>
              <a:prstGeom prst="roundRect">
                <a:avLst>
                  <a:gd name="adj" fmla="val 9141"/>
                </a:avLst>
              </a:prstGeom>
              <a:gradFill flip="none" rotWithShape="1">
                <a:gsLst>
                  <a:gs pos="0">
                    <a:srgbClr val="0C344C"/>
                  </a:gs>
                  <a:gs pos="100000">
                    <a:srgbClr val="D80F79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C344C"/>
                  </a:solidFill>
                </a:endParaRPr>
              </a:p>
            </p:txBody>
          </p:sp>
          <p:sp>
            <p:nvSpPr>
              <p:cNvPr id="35" name="Rectangle: Rounded Corners 14"/>
              <p:cNvSpPr/>
              <p:nvPr/>
            </p:nvSpPr>
            <p:spPr>
              <a:xfrm rot="2700000">
                <a:off x="1160540" y="2053524"/>
                <a:ext cx="815037" cy="815038"/>
              </a:xfrm>
              <a:prstGeom prst="roundRect">
                <a:avLst>
                  <a:gd name="adj" fmla="val 9141"/>
                </a:avLst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en-US" dirty="0">
                  <a:solidFill>
                    <a:srgbClr val="0C344C"/>
                  </a:solidFill>
                </a:endParaRPr>
              </a:p>
            </p:txBody>
          </p:sp>
        </p:grpSp>
        <p:sp>
          <p:nvSpPr>
            <p:cNvPr id="31" name="Freeform 89"/>
            <p:cNvSpPr>
              <a:spLocks noEditPoints="1"/>
            </p:cNvSpPr>
            <p:nvPr/>
          </p:nvSpPr>
          <p:spPr bwMode="auto">
            <a:xfrm>
              <a:off x="1491864" y="2865976"/>
              <a:ext cx="255588" cy="255588"/>
            </a:xfrm>
            <a:custGeom>
              <a:avLst/>
              <a:gdLst>
                <a:gd name="T0" fmla="*/ 67 w 68"/>
                <a:gd name="T1" fmla="*/ 41 h 68"/>
                <a:gd name="T2" fmla="*/ 62 w 68"/>
                <a:gd name="T3" fmla="*/ 38 h 68"/>
                <a:gd name="T4" fmla="*/ 62 w 68"/>
                <a:gd name="T5" fmla="*/ 34 h 68"/>
                <a:gd name="T6" fmla="*/ 62 w 68"/>
                <a:gd name="T7" fmla="*/ 30 h 68"/>
                <a:gd name="T8" fmla="*/ 67 w 68"/>
                <a:gd name="T9" fmla="*/ 27 h 68"/>
                <a:gd name="T10" fmla="*/ 67 w 68"/>
                <a:gd name="T11" fmla="*/ 24 h 68"/>
                <a:gd name="T12" fmla="*/ 59 w 68"/>
                <a:gd name="T13" fmla="*/ 10 h 68"/>
                <a:gd name="T14" fmla="*/ 58 w 68"/>
                <a:gd name="T15" fmla="*/ 9 h 68"/>
                <a:gd name="T16" fmla="*/ 57 w 68"/>
                <a:gd name="T17" fmla="*/ 9 h 68"/>
                <a:gd name="T18" fmla="*/ 52 w 68"/>
                <a:gd name="T19" fmla="*/ 12 h 68"/>
                <a:gd name="T20" fmla="*/ 44 w 68"/>
                <a:gd name="T21" fmla="*/ 8 h 68"/>
                <a:gd name="T22" fmla="*/ 44 w 68"/>
                <a:gd name="T23" fmla="*/ 2 h 68"/>
                <a:gd name="T24" fmla="*/ 42 w 68"/>
                <a:gd name="T25" fmla="*/ 0 h 68"/>
                <a:gd name="T26" fmla="*/ 26 w 68"/>
                <a:gd name="T27" fmla="*/ 0 h 68"/>
                <a:gd name="T28" fmla="*/ 24 w 68"/>
                <a:gd name="T29" fmla="*/ 2 h 68"/>
                <a:gd name="T30" fmla="*/ 24 w 68"/>
                <a:gd name="T31" fmla="*/ 8 h 68"/>
                <a:gd name="T32" fmla="*/ 17 w 68"/>
                <a:gd name="T33" fmla="*/ 12 h 68"/>
                <a:gd name="T34" fmla="*/ 11 w 68"/>
                <a:gd name="T35" fmla="*/ 9 h 68"/>
                <a:gd name="T36" fmla="*/ 9 w 68"/>
                <a:gd name="T37" fmla="*/ 10 h 68"/>
                <a:gd name="T38" fmla="*/ 1 w 68"/>
                <a:gd name="T39" fmla="*/ 24 h 68"/>
                <a:gd name="T40" fmla="*/ 0 w 68"/>
                <a:gd name="T41" fmla="*/ 25 h 68"/>
                <a:gd name="T42" fmla="*/ 1 w 68"/>
                <a:gd name="T43" fmla="*/ 27 h 68"/>
                <a:gd name="T44" fmla="*/ 6 w 68"/>
                <a:gd name="T45" fmla="*/ 30 h 68"/>
                <a:gd name="T46" fmla="*/ 6 w 68"/>
                <a:gd name="T47" fmla="*/ 34 h 68"/>
                <a:gd name="T48" fmla="*/ 6 w 68"/>
                <a:gd name="T49" fmla="*/ 38 h 68"/>
                <a:gd name="T50" fmla="*/ 1 w 68"/>
                <a:gd name="T51" fmla="*/ 41 h 68"/>
                <a:gd name="T52" fmla="*/ 1 w 68"/>
                <a:gd name="T53" fmla="*/ 44 h 68"/>
                <a:gd name="T54" fmla="*/ 9 w 68"/>
                <a:gd name="T55" fmla="*/ 58 h 68"/>
                <a:gd name="T56" fmla="*/ 11 w 68"/>
                <a:gd name="T57" fmla="*/ 59 h 68"/>
                <a:gd name="T58" fmla="*/ 17 w 68"/>
                <a:gd name="T59" fmla="*/ 56 h 68"/>
                <a:gd name="T60" fmla="*/ 24 w 68"/>
                <a:gd name="T61" fmla="*/ 60 h 68"/>
                <a:gd name="T62" fmla="*/ 24 w 68"/>
                <a:gd name="T63" fmla="*/ 66 h 68"/>
                <a:gd name="T64" fmla="*/ 26 w 68"/>
                <a:gd name="T65" fmla="*/ 68 h 68"/>
                <a:gd name="T66" fmla="*/ 42 w 68"/>
                <a:gd name="T67" fmla="*/ 68 h 68"/>
                <a:gd name="T68" fmla="*/ 44 w 68"/>
                <a:gd name="T69" fmla="*/ 66 h 68"/>
                <a:gd name="T70" fmla="*/ 44 w 68"/>
                <a:gd name="T71" fmla="*/ 60 h 68"/>
                <a:gd name="T72" fmla="*/ 52 w 68"/>
                <a:gd name="T73" fmla="*/ 56 h 68"/>
                <a:gd name="T74" fmla="*/ 57 w 68"/>
                <a:gd name="T75" fmla="*/ 59 h 68"/>
                <a:gd name="T76" fmla="*/ 58 w 68"/>
                <a:gd name="T77" fmla="*/ 59 h 68"/>
                <a:gd name="T78" fmla="*/ 60 w 68"/>
                <a:gd name="T79" fmla="*/ 58 h 68"/>
                <a:gd name="T80" fmla="*/ 68 w 68"/>
                <a:gd name="T81" fmla="*/ 44 h 68"/>
                <a:gd name="T82" fmla="*/ 67 w 68"/>
                <a:gd name="T83" fmla="*/ 41 h 68"/>
                <a:gd name="T84" fmla="*/ 34 w 68"/>
                <a:gd name="T85" fmla="*/ 48 h 68"/>
                <a:gd name="T86" fmla="*/ 20 w 68"/>
                <a:gd name="T87" fmla="*/ 34 h 68"/>
                <a:gd name="T88" fmla="*/ 34 w 68"/>
                <a:gd name="T89" fmla="*/ 20 h 68"/>
                <a:gd name="T90" fmla="*/ 48 w 68"/>
                <a:gd name="T91" fmla="*/ 34 h 68"/>
                <a:gd name="T92" fmla="*/ 34 w 68"/>
                <a:gd name="T93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8" h="68">
                  <a:moveTo>
                    <a:pt x="67" y="41"/>
                  </a:moveTo>
                  <a:cubicBezTo>
                    <a:pt x="62" y="38"/>
                    <a:pt x="62" y="38"/>
                    <a:pt x="62" y="38"/>
                  </a:cubicBezTo>
                  <a:cubicBezTo>
                    <a:pt x="62" y="37"/>
                    <a:pt x="62" y="35"/>
                    <a:pt x="62" y="34"/>
                  </a:cubicBezTo>
                  <a:cubicBezTo>
                    <a:pt x="62" y="33"/>
                    <a:pt x="62" y="31"/>
                    <a:pt x="62" y="30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8" y="26"/>
                    <a:pt x="68" y="25"/>
                    <a:pt x="67" y="24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0"/>
                    <a:pt x="59" y="9"/>
                    <a:pt x="58" y="9"/>
                  </a:cubicBezTo>
                  <a:cubicBezTo>
                    <a:pt x="58" y="9"/>
                    <a:pt x="57" y="9"/>
                    <a:pt x="57" y="9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0" y="10"/>
                    <a:pt x="47" y="9"/>
                    <a:pt x="44" y="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1"/>
                    <a:pt x="43" y="0"/>
                    <a:pt x="4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5" y="0"/>
                    <a:pt x="24" y="1"/>
                    <a:pt x="24" y="2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2" y="9"/>
                    <a:pt x="19" y="10"/>
                    <a:pt x="17" y="12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9"/>
                    <a:pt x="9" y="9"/>
                    <a:pt x="9" y="10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4"/>
                    <a:pt x="0" y="25"/>
                    <a:pt x="0" y="25"/>
                  </a:cubicBezTo>
                  <a:cubicBezTo>
                    <a:pt x="1" y="26"/>
                    <a:pt x="1" y="26"/>
                    <a:pt x="1" y="27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1"/>
                    <a:pt x="6" y="33"/>
                    <a:pt x="6" y="34"/>
                  </a:cubicBezTo>
                  <a:cubicBezTo>
                    <a:pt x="6" y="35"/>
                    <a:pt x="6" y="37"/>
                    <a:pt x="6" y="38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2"/>
                    <a:pt x="0" y="43"/>
                    <a:pt x="1" y="44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9"/>
                    <a:pt x="10" y="59"/>
                    <a:pt x="11" y="59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9" y="58"/>
                    <a:pt x="22" y="59"/>
                    <a:pt x="24" y="60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4" y="67"/>
                    <a:pt x="25" y="68"/>
                    <a:pt x="26" y="68"/>
                  </a:cubicBezTo>
                  <a:cubicBezTo>
                    <a:pt x="42" y="68"/>
                    <a:pt x="42" y="68"/>
                    <a:pt x="42" y="68"/>
                  </a:cubicBezTo>
                  <a:cubicBezTo>
                    <a:pt x="43" y="68"/>
                    <a:pt x="44" y="67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7" y="59"/>
                    <a:pt x="50" y="58"/>
                    <a:pt x="52" y="56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59"/>
                    <a:pt x="58" y="59"/>
                    <a:pt x="58" y="59"/>
                  </a:cubicBezTo>
                  <a:cubicBezTo>
                    <a:pt x="59" y="59"/>
                    <a:pt x="59" y="58"/>
                    <a:pt x="60" y="58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68" y="43"/>
                    <a:pt x="68" y="42"/>
                    <a:pt x="67" y="41"/>
                  </a:cubicBezTo>
                  <a:close/>
                  <a:moveTo>
                    <a:pt x="34" y="48"/>
                  </a:moveTo>
                  <a:cubicBezTo>
                    <a:pt x="26" y="48"/>
                    <a:pt x="20" y="42"/>
                    <a:pt x="20" y="34"/>
                  </a:cubicBezTo>
                  <a:cubicBezTo>
                    <a:pt x="20" y="26"/>
                    <a:pt x="26" y="20"/>
                    <a:pt x="34" y="20"/>
                  </a:cubicBezTo>
                  <a:cubicBezTo>
                    <a:pt x="42" y="20"/>
                    <a:pt x="48" y="26"/>
                    <a:pt x="48" y="34"/>
                  </a:cubicBezTo>
                  <a:cubicBezTo>
                    <a:pt x="48" y="42"/>
                    <a:pt x="42" y="48"/>
                    <a:pt x="34" y="48"/>
                  </a:cubicBez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C344C"/>
                </a:solidFill>
              </a:endParaRPr>
            </a:p>
          </p:txBody>
        </p:sp>
        <p:sp>
          <p:nvSpPr>
            <p:cNvPr id="32" name="Freeform 90"/>
            <p:cNvSpPr>
              <a:spLocks noEditPoints="1"/>
            </p:cNvSpPr>
            <p:nvPr/>
          </p:nvSpPr>
          <p:spPr bwMode="auto">
            <a:xfrm>
              <a:off x="1703001" y="2759613"/>
              <a:ext cx="149225" cy="150813"/>
            </a:xfrm>
            <a:custGeom>
              <a:avLst/>
              <a:gdLst>
                <a:gd name="T0" fmla="*/ 39 w 40"/>
                <a:gd name="T1" fmla="*/ 24 h 40"/>
                <a:gd name="T2" fmla="*/ 36 w 40"/>
                <a:gd name="T3" fmla="*/ 22 h 40"/>
                <a:gd name="T4" fmla="*/ 36 w 40"/>
                <a:gd name="T5" fmla="*/ 20 h 40"/>
                <a:gd name="T6" fmla="*/ 36 w 40"/>
                <a:gd name="T7" fmla="*/ 18 h 40"/>
                <a:gd name="T8" fmla="*/ 39 w 40"/>
                <a:gd name="T9" fmla="*/ 16 h 40"/>
                <a:gd name="T10" fmla="*/ 39 w 40"/>
                <a:gd name="T11" fmla="*/ 13 h 40"/>
                <a:gd name="T12" fmla="*/ 35 w 40"/>
                <a:gd name="T13" fmla="*/ 7 h 40"/>
                <a:gd name="T14" fmla="*/ 34 w 40"/>
                <a:gd name="T15" fmla="*/ 6 h 40"/>
                <a:gd name="T16" fmla="*/ 33 w 40"/>
                <a:gd name="T17" fmla="*/ 6 h 40"/>
                <a:gd name="T18" fmla="*/ 30 w 40"/>
                <a:gd name="T19" fmla="*/ 7 h 40"/>
                <a:gd name="T20" fmla="*/ 26 w 40"/>
                <a:gd name="T21" fmla="*/ 5 h 40"/>
                <a:gd name="T22" fmla="*/ 26 w 40"/>
                <a:gd name="T23" fmla="*/ 2 h 40"/>
                <a:gd name="T24" fmla="*/ 24 w 40"/>
                <a:gd name="T25" fmla="*/ 0 h 40"/>
                <a:gd name="T26" fmla="*/ 16 w 40"/>
                <a:gd name="T27" fmla="*/ 0 h 40"/>
                <a:gd name="T28" fmla="*/ 14 w 40"/>
                <a:gd name="T29" fmla="*/ 2 h 40"/>
                <a:gd name="T30" fmla="*/ 14 w 40"/>
                <a:gd name="T31" fmla="*/ 5 h 40"/>
                <a:gd name="T32" fmla="*/ 10 w 40"/>
                <a:gd name="T33" fmla="*/ 7 h 40"/>
                <a:gd name="T34" fmla="*/ 8 w 40"/>
                <a:gd name="T35" fmla="*/ 6 h 40"/>
                <a:gd name="T36" fmla="*/ 5 w 40"/>
                <a:gd name="T37" fmla="*/ 7 h 40"/>
                <a:gd name="T38" fmla="*/ 1 w 40"/>
                <a:gd name="T39" fmla="*/ 13 h 40"/>
                <a:gd name="T40" fmla="*/ 1 w 40"/>
                <a:gd name="T41" fmla="*/ 15 h 40"/>
                <a:gd name="T42" fmla="*/ 1 w 40"/>
                <a:gd name="T43" fmla="*/ 16 h 40"/>
                <a:gd name="T44" fmla="*/ 4 w 40"/>
                <a:gd name="T45" fmla="*/ 18 h 40"/>
                <a:gd name="T46" fmla="*/ 4 w 40"/>
                <a:gd name="T47" fmla="*/ 20 h 40"/>
                <a:gd name="T48" fmla="*/ 4 w 40"/>
                <a:gd name="T49" fmla="*/ 22 h 40"/>
                <a:gd name="T50" fmla="*/ 1 w 40"/>
                <a:gd name="T51" fmla="*/ 24 h 40"/>
                <a:gd name="T52" fmla="*/ 1 w 40"/>
                <a:gd name="T53" fmla="*/ 25 h 40"/>
                <a:gd name="T54" fmla="*/ 1 w 40"/>
                <a:gd name="T55" fmla="*/ 27 h 40"/>
                <a:gd name="T56" fmla="*/ 5 w 40"/>
                <a:gd name="T57" fmla="*/ 33 h 40"/>
                <a:gd name="T58" fmla="*/ 7 w 40"/>
                <a:gd name="T59" fmla="*/ 34 h 40"/>
                <a:gd name="T60" fmla="*/ 10 w 40"/>
                <a:gd name="T61" fmla="*/ 33 h 40"/>
                <a:gd name="T62" fmla="*/ 14 w 40"/>
                <a:gd name="T63" fmla="*/ 35 h 40"/>
                <a:gd name="T64" fmla="*/ 14 w 40"/>
                <a:gd name="T65" fmla="*/ 38 h 40"/>
                <a:gd name="T66" fmla="*/ 16 w 40"/>
                <a:gd name="T67" fmla="*/ 40 h 40"/>
                <a:gd name="T68" fmla="*/ 24 w 40"/>
                <a:gd name="T69" fmla="*/ 40 h 40"/>
                <a:gd name="T70" fmla="*/ 26 w 40"/>
                <a:gd name="T71" fmla="*/ 38 h 40"/>
                <a:gd name="T72" fmla="*/ 26 w 40"/>
                <a:gd name="T73" fmla="*/ 35 h 40"/>
                <a:gd name="T74" fmla="*/ 30 w 40"/>
                <a:gd name="T75" fmla="*/ 33 h 40"/>
                <a:gd name="T76" fmla="*/ 33 w 40"/>
                <a:gd name="T77" fmla="*/ 34 h 40"/>
                <a:gd name="T78" fmla="*/ 34 w 40"/>
                <a:gd name="T79" fmla="*/ 34 h 40"/>
                <a:gd name="T80" fmla="*/ 35 w 40"/>
                <a:gd name="T81" fmla="*/ 33 h 40"/>
                <a:gd name="T82" fmla="*/ 39 w 40"/>
                <a:gd name="T83" fmla="*/ 27 h 40"/>
                <a:gd name="T84" fmla="*/ 39 w 40"/>
                <a:gd name="T85" fmla="*/ 24 h 40"/>
                <a:gd name="T86" fmla="*/ 20 w 40"/>
                <a:gd name="T87" fmla="*/ 28 h 40"/>
                <a:gd name="T88" fmla="*/ 12 w 40"/>
                <a:gd name="T89" fmla="*/ 20 h 40"/>
                <a:gd name="T90" fmla="*/ 20 w 40"/>
                <a:gd name="T91" fmla="*/ 12 h 40"/>
                <a:gd name="T92" fmla="*/ 28 w 40"/>
                <a:gd name="T93" fmla="*/ 20 h 40"/>
                <a:gd name="T94" fmla="*/ 20 w 40"/>
                <a:gd name="T95" fmla="*/ 2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39" y="24"/>
                  </a:moveTo>
                  <a:cubicBezTo>
                    <a:pt x="36" y="22"/>
                    <a:pt x="36" y="22"/>
                    <a:pt x="36" y="22"/>
                  </a:cubicBezTo>
                  <a:cubicBezTo>
                    <a:pt x="36" y="21"/>
                    <a:pt x="36" y="21"/>
                    <a:pt x="36" y="20"/>
                  </a:cubicBezTo>
                  <a:cubicBezTo>
                    <a:pt x="36" y="19"/>
                    <a:pt x="36" y="19"/>
                    <a:pt x="36" y="18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16"/>
                    <a:pt x="40" y="14"/>
                    <a:pt x="39" y="13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6"/>
                    <a:pt x="35" y="6"/>
                    <a:pt x="34" y="6"/>
                  </a:cubicBezTo>
                  <a:cubicBezTo>
                    <a:pt x="34" y="5"/>
                    <a:pt x="33" y="6"/>
                    <a:pt x="33" y="6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6"/>
                    <a:pt x="28" y="6"/>
                    <a:pt x="26" y="5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1"/>
                    <a:pt x="25" y="0"/>
                    <a:pt x="2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4" y="1"/>
                    <a:pt x="14" y="2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6"/>
                    <a:pt x="12" y="7"/>
                    <a:pt x="10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5"/>
                    <a:pt x="5" y="6"/>
                    <a:pt x="5" y="7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4"/>
                    <a:pt x="0" y="14"/>
                    <a:pt x="1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19"/>
                    <a:pt x="4" y="20"/>
                  </a:cubicBezTo>
                  <a:cubicBezTo>
                    <a:pt x="4" y="21"/>
                    <a:pt x="4" y="21"/>
                    <a:pt x="4" y="22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5"/>
                    <a:pt x="1" y="25"/>
                  </a:cubicBezTo>
                  <a:cubicBezTo>
                    <a:pt x="0" y="26"/>
                    <a:pt x="0" y="26"/>
                    <a:pt x="1" y="27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4"/>
                    <a:pt x="6" y="35"/>
                    <a:pt x="7" y="34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2" y="33"/>
                    <a:pt x="13" y="34"/>
                    <a:pt x="14" y="35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9"/>
                    <a:pt x="15" y="40"/>
                    <a:pt x="16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5" y="40"/>
                    <a:pt x="26" y="39"/>
                    <a:pt x="26" y="38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8" y="34"/>
                    <a:pt x="29" y="34"/>
                    <a:pt x="30" y="33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4"/>
                    <a:pt x="34" y="35"/>
                    <a:pt x="34" y="34"/>
                  </a:cubicBezTo>
                  <a:cubicBezTo>
                    <a:pt x="35" y="34"/>
                    <a:pt x="35" y="34"/>
                    <a:pt x="35" y="33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6"/>
                    <a:pt x="40" y="24"/>
                    <a:pt x="39" y="24"/>
                  </a:cubicBezTo>
                  <a:close/>
                  <a:moveTo>
                    <a:pt x="20" y="28"/>
                  </a:moveTo>
                  <a:cubicBezTo>
                    <a:pt x="16" y="28"/>
                    <a:pt x="12" y="24"/>
                    <a:pt x="12" y="20"/>
                  </a:cubicBezTo>
                  <a:cubicBezTo>
                    <a:pt x="12" y="16"/>
                    <a:pt x="16" y="12"/>
                    <a:pt x="20" y="12"/>
                  </a:cubicBezTo>
                  <a:cubicBezTo>
                    <a:pt x="24" y="12"/>
                    <a:pt x="28" y="16"/>
                    <a:pt x="28" y="20"/>
                  </a:cubicBezTo>
                  <a:cubicBezTo>
                    <a:pt x="28" y="24"/>
                    <a:pt x="24" y="28"/>
                    <a:pt x="20" y="28"/>
                  </a:cubicBez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C344C"/>
                </a:solidFill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687662" y="2517732"/>
            <a:ext cx="104239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0000"/>
                </a:solidFill>
                <a:latin typeface="Adobe Gothic Std B"/>
              </a:rPr>
              <a:t>Право аренды на земельный участок, </a:t>
            </a:r>
            <a:r>
              <a:rPr lang="ru-RU" sz="1600" dirty="0">
                <a:solidFill>
                  <a:srgbClr val="000000"/>
                </a:solidFill>
                <a:latin typeface="Adobe Gothic Std B"/>
              </a:rPr>
              <a:t>площадью </a:t>
            </a:r>
            <a:r>
              <a:rPr lang="ru-RU" sz="1600" dirty="0" smtClean="0">
                <a:solidFill>
                  <a:srgbClr val="000000"/>
                </a:solidFill>
                <a:latin typeface="Adobe Gothic Std B"/>
              </a:rPr>
              <a:t>117,41 </a:t>
            </a:r>
            <a:r>
              <a:rPr lang="ru-RU" sz="1600" dirty="0" err="1" smtClean="0">
                <a:solidFill>
                  <a:srgbClr val="000000"/>
                </a:solidFill>
                <a:latin typeface="Adobe Gothic Std B"/>
              </a:rPr>
              <a:t>кв.м</a:t>
            </a:r>
            <a:r>
              <a:rPr lang="ru-RU" sz="1600" dirty="0" smtClean="0">
                <a:solidFill>
                  <a:srgbClr val="000000"/>
                </a:solidFill>
                <a:latin typeface="Adobe Gothic Std B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Adobe Gothic Std B"/>
              </a:rPr>
              <a:t>(общая площадь участка – 618 кв. </a:t>
            </a:r>
            <a:r>
              <a:rPr lang="ru-RU" sz="1600" dirty="0" smtClean="0">
                <a:solidFill>
                  <a:srgbClr val="000000"/>
                </a:solidFill>
                <a:latin typeface="Adobe Gothic Std B"/>
              </a:rPr>
              <a:t>м), </a:t>
            </a:r>
            <a:r>
              <a:rPr lang="ru-RU" sz="1600" dirty="0" smtClean="0">
                <a:solidFill>
                  <a:srgbClr val="000000"/>
                </a:solidFill>
                <a:latin typeface="Adobe Gothic Std B"/>
              </a:rPr>
              <a:t>кадастровый номер 23:43:0401021:249, расположенный по адресу: г. Краснодар, ул. Новороссийская, д. 176/1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24603" y="3576179"/>
            <a:ext cx="628704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>
              <a:latin typeface="Adobe Gothic Std B"/>
            </a:endParaRPr>
          </a:p>
          <a:p>
            <a:r>
              <a:rPr lang="ru-RU" sz="1600" dirty="0" smtClean="0">
                <a:latin typeface="Adobe Gothic Std B"/>
              </a:rPr>
              <a:t>Категория земель- земли населенных пунктов</a:t>
            </a:r>
          </a:p>
          <a:p>
            <a:endParaRPr lang="ru-RU" sz="1600" dirty="0">
              <a:latin typeface="Adobe Gothic Std B"/>
            </a:endParaRPr>
          </a:p>
          <a:p>
            <a:r>
              <a:rPr lang="ru-RU" sz="1600" dirty="0" smtClean="0">
                <a:latin typeface="Adobe Gothic Std B"/>
              </a:rPr>
              <a:t>Разрешенное использование – для </a:t>
            </a:r>
            <a:r>
              <a:rPr lang="ru-RU" sz="1600" dirty="0">
                <a:latin typeface="Adobe Gothic Std B"/>
              </a:rPr>
              <a:t>объектов общественно-делового значения, по документу: </a:t>
            </a:r>
            <a:r>
              <a:rPr lang="ru-RU" sz="1600" dirty="0" smtClean="0">
                <a:latin typeface="Adobe Gothic Std B"/>
              </a:rPr>
              <a:t>для эксплуатации станции </a:t>
            </a:r>
            <a:r>
              <a:rPr lang="ru-RU" sz="1600" dirty="0">
                <a:latin typeface="Adobe Gothic Std B"/>
              </a:rPr>
              <a:t>технического обслуживания с магазином и </a:t>
            </a:r>
            <a:r>
              <a:rPr lang="ru-RU" sz="1600" dirty="0" smtClean="0">
                <a:latin typeface="Adobe Gothic Std B"/>
              </a:rPr>
              <a:t>офисом</a:t>
            </a:r>
          </a:p>
          <a:p>
            <a:endParaRPr lang="ru-RU" sz="1600" dirty="0" smtClean="0">
              <a:latin typeface="Adobe Gothic Std B"/>
            </a:endParaRPr>
          </a:p>
          <a:p>
            <a:r>
              <a:rPr lang="ru-RU" sz="1600" dirty="0">
                <a:latin typeface="Adobe Gothic Std B"/>
              </a:rPr>
              <a:t>Срок аренды – 49 лет, до </a:t>
            </a:r>
            <a:r>
              <a:rPr lang="ru-RU" sz="1600" dirty="0" smtClean="0">
                <a:latin typeface="Adobe Gothic Std B"/>
              </a:rPr>
              <a:t>21.12.2059.</a:t>
            </a:r>
            <a:endParaRPr lang="ru-RU" sz="1600" dirty="0">
              <a:latin typeface="Adobe Gothic Std B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84" y="3388196"/>
            <a:ext cx="4540961" cy="273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02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433" y="5016980"/>
            <a:ext cx="400917" cy="40091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561" y="2261549"/>
            <a:ext cx="527836" cy="52783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14192" y="665402"/>
            <a:ext cx="1124837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+mj-lt"/>
              </a:rPr>
              <a:t>Стоимость имущества ООО «</a:t>
            </a:r>
            <a:r>
              <a:rPr lang="ru-RU" sz="2800" dirty="0" err="1">
                <a:solidFill>
                  <a:srgbClr val="000000"/>
                </a:solidFill>
                <a:latin typeface="+mj-lt"/>
              </a:rPr>
              <a:t>СпецТехСтрой</a:t>
            </a:r>
            <a:r>
              <a:rPr lang="ru-RU" sz="2800" dirty="0">
                <a:solidFill>
                  <a:srgbClr val="000000"/>
                </a:solidFill>
                <a:latin typeface="+mj-lt"/>
              </a:rPr>
              <a:t>-Монтаж</a:t>
            </a:r>
            <a:r>
              <a:rPr lang="ru-RU" sz="2800" dirty="0" smtClean="0">
                <a:solidFill>
                  <a:srgbClr val="000000"/>
                </a:solidFill>
                <a:latin typeface="+mj-lt"/>
              </a:rPr>
              <a:t>», </a:t>
            </a:r>
            <a:r>
              <a:rPr lang="ru-RU" sz="2800" dirty="0">
                <a:solidFill>
                  <a:srgbClr val="000000"/>
                </a:solidFill>
                <a:latin typeface="+mj-lt"/>
              </a:rPr>
              <a:t>расположенного по адресу: </a:t>
            </a:r>
            <a:r>
              <a:rPr lang="ru-RU" sz="2800" dirty="0" smtClean="0">
                <a:solidFill>
                  <a:srgbClr val="000000"/>
                </a:solidFill>
                <a:latin typeface="+mj-lt"/>
              </a:rPr>
              <a:t>Г. Краснодар, ул. Новороссийская, дом 176/1, </a:t>
            </a:r>
            <a:r>
              <a:rPr lang="ru-RU" sz="2800" dirty="0">
                <a:solidFill>
                  <a:srgbClr val="000000"/>
                </a:solidFill>
                <a:latin typeface="+mj-lt"/>
              </a:rPr>
              <a:t>согласно отчету об оценке составляет – </a:t>
            </a:r>
            <a:r>
              <a:rPr lang="ru-RU" sz="2800" dirty="0" smtClean="0">
                <a:solidFill>
                  <a:srgbClr val="000000"/>
                </a:solidFill>
                <a:latin typeface="+mj-lt"/>
              </a:rPr>
              <a:t>3 975 </a:t>
            </a:r>
            <a:r>
              <a:rPr lang="ru-RU" sz="2800" dirty="0">
                <a:solidFill>
                  <a:srgbClr val="000000"/>
                </a:solidFill>
                <a:latin typeface="+mj-lt"/>
              </a:rPr>
              <a:t>тыс. руб., в состав которого входит</a:t>
            </a:r>
            <a:r>
              <a:rPr lang="ru-RU" sz="2800" dirty="0" smtClean="0">
                <a:solidFill>
                  <a:srgbClr val="000000"/>
                </a:solidFill>
                <a:latin typeface="+mj-lt"/>
              </a:rPr>
              <a:t>:</a:t>
            </a:r>
          </a:p>
          <a:p>
            <a:endParaRPr lang="ru-RU" sz="2800" dirty="0">
              <a:solidFill>
                <a:srgbClr val="000000"/>
              </a:solidFill>
              <a:latin typeface="+mj-lt"/>
            </a:endParaRPr>
          </a:p>
          <a:p>
            <a:endParaRPr lang="ru-RU" sz="16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154" y="2789385"/>
            <a:ext cx="755970" cy="6279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154" y="4528288"/>
            <a:ext cx="755970" cy="62794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791222" y="2789385"/>
            <a:ext cx="55866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dobe Gothic Std B"/>
              </a:rPr>
              <a:t>Нежилое помещение</a:t>
            </a:r>
            <a:r>
              <a:rPr lang="ru-RU" dirty="0">
                <a:latin typeface="Adobe Gothic Std B"/>
              </a:rPr>
              <a:t>, общей площадью 186,5 кв. м, </a:t>
            </a:r>
            <a:r>
              <a:rPr lang="ru-RU" dirty="0" smtClean="0">
                <a:latin typeface="Adobe Gothic Std B"/>
              </a:rPr>
              <a:t>кадастровый №23:43:0401096:836.</a:t>
            </a:r>
          </a:p>
          <a:p>
            <a:r>
              <a:rPr lang="ru-RU" dirty="0" smtClean="0">
                <a:latin typeface="Adobe Gothic Std B"/>
              </a:rPr>
              <a:t>Назначение - административно-офисное</a:t>
            </a:r>
          </a:p>
          <a:p>
            <a:r>
              <a:rPr lang="ru-RU" dirty="0" smtClean="0">
                <a:latin typeface="Adobe Gothic Std B"/>
              </a:rPr>
              <a:t>Отопление, водопровод, канализация, горячее водоснабжение, электроосвещение – есть </a:t>
            </a:r>
          </a:p>
          <a:p>
            <a:r>
              <a:rPr lang="ru-RU" dirty="0" smtClean="0">
                <a:latin typeface="Adobe Gothic Std B"/>
              </a:rPr>
              <a:t>Год постройки - 1980</a:t>
            </a:r>
          </a:p>
          <a:p>
            <a:endParaRPr lang="ru-RU" dirty="0">
              <a:latin typeface="Adobe Gothic Std B"/>
            </a:endParaRPr>
          </a:p>
          <a:p>
            <a:endParaRPr lang="ru-RU" dirty="0" smtClean="0">
              <a:latin typeface="Adobe Gothic Std B"/>
            </a:endParaRPr>
          </a:p>
          <a:p>
            <a:endParaRPr lang="ru-RU" dirty="0">
              <a:latin typeface="Adobe Gothic Std B"/>
            </a:endParaRPr>
          </a:p>
          <a:p>
            <a:endParaRPr lang="ru-RU" dirty="0">
              <a:latin typeface="Adobe Gothic Std B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91222" y="4647973"/>
            <a:ext cx="70020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+mj-lt"/>
              </a:rPr>
              <a:t>Нежилое помещение</a:t>
            </a:r>
            <a:r>
              <a:rPr lang="ru-RU" dirty="0">
                <a:latin typeface="+mj-lt"/>
              </a:rPr>
              <a:t>, общей площадью 10,4 кв. м, </a:t>
            </a:r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</a:rPr>
              <a:t>кадастровый </a:t>
            </a:r>
            <a:r>
              <a:rPr lang="ru-RU" dirty="0">
                <a:latin typeface="+mj-lt"/>
              </a:rPr>
              <a:t>№</a:t>
            </a:r>
            <a:r>
              <a:rPr lang="ru-RU" dirty="0" smtClean="0">
                <a:latin typeface="+mj-lt"/>
              </a:rPr>
              <a:t>23:43:0401096:806</a:t>
            </a:r>
          </a:p>
          <a:p>
            <a:r>
              <a:rPr lang="ru-RU" dirty="0" smtClean="0">
                <a:latin typeface="+mj-lt"/>
              </a:rPr>
              <a:t>Назначение – бытовое</a:t>
            </a:r>
          </a:p>
          <a:p>
            <a:r>
              <a:rPr lang="ru-RU" dirty="0" smtClean="0">
                <a:latin typeface="+mj-lt"/>
              </a:rPr>
              <a:t>Отопление, электроосвещение - есть</a:t>
            </a:r>
            <a:endParaRPr lang="ru-RU" dirty="0">
              <a:latin typeface="+mj-lt"/>
            </a:endParaRPr>
          </a:p>
          <a:p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87" y="2942704"/>
            <a:ext cx="4609578" cy="292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78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433" y="5016980"/>
            <a:ext cx="400917" cy="40091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560" y="2338241"/>
            <a:ext cx="4488609" cy="45114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62959" y="701457"/>
            <a:ext cx="1063718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Adobe Gothic Std B"/>
              </a:rPr>
              <a:t>ООО «</a:t>
            </a:r>
            <a:r>
              <a:rPr lang="ru-RU" sz="2800" dirty="0" err="1">
                <a:latin typeface="Adobe Gothic Std B"/>
              </a:rPr>
              <a:t>СпецТехСтрой</a:t>
            </a:r>
            <a:r>
              <a:rPr lang="ru-RU" sz="2800" dirty="0">
                <a:latin typeface="Adobe Gothic Std B"/>
              </a:rPr>
              <a:t>-Монтаж» </a:t>
            </a:r>
            <a:r>
              <a:rPr lang="ru-RU" sz="2800" dirty="0" smtClean="0">
                <a:latin typeface="Adobe Gothic Std B"/>
              </a:rPr>
              <a:t>располагает недвижимым имуществом, стоимостью, согласно отчета об оценке – </a:t>
            </a:r>
          </a:p>
          <a:p>
            <a:pPr algn="ctr"/>
            <a:r>
              <a:rPr lang="ru-RU" sz="2800" dirty="0" smtClean="0">
                <a:latin typeface="Adobe Gothic Std B"/>
              </a:rPr>
              <a:t>1 990 тыс. руб.:</a:t>
            </a:r>
          </a:p>
          <a:p>
            <a:pPr algn="ctr"/>
            <a:endParaRPr lang="ru-RU" sz="2800" dirty="0" smtClean="0">
              <a:latin typeface="Adobe Gothic Std B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445" y="3410166"/>
            <a:ext cx="749873" cy="62794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66378" y="2154477"/>
            <a:ext cx="727762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dobe Gothic Std B"/>
              </a:rPr>
              <a:t>Жилое помещение (Квартира)</a:t>
            </a:r>
            <a:r>
              <a:rPr lang="ru-RU" dirty="0">
                <a:latin typeface="Adobe Gothic Std B"/>
              </a:rPr>
              <a:t>, общей площадью 72,5 кв. м, </a:t>
            </a:r>
            <a:r>
              <a:rPr lang="ru-RU" dirty="0" smtClean="0">
                <a:latin typeface="Adobe Gothic Std B"/>
              </a:rPr>
              <a:t>кадастровый номер: 23:26:0203004:336</a:t>
            </a:r>
            <a:r>
              <a:rPr lang="ru-RU" dirty="0">
                <a:latin typeface="Adobe Gothic Std B"/>
              </a:rPr>
              <a:t>, расположенное по адресу: Краснодарский край, </a:t>
            </a:r>
            <a:r>
              <a:rPr lang="ru-RU" dirty="0" smtClean="0">
                <a:latin typeface="Adobe Gothic Std B"/>
              </a:rPr>
              <a:t>р-н Северский</a:t>
            </a:r>
            <a:r>
              <a:rPr lang="ru-RU" dirty="0">
                <a:latin typeface="Adobe Gothic Std B"/>
              </a:rPr>
              <a:t>, </a:t>
            </a:r>
            <a:r>
              <a:rPr lang="ru-RU" dirty="0" err="1">
                <a:latin typeface="Adobe Gothic Std B"/>
              </a:rPr>
              <a:t>пгт</a:t>
            </a:r>
            <a:r>
              <a:rPr lang="ru-RU" dirty="0">
                <a:latin typeface="Adobe Gothic Std B"/>
              </a:rPr>
              <a:t>. Афипский, </a:t>
            </a:r>
            <a:endParaRPr lang="ru-RU" dirty="0" smtClean="0">
              <a:latin typeface="Adobe Gothic Std B"/>
            </a:endParaRPr>
          </a:p>
          <a:p>
            <a:r>
              <a:rPr lang="ru-RU" dirty="0" smtClean="0">
                <a:latin typeface="Adobe Gothic Std B"/>
              </a:rPr>
              <a:t>ул</a:t>
            </a:r>
            <a:r>
              <a:rPr lang="ru-RU" dirty="0">
                <a:latin typeface="Adobe Gothic Std B"/>
              </a:rPr>
              <a:t>. Пушкина, д. 138 б, строение 1, кв. </a:t>
            </a:r>
            <a:r>
              <a:rPr lang="ru-RU" dirty="0" smtClean="0">
                <a:latin typeface="Adobe Gothic Std B"/>
              </a:rPr>
              <a:t>11</a:t>
            </a:r>
          </a:p>
          <a:p>
            <a:r>
              <a:rPr lang="ru-RU" dirty="0" smtClean="0">
                <a:latin typeface="Adobe Gothic Std B"/>
              </a:rPr>
              <a:t>Год постройки – 2014</a:t>
            </a:r>
          </a:p>
          <a:p>
            <a:r>
              <a:rPr lang="ru-RU" dirty="0" smtClean="0">
                <a:latin typeface="Adobe Gothic Std B"/>
              </a:rPr>
              <a:t>Лифт – нет</a:t>
            </a:r>
          </a:p>
          <a:p>
            <a:r>
              <a:rPr lang="ru-RU" dirty="0" smtClean="0">
                <a:latin typeface="Adobe Gothic Std B"/>
              </a:rPr>
              <a:t>Горячее водоснабжение – квартирный котел</a:t>
            </a:r>
          </a:p>
          <a:p>
            <a:r>
              <a:rPr lang="ru-RU" dirty="0" smtClean="0">
                <a:latin typeface="Adobe Gothic Std B"/>
              </a:rPr>
              <a:t>Электроснабжение – центральное</a:t>
            </a:r>
          </a:p>
          <a:p>
            <a:r>
              <a:rPr lang="ru-RU" dirty="0" smtClean="0">
                <a:latin typeface="Adobe Gothic Std B"/>
              </a:rPr>
              <a:t>Детская площадка – есть</a:t>
            </a:r>
          </a:p>
          <a:p>
            <a:r>
              <a:rPr lang="ru-RU" dirty="0" smtClean="0">
                <a:latin typeface="Adobe Gothic Std B"/>
              </a:rPr>
              <a:t>Количество комнат – 2</a:t>
            </a:r>
          </a:p>
          <a:p>
            <a:r>
              <a:rPr lang="ru-RU" dirty="0" smtClean="0">
                <a:latin typeface="Adobe Gothic Std B"/>
              </a:rPr>
              <a:t>Форма собственности - частная</a:t>
            </a:r>
            <a:endParaRPr lang="ru-RU" dirty="0">
              <a:latin typeface="Adobe Gothic Std B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195" y="3179287"/>
            <a:ext cx="4268952" cy="276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26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19" y="633980"/>
            <a:ext cx="10989425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ru-RU" sz="2800" dirty="0">
                <a:latin typeface="+mj-lt"/>
              </a:rPr>
              <a:t>Н</a:t>
            </a:r>
            <a:r>
              <a:rPr lang="ru-RU" sz="2800" dirty="0" smtClean="0">
                <a:latin typeface="+mj-lt"/>
              </a:rPr>
              <a:t>а электронной площадке ЗАО «Объединенная торговая площадка» ОТП </a:t>
            </a:r>
            <a:r>
              <a:rPr lang="en-US" sz="2800" dirty="0" smtClean="0">
                <a:latin typeface="+mj-lt"/>
              </a:rPr>
              <a:t>www.utpl.ru</a:t>
            </a:r>
            <a:r>
              <a:rPr lang="ru-RU" sz="2800" dirty="0" smtClean="0"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19</a:t>
            </a:r>
            <a:r>
              <a:rPr lang="ru-RU" sz="2800" dirty="0" smtClean="0">
                <a:latin typeface="+mj-lt"/>
              </a:rPr>
              <a:t>.03.2021 проводятся электронные </a:t>
            </a:r>
            <a:r>
              <a:rPr lang="ru-RU" sz="2800" dirty="0">
                <a:latin typeface="+mj-lt"/>
              </a:rPr>
              <a:t>торги </a:t>
            </a:r>
            <a:r>
              <a:rPr lang="ru-RU" sz="2800" dirty="0" smtClean="0">
                <a:latin typeface="+mj-lt"/>
              </a:rPr>
              <a:t>по реализации вышеуказанного имущества:</a:t>
            </a:r>
            <a:endParaRPr lang="en-US" sz="2800" dirty="0">
              <a:latin typeface="+mj-lt"/>
            </a:endParaRPr>
          </a:p>
        </p:txBody>
      </p:sp>
      <p:grpSp>
        <p:nvGrpSpPr>
          <p:cNvPr id="3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3333404" y="2119745"/>
            <a:ext cx="57939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4"/>
                </a:solidFill>
                <a:latin typeface="+mj-lt"/>
              </a:rPr>
              <a:t> </a:t>
            </a:r>
            <a:endParaRPr lang="ru-RU" sz="1400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1519" y="1947849"/>
            <a:ext cx="11521441" cy="2811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ru-RU" sz="1600" b="1" dirty="0">
                <a:latin typeface="+mj-lt"/>
              </a:rPr>
              <a:t>Лот №1:</a:t>
            </a:r>
            <a:r>
              <a:rPr lang="ru-RU" sz="1600" dirty="0">
                <a:latin typeface="+mj-lt"/>
              </a:rPr>
              <a:t> Нежилое помещение, общей площадью 186,5 кв. м, </a:t>
            </a:r>
            <a:r>
              <a:rPr lang="ru-RU" sz="1600" dirty="0" smtClean="0">
                <a:latin typeface="+mj-lt"/>
              </a:rPr>
              <a:t>кадастровый номер: 23:43:0401096:836; </a:t>
            </a:r>
            <a:r>
              <a:rPr lang="ru-RU" sz="1600" dirty="0">
                <a:latin typeface="+mj-lt"/>
              </a:rPr>
              <a:t>нежилое помещение, общей площадью 10,4 кв. м, </a:t>
            </a:r>
            <a:r>
              <a:rPr lang="ru-RU" sz="1600" dirty="0" smtClean="0">
                <a:latin typeface="+mj-lt"/>
              </a:rPr>
              <a:t>кадастровый номер: 23:43:0401096:806</a:t>
            </a:r>
            <a:r>
              <a:rPr lang="ru-RU" sz="1600" dirty="0">
                <a:latin typeface="+mj-lt"/>
              </a:rPr>
              <a:t>, </a:t>
            </a:r>
            <a:r>
              <a:rPr lang="ru-RU" sz="1600" dirty="0" smtClean="0">
                <a:latin typeface="+mj-lt"/>
              </a:rPr>
              <a:t>расположенные </a:t>
            </a:r>
            <a:r>
              <a:rPr lang="ru-RU" sz="1600" dirty="0">
                <a:latin typeface="+mj-lt"/>
              </a:rPr>
              <a:t>по адресу: Краснодарский край, г. Краснодар, ул. Новороссийская, </a:t>
            </a:r>
            <a:r>
              <a:rPr lang="ru-RU" sz="1600" dirty="0" smtClean="0">
                <a:latin typeface="+mj-lt"/>
              </a:rPr>
              <a:t>дом 176/1. </a:t>
            </a:r>
            <a:r>
              <a:rPr lang="ru-RU" sz="1600" dirty="0">
                <a:latin typeface="+mj-lt"/>
              </a:rPr>
              <a:t>Право аренды на земельный </a:t>
            </a:r>
            <a:r>
              <a:rPr lang="ru-RU" sz="1600" dirty="0" smtClean="0">
                <a:latin typeface="+mj-lt"/>
              </a:rPr>
              <a:t>участок, </a:t>
            </a:r>
            <a:r>
              <a:rPr lang="ru-RU" sz="1600" dirty="0">
                <a:latin typeface="+mj-lt"/>
              </a:rPr>
              <a:t>площадью 117,41 </a:t>
            </a:r>
            <a:r>
              <a:rPr lang="ru-RU" sz="1600" dirty="0" err="1">
                <a:latin typeface="+mj-lt"/>
              </a:rPr>
              <a:t>кв.м</a:t>
            </a:r>
            <a:r>
              <a:rPr lang="ru-RU" sz="1600" dirty="0">
                <a:latin typeface="+mj-lt"/>
              </a:rPr>
              <a:t>. (участок в натуре отсутствует, застроен), в общей доле участка, площадь участка 618 кв. м, </a:t>
            </a:r>
            <a:r>
              <a:rPr lang="ru-RU" sz="1600" dirty="0" smtClean="0">
                <a:latin typeface="+mj-lt"/>
              </a:rPr>
              <a:t>кадастровый номер: 23:43:0401021:249</a:t>
            </a:r>
            <a:r>
              <a:rPr lang="ru-RU" sz="1600" dirty="0">
                <a:latin typeface="+mj-lt"/>
              </a:rPr>
              <a:t>, расположенный по адресу: г. Краснодар, ул. Новороссийская, д. </a:t>
            </a:r>
            <a:r>
              <a:rPr lang="ru-RU" sz="1600" dirty="0" smtClean="0">
                <a:latin typeface="+mj-lt"/>
              </a:rPr>
              <a:t>176/1. </a:t>
            </a:r>
          </a:p>
          <a:p>
            <a:pPr>
              <a:spcAft>
                <a:spcPts val="500"/>
              </a:spcAft>
            </a:pPr>
            <a:r>
              <a:rPr lang="ru-RU" sz="1600" b="1" dirty="0" smtClean="0">
                <a:latin typeface="+mj-lt"/>
              </a:rPr>
              <a:t>Начальная </a:t>
            </a:r>
            <a:r>
              <a:rPr lang="ru-RU" sz="1600" b="1" dirty="0">
                <a:latin typeface="+mj-lt"/>
              </a:rPr>
              <a:t>цена лота </a:t>
            </a:r>
            <a:r>
              <a:rPr lang="ru-RU" sz="1600" b="1" dirty="0" smtClean="0">
                <a:latin typeface="+mj-lt"/>
              </a:rPr>
              <a:t>- 7 282 тыс. руб.</a:t>
            </a:r>
          </a:p>
          <a:p>
            <a:pPr>
              <a:spcAft>
                <a:spcPts val="500"/>
              </a:spcAft>
            </a:pPr>
            <a:r>
              <a:rPr lang="ru-RU" sz="1600" b="1" dirty="0" smtClean="0">
                <a:latin typeface="+mj-lt"/>
              </a:rPr>
              <a:t>Лот </a:t>
            </a:r>
            <a:r>
              <a:rPr lang="ru-RU" sz="1600" b="1" dirty="0">
                <a:latin typeface="+mj-lt"/>
              </a:rPr>
              <a:t>№</a:t>
            </a:r>
            <a:r>
              <a:rPr lang="ru-RU" sz="1600" b="1" dirty="0" smtClean="0">
                <a:latin typeface="+mj-lt"/>
              </a:rPr>
              <a:t>2: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600" dirty="0">
                <a:latin typeface="+mj-lt"/>
              </a:rPr>
              <a:t>Жилое помещение, общей площадью 72,5 кв. м, </a:t>
            </a:r>
            <a:r>
              <a:rPr lang="ru-RU" sz="1600" dirty="0" smtClean="0">
                <a:latin typeface="+mj-lt"/>
              </a:rPr>
              <a:t>кадастровый номер: 23:26:0203004:336</a:t>
            </a:r>
            <a:r>
              <a:rPr lang="ru-RU" sz="1600" dirty="0">
                <a:latin typeface="+mj-lt"/>
              </a:rPr>
              <a:t>, расположенное по адресу: Краснодарский край, р-н Северский, </a:t>
            </a:r>
            <a:r>
              <a:rPr lang="ru-RU" sz="1600" dirty="0" err="1">
                <a:latin typeface="+mj-lt"/>
              </a:rPr>
              <a:t>пгт</a:t>
            </a:r>
            <a:r>
              <a:rPr lang="ru-RU" sz="1600" dirty="0">
                <a:latin typeface="+mj-lt"/>
              </a:rPr>
              <a:t>. Афипский, ул. Пушкина, д. 138 б, строение 1, кв. </a:t>
            </a:r>
            <a:r>
              <a:rPr lang="ru-RU" sz="1600" dirty="0" smtClean="0">
                <a:latin typeface="+mj-lt"/>
              </a:rPr>
              <a:t>11.</a:t>
            </a:r>
          </a:p>
          <a:p>
            <a:pPr>
              <a:spcAft>
                <a:spcPts val="500"/>
              </a:spcAft>
            </a:pPr>
            <a:r>
              <a:rPr lang="ru-RU" sz="1600" b="1" dirty="0" smtClean="0">
                <a:latin typeface="+mj-lt"/>
              </a:rPr>
              <a:t>Начальная </a:t>
            </a:r>
            <a:r>
              <a:rPr lang="ru-RU" sz="1600" b="1" dirty="0">
                <a:latin typeface="+mj-lt"/>
              </a:rPr>
              <a:t>цена </a:t>
            </a:r>
            <a:r>
              <a:rPr lang="ru-RU" sz="1600" b="1" dirty="0" smtClean="0">
                <a:latin typeface="+mj-lt"/>
              </a:rPr>
              <a:t>лота -  </a:t>
            </a:r>
            <a:r>
              <a:rPr lang="ru-RU" sz="1600" b="1" dirty="0">
                <a:latin typeface="+mj-lt"/>
              </a:rPr>
              <a:t>2 </a:t>
            </a:r>
            <a:r>
              <a:rPr lang="ru-RU" sz="1600" b="1" dirty="0" smtClean="0">
                <a:latin typeface="+mj-lt"/>
              </a:rPr>
              <a:t>378 тыс. руб.</a:t>
            </a:r>
          </a:p>
          <a:p>
            <a:pPr>
              <a:spcAft>
                <a:spcPts val="500"/>
              </a:spcAft>
            </a:pPr>
            <a:endParaRPr lang="ru-RU" sz="1600" b="1" dirty="0" smtClean="0"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8619" y="4421688"/>
            <a:ext cx="115489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>
                <a:solidFill>
                  <a:srgbClr val="000000"/>
                </a:solidFill>
                <a:latin typeface="Adobe Gothic Std B"/>
              </a:rPr>
              <a:t>Заявки на участие в торгах принимаются </a:t>
            </a:r>
            <a:r>
              <a:rPr lang="ru-RU" sz="1600" b="1" dirty="0">
                <a:solidFill>
                  <a:srgbClr val="000000"/>
                </a:solidFill>
                <a:latin typeface="Adobe Gothic Std B"/>
              </a:rPr>
              <a:t>с </a:t>
            </a:r>
            <a:r>
              <a:rPr lang="ru-RU" sz="1600" b="1" dirty="0" smtClean="0">
                <a:solidFill>
                  <a:srgbClr val="000000"/>
                </a:solidFill>
                <a:latin typeface="Adobe Gothic Std B"/>
              </a:rPr>
              <a:t>08.02.2021 </a:t>
            </a:r>
            <a:r>
              <a:rPr lang="ru-RU" sz="1600" b="1" dirty="0">
                <a:solidFill>
                  <a:srgbClr val="000000"/>
                </a:solidFill>
                <a:latin typeface="Adobe Gothic Std B"/>
              </a:rPr>
              <a:t>до </a:t>
            </a:r>
            <a:r>
              <a:rPr lang="ru-RU" sz="1600" b="1" dirty="0" smtClean="0">
                <a:solidFill>
                  <a:srgbClr val="000000"/>
                </a:solidFill>
                <a:latin typeface="Adobe Gothic Std B"/>
              </a:rPr>
              <a:t>17.03.2021  </a:t>
            </a:r>
            <a:r>
              <a:rPr lang="ru-RU" sz="1600" dirty="0">
                <a:solidFill>
                  <a:srgbClr val="000000"/>
                </a:solidFill>
                <a:latin typeface="Adobe Gothic Std B"/>
              </a:rPr>
              <a:t>в электронной форме на сайте электронной площадки</a:t>
            </a:r>
            <a:r>
              <a:rPr lang="ru-RU" sz="1600" dirty="0" smtClean="0">
                <a:solidFill>
                  <a:srgbClr val="000000"/>
                </a:solidFill>
                <a:latin typeface="Adobe Gothic Std B"/>
              </a:rPr>
              <a:t>. Задаток – 10% от начальной цены.</a:t>
            </a:r>
            <a:endParaRPr lang="ru-RU" sz="1600" dirty="0">
              <a:solidFill>
                <a:srgbClr val="000000"/>
              </a:solidFill>
              <a:latin typeface="Adobe Gothic Std B"/>
            </a:endParaRPr>
          </a:p>
          <a:p>
            <a:pPr lvl="0" algn="ctr"/>
            <a:r>
              <a:rPr lang="ru-RU" sz="1600" dirty="0" smtClean="0">
                <a:solidFill>
                  <a:srgbClr val="000000"/>
                </a:solidFill>
                <a:latin typeface="Adobe Gothic Std B"/>
              </a:rPr>
              <a:t>Вся </a:t>
            </a:r>
            <a:r>
              <a:rPr lang="ru-RU" sz="1600" dirty="0">
                <a:solidFill>
                  <a:srgbClr val="000000"/>
                </a:solidFill>
                <a:latin typeface="Adobe Gothic Std B"/>
              </a:rPr>
              <a:t>информация размещена на официальном ресурсе по адресу:</a:t>
            </a:r>
          </a:p>
          <a:p>
            <a:pPr lvl="0" algn="ctr"/>
            <a:r>
              <a:rPr lang="en-US" sz="1600" dirty="0">
                <a:solidFill>
                  <a:srgbClr val="000000"/>
                </a:solidFill>
                <a:latin typeface="Adobe Gothic Std B"/>
                <a:hlinkClick r:id="rId2"/>
              </a:rPr>
              <a:t>https://</a:t>
            </a:r>
            <a:r>
              <a:rPr lang="en-US" sz="1600" dirty="0" smtClean="0">
                <a:solidFill>
                  <a:srgbClr val="000000"/>
                </a:solidFill>
                <a:latin typeface="Adobe Gothic Std B"/>
                <a:hlinkClick r:id="rId2"/>
              </a:rPr>
              <a:t>bankrot.fedresurs.ru/MessageWindow.aspx?ID=2E4DF77F5468ECB852C4720326C40F1F</a:t>
            </a:r>
            <a:endParaRPr lang="ru-RU" sz="1600" dirty="0" smtClean="0">
              <a:solidFill>
                <a:srgbClr val="000000"/>
              </a:solidFill>
              <a:latin typeface="Adobe Gothic Std B"/>
            </a:endParaRPr>
          </a:p>
          <a:p>
            <a:pPr lvl="0" algn="ctr"/>
            <a:endParaRPr lang="ru-RU" sz="1600" dirty="0">
              <a:solidFill>
                <a:srgbClr val="000000"/>
              </a:solidFill>
              <a:latin typeface="Adobe Gothic Std B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312" y="4842841"/>
            <a:ext cx="896190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33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370521"/>
            <a:ext cx="12192000" cy="3487479"/>
          </a:xfrm>
          <a:prstGeom prst="rect">
            <a:avLst/>
          </a:prstGeom>
          <a:solidFill>
            <a:srgbClr val="0C3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39788" y="688975"/>
            <a:ext cx="567531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dirty="0" smtClean="0">
                <a:solidFill>
                  <a:srgbClr val="0C344C"/>
                </a:solidFill>
                <a:latin typeface="+mj-lt"/>
              </a:rPr>
              <a:t>Спасибо за внимание!</a:t>
            </a:r>
            <a:endParaRPr lang="en-US" sz="2800" dirty="0">
              <a:solidFill>
                <a:srgbClr val="0C344C"/>
              </a:solidFill>
              <a:latin typeface="+mj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817745" y="1833486"/>
            <a:ext cx="5718581" cy="1314187"/>
            <a:chOff x="6515099" y="1771723"/>
            <a:chExt cx="5230310" cy="1314187"/>
          </a:xfrm>
        </p:grpSpPr>
        <p:sp>
          <p:nvSpPr>
            <p:cNvPr id="10" name="TextBox 25"/>
            <p:cNvSpPr txBox="1"/>
            <p:nvPr/>
          </p:nvSpPr>
          <p:spPr>
            <a:xfrm>
              <a:off x="6515099" y="1771723"/>
              <a:ext cx="5230310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600" dirty="0" smtClean="0">
                  <a:solidFill>
                    <a:srgbClr val="6F878C"/>
                  </a:solidFill>
                  <a:latin typeface="+mj-lt"/>
                  <a:cs typeface="Calibri Light" panose="020F0302020204030204" pitchFamily="34" charset="0"/>
                </a:rPr>
                <a:t>Администрация муниципального образования </a:t>
              </a:r>
            </a:p>
            <a:p>
              <a:r>
                <a:rPr lang="ru-RU" sz="1600" dirty="0" smtClean="0">
                  <a:solidFill>
                    <a:srgbClr val="6F878C"/>
                  </a:solidFill>
                  <a:latin typeface="+mj-lt"/>
                  <a:cs typeface="Calibri Light" panose="020F0302020204030204" pitchFamily="34" charset="0"/>
                </a:rPr>
                <a:t>город Краснодар</a:t>
              </a:r>
              <a:endParaRPr lang="en-US" sz="1600" dirty="0">
                <a:solidFill>
                  <a:srgbClr val="6F878C"/>
                </a:solidFill>
                <a:latin typeface="+mj-lt"/>
                <a:cs typeface="Calibri Light" panose="020F0302020204030204" pitchFamily="34" charset="0"/>
              </a:endParaRPr>
            </a:p>
          </p:txBody>
        </p:sp>
        <p:sp>
          <p:nvSpPr>
            <p:cNvPr id="11" name="TextBox 25"/>
            <p:cNvSpPr txBox="1"/>
            <p:nvPr/>
          </p:nvSpPr>
          <p:spPr>
            <a:xfrm>
              <a:off x="6515099" y="2439579"/>
              <a:ext cx="4579914" cy="64633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cs typeface="Calibri Light" panose="020F0302020204030204" pitchFamily="34" charset="0"/>
                </a:rPr>
                <a:t>Получить консультацию или отправить заявку на инвестиционный проект можно на официальном инвестиционном портале города Краснодар: </a:t>
              </a:r>
              <a:endParaRPr 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 Light" panose="020F0302020204030204" pitchFamily="34" charset="0"/>
              </a:endParaRPr>
            </a:p>
            <a:p>
              <a:endParaRPr lang="ru-RU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 Light" panose="020F0302020204030204" pitchFamily="34" charset="0"/>
              </a:endParaRPr>
            </a:p>
            <a:p>
              <a:r>
                <a:rPr lang="en-US" sz="1050" b="1" dirty="0" smtClean="0">
                  <a:solidFill>
                    <a:srgbClr val="19627F"/>
                  </a:solidFill>
                  <a:latin typeface="+mj-lt"/>
                  <a:cs typeface="Calibri Light" panose="020F0302020204030204" pitchFamily="34" charset="0"/>
                </a:rPr>
                <a:t>www.investment.krd.ru</a:t>
              </a:r>
              <a:endParaRPr lang="en-US" sz="1050" b="1" dirty="0">
                <a:solidFill>
                  <a:srgbClr val="19627F"/>
                </a:solidFill>
                <a:latin typeface="+mj-lt"/>
                <a:cs typeface="Calibri Light" panose="020F0302020204030204" pitchFamily="34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5817745" y="3921712"/>
            <a:ext cx="3181789" cy="1406217"/>
            <a:chOff x="837317" y="4568043"/>
            <a:chExt cx="3181789" cy="1406217"/>
          </a:xfrm>
        </p:grpSpPr>
        <p:sp>
          <p:nvSpPr>
            <p:cNvPr id="21" name="TextBox 25"/>
            <p:cNvSpPr txBox="1"/>
            <p:nvPr/>
          </p:nvSpPr>
          <p:spPr>
            <a:xfrm>
              <a:off x="837317" y="5004764"/>
              <a:ext cx="3181789" cy="96949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050" dirty="0">
                  <a:solidFill>
                    <a:schemeClr val="bg1"/>
                  </a:solidFill>
                  <a:latin typeface="+mj-lt"/>
                  <a:cs typeface="Calibri Light" panose="020F0302020204030204" pitchFamily="34" charset="0"/>
                </a:rPr>
                <a:t>350000 г. Краснодар, ул. Красная, 122</a:t>
              </a:r>
            </a:p>
            <a:p>
              <a:endParaRPr lang="ru-RU" sz="105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endParaRPr>
            </a:p>
            <a:p>
              <a:r>
                <a:rPr lang="ru-RU" sz="1050" dirty="0">
                  <a:solidFill>
                    <a:schemeClr val="bg1"/>
                  </a:solidFill>
                  <a:latin typeface="+mj-lt"/>
                  <a:cs typeface="Calibri Light" panose="020F0302020204030204" pitchFamily="34" charset="0"/>
                </a:rPr>
                <a:t>Инвесторам телефон для справок:</a:t>
              </a:r>
            </a:p>
            <a:p>
              <a:r>
                <a:rPr lang="ru-RU" sz="1050" dirty="0">
                  <a:solidFill>
                    <a:schemeClr val="bg1"/>
                  </a:solidFill>
                  <a:latin typeface="+mj-lt"/>
                  <a:cs typeface="Calibri Light" panose="020F0302020204030204" pitchFamily="34" charset="0"/>
                </a:rPr>
                <a:t>+ 7 (861) </a:t>
              </a:r>
              <a:r>
                <a:rPr lang="ru-RU" sz="1050" dirty="0" smtClean="0">
                  <a:solidFill>
                    <a:schemeClr val="bg1"/>
                  </a:solidFill>
                  <a:latin typeface="+mj-lt"/>
                  <a:cs typeface="Calibri Light" panose="020F0302020204030204" pitchFamily="34" charset="0"/>
                </a:rPr>
                <a:t>259</a:t>
              </a:r>
              <a:r>
                <a:rPr lang="en-US" sz="1050" dirty="0" smtClean="0">
                  <a:solidFill>
                    <a:schemeClr val="bg1"/>
                  </a:solidFill>
                  <a:latin typeface="+mj-lt"/>
                  <a:cs typeface="Calibri Light" panose="020F0302020204030204" pitchFamily="34" charset="0"/>
                </a:rPr>
                <a:t>-</a:t>
              </a:r>
              <a:r>
                <a:rPr lang="ru-RU" sz="1050" dirty="0" smtClean="0">
                  <a:solidFill>
                    <a:schemeClr val="bg1"/>
                  </a:solidFill>
                  <a:latin typeface="+mj-lt"/>
                  <a:cs typeface="Calibri Light" panose="020F0302020204030204" pitchFamily="34" charset="0"/>
                </a:rPr>
                <a:t>82</a:t>
              </a:r>
              <a:r>
                <a:rPr lang="en-US" sz="1050" dirty="0" smtClean="0">
                  <a:solidFill>
                    <a:schemeClr val="bg1"/>
                  </a:solidFill>
                  <a:latin typeface="+mj-lt"/>
                  <a:cs typeface="Calibri Light" panose="020F0302020204030204" pitchFamily="34" charset="0"/>
                </a:rPr>
                <a:t>-</a:t>
              </a:r>
              <a:r>
                <a:rPr lang="ru-RU" sz="1050" dirty="0" smtClean="0">
                  <a:solidFill>
                    <a:schemeClr val="bg1"/>
                  </a:solidFill>
                  <a:latin typeface="+mj-lt"/>
                  <a:cs typeface="Calibri Light" panose="020F0302020204030204" pitchFamily="34" charset="0"/>
                </a:rPr>
                <a:t>17</a:t>
              </a:r>
              <a:endParaRPr lang="ru-RU" sz="105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endParaRPr>
            </a:p>
            <a:p>
              <a:endParaRPr lang="ru-RU" sz="105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endParaRPr>
            </a:p>
            <a:p>
              <a:r>
                <a:rPr lang="en-US" sz="1050" dirty="0" smtClean="0">
                  <a:solidFill>
                    <a:schemeClr val="bg1"/>
                  </a:solidFill>
                  <a:latin typeface="+mj-lt"/>
                  <a:cs typeface="Calibri Light" panose="020F0302020204030204" pitchFamily="34" charset="0"/>
                </a:rPr>
                <a:t>e-</a:t>
              </a:r>
              <a:r>
                <a:rPr lang="ru-RU" sz="1050" dirty="0" err="1" smtClean="0">
                  <a:solidFill>
                    <a:schemeClr val="bg1"/>
                  </a:solidFill>
                  <a:latin typeface="+mj-lt"/>
                  <a:cs typeface="Calibri Light" panose="020F0302020204030204" pitchFamily="34" charset="0"/>
                </a:rPr>
                <a:t>mail</a:t>
              </a:r>
              <a:r>
                <a:rPr lang="ru-RU" sz="1050" dirty="0">
                  <a:solidFill>
                    <a:schemeClr val="bg1"/>
                  </a:solidFill>
                  <a:latin typeface="+mj-lt"/>
                  <a:cs typeface="Calibri Light" panose="020F0302020204030204" pitchFamily="34" charset="0"/>
                </a:rPr>
                <a:t>: plan@krd.ru</a:t>
              </a:r>
              <a:endParaRPr lang="en-US" sz="105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838044" y="4568043"/>
              <a:ext cx="272283" cy="295733"/>
              <a:chOff x="3421063" y="2887663"/>
              <a:chExt cx="331788" cy="360363"/>
            </a:xfrm>
            <a:solidFill>
              <a:schemeClr val="bg1"/>
            </a:solidFill>
          </p:grpSpPr>
          <p:sp>
            <p:nvSpPr>
              <p:cNvPr id="24" name="Freeform 211"/>
              <p:cNvSpPr>
                <a:spLocks noEditPoints="1"/>
              </p:cNvSpPr>
              <p:nvPr/>
            </p:nvSpPr>
            <p:spPr bwMode="auto">
              <a:xfrm>
                <a:off x="3586163" y="3082926"/>
                <a:ext cx="166688" cy="165100"/>
              </a:xfrm>
              <a:custGeom>
                <a:avLst/>
                <a:gdLst>
                  <a:gd name="T0" fmla="*/ 43 w 44"/>
                  <a:gd name="T1" fmla="*/ 40 h 44"/>
                  <a:gd name="T2" fmla="*/ 31 w 44"/>
                  <a:gd name="T3" fmla="*/ 28 h 44"/>
                  <a:gd name="T4" fmla="*/ 34 w 44"/>
                  <a:gd name="T5" fmla="*/ 17 h 44"/>
                  <a:gd name="T6" fmla="*/ 17 w 44"/>
                  <a:gd name="T7" fmla="*/ 0 h 44"/>
                  <a:gd name="T8" fmla="*/ 0 w 44"/>
                  <a:gd name="T9" fmla="*/ 17 h 44"/>
                  <a:gd name="T10" fmla="*/ 17 w 44"/>
                  <a:gd name="T11" fmla="*/ 34 h 44"/>
                  <a:gd name="T12" fmla="*/ 28 w 44"/>
                  <a:gd name="T13" fmla="*/ 30 h 44"/>
                  <a:gd name="T14" fmla="*/ 41 w 44"/>
                  <a:gd name="T15" fmla="*/ 43 h 44"/>
                  <a:gd name="T16" fmla="*/ 42 w 44"/>
                  <a:gd name="T17" fmla="*/ 44 h 44"/>
                  <a:gd name="T18" fmla="*/ 43 w 44"/>
                  <a:gd name="T19" fmla="*/ 43 h 44"/>
                  <a:gd name="T20" fmla="*/ 43 w 44"/>
                  <a:gd name="T21" fmla="*/ 40 h 44"/>
                  <a:gd name="T22" fmla="*/ 4 w 44"/>
                  <a:gd name="T23" fmla="*/ 17 h 44"/>
                  <a:gd name="T24" fmla="*/ 17 w 44"/>
                  <a:gd name="T25" fmla="*/ 4 h 44"/>
                  <a:gd name="T26" fmla="*/ 30 w 44"/>
                  <a:gd name="T27" fmla="*/ 17 h 44"/>
                  <a:gd name="T28" fmla="*/ 17 w 44"/>
                  <a:gd name="T29" fmla="*/ 30 h 44"/>
                  <a:gd name="T30" fmla="*/ 4 w 44"/>
                  <a:gd name="T31" fmla="*/ 1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" h="44">
                    <a:moveTo>
                      <a:pt x="43" y="40"/>
                    </a:moveTo>
                    <a:cubicBezTo>
                      <a:pt x="31" y="28"/>
                      <a:pt x="31" y="28"/>
                      <a:pt x="31" y="28"/>
                    </a:cubicBezTo>
                    <a:cubicBezTo>
                      <a:pt x="33" y="25"/>
                      <a:pt x="34" y="21"/>
                      <a:pt x="34" y="17"/>
                    </a:cubicBezTo>
                    <a:cubicBezTo>
                      <a:pt x="34" y="8"/>
                      <a:pt x="27" y="0"/>
                      <a:pt x="17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27"/>
                      <a:pt x="8" y="34"/>
                      <a:pt x="17" y="34"/>
                    </a:cubicBezTo>
                    <a:cubicBezTo>
                      <a:pt x="21" y="34"/>
                      <a:pt x="25" y="33"/>
                      <a:pt x="28" y="30"/>
                    </a:cubicBezTo>
                    <a:cubicBezTo>
                      <a:pt x="41" y="43"/>
                      <a:pt x="41" y="43"/>
                      <a:pt x="41" y="43"/>
                    </a:cubicBezTo>
                    <a:cubicBezTo>
                      <a:pt x="41" y="44"/>
                      <a:pt x="41" y="44"/>
                      <a:pt x="42" y="44"/>
                    </a:cubicBezTo>
                    <a:cubicBezTo>
                      <a:pt x="43" y="44"/>
                      <a:pt x="43" y="44"/>
                      <a:pt x="43" y="43"/>
                    </a:cubicBezTo>
                    <a:cubicBezTo>
                      <a:pt x="44" y="42"/>
                      <a:pt x="44" y="41"/>
                      <a:pt x="43" y="40"/>
                    </a:cubicBezTo>
                    <a:close/>
                    <a:moveTo>
                      <a:pt x="4" y="17"/>
                    </a:moveTo>
                    <a:cubicBezTo>
                      <a:pt x="4" y="10"/>
                      <a:pt x="10" y="4"/>
                      <a:pt x="17" y="4"/>
                    </a:cubicBezTo>
                    <a:cubicBezTo>
                      <a:pt x="25" y="4"/>
                      <a:pt x="30" y="10"/>
                      <a:pt x="30" y="17"/>
                    </a:cubicBezTo>
                    <a:cubicBezTo>
                      <a:pt x="30" y="24"/>
                      <a:pt x="25" y="30"/>
                      <a:pt x="17" y="30"/>
                    </a:cubicBezTo>
                    <a:cubicBezTo>
                      <a:pt x="10" y="30"/>
                      <a:pt x="4" y="24"/>
                      <a:pt x="4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5" name="Freeform 212"/>
              <p:cNvSpPr>
                <a:spLocks/>
              </p:cNvSpPr>
              <p:nvPr/>
            </p:nvSpPr>
            <p:spPr bwMode="auto">
              <a:xfrm>
                <a:off x="3451225" y="2917826"/>
                <a:ext cx="255588" cy="14288"/>
              </a:xfrm>
              <a:custGeom>
                <a:avLst/>
                <a:gdLst>
                  <a:gd name="T0" fmla="*/ 2 w 68"/>
                  <a:gd name="T1" fmla="*/ 0 h 4"/>
                  <a:gd name="T2" fmla="*/ 0 w 68"/>
                  <a:gd name="T3" fmla="*/ 2 h 4"/>
                  <a:gd name="T4" fmla="*/ 2 w 68"/>
                  <a:gd name="T5" fmla="*/ 4 h 4"/>
                  <a:gd name="T6" fmla="*/ 66 w 68"/>
                  <a:gd name="T7" fmla="*/ 4 h 4"/>
                  <a:gd name="T8" fmla="*/ 68 w 68"/>
                  <a:gd name="T9" fmla="*/ 2 h 4"/>
                  <a:gd name="T10" fmla="*/ 66 w 68"/>
                  <a:gd name="T11" fmla="*/ 0 h 4"/>
                  <a:gd name="T12" fmla="*/ 2 w 68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4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7" y="4"/>
                      <a:pt x="68" y="3"/>
                      <a:pt x="68" y="2"/>
                    </a:cubicBezTo>
                    <a:cubicBezTo>
                      <a:pt x="68" y="1"/>
                      <a:pt x="67" y="0"/>
                      <a:pt x="66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6" name="Freeform 213"/>
              <p:cNvSpPr>
                <a:spLocks/>
              </p:cNvSpPr>
              <p:nvPr/>
            </p:nvSpPr>
            <p:spPr bwMode="auto">
              <a:xfrm>
                <a:off x="3722688" y="31845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7" name="Freeform 214"/>
              <p:cNvSpPr>
                <a:spLocks/>
              </p:cNvSpPr>
              <p:nvPr/>
            </p:nvSpPr>
            <p:spPr bwMode="auto">
              <a:xfrm>
                <a:off x="3421063" y="2887663"/>
                <a:ext cx="301625" cy="360363"/>
              </a:xfrm>
              <a:custGeom>
                <a:avLst/>
                <a:gdLst>
                  <a:gd name="T0" fmla="*/ 71 w 80"/>
                  <a:gd name="T1" fmla="*/ 88 h 96"/>
                  <a:gd name="T2" fmla="*/ 61 w 80"/>
                  <a:gd name="T3" fmla="*/ 90 h 96"/>
                  <a:gd name="T4" fmla="*/ 40 w 80"/>
                  <a:gd name="T5" fmla="*/ 69 h 96"/>
                  <a:gd name="T6" fmla="*/ 61 w 80"/>
                  <a:gd name="T7" fmla="*/ 48 h 96"/>
                  <a:gd name="T8" fmla="*/ 80 w 80"/>
                  <a:gd name="T9" fmla="*/ 59 h 96"/>
                  <a:gd name="T10" fmla="*/ 80 w 80"/>
                  <a:gd name="T11" fmla="*/ 18 h 96"/>
                  <a:gd name="T12" fmla="*/ 78 w 80"/>
                  <a:gd name="T13" fmla="*/ 16 h 96"/>
                  <a:gd name="T14" fmla="*/ 10 w 80"/>
                  <a:gd name="T15" fmla="*/ 16 h 96"/>
                  <a:gd name="T16" fmla="*/ 4 w 80"/>
                  <a:gd name="T17" fmla="*/ 10 h 96"/>
                  <a:gd name="T18" fmla="*/ 10 w 80"/>
                  <a:gd name="T19" fmla="*/ 4 h 96"/>
                  <a:gd name="T20" fmla="*/ 78 w 80"/>
                  <a:gd name="T21" fmla="*/ 4 h 96"/>
                  <a:gd name="T22" fmla="*/ 80 w 80"/>
                  <a:gd name="T23" fmla="*/ 2 h 96"/>
                  <a:gd name="T24" fmla="*/ 78 w 80"/>
                  <a:gd name="T25" fmla="*/ 0 h 96"/>
                  <a:gd name="T26" fmla="*/ 10 w 80"/>
                  <a:gd name="T27" fmla="*/ 0 h 96"/>
                  <a:gd name="T28" fmla="*/ 0 w 80"/>
                  <a:gd name="T29" fmla="*/ 10 h 96"/>
                  <a:gd name="T30" fmla="*/ 0 w 80"/>
                  <a:gd name="T31" fmla="*/ 86 h 96"/>
                  <a:gd name="T32" fmla="*/ 10 w 80"/>
                  <a:gd name="T33" fmla="*/ 96 h 96"/>
                  <a:gd name="T34" fmla="*/ 78 w 80"/>
                  <a:gd name="T35" fmla="*/ 96 h 96"/>
                  <a:gd name="T36" fmla="*/ 79 w 80"/>
                  <a:gd name="T37" fmla="*/ 96 h 96"/>
                  <a:gd name="T38" fmla="*/ 71 w 80"/>
                  <a:gd name="T39" fmla="*/ 8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0" h="96">
                    <a:moveTo>
                      <a:pt x="71" y="88"/>
                    </a:moveTo>
                    <a:cubicBezTo>
                      <a:pt x="68" y="89"/>
                      <a:pt x="65" y="90"/>
                      <a:pt x="61" y="90"/>
                    </a:cubicBezTo>
                    <a:cubicBezTo>
                      <a:pt x="50" y="90"/>
                      <a:pt x="40" y="81"/>
                      <a:pt x="40" y="69"/>
                    </a:cubicBezTo>
                    <a:cubicBezTo>
                      <a:pt x="40" y="57"/>
                      <a:pt x="50" y="48"/>
                      <a:pt x="61" y="48"/>
                    </a:cubicBezTo>
                    <a:cubicBezTo>
                      <a:pt x="69" y="48"/>
                      <a:pt x="76" y="53"/>
                      <a:pt x="80" y="59"/>
                    </a:cubicBezTo>
                    <a:cubicBezTo>
                      <a:pt x="80" y="18"/>
                      <a:pt x="80" y="18"/>
                      <a:pt x="80" y="18"/>
                    </a:cubicBezTo>
                    <a:cubicBezTo>
                      <a:pt x="80" y="17"/>
                      <a:pt x="79" y="16"/>
                      <a:pt x="78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7" y="16"/>
                      <a:pt x="4" y="13"/>
                      <a:pt x="4" y="10"/>
                    </a:cubicBezTo>
                    <a:cubicBezTo>
                      <a:pt x="4" y="7"/>
                      <a:pt x="7" y="4"/>
                      <a:pt x="10" y="4"/>
                    </a:cubicBezTo>
                    <a:cubicBezTo>
                      <a:pt x="78" y="4"/>
                      <a:pt x="78" y="4"/>
                      <a:pt x="78" y="4"/>
                    </a:cubicBezTo>
                    <a:cubicBezTo>
                      <a:pt x="79" y="4"/>
                      <a:pt x="80" y="3"/>
                      <a:pt x="80" y="2"/>
                    </a:cubicBezTo>
                    <a:cubicBezTo>
                      <a:pt x="80" y="1"/>
                      <a:pt x="79" y="0"/>
                      <a:pt x="7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92"/>
                      <a:pt x="4" y="96"/>
                      <a:pt x="10" y="96"/>
                    </a:cubicBezTo>
                    <a:cubicBezTo>
                      <a:pt x="78" y="96"/>
                      <a:pt x="78" y="96"/>
                      <a:pt x="78" y="96"/>
                    </a:cubicBezTo>
                    <a:cubicBezTo>
                      <a:pt x="78" y="96"/>
                      <a:pt x="79" y="96"/>
                      <a:pt x="79" y="96"/>
                    </a:cubicBezTo>
                    <a:lnTo>
                      <a:pt x="71" y="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21" y="1809380"/>
            <a:ext cx="4422576" cy="258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61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Другая 13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D80F79"/>
      </a:accent1>
      <a:accent2>
        <a:srgbClr val="0C344C"/>
      </a:accent2>
      <a:accent3>
        <a:srgbClr val="19627F"/>
      </a:accent3>
      <a:accent4>
        <a:srgbClr val="6F878C"/>
      </a:accent4>
      <a:accent5>
        <a:srgbClr val="BFBEBE"/>
      </a:accent5>
      <a:accent6>
        <a:srgbClr val="DF5327"/>
      </a:accent6>
      <a:hlink>
        <a:srgbClr val="F59E00"/>
      </a:hlink>
      <a:folHlink>
        <a:srgbClr val="B2B2B2"/>
      </a:folHlink>
    </a:clrScheme>
    <a:fontScheme name="Custom 2">
      <a:majorFont>
        <a:latin typeface="Adobe Gothic Std B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11405</TotalTime>
  <Words>638</Words>
  <Application>Microsoft Office PowerPoint</Application>
  <PresentationFormat>Широкоэкранный</PresentationFormat>
  <Paragraphs>100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Adobe Gothic Std B</vt:lpstr>
      <vt:lpstr>Arial</vt:lpstr>
      <vt:lpstr>Calibri</vt:lpstr>
      <vt:lpstr>Calibri Light</vt:lpstr>
      <vt:lpstr>HelveticaNeueCyr</vt:lpstr>
      <vt:lpstr>Times New Roman</vt:lpstr>
      <vt:lpstr>Office Theme</vt:lpstr>
      <vt:lpstr>Имущественный комплекс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Fauzy Lukman</dc:creator>
  <cp:lastModifiedBy>Москвитина Н.А.</cp:lastModifiedBy>
  <cp:revision>522</cp:revision>
  <cp:lastPrinted>2019-10-18T12:08:50Z</cp:lastPrinted>
  <dcterms:created xsi:type="dcterms:W3CDTF">2017-06-08T09:33:15Z</dcterms:created>
  <dcterms:modified xsi:type="dcterms:W3CDTF">2021-02-08T07:21:02Z</dcterms:modified>
</cp:coreProperties>
</file>