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5" r:id="rId3"/>
    <p:sldId id="310" r:id="rId4"/>
    <p:sldId id="317" r:id="rId5"/>
    <p:sldId id="318" r:id="rId6"/>
    <p:sldId id="299" r:id="rId7"/>
    <p:sldId id="319" r:id="rId8"/>
    <p:sldId id="320" r:id="rId9"/>
    <p:sldId id="265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EBE"/>
    <a:srgbClr val="0C344C"/>
    <a:srgbClr val="6F878C"/>
    <a:srgbClr val="D80F79"/>
    <a:srgbClr val="19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4" autoAdjust="0"/>
  </p:normalViewPr>
  <p:slideViewPr>
    <p:cSldViewPr snapToGrid="0" showGuides="1">
      <p:cViewPr varScale="1">
        <p:scale>
          <a:sx n="107" d="100"/>
          <a:sy n="107" d="100"/>
        </p:scale>
        <p:origin x="114" y="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19200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Управление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экономики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HelveticaNeueCyr" panose="02000503040000020004" pitchFamily="2" charset="-52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ankrupt.alfalot.ru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bankrot.fedresurs.ru/MessageWindow.aspx?ID=31C39A6E81A96D9A225489022F157BA2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nkrot.fedresurs.ru/MessageWindow.aspx?ID=31674AD2AF8EE3794024F516E7670E96" TargetMode="External"/><Relationship Id="rId2" Type="http://schemas.openxmlformats.org/officeDocument/2006/relationships/hyperlink" Target="https://bankrupt.alfalot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731962"/>
            <a:ext cx="7035800" cy="2209799"/>
          </a:xfrm>
        </p:spPr>
        <p:txBody>
          <a:bodyPr/>
          <a:lstStyle/>
          <a:p>
            <a:r>
              <a:rPr lang="ru-RU" dirty="0"/>
              <a:t>Имущественный комплекс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225" y="3216167"/>
            <a:ext cx="10278022" cy="20755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j-lt"/>
              </a:rPr>
              <a:t>принадлежащий ООО Строительная Компания </a:t>
            </a:r>
            <a:r>
              <a:rPr lang="ru-RU" sz="2800" dirty="0" smtClean="0">
                <a:latin typeface="+mj-lt"/>
              </a:rPr>
              <a:t>«Кубань»</a:t>
            </a:r>
          </a:p>
          <a:p>
            <a:r>
              <a:rPr lang="ru-RU" sz="2800" dirty="0" smtClean="0">
                <a:latin typeface="+mj-lt"/>
              </a:rPr>
              <a:t>ИНН </a:t>
            </a:r>
            <a:r>
              <a:rPr lang="ru-RU" sz="2800" dirty="0">
                <a:latin typeface="+mj-lt"/>
              </a:rPr>
              <a:t>2308092569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73"/>
          <p:cNvSpPr/>
          <p:nvPr/>
        </p:nvSpPr>
        <p:spPr>
          <a:xfrm rot="18900000">
            <a:off x="6816447" y="500593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5280" y="676115"/>
            <a:ext cx="1125981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В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отношении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ООО Строительная Компания «Кубань»</a:t>
            </a:r>
          </a:p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25.04.2019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открыто конкурсное производство</a:t>
            </a:r>
          </a:p>
        </p:txBody>
      </p:sp>
      <p:sp>
        <p:nvSpPr>
          <p:cNvPr id="11" name="TextBox 25"/>
          <p:cNvSpPr txBox="1"/>
          <p:nvPr/>
        </p:nvSpPr>
        <p:spPr>
          <a:xfrm>
            <a:off x="7631162" y="4798513"/>
            <a:ext cx="4168356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350000, 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РФ, Краснодарский край, г. Краснодар, </a:t>
            </a:r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ул. Северная, дом 324, корп. К, оф. 2/3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630436" y="3963716"/>
            <a:ext cx="1987389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Основной вид деятельности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7617746" y="3350142"/>
            <a:ext cx="4574254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Строительство жилых и нежилых</a:t>
            </a:r>
          </a:p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зданий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30436" y="254540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Конкурсный управляющий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31163" y="2261549"/>
            <a:ext cx="379034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Саарян Анжела Валериковна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50"/>
          <p:cNvSpPr/>
          <p:nvPr/>
        </p:nvSpPr>
        <p:spPr>
          <a:xfrm rot="2700000">
            <a:off x="6367538" y="4887690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sp>
        <p:nvSpPr>
          <p:cNvPr id="20" name="Rectangle: Rounded Corners 73"/>
          <p:cNvSpPr/>
          <p:nvPr/>
        </p:nvSpPr>
        <p:spPr>
          <a:xfrm rot="18900000">
            <a:off x="6816445" y="35801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50"/>
          <p:cNvSpPr/>
          <p:nvPr/>
        </p:nvSpPr>
        <p:spPr>
          <a:xfrm rot="2700000">
            <a:off x="6337020" y="3493101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3" y="3537252"/>
            <a:ext cx="426463" cy="426463"/>
          </a:xfrm>
          <a:prstGeom prst="rect">
            <a:avLst/>
          </a:prstGeom>
        </p:spPr>
      </p:pic>
      <p:sp>
        <p:nvSpPr>
          <p:cNvPr id="23" name="Rectangle: Rounded Corners 73"/>
          <p:cNvSpPr/>
          <p:nvPr/>
        </p:nvSpPr>
        <p:spPr>
          <a:xfrm rot="18900000">
            <a:off x="6816446" y="231396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50"/>
          <p:cNvSpPr/>
          <p:nvPr/>
        </p:nvSpPr>
        <p:spPr>
          <a:xfrm rot="2700000">
            <a:off x="6337019" y="2180332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0" y="2037373"/>
            <a:ext cx="4950687" cy="371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5280" y="676115"/>
            <a:ext cx="1065628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latin typeface="+mj-lt"/>
              </a:rPr>
              <a:t>ООО СК </a:t>
            </a:r>
            <a:r>
              <a:rPr lang="ru-RU" sz="2800" dirty="0">
                <a:latin typeface="+mj-lt"/>
              </a:rPr>
              <a:t>«</a:t>
            </a:r>
            <a:r>
              <a:rPr lang="ru-RU" sz="2800" dirty="0" smtClean="0">
                <a:latin typeface="+mj-lt"/>
              </a:rPr>
              <a:t>Кубань» располагает нежилым помещением, рыночной стоимостью (без учёта НДС) - </a:t>
            </a:r>
            <a:r>
              <a:rPr lang="ru-RU" sz="2800" dirty="0" smtClean="0">
                <a:solidFill>
                  <a:srgbClr val="000000"/>
                </a:solidFill>
                <a:latin typeface="Adobe Gothic Std B"/>
              </a:rPr>
              <a:t>465,20 </a:t>
            </a:r>
            <a:r>
              <a:rPr lang="ru-RU" sz="2800" dirty="0">
                <a:solidFill>
                  <a:srgbClr val="000000"/>
                </a:solidFill>
                <a:latin typeface="Adobe Gothic Std B"/>
              </a:rPr>
              <a:t>тыс. руб.</a:t>
            </a:r>
            <a:r>
              <a:rPr lang="ru-RU" sz="2800" dirty="0" smtClean="0">
                <a:latin typeface="+mj-lt"/>
              </a:rPr>
              <a:t>, согласно отчета об оценки от 24.09.2020:</a:t>
            </a:r>
          </a:p>
          <a:p>
            <a:r>
              <a:rPr lang="ru-RU" sz="2800" b="1" dirty="0" smtClean="0">
                <a:latin typeface="+mj-lt"/>
              </a:rPr>
              <a:t>  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1034199" y="2223297"/>
            <a:ext cx="612425" cy="429126"/>
            <a:chOff x="1113598" y="2572521"/>
            <a:chExt cx="1166638" cy="734541"/>
          </a:xfrm>
        </p:grpSpPr>
        <p:grpSp>
          <p:nvGrpSpPr>
            <p:cNvPr id="30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33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34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35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31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32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39952" y="2103120"/>
            <a:ext cx="96316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Нежилое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помещение №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13,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площадью 13,7 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</a:rPr>
              <a:t>кв.м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, кадастровый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номер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23:43:0119002:2175, </a:t>
            </a:r>
            <a:r>
              <a:rPr lang="ru-RU" sz="1600" dirty="0" err="1" smtClean="0">
                <a:solidFill>
                  <a:srgbClr val="000000"/>
                </a:solidFill>
                <a:latin typeface="Adobe Gothic Std B"/>
              </a:rPr>
              <a:t>распо-ложенное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по адресу: г. Краснодар, ул.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им. Александра 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</a:rPr>
              <a:t>Покрышкина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, д.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4/8, г</a:t>
            </a:r>
            <a:r>
              <a:rPr lang="ru-RU" sz="1600" dirty="0" smtClean="0">
                <a:latin typeface="Adobe Gothic Std B"/>
              </a:rPr>
              <a:t>од постройки – 2010,  этажность – 17</a:t>
            </a:r>
            <a:r>
              <a:rPr lang="ru-RU" sz="1600" dirty="0">
                <a:latin typeface="Adobe Gothic Std B"/>
              </a:rPr>
              <a:t>, </a:t>
            </a:r>
            <a:r>
              <a:rPr lang="ru-RU" sz="1600" dirty="0" smtClean="0">
                <a:latin typeface="Adobe Gothic Std B"/>
              </a:rPr>
              <a:t>этаж расположения – цоколь.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37" y="3161428"/>
            <a:ext cx="2038635" cy="2715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715" y="3123323"/>
            <a:ext cx="2048161" cy="27531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82" y="3142375"/>
            <a:ext cx="3610479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73087" y="606829"/>
            <a:ext cx="115352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dobe Gothic Std B"/>
              </a:rPr>
              <a:t>ООО </a:t>
            </a:r>
            <a:r>
              <a:rPr lang="ru-RU" sz="2800" dirty="0" smtClean="0">
                <a:solidFill>
                  <a:srgbClr val="000000"/>
                </a:solidFill>
                <a:latin typeface="Adobe Gothic Std B"/>
              </a:rPr>
              <a:t>Строительной Компании </a:t>
            </a:r>
            <a:r>
              <a:rPr lang="ru-RU" sz="2800" dirty="0">
                <a:solidFill>
                  <a:srgbClr val="000000"/>
                </a:solidFill>
                <a:latin typeface="Adobe Gothic Std B"/>
              </a:rPr>
              <a:t>«Кубань</a:t>
            </a:r>
            <a:r>
              <a:rPr lang="ru-RU" sz="2800" dirty="0" smtClean="0">
                <a:solidFill>
                  <a:srgbClr val="000000"/>
                </a:solidFill>
                <a:latin typeface="Adobe Gothic Std B"/>
              </a:rPr>
              <a:t>» принадлежат объекты движимого имущества, в том числе: </a:t>
            </a:r>
            <a:endParaRPr lang="ru-RU" sz="28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039820" y="2175706"/>
            <a:ext cx="967303" cy="571139"/>
            <a:chOff x="1113598" y="2572521"/>
            <a:chExt cx="1166638" cy="734541"/>
          </a:xfrm>
        </p:grpSpPr>
        <p:grpSp>
          <p:nvGrpSpPr>
            <p:cNvPr id="12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15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16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17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13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14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979307" y="3298423"/>
            <a:ext cx="967303" cy="571139"/>
            <a:chOff x="1113598" y="2572521"/>
            <a:chExt cx="1166638" cy="734541"/>
          </a:xfrm>
        </p:grpSpPr>
        <p:grpSp>
          <p:nvGrpSpPr>
            <p:cNvPr id="22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25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26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28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23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24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014715" y="4473334"/>
            <a:ext cx="926012" cy="644322"/>
            <a:chOff x="1113598" y="2572521"/>
            <a:chExt cx="1166638" cy="734541"/>
          </a:xfrm>
        </p:grpSpPr>
        <p:grpSp>
          <p:nvGrpSpPr>
            <p:cNvPr id="30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33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34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35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31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32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150015" y="1991824"/>
            <a:ext cx="23045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Установки бурения, электростанции </a:t>
            </a:r>
            <a:r>
              <a:rPr lang="en-US" sz="1600" dirty="0" err="1" smtClean="0">
                <a:latin typeface="+mj-lt"/>
              </a:rPr>
              <a:t>Geko</a:t>
            </a:r>
            <a:r>
              <a:rPr lang="en-US" sz="1600" dirty="0" smtClean="0">
                <a:latin typeface="+mj-lt"/>
              </a:rPr>
              <a:t>, </a:t>
            </a:r>
            <a:r>
              <a:rPr lang="ru-RU" sz="1600" dirty="0" smtClean="0">
                <a:latin typeface="+mj-lt"/>
              </a:rPr>
              <a:t>генераторные установки и др.</a:t>
            </a:r>
            <a:endParaRPr lang="ru-RU" sz="1600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69582" y="3284787"/>
            <a:ext cx="2133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КАМАЗЫ в количестве 5 шт.;</a:t>
            </a:r>
            <a:endParaRPr lang="ru-RU" sz="1600" dirty="0"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29118" y="4447309"/>
            <a:ext cx="2462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Подстанции КТП, установка компрессорная. </a:t>
            </a:r>
            <a:endParaRPr lang="ru-RU" sz="1600" dirty="0">
              <a:latin typeface="+mj-lt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119" y="3146034"/>
            <a:ext cx="2226000" cy="292690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247" y="1276524"/>
            <a:ext cx="3638829" cy="262638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843" y="1475769"/>
            <a:ext cx="2233275" cy="157673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246" y="4003468"/>
            <a:ext cx="3638829" cy="20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07532" y="897837"/>
            <a:ext cx="748807" cy="442129"/>
            <a:chOff x="1113598" y="2572521"/>
            <a:chExt cx="1166638" cy="734541"/>
          </a:xfrm>
        </p:grpSpPr>
        <p:grpSp>
          <p:nvGrpSpPr>
            <p:cNvPr id="22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25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26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28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23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24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767118" y="906087"/>
            <a:ext cx="6029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</a:rPr>
              <a:t>Автомобиль бортовой, каток дорожный </a:t>
            </a:r>
            <a:r>
              <a:rPr lang="en-US" sz="1400" dirty="0" smtClean="0">
                <a:latin typeface="+mj-lt"/>
              </a:rPr>
              <a:t>ASC</a:t>
            </a:r>
            <a:r>
              <a:rPr lang="ru-RU" sz="1400" dirty="0" smtClean="0">
                <a:latin typeface="+mj-lt"/>
              </a:rPr>
              <a:t>, экскаватор погрузчик.</a:t>
            </a:r>
            <a:endParaRPr lang="ru-RU" sz="1400" b="1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244" y="1734161"/>
            <a:ext cx="3935250" cy="284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236" y="653025"/>
            <a:ext cx="3469737" cy="23219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236" y="3350028"/>
            <a:ext cx="3469737" cy="25058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038" y="1734161"/>
            <a:ext cx="2226000" cy="28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2" y="648826"/>
            <a:ext cx="1117230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На электронной площадке ЭТП </a:t>
            </a:r>
            <a:r>
              <a:rPr lang="ru-RU" sz="2400" dirty="0">
                <a:solidFill>
                  <a:srgbClr val="0C344C"/>
                </a:solidFill>
                <a:latin typeface="+mj-lt"/>
              </a:rPr>
              <a:t>«</a:t>
            </a:r>
            <a:r>
              <a:rPr lang="ru-RU" sz="2400" dirty="0" err="1">
                <a:solidFill>
                  <a:srgbClr val="0C344C"/>
                </a:solidFill>
                <a:latin typeface="+mj-lt"/>
              </a:rPr>
              <a:t>Альфалот</a:t>
            </a:r>
            <a:r>
              <a:rPr lang="ru-RU" sz="2400" dirty="0">
                <a:solidFill>
                  <a:srgbClr val="0C344C"/>
                </a:solidFill>
                <a:latin typeface="+mj-lt"/>
              </a:rPr>
              <a:t>»: </a:t>
            </a:r>
            <a:r>
              <a:rPr lang="en-US" sz="2400" dirty="0">
                <a:solidFill>
                  <a:srgbClr val="0C344C"/>
                </a:solidFill>
                <a:latin typeface="+mj-lt"/>
                <a:hlinkClick r:id="rId2"/>
              </a:rPr>
              <a:t>https://</a:t>
            </a:r>
            <a:r>
              <a:rPr lang="en-US" sz="2400" dirty="0" smtClean="0">
                <a:solidFill>
                  <a:srgbClr val="0C344C"/>
                </a:solidFill>
                <a:latin typeface="+mj-lt"/>
                <a:hlinkClick r:id="rId2"/>
              </a:rPr>
              <a:t>bankrupt.alfalot.ru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C344C"/>
                </a:solidFill>
                <a:latin typeface="+mj-lt"/>
              </a:rPr>
              <a:t>05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.0</a:t>
            </a:r>
            <a:r>
              <a:rPr lang="en-US" sz="2400" dirty="0" smtClean="0">
                <a:solidFill>
                  <a:srgbClr val="0C344C"/>
                </a:solidFill>
                <a:latin typeface="+mj-lt"/>
              </a:rPr>
              <a:t>7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.202</a:t>
            </a:r>
            <a:r>
              <a:rPr lang="en-US" sz="2400" dirty="0" smtClean="0">
                <a:solidFill>
                  <a:srgbClr val="0C344C"/>
                </a:solidFill>
                <a:latin typeface="+mj-lt"/>
              </a:rPr>
              <a:t>1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 проводятся повторные электронные </a:t>
            </a:r>
            <a:r>
              <a:rPr lang="ru-RU" sz="2400" dirty="0">
                <a:solidFill>
                  <a:srgbClr val="0C344C"/>
                </a:solidFill>
                <a:latin typeface="+mj-lt"/>
              </a:rPr>
              <a:t>торги в форме аукциона, с 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открытой </a:t>
            </a:r>
            <a:r>
              <a:rPr lang="ru-RU" sz="2400" dirty="0">
                <a:solidFill>
                  <a:srgbClr val="0C344C"/>
                </a:solidFill>
                <a:latin typeface="+mj-lt"/>
              </a:rPr>
              <a:t>формой подачи предложения о 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цене, по </a:t>
            </a:r>
            <a:r>
              <a:rPr lang="ru-RU" sz="2400" dirty="0">
                <a:solidFill>
                  <a:srgbClr val="0C344C"/>
                </a:solidFill>
                <a:latin typeface="+mj-lt"/>
              </a:rPr>
              <a:t>реализации следующего 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имущества:</a:t>
            </a:r>
            <a:endParaRPr lang="en-US" sz="24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333404" y="2119745"/>
            <a:ext cx="579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580" y="2292412"/>
            <a:ext cx="111131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№ 18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: КАМАЗ 65115-62, АБС 69361Н VIN: X4869361HB0076403,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– 772,20 тыс.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руб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.;</a:t>
            </a:r>
            <a:endParaRPr lang="en-US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№ 19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: КАМАЗ 65115-62, АБС 69361Н VIN: X4869361HB0076402,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– 772,20 тыс.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руб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.;</a:t>
            </a:r>
            <a:endParaRPr lang="en-US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№ 23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: Машина комбинированная КО-829А1- 03 VIN: XVL4833A1B0000176,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– 747,90 тыс.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руб.; </a:t>
            </a:r>
            <a:endParaRPr lang="ru-RU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</a:t>
            </a:r>
            <a:r>
              <a:rPr lang="en-US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№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25: КАМАЗ 65115 VIN: XTC65115081162260,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-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558,00 тыс.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руб.; </a:t>
            </a:r>
            <a:endParaRPr lang="ru-RU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26: КАМАЗ 45142-10-15 VIN: X1F45142R70000527,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– 865,80 тыс.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руб.; </a:t>
            </a:r>
            <a:endParaRPr lang="ru-RU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№28: Нежилое помещение №13 здания литер под/А, кадастровый номер 23:43:0119002:2175, расположенное по адресу: г. Краснодар, ул. им. Александра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Покрышкина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, д. 4/8,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– 348,90 </a:t>
            </a:r>
            <a:r>
              <a:rPr lang="ru-RU" sz="1600" b="1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тыс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руб.; </a:t>
            </a:r>
            <a:endParaRPr lang="ru-RU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№30: Установка бурения DD 130 RIG,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– 25,27 тыс.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руб.; </a:t>
            </a:r>
            <a:endParaRPr lang="ru-RU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№31: Установка бурения DD130V 230V,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– 25,27 тыс.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руб.; </a:t>
            </a:r>
            <a:endParaRPr lang="ru-RU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№32: Установка бурения DD 200 BL,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– 84,75 тыс.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руб.; </a:t>
            </a:r>
            <a:endParaRPr lang="ru-RU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№33: Электростанция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Geko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 6400 ED-A/HEBA 988610,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– 35,47 тыс.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руб.; </a:t>
            </a:r>
            <a:endParaRPr lang="ru-RU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№34: Электростанция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Geko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 85000 ED-S/DEDA SS 986688,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– 415,65 тыс.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руб.; </a:t>
            </a:r>
            <a:endParaRPr lang="ru-RU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№37: Генераторная установка TECH10000E-AVR-RО5ATT SD-TECHNIC10000Е/АVR/R05,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– 92,85 тыс.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руб.; </a:t>
            </a:r>
            <a:endParaRPr lang="ru-RU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333404" y="2119745"/>
            <a:ext cx="579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715" y="1145912"/>
            <a:ext cx="10931239" cy="533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Лот №38: Электростанция дизельная BF-C206AS 38-00-07572,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– 639,45 тыс. руб.;</a:t>
            </a:r>
            <a:endParaRPr lang="ru-RU" sz="16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№39: Установка бурения DD 200 BL,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– 84,75 тыс.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руб.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; </a:t>
            </a:r>
            <a:endParaRPr lang="ru-RU" sz="16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№40: Станина к бурильной установке DD 200 BL,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– 47,99 тыс.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руб.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; </a:t>
            </a:r>
            <a:endParaRPr lang="ru-RU" sz="16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№41: Станина к бурильной установке DD 200 BL,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– 47,99 тыс. руб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; </a:t>
            </a:r>
            <a:endParaRPr lang="ru-RU" sz="16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№42: Станина к бурильной установке DD 200 BL,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– 47,99 тыс.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руб.; </a:t>
            </a:r>
            <a:endParaRPr lang="ru-RU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№43: Установка компрессорная К-3,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– 82,57 тыс.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руб.; </a:t>
            </a:r>
            <a:endParaRPr lang="ru-RU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№46: Подстанция КТП ТО-80/0,38 зав №080172,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– 37,19 тыс.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руб.; </a:t>
            </a:r>
            <a:endParaRPr lang="ru-RU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№47: Подстанция КТП ТО-80/0,38 зав №540174,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- 37,19 тыс. руб.; </a:t>
            </a:r>
            <a:endParaRPr lang="ru-RU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№48: Подстанция КТП ТО-80/0,38 зав №538090,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- 37,19 тыс. руб.; </a:t>
            </a:r>
            <a:endParaRPr lang="ru-RU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№49: Подстанция КТП ТО-80/0,38 зав №540215,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- 37,19 тыс. руб.; </a:t>
            </a:r>
            <a:endParaRPr lang="ru-RU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№50: Подстанция КТП ТО-80/0,38 зав №540001,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- 37,19 тыс. руб.; </a:t>
            </a:r>
            <a:endParaRPr lang="ru-RU" sz="1600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№51: Подстанция КТП ТО-80/0,38 зав №539989,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начальная цена - 37,19 тыс. руб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endParaRPr lang="ru-RU" sz="1600" b="1" dirty="0" smtClean="0">
              <a:latin typeface="+mj-lt"/>
            </a:endParaRPr>
          </a:p>
          <a:p>
            <a:pPr lvl="0">
              <a:spcAft>
                <a:spcPts val="500"/>
              </a:spcAft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	Заявки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на участие в торгах принимаются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с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24.0</a:t>
            </a:r>
            <a:r>
              <a:rPr lang="en-US" sz="1600" b="1" dirty="0">
                <a:solidFill>
                  <a:srgbClr val="000000"/>
                </a:solidFill>
                <a:latin typeface="Adobe Gothic Std B"/>
              </a:rPr>
              <a:t>5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.2021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до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30.0</a:t>
            </a:r>
            <a:r>
              <a:rPr lang="en-US" sz="1600" b="1" dirty="0">
                <a:solidFill>
                  <a:srgbClr val="000000"/>
                </a:solidFill>
                <a:latin typeface="Adobe Gothic Std B"/>
              </a:rPr>
              <a:t>6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.2021 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в электронной форме на сайте электронной площадки. </a:t>
            </a:r>
          </a:p>
          <a:p>
            <a:pPr lvl="0" algn="ctr">
              <a:spcAft>
                <a:spcPts val="500"/>
              </a:spcAft>
            </a:pP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Вся информация размещена на официальном ресурсе по адресу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:</a:t>
            </a:r>
          </a:p>
          <a:p>
            <a:pPr lvl="0" algn="ctr">
              <a:spcAft>
                <a:spcPts val="500"/>
              </a:spcAft>
            </a:pPr>
            <a:r>
              <a:rPr lang="en-US" sz="1600" dirty="0">
                <a:latin typeface="+mj-lt"/>
                <a:hlinkClick r:id="rId2"/>
              </a:rPr>
              <a:t>https://</a:t>
            </a:r>
            <a:r>
              <a:rPr lang="en-US" sz="1600" dirty="0" smtClean="0">
                <a:latin typeface="+mj-lt"/>
                <a:hlinkClick r:id="rId2"/>
              </a:rPr>
              <a:t>bankrot.fedresurs.ru/MessageWindow.aspx?ID=31C39A6E81A96D9A225489022F157BA2</a:t>
            </a:r>
            <a:endParaRPr lang="ru-RU" sz="1600" dirty="0" smtClean="0">
              <a:latin typeface="+mj-lt"/>
            </a:endParaRPr>
          </a:p>
          <a:p>
            <a:pPr lvl="0" algn="ctr">
              <a:spcAft>
                <a:spcPts val="500"/>
              </a:spcAft>
            </a:pPr>
            <a:endParaRPr lang="ru-RU" sz="1600" dirty="0" smtClean="0">
              <a:latin typeface="+mj-lt"/>
            </a:endParaRPr>
          </a:p>
          <a:p>
            <a:pPr lvl="0" algn="ctr">
              <a:spcAft>
                <a:spcPts val="500"/>
              </a:spcAft>
            </a:pPr>
            <a:endParaRPr lang="ru-RU" sz="1600" dirty="0">
              <a:latin typeface="+mj-lt"/>
            </a:endParaRPr>
          </a:p>
          <a:p>
            <a:pPr lvl="0" algn="ctr">
              <a:spcAft>
                <a:spcPts val="500"/>
              </a:spcAft>
            </a:pPr>
            <a:endParaRPr lang="ru-RU" sz="1600" dirty="0" smtClean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2581" y="4028330"/>
            <a:ext cx="10828838" cy="679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endParaRPr lang="ru-RU" sz="1600" dirty="0">
              <a:solidFill>
                <a:srgbClr val="000000"/>
              </a:solidFill>
              <a:latin typeface="Adobe Gothic Std B"/>
            </a:endParaRPr>
          </a:p>
          <a:p>
            <a:pPr lvl="0" algn="ctr">
              <a:spcAft>
                <a:spcPts val="50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qrcoder.ru/code/?https%3A%2F%2Fbankrot.fedresurs.ru%2FMessageWindow.aspx%3FID%3D31C39A6E81A96D9A225489022F157BA2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967" y="4904559"/>
            <a:ext cx="1136682" cy="11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2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2962" y="648826"/>
            <a:ext cx="1117230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На электронной площадке ЭТП </a:t>
            </a:r>
            <a:r>
              <a:rPr lang="ru-RU" sz="2400" dirty="0">
                <a:solidFill>
                  <a:srgbClr val="0C344C"/>
                </a:solidFill>
                <a:latin typeface="+mj-lt"/>
              </a:rPr>
              <a:t>«</a:t>
            </a:r>
            <a:r>
              <a:rPr lang="ru-RU" sz="2400" dirty="0" err="1">
                <a:solidFill>
                  <a:srgbClr val="0C344C"/>
                </a:solidFill>
                <a:latin typeface="+mj-lt"/>
              </a:rPr>
              <a:t>Альфалот</a:t>
            </a:r>
            <a:r>
              <a:rPr lang="ru-RU" sz="2400" dirty="0">
                <a:solidFill>
                  <a:srgbClr val="0C344C"/>
                </a:solidFill>
                <a:latin typeface="+mj-lt"/>
              </a:rPr>
              <a:t>»: </a:t>
            </a:r>
            <a:r>
              <a:rPr lang="en-US" sz="2400" dirty="0">
                <a:solidFill>
                  <a:srgbClr val="0C344C"/>
                </a:solidFill>
                <a:latin typeface="+mj-lt"/>
                <a:hlinkClick r:id="rId2"/>
              </a:rPr>
              <a:t>https://</a:t>
            </a:r>
            <a:r>
              <a:rPr lang="en-US" sz="2400" dirty="0" smtClean="0">
                <a:solidFill>
                  <a:srgbClr val="0C344C"/>
                </a:solidFill>
                <a:latin typeface="+mj-lt"/>
                <a:hlinkClick r:id="rId2"/>
              </a:rPr>
              <a:t>bankrupt.alfalot.ru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0C344C"/>
                </a:solidFill>
                <a:latin typeface="+mj-lt"/>
              </a:rPr>
              <a:t>05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.0</a:t>
            </a:r>
            <a:r>
              <a:rPr lang="en-US" sz="2400" dirty="0" smtClean="0">
                <a:solidFill>
                  <a:srgbClr val="0C344C"/>
                </a:solidFill>
                <a:latin typeface="+mj-lt"/>
              </a:rPr>
              <a:t>7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.202</a:t>
            </a:r>
            <a:r>
              <a:rPr lang="en-US" sz="2400" dirty="0" smtClean="0">
                <a:solidFill>
                  <a:srgbClr val="0C344C"/>
                </a:solidFill>
                <a:latin typeface="+mj-lt"/>
              </a:rPr>
              <a:t>1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 проводятся 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электронные </a:t>
            </a:r>
            <a:r>
              <a:rPr lang="ru-RU" sz="2400" dirty="0">
                <a:solidFill>
                  <a:srgbClr val="0C344C"/>
                </a:solidFill>
                <a:latin typeface="+mj-lt"/>
              </a:rPr>
              <a:t>торги в форме аукциона, с 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открытой </a:t>
            </a:r>
            <a:r>
              <a:rPr lang="ru-RU" sz="2400" dirty="0">
                <a:solidFill>
                  <a:srgbClr val="0C344C"/>
                </a:solidFill>
                <a:latin typeface="+mj-lt"/>
              </a:rPr>
              <a:t>формой подачи предложения о 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цене, по </a:t>
            </a:r>
            <a:r>
              <a:rPr lang="ru-RU" sz="2400" dirty="0">
                <a:solidFill>
                  <a:srgbClr val="0C344C"/>
                </a:solidFill>
                <a:latin typeface="+mj-lt"/>
              </a:rPr>
              <a:t>реализации следующего </a:t>
            </a:r>
            <a:r>
              <a:rPr lang="ru-RU" sz="2400" dirty="0" smtClean="0">
                <a:solidFill>
                  <a:srgbClr val="0C344C"/>
                </a:solidFill>
                <a:latin typeface="+mj-lt"/>
              </a:rPr>
              <a:t>имущества:</a:t>
            </a:r>
            <a:endParaRPr lang="en-US" sz="24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333404" y="2119745"/>
            <a:ext cx="579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0282" y="1923080"/>
            <a:ext cx="11105481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Adobe Gothic Std B"/>
              </a:rPr>
              <a:t>Лот №13: Экскаватор </a:t>
            </a:r>
            <a:r>
              <a:rPr lang="en-US" sz="1600" dirty="0">
                <a:solidFill>
                  <a:srgbClr val="333333"/>
                </a:solidFill>
                <a:latin typeface="Adobe Gothic Std B"/>
              </a:rPr>
              <a:t>CAT VIN: CATM315DPJB00390, </a:t>
            </a:r>
            <a:r>
              <a:rPr lang="ru-RU" sz="1600" b="1" dirty="0">
                <a:solidFill>
                  <a:srgbClr val="333333"/>
                </a:solidFill>
                <a:latin typeface="Adobe Gothic Std B"/>
              </a:rPr>
              <a:t>начальная цена - 1 </a:t>
            </a:r>
            <a:r>
              <a:rPr lang="ru-RU" sz="1600" b="1" dirty="0" smtClean="0">
                <a:solidFill>
                  <a:srgbClr val="333333"/>
                </a:solidFill>
                <a:latin typeface="Adobe Gothic Std B"/>
              </a:rPr>
              <a:t>036,00 тыс. </a:t>
            </a:r>
            <a:r>
              <a:rPr lang="ru-RU" sz="1600" b="1" dirty="0">
                <a:solidFill>
                  <a:srgbClr val="333333"/>
                </a:solidFill>
                <a:latin typeface="Adobe Gothic Std B"/>
              </a:rPr>
              <a:t>руб.; </a:t>
            </a:r>
            <a:endParaRPr lang="ru-RU" sz="1600" b="1" dirty="0" smtClean="0">
              <a:solidFill>
                <a:srgbClr val="333333"/>
              </a:solidFill>
              <a:latin typeface="Adobe Gothic Std B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dobe Gothic Std B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dobe Gothic Std B"/>
              </a:rPr>
              <a:t>№14: Экскаватор погрузчик </a:t>
            </a:r>
            <a:r>
              <a:rPr lang="en-US" sz="1600" dirty="0">
                <a:solidFill>
                  <a:srgbClr val="333333"/>
                </a:solidFill>
                <a:latin typeface="Adobe Gothic Std B"/>
              </a:rPr>
              <a:t>CATERPILLAR 432F VIN: CAT0432FCLNR00343, </a:t>
            </a:r>
            <a:r>
              <a:rPr lang="ru-RU" sz="1600" b="1" dirty="0">
                <a:solidFill>
                  <a:srgbClr val="333333"/>
                </a:solidFill>
                <a:latin typeface="Adobe Gothic Std B"/>
              </a:rPr>
              <a:t>начальная цена - </a:t>
            </a:r>
            <a:r>
              <a:rPr lang="ru-RU" sz="1600" b="1" dirty="0" smtClean="0">
                <a:solidFill>
                  <a:srgbClr val="333333"/>
                </a:solidFill>
                <a:latin typeface="Adobe Gothic Std B"/>
              </a:rPr>
              <a:t>597,00 тыс. </a:t>
            </a:r>
            <a:r>
              <a:rPr lang="ru-RU" sz="1600" b="1" dirty="0">
                <a:solidFill>
                  <a:srgbClr val="333333"/>
                </a:solidFill>
                <a:latin typeface="Adobe Gothic Std B"/>
              </a:rPr>
              <a:t>руб.; </a:t>
            </a:r>
            <a:endParaRPr lang="ru-RU" sz="1600" b="1" dirty="0" smtClean="0">
              <a:solidFill>
                <a:srgbClr val="333333"/>
              </a:solidFill>
              <a:latin typeface="Adobe Gothic Std B"/>
            </a:endParaRPr>
          </a:p>
          <a:p>
            <a:r>
              <a:rPr lang="ru-RU" sz="1600" dirty="0" smtClean="0">
                <a:solidFill>
                  <a:srgbClr val="333333"/>
                </a:solidFill>
                <a:latin typeface="Adobe Gothic Std B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dobe Gothic Std B"/>
              </a:rPr>
              <a:t>№35: Автомобиль бортовой </a:t>
            </a:r>
            <a:r>
              <a:rPr lang="en-US" sz="1600" dirty="0">
                <a:solidFill>
                  <a:srgbClr val="333333"/>
                </a:solidFill>
                <a:latin typeface="Adobe Gothic Std B"/>
              </a:rPr>
              <a:t>A</a:t>
            </a:r>
            <a:r>
              <a:rPr lang="ru-RU" sz="1600" dirty="0">
                <a:solidFill>
                  <a:srgbClr val="333333"/>
                </a:solidFill>
                <a:latin typeface="Adobe Gothic Std B"/>
              </a:rPr>
              <a:t>Б-</a:t>
            </a:r>
            <a:r>
              <a:rPr lang="en-US" sz="1600" dirty="0">
                <a:solidFill>
                  <a:srgbClr val="333333"/>
                </a:solidFill>
                <a:latin typeface="Adobe Gothic Std B"/>
              </a:rPr>
              <a:t>SE0132-3, X9HSE013283000173, </a:t>
            </a:r>
            <a:r>
              <a:rPr lang="ru-RU" sz="1600" b="1" dirty="0">
                <a:solidFill>
                  <a:srgbClr val="333333"/>
                </a:solidFill>
                <a:latin typeface="Adobe Gothic Std B"/>
              </a:rPr>
              <a:t>начальная цена </a:t>
            </a:r>
            <a:r>
              <a:rPr lang="ru-RU" sz="1600" b="1" dirty="0" smtClean="0">
                <a:solidFill>
                  <a:srgbClr val="333333"/>
                </a:solidFill>
                <a:latin typeface="Adobe Gothic Std B"/>
              </a:rPr>
              <a:t>– 185,83 тыс. </a:t>
            </a:r>
            <a:r>
              <a:rPr lang="ru-RU" sz="1600" b="1" dirty="0">
                <a:solidFill>
                  <a:srgbClr val="333333"/>
                </a:solidFill>
                <a:latin typeface="Adobe Gothic Std B"/>
              </a:rPr>
              <a:t>руб</a:t>
            </a:r>
            <a:r>
              <a:rPr lang="ru-RU" sz="1600" b="1" dirty="0" smtClean="0">
                <a:solidFill>
                  <a:srgbClr val="333333"/>
                </a:solidFill>
                <a:latin typeface="Adobe Gothic Std B"/>
              </a:rPr>
              <a:t>.;</a:t>
            </a:r>
          </a:p>
          <a:p>
            <a:r>
              <a:rPr lang="ru-RU" sz="1600" dirty="0" smtClean="0">
                <a:solidFill>
                  <a:srgbClr val="333333"/>
                </a:solidFill>
                <a:latin typeface="Adobe Gothic Std B"/>
              </a:rPr>
              <a:t>Лот </a:t>
            </a:r>
            <a:r>
              <a:rPr lang="ru-RU" sz="1600" dirty="0">
                <a:solidFill>
                  <a:srgbClr val="333333"/>
                </a:solidFill>
                <a:latin typeface="Adobe Gothic Std B"/>
              </a:rPr>
              <a:t>№36: КАМАЗ 65117-</a:t>
            </a:r>
            <a:r>
              <a:rPr lang="en-US" sz="1600" dirty="0">
                <a:solidFill>
                  <a:srgbClr val="333333"/>
                </a:solidFill>
                <a:latin typeface="Adobe Gothic Std B"/>
              </a:rPr>
              <a:t>N3, </a:t>
            </a:r>
            <a:r>
              <a:rPr lang="ru-RU" sz="1600" dirty="0">
                <a:solidFill>
                  <a:srgbClr val="333333"/>
                </a:solidFill>
                <a:latin typeface="Adobe Gothic Std B"/>
              </a:rPr>
              <a:t>ХТС651173С1253508, </a:t>
            </a:r>
            <a:r>
              <a:rPr lang="ru-RU" sz="1600" b="1" dirty="0">
                <a:solidFill>
                  <a:srgbClr val="333333"/>
                </a:solidFill>
                <a:latin typeface="Adobe Gothic Std B"/>
              </a:rPr>
              <a:t>начальная цена - 1 </a:t>
            </a:r>
            <a:r>
              <a:rPr lang="ru-RU" sz="1600" b="1" dirty="0" smtClean="0">
                <a:solidFill>
                  <a:srgbClr val="333333"/>
                </a:solidFill>
                <a:latin typeface="Adobe Gothic Std B"/>
              </a:rPr>
              <a:t>199,91 тыс. </a:t>
            </a:r>
            <a:r>
              <a:rPr lang="ru-RU" sz="1600" b="1" dirty="0">
                <a:solidFill>
                  <a:srgbClr val="333333"/>
                </a:solidFill>
                <a:latin typeface="Adobe Gothic Std B"/>
              </a:rPr>
              <a:t>руб</a:t>
            </a:r>
            <a:r>
              <a:rPr lang="ru-RU" sz="1600" b="1" dirty="0" smtClean="0">
                <a:solidFill>
                  <a:srgbClr val="333333"/>
                </a:solidFill>
                <a:latin typeface="Adobe Gothic Std B"/>
              </a:rPr>
              <a:t>.</a:t>
            </a:r>
          </a:p>
          <a:p>
            <a:endParaRPr lang="ru-RU" sz="1600" b="1" dirty="0">
              <a:solidFill>
                <a:srgbClr val="333333"/>
              </a:solidFill>
              <a:latin typeface="Adobe Gothic Std B"/>
            </a:endParaRPr>
          </a:p>
          <a:p>
            <a:endParaRPr lang="ru-RU" sz="1600" b="1" dirty="0" smtClean="0">
              <a:solidFill>
                <a:srgbClr val="333333"/>
              </a:solidFill>
              <a:latin typeface="Adobe Gothic Std B"/>
            </a:endParaRPr>
          </a:p>
          <a:p>
            <a:pPr lvl="0">
              <a:spcAft>
                <a:spcPts val="500"/>
              </a:spcAft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	Заявки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на участие в торгах принимаются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с 24.0</a:t>
            </a:r>
            <a:r>
              <a:rPr lang="en-US" sz="1600" b="1" dirty="0">
                <a:solidFill>
                  <a:srgbClr val="000000"/>
                </a:solidFill>
                <a:latin typeface="Adobe Gothic Std B"/>
              </a:rPr>
              <a:t>5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.2021 до 30.0</a:t>
            </a:r>
            <a:r>
              <a:rPr lang="en-US" sz="1600" b="1" dirty="0">
                <a:solidFill>
                  <a:srgbClr val="000000"/>
                </a:solidFill>
                <a:latin typeface="Adobe Gothic Std B"/>
              </a:rPr>
              <a:t>6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.2021 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в электронной форме на сайте электронной площадки. </a:t>
            </a:r>
          </a:p>
          <a:p>
            <a:pPr lvl="0" algn="ctr">
              <a:spcAft>
                <a:spcPts val="500"/>
              </a:spcAft>
            </a:pP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Вся информация размещена на официальном ресурсе по адресу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:</a:t>
            </a:r>
          </a:p>
          <a:p>
            <a:pPr lvl="0" algn="ctr">
              <a:spcAft>
                <a:spcPts val="500"/>
              </a:spcAft>
            </a:pPr>
            <a:r>
              <a:rPr lang="en-US" sz="1600" b="1" dirty="0">
                <a:solidFill>
                  <a:srgbClr val="333333"/>
                </a:solidFill>
                <a:latin typeface="Adobe Gothic Std B"/>
                <a:hlinkClick r:id="rId3"/>
              </a:rPr>
              <a:t>https://</a:t>
            </a:r>
            <a:r>
              <a:rPr lang="en-US" sz="1600" b="1" dirty="0" smtClean="0">
                <a:solidFill>
                  <a:srgbClr val="333333"/>
                </a:solidFill>
                <a:latin typeface="Adobe Gothic Std B"/>
                <a:hlinkClick r:id="rId3"/>
              </a:rPr>
              <a:t>bankrot.fedresurs.ru/MessageWindow.aspx?ID=31674AD2AF8EE3794024F516E7670E96</a:t>
            </a:r>
            <a:endParaRPr lang="ru-RU" sz="1600" b="1" dirty="0" smtClean="0">
              <a:solidFill>
                <a:srgbClr val="333333"/>
              </a:solidFill>
              <a:latin typeface="Adobe Gothic Std B"/>
            </a:endParaRPr>
          </a:p>
          <a:p>
            <a:pPr lvl="0" algn="ctr">
              <a:spcAft>
                <a:spcPts val="500"/>
              </a:spcAft>
            </a:pPr>
            <a:endParaRPr lang="ru-RU" sz="1600" b="1" dirty="0" smtClean="0">
              <a:solidFill>
                <a:srgbClr val="333333"/>
              </a:solidFill>
              <a:latin typeface="Adobe Gothic Std B"/>
            </a:endParaRPr>
          </a:p>
          <a:p>
            <a:pPr lvl="0" algn="ctr">
              <a:spcAft>
                <a:spcPts val="500"/>
              </a:spcAft>
            </a:pPr>
            <a:endParaRPr lang="ru-RU" sz="1600" b="1" dirty="0">
              <a:solidFill>
                <a:srgbClr val="333333"/>
              </a:solidFill>
              <a:latin typeface="Adobe Gothic Std B"/>
            </a:endParaRPr>
          </a:p>
          <a:p>
            <a:pPr lvl="0" algn="ctr">
              <a:spcAft>
                <a:spcPts val="500"/>
              </a:spcAft>
            </a:pPr>
            <a:endParaRPr lang="ru-RU" sz="1600" b="1" dirty="0" smtClean="0">
              <a:solidFill>
                <a:srgbClr val="333333"/>
              </a:solidFill>
              <a:latin typeface="Adobe Gothic Std B"/>
            </a:endParaRPr>
          </a:p>
          <a:p>
            <a:pPr lvl="0" algn="ctr">
              <a:spcAft>
                <a:spcPts val="500"/>
              </a:spcAft>
            </a:pPr>
            <a:endParaRPr lang="ru-RU" sz="1600" b="1" dirty="0" smtClean="0">
              <a:solidFill>
                <a:srgbClr val="333333"/>
              </a:solidFill>
              <a:latin typeface="Adobe Gothic Std B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5795" y="4783484"/>
            <a:ext cx="1309968" cy="130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0521"/>
            <a:ext cx="12192000" cy="3487479"/>
          </a:xfrm>
          <a:prstGeom prst="rect">
            <a:avLst/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8" y="688975"/>
            <a:ext cx="56753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Спасибо за внимание!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7745" y="1833486"/>
            <a:ext cx="5718581" cy="1314187"/>
            <a:chOff x="6515099" y="1771723"/>
            <a:chExt cx="5230310" cy="1314187"/>
          </a:xfrm>
        </p:grpSpPr>
        <p:sp>
          <p:nvSpPr>
            <p:cNvPr id="10" name="TextBox 25"/>
            <p:cNvSpPr txBox="1"/>
            <p:nvPr/>
          </p:nvSpPr>
          <p:spPr>
            <a:xfrm>
              <a:off x="6515099" y="1771723"/>
              <a:ext cx="523031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Администрация муниципального образования </a:t>
              </a:r>
            </a:p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город Краснодар</a:t>
              </a:r>
              <a:endParaRPr lang="en-US" sz="1600" dirty="0">
                <a:solidFill>
                  <a:srgbClr val="6F878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6515099" y="2439579"/>
              <a:ext cx="4579914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Calibri Light" panose="020F0302020204030204" pitchFamily="34" charset="0"/>
                </a:rPr>
                <a:t>Получить консультацию или отправить заявку на инвестиционный проект можно на официальном инвестиционном портале города Краснодар: 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b="1" dirty="0" smtClean="0">
                  <a:solidFill>
                    <a:srgbClr val="19627F"/>
                  </a:solidFill>
                  <a:latin typeface="+mj-lt"/>
                  <a:cs typeface="Calibri Light" panose="020F0302020204030204" pitchFamily="34" charset="0"/>
                </a:rPr>
                <a:t>www.investment.krd.ru</a:t>
              </a:r>
              <a:endParaRPr lang="en-US" sz="1050" b="1" dirty="0">
                <a:solidFill>
                  <a:srgbClr val="19627F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17745" y="3921712"/>
            <a:ext cx="3181789" cy="1406217"/>
            <a:chOff x="837317" y="4568043"/>
            <a:chExt cx="3181789" cy="1406217"/>
          </a:xfrm>
        </p:grpSpPr>
        <p:sp>
          <p:nvSpPr>
            <p:cNvPr id="21" name="TextBox 25"/>
            <p:cNvSpPr txBox="1"/>
            <p:nvPr/>
          </p:nvSpPr>
          <p:spPr>
            <a:xfrm>
              <a:off x="837317" y="5004764"/>
              <a:ext cx="3181789" cy="9694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350000 г. Краснодар, ул. Красная, 122</a:t>
              </a:r>
            </a:p>
            <a:p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Инвесторам телефон для справок:</a:t>
              </a: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+ 7 (861) 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259</a:t>
              </a:r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-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82</a:t>
              </a:r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-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17</a:t>
              </a:r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e-</a:t>
              </a:r>
              <a:r>
                <a:rPr lang="ru-RU" sz="1050" dirty="0" err="1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mail</a:t>
              </a:r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: plan@krd.ru</a:t>
              </a:r>
              <a:endParaRPr lang="en-US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38044" y="4568043"/>
              <a:ext cx="272283" cy="295733"/>
              <a:chOff x="3421063" y="2887663"/>
              <a:chExt cx="331788" cy="360363"/>
            </a:xfrm>
            <a:solidFill>
              <a:schemeClr val="bg1"/>
            </a:solidFill>
          </p:grpSpPr>
          <p:sp>
            <p:nvSpPr>
              <p:cNvPr id="24" name="Freeform 211"/>
              <p:cNvSpPr>
                <a:spLocks noEditPoints="1"/>
              </p:cNvSpPr>
              <p:nvPr/>
            </p:nvSpPr>
            <p:spPr bwMode="auto">
              <a:xfrm>
                <a:off x="3586163" y="3082926"/>
                <a:ext cx="166688" cy="165100"/>
              </a:xfrm>
              <a:custGeom>
                <a:avLst/>
                <a:gdLst>
                  <a:gd name="T0" fmla="*/ 43 w 44"/>
                  <a:gd name="T1" fmla="*/ 40 h 44"/>
                  <a:gd name="T2" fmla="*/ 31 w 44"/>
                  <a:gd name="T3" fmla="*/ 28 h 44"/>
                  <a:gd name="T4" fmla="*/ 34 w 44"/>
                  <a:gd name="T5" fmla="*/ 17 h 44"/>
                  <a:gd name="T6" fmla="*/ 17 w 44"/>
                  <a:gd name="T7" fmla="*/ 0 h 44"/>
                  <a:gd name="T8" fmla="*/ 0 w 44"/>
                  <a:gd name="T9" fmla="*/ 17 h 44"/>
                  <a:gd name="T10" fmla="*/ 17 w 44"/>
                  <a:gd name="T11" fmla="*/ 34 h 44"/>
                  <a:gd name="T12" fmla="*/ 28 w 44"/>
                  <a:gd name="T13" fmla="*/ 30 h 44"/>
                  <a:gd name="T14" fmla="*/ 41 w 44"/>
                  <a:gd name="T15" fmla="*/ 43 h 44"/>
                  <a:gd name="T16" fmla="*/ 42 w 44"/>
                  <a:gd name="T17" fmla="*/ 44 h 44"/>
                  <a:gd name="T18" fmla="*/ 43 w 44"/>
                  <a:gd name="T19" fmla="*/ 43 h 44"/>
                  <a:gd name="T20" fmla="*/ 43 w 44"/>
                  <a:gd name="T21" fmla="*/ 40 h 44"/>
                  <a:gd name="T22" fmla="*/ 4 w 44"/>
                  <a:gd name="T23" fmla="*/ 17 h 44"/>
                  <a:gd name="T24" fmla="*/ 17 w 44"/>
                  <a:gd name="T25" fmla="*/ 4 h 44"/>
                  <a:gd name="T26" fmla="*/ 30 w 44"/>
                  <a:gd name="T27" fmla="*/ 17 h 44"/>
                  <a:gd name="T28" fmla="*/ 17 w 44"/>
                  <a:gd name="T29" fmla="*/ 30 h 44"/>
                  <a:gd name="T30" fmla="*/ 4 w 44"/>
                  <a:gd name="T3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4">
                    <a:moveTo>
                      <a:pt x="43" y="40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5"/>
                      <a:pt x="34" y="21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1" y="34"/>
                      <a:pt x="25" y="33"/>
                      <a:pt x="28" y="30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2" y="44"/>
                    </a:cubicBezTo>
                    <a:cubicBezTo>
                      <a:pt x="43" y="44"/>
                      <a:pt x="43" y="44"/>
                      <a:pt x="43" y="43"/>
                    </a:cubicBezTo>
                    <a:cubicBezTo>
                      <a:pt x="44" y="42"/>
                      <a:pt x="44" y="41"/>
                      <a:pt x="43" y="40"/>
                    </a:cubicBezTo>
                    <a:close/>
                    <a:moveTo>
                      <a:pt x="4" y="17"/>
                    </a:moveTo>
                    <a:cubicBezTo>
                      <a:pt x="4" y="10"/>
                      <a:pt x="10" y="4"/>
                      <a:pt x="17" y="4"/>
                    </a:cubicBezTo>
                    <a:cubicBezTo>
                      <a:pt x="25" y="4"/>
                      <a:pt x="30" y="10"/>
                      <a:pt x="30" y="17"/>
                    </a:cubicBezTo>
                    <a:cubicBezTo>
                      <a:pt x="30" y="24"/>
                      <a:pt x="25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Freeform 212"/>
              <p:cNvSpPr>
                <a:spLocks/>
              </p:cNvSpPr>
              <p:nvPr/>
            </p:nvSpPr>
            <p:spPr bwMode="auto">
              <a:xfrm>
                <a:off x="3451225" y="2917826"/>
                <a:ext cx="255588" cy="14288"/>
              </a:xfrm>
              <a:custGeom>
                <a:avLst/>
                <a:gdLst>
                  <a:gd name="T0" fmla="*/ 2 w 68"/>
                  <a:gd name="T1" fmla="*/ 0 h 4"/>
                  <a:gd name="T2" fmla="*/ 0 w 68"/>
                  <a:gd name="T3" fmla="*/ 2 h 4"/>
                  <a:gd name="T4" fmla="*/ 2 w 68"/>
                  <a:gd name="T5" fmla="*/ 4 h 4"/>
                  <a:gd name="T6" fmla="*/ 66 w 68"/>
                  <a:gd name="T7" fmla="*/ 4 h 4"/>
                  <a:gd name="T8" fmla="*/ 68 w 68"/>
                  <a:gd name="T9" fmla="*/ 2 h 4"/>
                  <a:gd name="T10" fmla="*/ 66 w 68"/>
                  <a:gd name="T11" fmla="*/ 0 h 4"/>
                  <a:gd name="T12" fmla="*/ 2 w 6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213"/>
              <p:cNvSpPr>
                <a:spLocks/>
              </p:cNvSpPr>
              <p:nvPr/>
            </p:nvSpPr>
            <p:spPr bwMode="auto">
              <a:xfrm>
                <a:off x="3722688" y="3184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214"/>
              <p:cNvSpPr>
                <a:spLocks/>
              </p:cNvSpPr>
              <p:nvPr/>
            </p:nvSpPr>
            <p:spPr bwMode="auto">
              <a:xfrm>
                <a:off x="3421063" y="2887663"/>
                <a:ext cx="301625" cy="360363"/>
              </a:xfrm>
              <a:custGeom>
                <a:avLst/>
                <a:gdLst>
                  <a:gd name="T0" fmla="*/ 71 w 80"/>
                  <a:gd name="T1" fmla="*/ 88 h 96"/>
                  <a:gd name="T2" fmla="*/ 61 w 80"/>
                  <a:gd name="T3" fmla="*/ 90 h 96"/>
                  <a:gd name="T4" fmla="*/ 40 w 80"/>
                  <a:gd name="T5" fmla="*/ 69 h 96"/>
                  <a:gd name="T6" fmla="*/ 61 w 80"/>
                  <a:gd name="T7" fmla="*/ 48 h 96"/>
                  <a:gd name="T8" fmla="*/ 80 w 80"/>
                  <a:gd name="T9" fmla="*/ 59 h 96"/>
                  <a:gd name="T10" fmla="*/ 80 w 80"/>
                  <a:gd name="T11" fmla="*/ 18 h 96"/>
                  <a:gd name="T12" fmla="*/ 78 w 80"/>
                  <a:gd name="T13" fmla="*/ 16 h 96"/>
                  <a:gd name="T14" fmla="*/ 10 w 80"/>
                  <a:gd name="T15" fmla="*/ 16 h 96"/>
                  <a:gd name="T16" fmla="*/ 4 w 80"/>
                  <a:gd name="T17" fmla="*/ 10 h 96"/>
                  <a:gd name="T18" fmla="*/ 10 w 80"/>
                  <a:gd name="T19" fmla="*/ 4 h 96"/>
                  <a:gd name="T20" fmla="*/ 78 w 80"/>
                  <a:gd name="T21" fmla="*/ 4 h 96"/>
                  <a:gd name="T22" fmla="*/ 80 w 80"/>
                  <a:gd name="T23" fmla="*/ 2 h 96"/>
                  <a:gd name="T24" fmla="*/ 78 w 80"/>
                  <a:gd name="T25" fmla="*/ 0 h 96"/>
                  <a:gd name="T26" fmla="*/ 10 w 80"/>
                  <a:gd name="T27" fmla="*/ 0 h 96"/>
                  <a:gd name="T28" fmla="*/ 0 w 80"/>
                  <a:gd name="T29" fmla="*/ 10 h 96"/>
                  <a:gd name="T30" fmla="*/ 0 w 80"/>
                  <a:gd name="T31" fmla="*/ 86 h 96"/>
                  <a:gd name="T32" fmla="*/ 10 w 80"/>
                  <a:gd name="T33" fmla="*/ 96 h 96"/>
                  <a:gd name="T34" fmla="*/ 78 w 80"/>
                  <a:gd name="T35" fmla="*/ 96 h 96"/>
                  <a:gd name="T36" fmla="*/ 79 w 80"/>
                  <a:gd name="T37" fmla="*/ 96 h 96"/>
                  <a:gd name="T38" fmla="*/ 71 w 80"/>
                  <a:gd name="T39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6">
                    <a:moveTo>
                      <a:pt x="71" y="88"/>
                    </a:moveTo>
                    <a:cubicBezTo>
                      <a:pt x="68" y="89"/>
                      <a:pt x="65" y="90"/>
                      <a:pt x="61" y="90"/>
                    </a:cubicBezTo>
                    <a:cubicBezTo>
                      <a:pt x="50" y="90"/>
                      <a:pt x="40" y="81"/>
                      <a:pt x="40" y="69"/>
                    </a:cubicBezTo>
                    <a:cubicBezTo>
                      <a:pt x="40" y="57"/>
                      <a:pt x="50" y="48"/>
                      <a:pt x="61" y="48"/>
                    </a:cubicBezTo>
                    <a:cubicBezTo>
                      <a:pt x="69" y="48"/>
                      <a:pt x="76" y="53"/>
                      <a:pt x="80" y="5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79" y="16"/>
                      <a:pt x="7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4" y="96"/>
                      <a:pt x="10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9" y="96"/>
                      <a:pt x="79" y="96"/>
                    </a:cubicBezTo>
                    <a:lnTo>
                      <a:pt x="7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9652219" y="3962638"/>
            <a:ext cx="2022331" cy="598305"/>
            <a:chOff x="4608029" y="4568042"/>
            <a:chExt cx="2321338" cy="598305"/>
          </a:xfrm>
        </p:grpSpPr>
        <p:grpSp>
          <p:nvGrpSpPr>
            <p:cNvPr id="35" name="Group 34"/>
            <p:cNvGrpSpPr/>
            <p:nvPr/>
          </p:nvGrpSpPr>
          <p:grpSpPr>
            <a:xfrm>
              <a:off x="4608029" y="4568042"/>
              <a:ext cx="289251" cy="295733"/>
              <a:chOff x="9294074" y="3609976"/>
              <a:chExt cx="352465" cy="360362"/>
            </a:xfrm>
            <a:solidFill>
              <a:schemeClr val="bg1"/>
            </a:solidFill>
          </p:grpSpPr>
          <p:sp>
            <p:nvSpPr>
              <p:cNvPr id="36" name="Oval 100"/>
              <p:cNvSpPr>
                <a:spLocks noChangeArrowheads="1"/>
              </p:cNvSpPr>
              <p:nvPr/>
            </p:nvSpPr>
            <p:spPr bwMode="auto">
              <a:xfrm>
                <a:off x="9324236" y="3609976"/>
                <a:ext cx="120652" cy="1206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7" name="Freeform 101"/>
              <p:cNvSpPr>
                <a:spLocks/>
              </p:cNvSpPr>
              <p:nvPr/>
            </p:nvSpPr>
            <p:spPr bwMode="auto">
              <a:xfrm>
                <a:off x="9294074" y="3744913"/>
                <a:ext cx="180974" cy="225425"/>
              </a:xfrm>
              <a:custGeom>
                <a:avLst/>
                <a:gdLst>
                  <a:gd name="T0" fmla="*/ 28 w 48"/>
                  <a:gd name="T1" fmla="*/ 0 h 60"/>
                  <a:gd name="T2" fmla="*/ 30 w 48"/>
                  <a:gd name="T3" fmla="*/ 27 h 60"/>
                  <a:gd name="T4" fmla="*/ 24 w 48"/>
                  <a:gd name="T5" fmla="*/ 33 h 60"/>
                  <a:gd name="T6" fmla="*/ 18 w 48"/>
                  <a:gd name="T7" fmla="*/ 27 h 60"/>
                  <a:gd name="T8" fmla="*/ 20 w 48"/>
                  <a:gd name="T9" fmla="*/ 0 h 60"/>
                  <a:gd name="T10" fmla="*/ 0 w 48"/>
                  <a:gd name="T11" fmla="*/ 0 h 60"/>
                  <a:gd name="T12" fmla="*/ 0 w 48"/>
                  <a:gd name="T13" fmla="*/ 2 h 60"/>
                  <a:gd name="T14" fmla="*/ 14 w 48"/>
                  <a:gd name="T15" fmla="*/ 33 h 60"/>
                  <a:gd name="T16" fmla="*/ 14 w 48"/>
                  <a:gd name="T17" fmla="*/ 60 h 60"/>
                  <a:gd name="T18" fmla="*/ 34 w 48"/>
                  <a:gd name="T19" fmla="*/ 60 h 60"/>
                  <a:gd name="T20" fmla="*/ 34 w 48"/>
                  <a:gd name="T21" fmla="*/ 33 h 60"/>
                  <a:gd name="T22" fmla="*/ 48 w 48"/>
                  <a:gd name="T23" fmla="*/ 2 h 60"/>
                  <a:gd name="T24" fmla="*/ 48 w 48"/>
                  <a:gd name="T25" fmla="*/ 0 h 60"/>
                  <a:gd name="T26" fmla="*/ 28 w 48"/>
                  <a:gd name="T2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60">
                    <a:moveTo>
                      <a:pt x="28" y="0"/>
                    </a:moveTo>
                    <a:cubicBezTo>
                      <a:pt x="30" y="27"/>
                      <a:pt x="30" y="27"/>
                      <a:pt x="30" y="27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6"/>
                      <a:pt x="5" y="27"/>
                      <a:pt x="14" y="3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43" y="27"/>
                      <a:pt x="48" y="16"/>
                      <a:pt x="48" y="2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8" name="Freeform 102"/>
              <p:cNvSpPr>
                <a:spLocks noEditPoints="1"/>
              </p:cNvSpPr>
              <p:nvPr/>
            </p:nvSpPr>
            <p:spPr bwMode="auto">
              <a:xfrm>
                <a:off x="9429051" y="3624263"/>
                <a:ext cx="217488" cy="225425"/>
              </a:xfrm>
              <a:custGeom>
                <a:avLst/>
                <a:gdLst>
                  <a:gd name="T0" fmla="*/ 4 w 58"/>
                  <a:gd name="T1" fmla="*/ 0 h 60"/>
                  <a:gd name="T2" fmla="*/ 8 w 58"/>
                  <a:gd name="T3" fmla="*/ 12 h 60"/>
                  <a:gd name="T4" fmla="*/ 0 w 58"/>
                  <a:gd name="T5" fmla="*/ 28 h 60"/>
                  <a:gd name="T6" fmla="*/ 16 w 58"/>
                  <a:gd name="T7" fmla="*/ 28 h 60"/>
                  <a:gd name="T8" fmla="*/ 16 w 58"/>
                  <a:gd name="T9" fmla="*/ 34 h 60"/>
                  <a:gd name="T10" fmla="*/ 9 w 58"/>
                  <a:gd name="T11" fmla="*/ 60 h 60"/>
                  <a:gd name="T12" fmla="*/ 58 w 58"/>
                  <a:gd name="T13" fmla="*/ 60 h 60"/>
                  <a:gd name="T14" fmla="*/ 58 w 58"/>
                  <a:gd name="T15" fmla="*/ 0 h 60"/>
                  <a:gd name="T16" fmla="*/ 4 w 58"/>
                  <a:gd name="T17" fmla="*/ 0 h 60"/>
                  <a:gd name="T18" fmla="*/ 51 w 58"/>
                  <a:gd name="T19" fmla="*/ 13 h 60"/>
                  <a:gd name="T20" fmla="*/ 45 w 58"/>
                  <a:gd name="T21" fmla="*/ 31 h 60"/>
                  <a:gd name="T22" fmla="*/ 44 w 58"/>
                  <a:gd name="T23" fmla="*/ 32 h 60"/>
                  <a:gd name="T24" fmla="*/ 43 w 58"/>
                  <a:gd name="T25" fmla="*/ 32 h 60"/>
                  <a:gd name="T26" fmla="*/ 32 w 58"/>
                  <a:gd name="T27" fmla="*/ 26 h 60"/>
                  <a:gd name="T28" fmla="*/ 26 w 58"/>
                  <a:gd name="T29" fmla="*/ 44 h 60"/>
                  <a:gd name="T30" fmla="*/ 24 w 58"/>
                  <a:gd name="T31" fmla="*/ 46 h 60"/>
                  <a:gd name="T32" fmla="*/ 23 w 58"/>
                  <a:gd name="T33" fmla="*/ 46 h 60"/>
                  <a:gd name="T34" fmla="*/ 22 w 58"/>
                  <a:gd name="T35" fmla="*/ 43 h 60"/>
                  <a:gd name="T36" fmla="*/ 29 w 58"/>
                  <a:gd name="T37" fmla="*/ 23 h 60"/>
                  <a:gd name="T38" fmla="*/ 31 w 58"/>
                  <a:gd name="T39" fmla="*/ 22 h 60"/>
                  <a:gd name="T40" fmla="*/ 32 w 58"/>
                  <a:gd name="T41" fmla="*/ 22 h 60"/>
                  <a:gd name="T42" fmla="*/ 42 w 58"/>
                  <a:gd name="T43" fmla="*/ 27 h 60"/>
                  <a:gd name="T44" fmla="*/ 48 w 58"/>
                  <a:gd name="T45" fmla="*/ 11 h 60"/>
                  <a:gd name="T46" fmla="*/ 50 w 58"/>
                  <a:gd name="T47" fmla="*/ 10 h 60"/>
                  <a:gd name="T48" fmla="*/ 51 w 58"/>
                  <a:gd name="T49" fmla="*/ 1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60">
                    <a:moveTo>
                      <a:pt x="4" y="0"/>
                    </a:moveTo>
                    <a:cubicBezTo>
                      <a:pt x="7" y="3"/>
                      <a:pt x="8" y="7"/>
                      <a:pt x="8" y="12"/>
                    </a:cubicBezTo>
                    <a:cubicBezTo>
                      <a:pt x="8" y="19"/>
                      <a:pt x="5" y="24"/>
                      <a:pt x="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44"/>
                      <a:pt x="14" y="53"/>
                      <a:pt x="9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8" y="0"/>
                      <a:pt x="58" y="0"/>
                      <a:pt x="58" y="0"/>
                    </a:cubicBezTo>
                    <a:lnTo>
                      <a:pt x="4" y="0"/>
                    </a:lnTo>
                    <a:close/>
                    <a:moveTo>
                      <a:pt x="51" y="13"/>
                    </a:move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1"/>
                      <a:pt x="45" y="32"/>
                      <a:pt x="44" y="32"/>
                    </a:cubicBezTo>
                    <a:cubicBezTo>
                      <a:pt x="44" y="32"/>
                      <a:pt x="43" y="32"/>
                      <a:pt x="43" y="32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5" y="45"/>
                      <a:pt x="25" y="46"/>
                      <a:pt x="24" y="46"/>
                    </a:cubicBezTo>
                    <a:cubicBezTo>
                      <a:pt x="24" y="46"/>
                      <a:pt x="23" y="46"/>
                      <a:pt x="23" y="46"/>
                    </a:cubicBezTo>
                    <a:cubicBezTo>
                      <a:pt x="22" y="45"/>
                      <a:pt x="21" y="44"/>
                      <a:pt x="22" y="4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0" y="22"/>
                      <a:pt x="30" y="22"/>
                      <a:pt x="31" y="22"/>
                    </a:cubicBezTo>
                    <a:cubicBezTo>
                      <a:pt x="31" y="22"/>
                      <a:pt x="32" y="22"/>
                      <a:pt x="32" y="22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0"/>
                      <a:pt x="49" y="10"/>
                      <a:pt x="50" y="10"/>
                    </a:cubicBezTo>
                    <a:cubicBezTo>
                      <a:pt x="51" y="10"/>
                      <a:pt x="52" y="12"/>
                      <a:pt x="5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39" name="TextBox 25"/>
            <p:cNvSpPr txBox="1"/>
            <p:nvPr/>
          </p:nvSpPr>
          <p:spPr>
            <a:xfrm>
              <a:off x="4608047" y="5004764"/>
              <a:ext cx="2321320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1" y="1809380"/>
            <a:ext cx="4422576" cy="25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10622</TotalTime>
  <Words>863</Words>
  <Application>Microsoft Office PowerPoint</Application>
  <PresentationFormat>Широкоэкранный</PresentationFormat>
  <Paragraphs>261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Adobe Gothic Std B</vt:lpstr>
      <vt:lpstr>Arial</vt:lpstr>
      <vt:lpstr>Calibri</vt:lpstr>
      <vt:lpstr>Calibri Light</vt:lpstr>
      <vt:lpstr>HelveticaNeueCyr</vt:lpstr>
      <vt:lpstr>Times New Roman</vt:lpstr>
      <vt:lpstr>Office Theme</vt:lpstr>
      <vt:lpstr>Имущественный комплекс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Москвитина Н.А.</cp:lastModifiedBy>
  <cp:revision>451</cp:revision>
  <cp:lastPrinted>2019-10-18T12:08:50Z</cp:lastPrinted>
  <dcterms:created xsi:type="dcterms:W3CDTF">2017-06-08T09:33:15Z</dcterms:created>
  <dcterms:modified xsi:type="dcterms:W3CDTF">2021-05-24T14:33:00Z</dcterms:modified>
</cp:coreProperties>
</file>