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5" r:id="rId3"/>
    <p:sldId id="297" r:id="rId4"/>
    <p:sldId id="301" r:id="rId5"/>
    <p:sldId id="299" r:id="rId6"/>
    <p:sldId id="265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115" d="100"/>
          <a:sy n="115" d="100"/>
        </p:scale>
        <p:origin x="49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050" baseline="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  <a:endParaRPr lang="ru-RU" sz="11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rot.fedresurs.ru/MessageWindow.aspx?ID=6E596D9B536157CA5A740A5B1CCB67C9" TargetMode="External"/><Relationship Id="rId2" Type="http://schemas.openxmlformats.org/officeDocument/2006/relationships/hyperlink" Target="https://electro-torgi.r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/>
              <a:t>Имущественный </a:t>
            </a:r>
            <a:r>
              <a:rPr lang="ru-RU" dirty="0" smtClean="0"/>
              <a:t>комплекс теплоснабжения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5" y="3216167"/>
            <a:ext cx="7897042" cy="2075500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принадлежащий МУП совхоз «Прогресс</a:t>
            </a:r>
            <a:r>
              <a:rPr lang="ru-RU" dirty="0" smtClean="0">
                <a:latin typeface="+mj-lt"/>
              </a:rPr>
              <a:t>» </a:t>
            </a:r>
          </a:p>
          <a:p>
            <a:r>
              <a:rPr lang="ru-RU" dirty="0" smtClean="0">
                <a:latin typeface="+mj-lt"/>
              </a:rPr>
              <a:t>города Краснодара </a:t>
            </a:r>
          </a:p>
          <a:p>
            <a:pPr>
              <a:spcBef>
                <a:spcPts val="1800"/>
              </a:spcBef>
            </a:pPr>
            <a:r>
              <a:rPr lang="ru-RU" dirty="0" smtClean="0">
                <a:latin typeface="+mj-lt"/>
              </a:rPr>
              <a:t>ИНН </a:t>
            </a:r>
            <a:r>
              <a:rPr lang="ru-RU" dirty="0">
                <a:latin typeface="+mj-lt"/>
              </a:rPr>
              <a:t>2311030611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9788" y="688975"/>
            <a:ext cx="989594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МУП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совхоз «Прогресс» города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Краснодара</a:t>
            </a:r>
          </a:p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02.06.2017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955552"/>
            <a:ext cx="4936530" cy="3765366"/>
          </a:xfrm>
          <a:prstGeom prst="rect">
            <a:avLst/>
          </a:prstGeom>
        </p:spPr>
      </p:pic>
      <p:sp>
        <p:nvSpPr>
          <p:cNvPr id="11" name="TextBox 25"/>
          <p:cNvSpPr txBox="1"/>
          <p:nvPr/>
        </p:nvSpPr>
        <p:spPr>
          <a:xfrm>
            <a:off x="7631162" y="4798513"/>
            <a:ext cx="3375473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350031, РФ, Краснодарский край, г. Краснодар, посёлок Березовый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3813883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31162" y="3530031"/>
            <a:ext cx="357020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Сбор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и обработка сточных вод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3" y="2261549"/>
            <a:ext cx="379034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Беликов Анатолий Петрович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788" y="482569"/>
            <a:ext cx="1047367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Имущественный комплекс теплоснабжения, расположенный по адресу: г. Краснодар, пос. 1-е отделение свинооткормочного хозяйства «Прогресс», </a:t>
            </a:r>
          </a:p>
          <a:p>
            <a:r>
              <a:rPr lang="ru-RU" sz="2800" b="1" dirty="0" smtClean="0">
                <a:solidFill>
                  <a:srgbClr val="0C344C"/>
                </a:solidFill>
                <a:latin typeface="+mj-lt"/>
              </a:rPr>
              <a:t>дом 7/1</a:t>
            </a:r>
            <a:endParaRPr lang="en-US" sz="2800" b="1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9788" y="2206119"/>
            <a:ext cx="11128094" cy="522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atin typeface="+mj-lt"/>
                <a:cs typeface="Times New Roman" pitchFamily="18" charset="0"/>
              </a:rPr>
              <a:t>Комплекс непосредственно используется для производства услуг в условиях естественной монополии - подачи тепловой энергии и включает: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Клапан газовый электромагнитный фланцевый ВН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ВН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Котельная литер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I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Б, 1975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г.п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АВ-4,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котел малый КВЖ-5-118, 1998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ЭЦВ-8-25-100, 2017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 КМ 100-65 20 с/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дв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 30кВт;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Насосная литер под/Г 42, 1971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на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50 м</a:t>
            </a:r>
            <a:r>
              <a:rPr lang="ru-RU" baseline="300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1962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>
              <a:spcAft>
                <a:spcPts val="1000"/>
              </a:spcAft>
            </a:pPr>
            <a:endParaRPr lang="ru-RU" sz="1600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 smtClean="0">
              <a:latin typeface="+mj-lt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19953" y="482568"/>
            <a:ext cx="10618016" cy="632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Резервуары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 50 м</a:t>
            </a:r>
            <a:r>
              <a:rPr lang="ru-RU" baseline="300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, 1980 </a:t>
            </a:r>
            <a:r>
              <a:rPr lang="ru-RU" sz="1600" dirty="0" err="1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Тепловые сети, 2001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Теплотрасса, 1990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.;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Установка умягчения непрерывного действия, 2018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Шкаф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автом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управления ШУКС – 10, 2004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подпиточный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для котлов,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Генератор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ENERGY,</a:t>
            </a:r>
            <a:r>
              <a:rPr lang="ru-RU" sz="1600" dirty="0" smtClean="0">
                <a:latin typeface="+mj-lt"/>
                <a:cs typeface="Times New Roman" pitchFamily="18" charset="0"/>
              </a:rPr>
              <a:t> 1993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асинхронный, 2002 </a:t>
            </a:r>
            <a:r>
              <a:rPr lang="ru-RU" sz="1600" dirty="0" err="1" smtClean="0">
                <a:latin typeface="+mj-lt"/>
                <a:cs typeface="Times New Roman" pitchFamily="18" charset="0"/>
              </a:rPr>
              <a:t>г.в</a:t>
            </a:r>
            <a:r>
              <a:rPr lang="ru-RU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асинхронный сетевой ГВС;</a:t>
            </a:r>
          </a:p>
          <a:p>
            <a:pPr marL="28575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latin typeface="+mj-lt"/>
                <a:cs typeface="Times New Roman" pitchFamily="18" charset="0"/>
              </a:rPr>
              <a:t>Двигатель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GRUNDFOS,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асинхронный сетевой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ГВС, 2006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Двигатель </a:t>
            </a:r>
            <a:r>
              <a:rPr lang="en-US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GRUNDFOS, </a:t>
            </a:r>
            <a:r>
              <a:rPr lang="ru-RU" sz="1600" dirty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2005 г.;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Водогрейный жаротрубный котел ЗИОСАБ-5000М в комплекте, 2020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г.в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;</a:t>
            </a: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Передаточное оборудование ТМЦ.  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  <a:cs typeface="Times New Roman" pitchFamily="18" charset="0"/>
              </a:rPr>
              <a:t>Начальная цена лота - </a:t>
            </a:r>
            <a:r>
              <a:rPr lang="ru-RU" sz="1600" b="1" dirty="0">
                <a:solidFill>
                  <a:srgbClr val="333333"/>
                </a:solidFill>
                <a:latin typeface="Adobe Gothic Std B"/>
              </a:rPr>
              <a:t>86 322, 98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тыс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  <a:r>
              <a:rPr lang="ru-RU" sz="1600" b="1" dirty="0">
                <a:solidFill>
                  <a:srgbClr val="333333"/>
                </a:solidFill>
                <a:latin typeface="Arial" panose="020B0604020202020204" pitchFamily="34" charset="0"/>
              </a:rPr>
              <a:t>₽. </a:t>
            </a:r>
            <a:endParaRPr lang="ru-RU" sz="1600" b="1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lvl="0" indent="-285750">
              <a:spcAft>
                <a:spcPts val="1000"/>
              </a:spcAft>
              <a:buFontTx/>
              <a:buChar char="-"/>
            </a:pPr>
            <a:endParaRPr lang="ru-RU" sz="1600" dirty="0">
              <a:solidFill>
                <a:srgbClr val="000000"/>
              </a:solidFill>
              <a:latin typeface="Adobe Gothic Std B"/>
              <a:cs typeface="Times New Roman" pitchFamily="18" charset="0"/>
            </a:endParaRPr>
          </a:p>
          <a:p>
            <a:pPr marL="285750" indent="-285750">
              <a:spcAft>
                <a:spcPts val="1000"/>
              </a:spcAft>
              <a:buFontTx/>
              <a:buChar char="-"/>
            </a:pPr>
            <a:endParaRPr lang="ru-RU" sz="1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224" y="482569"/>
            <a:ext cx="9314329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solidFill>
                  <a:srgbClr val="0C344C"/>
                </a:solidFill>
                <a:latin typeface="+mj-lt"/>
              </a:rPr>
              <a:t>Проводятся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повторные открытые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электронные торги в форме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конкурса на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сайте электронной площадки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      АО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«</a:t>
            </a:r>
            <a:r>
              <a:rPr lang="ru-RU" sz="2800" dirty="0" err="1">
                <a:solidFill>
                  <a:srgbClr val="0C344C"/>
                </a:solidFill>
                <a:latin typeface="+mj-lt"/>
              </a:rPr>
              <a:t>Вэллстон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»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по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реализации следующего </a:t>
            </a:r>
            <a:r>
              <a:rPr lang="ru-RU" sz="2800" dirty="0" err="1" smtClean="0">
                <a:solidFill>
                  <a:srgbClr val="0C344C"/>
                </a:solidFill>
                <a:latin typeface="+mj-lt"/>
              </a:rPr>
              <a:t>имущест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-  </a:t>
            </a:r>
            <a:r>
              <a:rPr lang="ru-RU" sz="2800" dirty="0" err="1" smtClean="0">
                <a:solidFill>
                  <a:srgbClr val="0C344C"/>
                </a:solidFill>
                <a:latin typeface="+mj-lt"/>
              </a:rPr>
              <a:t>ва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МУП совхоз «Прогресс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»: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39788" y="2188044"/>
            <a:ext cx="1120877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+mj-lt"/>
              </a:rPr>
              <a:t>Лот №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1: 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Имущественный комплекс теплоснабжения МУП совхоз «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Прогресс», расположенный по 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адресу: г. Краснодар, </a:t>
            </a:r>
            <a:r>
              <a:rPr lang="ru-RU" sz="1600" dirty="0" err="1">
                <a:solidFill>
                  <a:srgbClr val="333333"/>
                </a:solidFill>
                <a:latin typeface="+mj-lt"/>
              </a:rPr>
              <a:t>Прикубанский</a:t>
            </a:r>
            <a:r>
              <a:rPr lang="ru-RU" sz="1600" dirty="0">
                <a:solidFill>
                  <a:srgbClr val="333333"/>
                </a:solidFill>
                <a:latin typeface="+mj-lt"/>
              </a:rPr>
              <a:t> внутригородской округ, пос. 1-е отделение свинооткормочного хозяйства «Прогресс», дом 7/1</a:t>
            </a:r>
            <a:r>
              <a:rPr lang="ru-RU" sz="1600" dirty="0" smtClean="0">
                <a:solidFill>
                  <a:srgbClr val="333333"/>
                </a:solidFill>
                <a:latin typeface="+mj-lt"/>
              </a:rPr>
              <a:t>.</a:t>
            </a: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600" b="1" dirty="0">
                <a:solidFill>
                  <a:srgbClr val="333333"/>
                </a:solidFill>
                <a:latin typeface="+mj-lt"/>
              </a:rPr>
              <a:t>Начальная цена продажи лота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-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86 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322, 98 тыс</a:t>
            </a:r>
            <a:r>
              <a:rPr lang="ru-RU" sz="1600" b="1" dirty="0" smtClean="0">
                <a:solidFill>
                  <a:srgbClr val="333333"/>
                </a:solidFill>
                <a:latin typeface="+mj-lt"/>
              </a:rPr>
              <a:t>. </a:t>
            </a:r>
            <a:r>
              <a:rPr lang="ru-RU" sz="1600" b="1" dirty="0">
                <a:solidFill>
                  <a:srgbClr val="333333"/>
                </a:solidFill>
                <a:latin typeface="+mj-lt"/>
              </a:rPr>
              <a:t>₽.</a:t>
            </a:r>
            <a:endParaRPr lang="ru-RU" sz="1600" b="1" dirty="0" smtClean="0">
              <a:solidFill>
                <a:srgbClr val="333333"/>
              </a:solidFill>
              <a:latin typeface="+mj-lt"/>
            </a:endParaRPr>
          </a:p>
          <a:p>
            <a:pPr lvl="0">
              <a:spcAft>
                <a:spcPts val="800"/>
              </a:spcAft>
            </a:pPr>
            <a:r>
              <a:rPr lang="ru-RU" sz="1600" b="1" dirty="0" smtClean="0">
                <a:latin typeface="Adobe Gothic Std B"/>
              </a:rPr>
              <a:t>Заявки </a:t>
            </a:r>
            <a:r>
              <a:rPr lang="ru-RU" sz="1600" b="1" dirty="0">
                <a:latin typeface="Adobe Gothic Std B"/>
              </a:rPr>
              <a:t>на участие в торгах принимаются с </a:t>
            </a:r>
            <a:r>
              <a:rPr lang="ru-RU" sz="1600" b="1" dirty="0" smtClean="0">
                <a:latin typeface="Adobe Gothic Std B"/>
              </a:rPr>
              <a:t>11.10.2021 </a:t>
            </a:r>
            <a:r>
              <a:rPr lang="ru-RU" sz="1600" b="1" dirty="0">
                <a:latin typeface="Adobe Gothic Std B"/>
              </a:rPr>
              <a:t>до </a:t>
            </a:r>
            <a:r>
              <a:rPr lang="ru-RU" sz="1600" b="1" dirty="0" smtClean="0">
                <a:latin typeface="Adobe Gothic Std B"/>
              </a:rPr>
              <a:t>17.11.2021  </a:t>
            </a:r>
            <a:r>
              <a:rPr lang="ru-RU" sz="1600" b="1" dirty="0">
                <a:latin typeface="Adobe Gothic Std B"/>
              </a:rPr>
              <a:t>в электронной </a:t>
            </a:r>
            <a:r>
              <a:rPr lang="ru-RU" sz="1600" b="1" dirty="0" smtClean="0">
                <a:latin typeface="Adobe Gothic Std B"/>
              </a:rPr>
              <a:t>форме на </a:t>
            </a:r>
            <a:r>
              <a:rPr lang="ru-RU" sz="1600" b="1" dirty="0">
                <a:latin typeface="Adobe Gothic Std B"/>
              </a:rPr>
              <a:t>сайте </a:t>
            </a:r>
            <a:r>
              <a:rPr lang="ru-RU" sz="1600" b="1" dirty="0" smtClean="0">
                <a:latin typeface="Adobe Gothic Std B"/>
              </a:rPr>
              <a:t>электронной </a:t>
            </a:r>
            <a:r>
              <a:rPr lang="ru-RU" sz="1600" b="1" dirty="0">
                <a:latin typeface="Adobe Gothic Std B"/>
              </a:rPr>
              <a:t>площадки. </a:t>
            </a:r>
          </a:p>
          <a:p>
            <a:pPr lvl="0">
              <a:spcAft>
                <a:spcPts val="800"/>
              </a:spcAft>
            </a:pP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Начало подачи предложений о цене имущества -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11.10.2021 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в 10:00. Дата и время подведения итогов конкурса -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 pitchFamily="34" charset="0"/>
              </a:rPr>
              <a:t>19.11.2021</a:t>
            </a:r>
            <a:r>
              <a:rPr lang="ru-RU" sz="1600" dirty="0">
                <a:solidFill>
                  <a:srgbClr val="333333"/>
                </a:solidFill>
                <a:latin typeface="Arial" panose="020B0604020202020204" pitchFamily="34" charset="0"/>
              </a:rPr>
              <a:t>. </a:t>
            </a:r>
          </a:p>
          <a:p>
            <a:pPr lvl="0">
              <a:spcAft>
                <a:spcPts val="800"/>
              </a:spcAft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Сумма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задатка - 20% от начальной цены, величина (шаг) повышения начальной цены - 5% от начальной цены.</a:t>
            </a:r>
          </a:p>
          <a:p>
            <a:pPr lvl="0">
              <a:spcAft>
                <a:spcPts val="800"/>
              </a:spcAft>
            </a:pPr>
            <a:r>
              <a:rPr lang="ru-RU" sz="1400" dirty="0">
                <a:solidFill>
                  <a:srgbClr val="6F878C"/>
                </a:solidFill>
                <a:latin typeface="Adobe Gothic Std B"/>
                <a:hlinkClick r:id="rId2"/>
              </a:rPr>
              <a:t>https://electro-torgi.ru</a:t>
            </a:r>
            <a:r>
              <a:rPr lang="ru-RU" sz="1400" dirty="0">
                <a:solidFill>
                  <a:srgbClr val="6F878C"/>
                </a:solidFill>
                <a:latin typeface="Adobe Gothic Std B"/>
              </a:rPr>
              <a:t>  (организатор торгов – ООО «АИВ Групп» )</a:t>
            </a:r>
          </a:p>
          <a:p>
            <a:pPr lvl="0" algn="ctr"/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Вся </a:t>
            </a:r>
            <a:r>
              <a:rPr lang="ru-RU" sz="1600" dirty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информация размещена на официальном ресурсе по адресу</a:t>
            </a:r>
            <a:r>
              <a:rPr lang="ru-RU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</a:rPr>
              <a:t>:</a:t>
            </a:r>
          </a:p>
          <a:p>
            <a:pPr lvl="0" algn="ctr"/>
            <a:r>
              <a:rPr lang="en-US" sz="1600" dirty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https://</a:t>
            </a:r>
            <a:r>
              <a:rPr lang="en-US" sz="1600" dirty="0" smtClean="0">
                <a:solidFill>
                  <a:srgbClr val="6F878C">
                    <a:lumMod val="75000"/>
                  </a:srgbClr>
                </a:solidFill>
                <a:latin typeface="Adobe Gothic Std B"/>
                <a:hlinkClick r:id="rId3"/>
              </a:rPr>
              <a:t>bankrot.fedresurs.ru/MessageWindow.aspx?ID=6E596D9B536157CA5A740A5B1CCB67C9</a:t>
            </a:r>
            <a:endParaRPr lang="ru-RU" sz="1600" dirty="0" smtClean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 algn="ctr"/>
            <a:endParaRPr lang="ru-RU" sz="1600" dirty="0">
              <a:solidFill>
                <a:srgbClr val="6F878C">
                  <a:lumMod val="75000"/>
                </a:srgbClr>
              </a:solidFill>
              <a:latin typeface="Adobe Gothic Std B"/>
            </a:endParaRPr>
          </a:p>
          <a:p>
            <a:pPr lvl="0">
              <a:spcAft>
                <a:spcPts val="800"/>
              </a:spcAft>
            </a:pPr>
            <a:endParaRPr lang="ru-RU" sz="1600" b="1" dirty="0">
              <a:solidFill>
                <a:srgbClr val="333333"/>
              </a:solidFill>
              <a:latin typeface="+mj-lt"/>
            </a:endParaRPr>
          </a:p>
          <a:p>
            <a:pPr>
              <a:spcAft>
                <a:spcPts val="800"/>
              </a:spcAft>
            </a:pP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http://qrcoder.ru/code/?https%3A%2F%2Fbankrot.fedresurs.ru%2FMessageWindow.aspx%3FID%3D6E596D9B536157CA5A740A5B1CCB67C9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041" y="42276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5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pPr lvl="0"/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+ 7 (861) 259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82</a:t>
              </a:r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-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17</a:t>
              </a:r>
            </a:p>
            <a:p>
              <a:pPr lvl="0"/>
              <a:endParaRPr lang="ru-RU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  <a:p>
              <a:pPr lvl="0"/>
              <a:r>
                <a:rPr lang="en-US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e-</a:t>
              </a:r>
              <a:r>
                <a:rPr lang="ru-RU" sz="1050" dirty="0" err="1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prstClr val="white"/>
                  </a:solidFill>
                  <a:latin typeface="Adobe Gothic Std B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prstClr val="white"/>
                </a:solidFill>
                <a:latin typeface="Adobe Gothic Std B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387</Words>
  <Application>Microsoft Office PowerPoint</Application>
  <PresentationFormat>Широкоэкранный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331</cp:revision>
  <cp:lastPrinted>2019-10-18T12:08:50Z</cp:lastPrinted>
  <dcterms:created xsi:type="dcterms:W3CDTF">2017-06-08T09:33:15Z</dcterms:created>
  <dcterms:modified xsi:type="dcterms:W3CDTF">2021-10-05T08:33:59Z</dcterms:modified>
</cp:coreProperties>
</file>