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331" r:id="rId3"/>
    <p:sldId id="354" r:id="rId4"/>
    <p:sldId id="339" r:id="rId5"/>
    <p:sldId id="358" r:id="rId6"/>
    <p:sldId id="357" r:id="rId7"/>
    <p:sldId id="347" r:id="rId8"/>
    <p:sldId id="346" r:id="rId9"/>
    <p:sldId id="360" r:id="rId10"/>
    <p:sldId id="356" r:id="rId11"/>
    <p:sldId id="348" r:id="rId12"/>
    <p:sldId id="345" r:id="rId13"/>
    <p:sldId id="355" r:id="rId14"/>
    <p:sldId id="359" r:id="rId15"/>
    <p:sldId id="338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3262FA"/>
    <a:srgbClr val="97D6ED"/>
    <a:srgbClr val="A5BDC9"/>
    <a:srgbClr val="FD5917"/>
    <a:srgbClr val="D83F02"/>
    <a:srgbClr val="D67490"/>
    <a:srgbClr val="E2F1FA"/>
    <a:srgbClr val="EEC4D0"/>
    <a:srgbClr val="2C6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89928" autoAdjust="0"/>
  </p:normalViewPr>
  <p:slideViewPr>
    <p:cSldViewPr snapToGrid="0" showGuides="1">
      <p:cViewPr varScale="1">
        <p:scale>
          <a:sx n="91" d="100"/>
          <a:sy n="91" d="100"/>
        </p:scale>
        <p:origin x="58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CCE-47D8-8FAA-7609949D65B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CCE-47D8-8FAA-7609949D65B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CCE-47D8-8FAA-7609949D65B0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CE-47D8-8FAA-7609949D6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47D5-5B1F-45BD-9C91-1A78DE5E8362}" type="datetimeFigureOut">
              <a:rPr lang="ru-RU" smtClean="0"/>
              <a:t>13.04.2022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99B03-28D0-4FDD-9F58-F5436D026F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017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5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277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28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96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463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46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81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32824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32824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96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70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5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7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rgbClr val="DDDDDD">
                    <a:lumMod val="75000"/>
                  </a:srgbClr>
                </a:solidFill>
                <a:latin typeface="Adobe Gothic Std B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rgbClr val="DDDDDD">
                    <a:lumMod val="75000"/>
                  </a:srgbClr>
                </a:solidFill>
                <a:latin typeface="Adobe Gothic Std B"/>
              </a:rPr>
              <a:t>Департамент</a:t>
            </a:r>
            <a:r>
              <a:rPr lang="ru-RU" sz="1100" dirty="0" smtClean="0">
                <a:solidFill>
                  <a:srgbClr val="DDDDDD">
                    <a:lumMod val="75000"/>
                  </a:srgbClr>
                </a:solidFill>
                <a:latin typeface="Adobe Gothic Std B"/>
              </a:rPr>
              <a:t> экономического развития, инвестиций и внешних связей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smtClean="0">
                <a:solidFill>
                  <a:srgbClr val="000000"/>
                </a:solidFill>
                <a:latin typeface="Adobe Gothic Std B"/>
              </a:rPr>
              <a:pPr algn="ctr"/>
              <a:t>‹#›</a:t>
            </a:fld>
            <a:endParaRPr lang="ru-RU" dirty="0">
              <a:solidFill>
                <a:srgbClr val="000000"/>
              </a:solidFill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1282326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59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57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60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3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Департамент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экономического развития, инвестиций и внешних связей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+mj-lt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1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794"/>
            <a:ext cx="12192000" cy="47131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5"/>
          <p:cNvSpPr txBox="1"/>
          <p:nvPr/>
        </p:nvSpPr>
        <p:spPr>
          <a:xfrm>
            <a:off x="950817" y="970102"/>
            <a:ext cx="1037182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в сфере закупок товаров, работ, услуг для </a:t>
            </a:r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обеспечения муниципальных 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нужд, осуществляемый управлением экономики администрации муниципального образования </a:t>
            </a:r>
            <a:endParaRPr lang="ru-RU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 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Краснодар</a:t>
            </a:r>
            <a:endParaRPr lang="ru-RU" sz="3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257" y="4684382"/>
            <a:ext cx="1480457" cy="11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882536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25"/>
          <p:cNvSpPr txBox="1"/>
          <p:nvPr/>
        </p:nvSpPr>
        <p:spPr>
          <a:xfrm>
            <a:off x="3077909" y="5928255"/>
            <a:ext cx="6117642" cy="78483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Управление экономики 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администрации муниципального образования 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 Краснодар </a:t>
            </a:r>
          </a:p>
        </p:txBody>
      </p:sp>
    </p:spTree>
    <p:extLst>
      <p:ext uri="{BB962C8B-B14F-4D97-AF65-F5344CB8AC3E}">
        <p14:creationId xmlns:p14="http://schemas.microsoft.com/office/powerpoint/2010/main" val="25249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640715" y="645963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10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49" y="264207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Изменения в законодательстве</a:t>
              </a:r>
            </a:p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закупках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808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059" y="1109808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8467" y="2159000"/>
            <a:ext cx="10185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установлены в извещениях о проведении запроса котировок ограничения, запреты, условия допуска, предусмотренные статьей 14 Закона № 44-ФЗ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№ 24 внеплановой проверки от 19.03.2018 министерства экономики Краснодарского края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4" y="6459639"/>
            <a:ext cx="1510011" cy="404664"/>
            <a:chOff x="10640714" y="6459639"/>
            <a:chExt cx="1510011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640714" y="645963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11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50" y="276868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Контроль в сфере </a:t>
              </a:r>
            </a:p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закупок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prstClr val="white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9808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2575" y="1525918"/>
            <a:ext cx="9892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контрактов по пункту 8 части 1 статьи 93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 контрактной системе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8708" y="3135086"/>
            <a:ext cx="87745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УФАС по Краснодарскому краю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наложении штрафа по делу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административном правонарушении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023/04/7.29 – 3326/2019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25.12.2019 г. Краснодар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640715" y="645963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12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50" y="276868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Контроль в сфере </a:t>
              </a:r>
            </a:p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закупок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prstClr val="white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467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1875" y="1525918"/>
            <a:ext cx="5353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малые закупки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955" y="2556101"/>
            <a:ext cx="1035354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01.04.2021 начнёт действовать ч. 12 ст.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 Закона 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44-ФЗ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цена – 3 млн. руб., с учётом лимита ГОЗ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4,5 ч.1 ст. 93 (2 млн. руб. либо 10% от СГОЗ, но не более 50 млн. руб.);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не нужна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Малая электронная закупка очень похожа на конкурентную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размещает извещение о закупке в ЕИС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извещения включается проект контракта, обоснование НМЦК,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объекта закупки, количество, срок поставки и место доставки товара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контракта как и в конкурентной закупке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Изменять извещение и приложение нельзя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640715" y="645963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13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50" y="276868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Контроль в сфере </a:t>
              </a:r>
            </a:p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закупок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prstClr val="white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467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3908" y="1525918"/>
            <a:ext cx="740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котировок в электронной форме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3017" y="2566611"/>
            <a:ext cx="94683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01.04.2021 вступает в силу новая редакция ст. 82.1 Закона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44-ФЗ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Закупать можно до 3 млн. руб.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Лимит в 100 млн. руб. отменили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Годовой объём – не более 10%  от СГОЗ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процедура похожа на электронный аукцион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вал 50"/>
          <p:cNvSpPr/>
          <p:nvPr/>
        </p:nvSpPr>
        <p:spPr>
          <a:xfrm>
            <a:off x="1388865" y="1419997"/>
            <a:ext cx="4680882" cy="4680882"/>
          </a:xfrm>
          <a:prstGeom prst="ellipse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1406552" y="1381917"/>
            <a:ext cx="4133276" cy="4133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авильный пятиугольник 67"/>
          <p:cNvSpPr/>
          <p:nvPr/>
        </p:nvSpPr>
        <p:spPr>
          <a:xfrm rot="4656938">
            <a:off x="4944947" y="1312197"/>
            <a:ext cx="1906858" cy="1816055"/>
          </a:xfrm>
          <a:prstGeom prst="pentagon">
            <a:avLst/>
          </a:prstGeom>
          <a:solidFill>
            <a:srgbClr val="A5BDC9"/>
          </a:solidFill>
          <a:ln w="38100" cmpd="sng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4" name="Группа 83"/>
          <p:cNvGrpSpPr/>
          <p:nvPr/>
        </p:nvGrpSpPr>
        <p:grpSpPr>
          <a:xfrm>
            <a:off x="10519009" y="6459635"/>
            <a:ext cx="1934253" cy="398358"/>
            <a:chOff x="10640715" y="6459641"/>
            <a:chExt cx="1510006" cy="636260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564254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41"/>
              <a:ext cx="504056" cy="636258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051632" y="6584259"/>
              <a:ext cx="1099089" cy="40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53" name="Правильный пятиугольник 52"/>
          <p:cNvSpPr/>
          <p:nvPr/>
        </p:nvSpPr>
        <p:spPr>
          <a:xfrm rot="8979365">
            <a:off x="3549757" y="4526886"/>
            <a:ext cx="1906858" cy="1816055"/>
          </a:xfrm>
          <a:prstGeom prst="pentagon">
            <a:avLst/>
          </a:prstGeom>
          <a:solidFill>
            <a:srgbClr val="3262FA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авильный пятиугольник 53"/>
          <p:cNvSpPr/>
          <p:nvPr/>
        </p:nvSpPr>
        <p:spPr>
          <a:xfrm rot="6782317">
            <a:off x="4759120" y="3140455"/>
            <a:ext cx="1906858" cy="1816055"/>
          </a:xfrm>
          <a:prstGeom prst="pentagon">
            <a:avLst/>
          </a:prstGeom>
          <a:solidFill>
            <a:srgbClr val="3192CD"/>
          </a:solidFill>
          <a:ln w="38100" cmpd="sng">
            <a:solidFill>
              <a:srgbClr val="00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авильный пятиугольник 54"/>
          <p:cNvSpPr/>
          <p:nvPr/>
        </p:nvSpPr>
        <p:spPr>
          <a:xfrm rot="11147632">
            <a:off x="1735653" y="4890002"/>
            <a:ext cx="1906858" cy="1816055"/>
          </a:xfrm>
          <a:prstGeom prst="pentagon">
            <a:avLst/>
          </a:prstGeom>
          <a:solidFill>
            <a:srgbClr val="F10D3E"/>
          </a:solidFill>
          <a:ln w="38100" cmpd="sng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943732697"/>
              </p:ext>
            </p:extLst>
          </p:nvPr>
        </p:nvGraphicFramePr>
        <p:xfrm>
          <a:off x="1187118" y="1059733"/>
          <a:ext cx="3588174" cy="368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25"/>
          <p:cNvSpPr txBox="1"/>
          <p:nvPr/>
        </p:nvSpPr>
        <p:spPr>
          <a:xfrm>
            <a:off x="1566040" y="1980647"/>
            <a:ext cx="2853560" cy="184665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Лица, виновные в нарушении законодательства РФ и иных нормативных правовых актах о контрактной системе в сфере закупок, несут ответственность в соответствии с российским законодательством:</a:t>
            </a:r>
          </a:p>
        </p:txBody>
      </p:sp>
      <p:sp>
        <p:nvSpPr>
          <p:cNvPr id="63" name="TextBox 25"/>
          <p:cNvSpPr txBox="1"/>
          <p:nvPr/>
        </p:nvSpPr>
        <p:spPr>
          <a:xfrm>
            <a:off x="4921812" y="1919422"/>
            <a:ext cx="1783788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Гражданско-правовую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4668918" y="3917108"/>
            <a:ext cx="1885388" cy="2308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Дисциплинарную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25"/>
          <p:cNvSpPr txBox="1"/>
          <p:nvPr/>
        </p:nvSpPr>
        <p:spPr>
          <a:xfrm>
            <a:off x="3547792" y="5058430"/>
            <a:ext cx="1885388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Административ-ную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25"/>
          <p:cNvSpPr txBox="1"/>
          <p:nvPr/>
        </p:nvSpPr>
        <p:spPr>
          <a:xfrm>
            <a:off x="1767718" y="5408225"/>
            <a:ext cx="1885388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Уголовную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05914" y="3155361"/>
            <a:ext cx="425520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467A"/>
                </a:solidFill>
                <a:latin typeface="Arial" pitchFamily="34" charset="0"/>
                <a:cs typeface="Arial" pitchFamily="34" charset="0"/>
              </a:rPr>
              <a:t>Спасибо за </a:t>
            </a:r>
          </a:p>
          <a:p>
            <a:r>
              <a:rPr lang="ru-RU" sz="5400" b="1" dirty="0" smtClean="0">
                <a:solidFill>
                  <a:srgbClr val="00467A"/>
                </a:solidFill>
                <a:latin typeface="Arial" pitchFamily="34" charset="0"/>
                <a:cs typeface="Arial" pitchFamily="34" charset="0"/>
              </a:rPr>
              <a:t>внимание!</a:t>
            </a:r>
            <a:endParaRPr lang="ru-RU" sz="5400" b="1" dirty="0">
              <a:solidFill>
                <a:srgbClr val="00467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0" y="-37209"/>
            <a:ext cx="12192001" cy="1091264"/>
            <a:chOff x="-1" y="-1232"/>
            <a:chExt cx="12192001" cy="1091264"/>
          </a:xfrm>
        </p:grpSpPr>
        <p:pic>
          <p:nvPicPr>
            <p:cNvPr id="37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40" name="TextBox 25"/>
            <p:cNvSpPr txBox="1"/>
            <p:nvPr/>
          </p:nvSpPr>
          <p:spPr>
            <a:xfrm>
              <a:off x="5497550" y="256513"/>
              <a:ext cx="47615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1019931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82092"/>
            <a:ext cx="429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Ответственность должностных лиц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488234" y="6348248"/>
            <a:ext cx="1703766" cy="509751"/>
            <a:chOff x="10640715" y="6459639"/>
            <a:chExt cx="1510009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3" y="6459639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2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216778" y="6584257"/>
              <a:ext cx="9339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41276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50" y="276868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Контроль в сфере </a:t>
              </a:r>
            </a:p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закупок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prstClr val="white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9809"/>
            <a:ext cx="12192001" cy="52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879" y="1267760"/>
            <a:ext cx="1062186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01.10.2020 № 1576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Правил осуществления контроля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закупок товаров, работ, услуг в отношении заказчиков, контрактных служб, контрактных управляющих, комиссий по осуществлению закупок товаров, работ, услуг и их членов, уполномоченных органов, уполномоченных учреждений, специализированных организаций, операторов электронных площадок, операторов специализированных электронных площадок и о внесении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Правила ведения реестра жалоб, плановых и внеплановых проверок, принятых по ним решений и выданных предписаний, представлений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3" y="6459639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3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83212" y="1718712"/>
            <a:ext cx="533307" cy="5845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№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4696" y="1717704"/>
            <a:ext cx="3455607" cy="584581"/>
          </a:xfrm>
          <a:prstGeom prst="rect">
            <a:avLst/>
          </a:prstGeom>
          <a:solidFill>
            <a:srgbClr val="676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" pitchFamily="34" charset="0"/>
                <a:cs typeface="Arial" pitchFamily="34" charset="0"/>
              </a:rPr>
              <a:t>Показатели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139474" y="1711221"/>
            <a:ext cx="693783" cy="5910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3227" y="2321890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54697" y="2321890"/>
            <a:ext cx="3455607" cy="584579"/>
          </a:xfrm>
          <a:prstGeom prst="rect">
            <a:avLst/>
          </a:prstGeom>
          <a:solidFill>
            <a:srgbClr val="C6C1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органов ведомственного контроля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139474" y="2320899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3228" y="2935031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213" y="3549316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3214" y="4162457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9403" y="4773764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388" y="5388049"/>
            <a:ext cx="533307" cy="5845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9389" y="6001190"/>
            <a:ext cx="533307" cy="65931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54697" y="2935592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подведомственных заказчиков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139474" y="2936982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312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54697" y="3549201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проведенных проверок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139474" y="3548210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54697" y="4162383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охвата проверками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139474" y="4156932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54697" y="4773764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выявленных нарушений законодательства РФ о контрактной системе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139474" y="4772773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54697" y="5388329"/>
            <a:ext cx="3455607" cy="584580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выявленных признаков административных правонарушений 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139474" y="5387338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54697" y="6003126"/>
            <a:ext cx="3455607" cy="657375"/>
          </a:xfrm>
          <a:prstGeom prst="rect">
            <a:avLst/>
          </a:prstGeom>
          <a:solidFill>
            <a:srgbClr val="C6C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Передано в Краснодарское УФАС России, Министерство экономики Краснодарского края</a:t>
            </a:r>
            <a:r>
              <a:rPr lang="ru-RU" sz="1200" b="1" dirty="0">
                <a:solidFill>
                  <a:srgbClr val="67605A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139474" y="6002136"/>
            <a:ext cx="693783" cy="6583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9388" y="1133937"/>
            <a:ext cx="5880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Осуществление ведомственного контроля структурными подразделениями </a:t>
            </a:r>
          </a:p>
        </p:txBody>
      </p:sp>
      <p:sp>
        <p:nvSpPr>
          <p:cNvPr id="40" name="Шестиугольник 39"/>
          <p:cNvSpPr/>
          <p:nvPr/>
        </p:nvSpPr>
        <p:spPr>
          <a:xfrm>
            <a:off x="5837497" y="1753902"/>
            <a:ext cx="5929326" cy="1382111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Шестиугольник 40"/>
          <p:cNvSpPr/>
          <p:nvPr/>
        </p:nvSpPr>
        <p:spPr>
          <a:xfrm>
            <a:off x="5697151" y="3298034"/>
            <a:ext cx="6133172" cy="1383350"/>
          </a:xfrm>
          <a:prstGeom prst="hexagon">
            <a:avLst/>
          </a:prstGeom>
          <a:solidFill>
            <a:srgbClr val="018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Шестиугольник 41"/>
          <p:cNvSpPr/>
          <p:nvPr/>
        </p:nvSpPr>
        <p:spPr>
          <a:xfrm>
            <a:off x="5786697" y="4865978"/>
            <a:ext cx="6118432" cy="1388771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Шестиугольник 42"/>
          <p:cNvSpPr/>
          <p:nvPr/>
        </p:nvSpPr>
        <p:spPr>
          <a:xfrm>
            <a:off x="5794265" y="1785653"/>
            <a:ext cx="1512083" cy="1303520"/>
          </a:xfrm>
          <a:prstGeom prst="hexagon">
            <a:avLst/>
          </a:prstGeom>
          <a:noFill/>
          <a:ln w="76200" cmpd="sng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Шестиугольник 43"/>
          <p:cNvSpPr/>
          <p:nvPr/>
        </p:nvSpPr>
        <p:spPr>
          <a:xfrm>
            <a:off x="5870541" y="1848753"/>
            <a:ext cx="1364320" cy="1176138"/>
          </a:xfrm>
          <a:prstGeom prst="hexagon">
            <a:avLst/>
          </a:prstGeom>
          <a:solidFill>
            <a:schemeClr val="bg1"/>
          </a:solidFill>
          <a:ln w="3175">
            <a:solidFill>
              <a:srgbClr val="4545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Шестиугольник 46"/>
          <p:cNvSpPr/>
          <p:nvPr/>
        </p:nvSpPr>
        <p:spPr>
          <a:xfrm>
            <a:off x="10318239" y="3331410"/>
            <a:ext cx="1512083" cy="1303520"/>
          </a:xfrm>
          <a:prstGeom prst="hexagon">
            <a:avLst/>
          </a:prstGeom>
          <a:noFill/>
          <a:ln w="3175" cmpd="sng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Шестиугольник 51"/>
          <p:cNvSpPr/>
          <p:nvPr/>
        </p:nvSpPr>
        <p:spPr>
          <a:xfrm>
            <a:off x="10388165" y="3388160"/>
            <a:ext cx="1364320" cy="1176138"/>
          </a:xfrm>
          <a:prstGeom prst="hexagon">
            <a:avLst/>
          </a:prstGeom>
          <a:solidFill>
            <a:schemeClr val="bg1"/>
          </a:solidFill>
          <a:ln w="76200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Шестиугольник 52"/>
          <p:cNvSpPr/>
          <p:nvPr/>
        </p:nvSpPr>
        <p:spPr>
          <a:xfrm>
            <a:off x="5818028" y="4903993"/>
            <a:ext cx="1512083" cy="1303520"/>
          </a:xfrm>
          <a:prstGeom prst="hexagon">
            <a:avLst/>
          </a:prstGeom>
          <a:noFill/>
          <a:ln w="76200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Шестиугольник 53"/>
          <p:cNvSpPr/>
          <p:nvPr/>
        </p:nvSpPr>
        <p:spPr>
          <a:xfrm>
            <a:off x="5897642" y="4972294"/>
            <a:ext cx="1364320" cy="1176138"/>
          </a:xfrm>
          <a:prstGeom prst="hexagon">
            <a:avLst/>
          </a:prstGeom>
          <a:solidFill>
            <a:schemeClr val="bg1"/>
          </a:solidFill>
          <a:ln w="3175" cmpd="sng">
            <a:solidFill>
              <a:srgbClr val="F10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978644" y="1840767"/>
            <a:ext cx="120231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ч.2 </a:t>
            </a:r>
            <a:endParaRPr lang="ru-RU" sz="2300" b="1" dirty="0" smtClean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ст.7.31 </a:t>
            </a: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КоАП </a:t>
            </a:r>
            <a:endParaRPr lang="ru-RU" sz="2300" b="1" dirty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550168" y="3410136"/>
            <a:ext cx="120231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ч.2 </a:t>
            </a:r>
            <a:endParaRPr lang="ru-RU" sz="2300" b="1" dirty="0" smtClean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ст.7.31 </a:t>
            </a: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КоАП </a:t>
            </a:r>
            <a:endParaRPr lang="ru-RU" sz="2300" b="1" dirty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978644" y="4905575"/>
            <a:ext cx="112812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ч. 2</a:t>
            </a: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ст.7.31</a:t>
            </a:r>
          </a:p>
          <a:p>
            <a:pPr algn="ctr"/>
            <a:r>
              <a:rPr lang="ru-RU" sz="2300" b="1" dirty="0" smtClean="0">
                <a:solidFill>
                  <a:srgbClr val="454545"/>
                </a:solidFill>
                <a:latin typeface="Arial" pitchFamily="34" charset="0"/>
                <a:cs typeface="Arial" pitchFamily="34" charset="0"/>
              </a:rPr>
              <a:t>КоАП </a:t>
            </a:r>
            <a:endParaRPr lang="ru-RU" sz="2300" b="1" dirty="0">
              <a:solidFill>
                <a:srgbClr val="4545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7380911" y="1908716"/>
            <a:ext cx="4084829" cy="107721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Несоблюдение сроков направления сведений о заключении, исполнении, изменении, расторжении контракта в реестр контрактов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ч.2 ст.7.31 КоАП РФ штраф – 20 тыс. руб. для должностных лиц)</a:t>
            </a:r>
          </a:p>
        </p:txBody>
      </p:sp>
      <p:sp>
        <p:nvSpPr>
          <p:cNvPr id="59" name="TextBox 25"/>
          <p:cNvSpPr txBox="1"/>
          <p:nvPr/>
        </p:nvSpPr>
        <p:spPr>
          <a:xfrm>
            <a:off x="6125577" y="3329898"/>
            <a:ext cx="4084829" cy="129266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Несвоевременное представление документа о приёмке поставленного товара, выполненной работы, оказанной услуги, а также информации об оплате в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реестр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контрактов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(ч.2 ст.7.31 КоАП РФ штраф – 20 тыс. руб. для должностных лиц)</a:t>
            </a:r>
          </a:p>
        </p:txBody>
      </p:sp>
      <p:sp>
        <p:nvSpPr>
          <p:cNvPr id="60" name="TextBox 25"/>
          <p:cNvSpPr txBox="1"/>
          <p:nvPr/>
        </p:nvSpPr>
        <p:spPr>
          <a:xfrm>
            <a:off x="7417461" y="5129476"/>
            <a:ext cx="4084829" cy="107721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Ненаправление информации о гарантийных обязательствах, сроках их предоставления, об обеспечении гарантийных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обязательств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ч.2 ст.7.31 КоАП РФ штраф – 20 тыс. руб. для должностных лиц)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199445" y="1292068"/>
            <a:ext cx="3769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Характерные нарушения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619226" y="420756"/>
              <a:ext cx="47615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Ведомственный контроль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863736" y="2316438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63736" y="2932521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312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63736" y="3543749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863736" y="4156931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863736" y="4768312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171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863736" y="5382877"/>
            <a:ext cx="693783" cy="5845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132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863736" y="5997675"/>
            <a:ext cx="693783" cy="6583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863735" y="1718711"/>
            <a:ext cx="693783" cy="5845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1" y="6459639"/>
              <a:ext cx="4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4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50" y="276868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Контроль в сфере </a:t>
              </a:r>
            </a:p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закупок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prstClr val="white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9808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143" y="1525918"/>
            <a:ext cx="1051711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об объёме закупок у СМП и СОНО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формируют и размещают в ЕИС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01 апреля следующего за отчётным годом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 от того, были закупки или нет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(Постановлением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13.03.2015 №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4" y="6459639"/>
            <a:ext cx="1510011" cy="404664"/>
            <a:chOff x="10640714" y="6459639"/>
            <a:chExt cx="1510011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640714" y="645963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5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50" y="276868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Контроль в сфере </a:t>
              </a:r>
            </a:p>
            <a:p>
              <a:pPr algn="r"/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закупок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prstClr val="white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prstClr val="white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" y="1100606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7457" y="1561249"/>
            <a:ext cx="761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об объёме закупок у СМП и СОНО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088" y="3135086"/>
            <a:ext cx="106878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 апреля 2021 г.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отчёт об объёме закупок СМП и СОНО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включать часть 12 статьи 93 Закона № 44-ФЗ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(закупки у единственного поставщика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электронной форме)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2" y="6459639"/>
              <a:ext cx="587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6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49" y="264207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Изменения в законодательстве</a:t>
              </a:r>
            </a:p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закупках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022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0596" y="1683752"/>
            <a:ext cx="910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услуг по проведению диспансеризации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4508" y="2874356"/>
            <a:ext cx="1052197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№ 37 от 23.09.2020 внеплановой проверки министерства экономики Краснодарского края (нарушения нет)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1589" y="4661104"/>
            <a:ext cx="10827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№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23.09.2020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внеплановой проверки министерства экономики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(нарушение есть)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3" y="645963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7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49" y="264207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 в сфере </a:t>
              </a:r>
            </a:p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закупок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160000"/>
                    </a14:imgEffect>
                    <a14:imgEffect>
                      <a14:brightnessContrast bright="2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0606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3866" y="1837761"/>
            <a:ext cx="1009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условия и типовые контракты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867" y="2590801"/>
            <a:ext cx="99960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заказчик в закупке требует привлечь субподрядчиков из числа СМП и СОНО, то нужно использовать типовые условия контракта.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969" y="4364182"/>
            <a:ext cx="10193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Контрольный орган может наказать даже, если не учтено хотя бы одно такое условие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3" y="645963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8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49" y="264207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Контроль в сфере </a:t>
              </a:r>
            </a:p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закупок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160000"/>
                    </a14:imgEffect>
                    <a14:imgEffect>
                      <a14:brightnessContrast bright="2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808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0128" y="1460783"/>
            <a:ext cx="846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условия и типовые контракты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867" y="2370084"/>
            <a:ext cx="9996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наименование товара, код ОКПД2, размер НМЦК, способ закупки соответствует информационной карте типового контракта, то применяется типовой контракт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закупках у единственного поставщика вы можете не применять форму типового контракта только если необходимость применения не указана в информационной карте контрактов.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правило распространяется на закупки у единственного поставщика до 600 тыс. руб. по пунктам 4,5,9 и т.д. части 1 статьи 93 Закона №44-ФЗ 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969" y="4364182"/>
            <a:ext cx="10193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10640715" y="6459639"/>
            <a:ext cx="1510010" cy="404664"/>
            <a:chOff x="10640715" y="6459639"/>
            <a:chExt cx="1510010" cy="404664"/>
          </a:xfrm>
        </p:grpSpPr>
        <p:sp>
          <p:nvSpPr>
            <p:cNvPr id="85" name="Параллелограмм 84"/>
            <p:cNvSpPr/>
            <p:nvPr/>
          </p:nvSpPr>
          <p:spPr>
            <a:xfrm>
              <a:off x="10712723" y="6531647"/>
              <a:ext cx="504056" cy="332656"/>
            </a:xfrm>
            <a:prstGeom prst="parallelogram">
              <a:avLst/>
            </a:prstGeom>
            <a:solidFill>
              <a:srgbClr val="B0A6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араллелограмм 85"/>
            <p:cNvSpPr/>
            <p:nvPr/>
          </p:nvSpPr>
          <p:spPr>
            <a:xfrm>
              <a:off x="10640715" y="6459639"/>
              <a:ext cx="504056" cy="404664"/>
            </a:xfrm>
            <a:prstGeom prst="parallelogram">
              <a:avLst/>
            </a:prstGeom>
            <a:solidFill>
              <a:srgbClr val="326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12722" y="6459639"/>
              <a:ext cx="587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A6B074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9</a:t>
              </a:r>
              <a:endParaRPr lang="ru-RU" b="1" dirty="0">
                <a:solidFill>
                  <a:srgbClr val="A6B074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144771" y="6584257"/>
              <a:ext cx="100595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67605A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plan@krd.ru</a:t>
              </a:r>
              <a:endParaRPr lang="ru-RU" sz="1050" b="1" dirty="0">
                <a:solidFill>
                  <a:srgbClr val="67605A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-1" y="-16912"/>
            <a:ext cx="12192001" cy="1091264"/>
            <a:chOff x="-1" y="-1232"/>
            <a:chExt cx="12192001" cy="1091264"/>
          </a:xfrm>
        </p:grpSpPr>
        <p:pic>
          <p:nvPicPr>
            <p:cNvPr id="62" name="Picture 2" descr="C:\Users\ahohlov\Desktop\a77780ffdf1cf3a09c7d083494043a9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47" b="9416"/>
            <a:stretch/>
          </p:blipFill>
          <p:spPr bwMode="auto">
            <a:xfrm>
              <a:off x="0" y="10032"/>
              <a:ext cx="12192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Straight Connector 64"/>
            <p:cNvCxnSpPr/>
            <p:nvPr/>
          </p:nvCxnSpPr>
          <p:spPr>
            <a:xfrm flipV="1">
              <a:off x="10380799" y="55615"/>
              <a:ext cx="0" cy="98970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25"/>
            <p:cNvSpPr txBox="1"/>
            <p:nvPr/>
          </p:nvSpPr>
          <p:spPr>
            <a:xfrm>
              <a:off x="10518998" y="441180"/>
              <a:ext cx="156187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УПРАВЛЕНИЕ ЭКОНОМИКИ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АМО г. КРАСНОДАР</a:t>
              </a:r>
            </a:p>
          </p:txBody>
        </p:sp>
        <p:sp>
          <p:nvSpPr>
            <p:cNvPr id="66" name="TextBox 25"/>
            <p:cNvSpPr txBox="1"/>
            <p:nvPr/>
          </p:nvSpPr>
          <p:spPr>
            <a:xfrm>
              <a:off x="5497549" y="264207"/>
              <a:ext cx="47615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Изменения в законодательстве</a:t>
              </a:r>
            </a:p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закупках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-1" y="-1232"/>
              <a:ext cx="5497551" cy="1080000"/>
            </a:xfrm>
            <a:prstGeom prst="rect">
              <a:avLst/>
            </a:prstGeom>
            <a:gradFill flip="none" rotWithShape="1">
              <a:gsLst>
                <a:gs pos="23000">
                  <a:srgbClr val="002060"/>
                </a:gs>
                <a:gs pos="69000">
                  <a:srgbClr val="7F7F7F">
                    <a:alpha val="0"/>
                  </a:srgbClr>
                </a:gs>
                <a:gs pos="92000">
                  <a:schemeClr val="bg1">
                    <a:lumMod val="91000"/>
                    <a:alpha val="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095" y="238177"/>
              <a:ext cx="903413" cy="60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1074508" y="318069"/>
              <a:ext cx="1425620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Муниципальное образование  </a:t>
              </a:r>
            </a:p>
            <a:p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г. Краснодар</a:t>
              </a:r>
              <a:endParaRPr lang="ru-RU" sz="9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1064088"/>
            <a:ext cx="12192000" cy="45719"/>
          </a:xfrm>
          <a:prstGeom prst="rect">
            <a:avLst/>
          </a:prstGeom>
          <a:solidFill>
            <a:srgbClr val="326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i.boldyreva\AppData\Local\Microsoft\Windows\Temporary Internet Files\Content.IE5\V73JJY4W\abstract-267053_960_720[1]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0606"/>
            <a:ext cx="12192001" cy="53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6534" y="1667933"/>
            <a:ext cx="9109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в реестр контрактов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и документов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(статья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Закона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44-ФЗ)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526" y="3903442"/>
            <a:ext cx="10827809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УФАС по Краснодарскому краю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04.03.2021 </a:t>
            </a:r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ВП-65/2021 по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делу № 023/06/99-938/2021 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16556</TotalTime>
  <Words>1035</Words>
  <Application>Microsoft Office PowerPoint</Application>
  <PresentationFormat>Широкоэкранный</PresentationFormat>
  <Paragraphs>226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MS PGothic</vt:lpstr>
      <vt:lpstr>Adobe Gothic Std B</vt:lpstr>
      <vt:lpstr>Arial</vt:lpstr>
      <vt:lpstr>Calibri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Поляков В.Н.</cp:lastModifiedBy>
  <cp:revision>1090</cp:revision>
  <cp:lastPrinted>2020-02-06T07:56:53Z</cp:lastPrinted>
  <dcterms:created xsi:type="dcterms:W3CDTF">2017-06-08T09:33:15Z</dcterms:created>
  <dcterms:modified xsi:type="dcterms:W3CDTF">2022-04-13T11:31:03Z</dcterms:modified>
</cp:coreProperties>
</file>