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5" r:id="rId3"/>
    <p:sldId id="310" r:id="rId4"/>
    <p:sldId id="311" r:id="rId5"/>
    <p:sldId id="312" r:id="rId6"/>
    <p:sldId id="323" r:id="rId7"/>
    <p:sldId id="326" r:id="rId8"/>
    <p:sldId id="315" r:id="rId9"/>
    <p:sldId id="316" r:id="rId10"/>
    <p:sldId id="313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19" r:id="rId20"/>
    <p:sldId id="335" r:id="rId21"/>
    <p:sldId id="265" r:id="rId2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EBE"/>
    <a:srgbClr val="0C344C"/>
    <a:srgbClr val="6F878C"/>
    <a:srgbClr val="D80F79"/>
    <a:srgbClr val="196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4664" autoAdjust="0"/>
  </p:normalViewPr>
  <p:slideViewPr>
    <p:cSldViewPr snapToGrid="0" showGuides="1">
      <p:cViewPr varScale="1">
        <p:scale>
          <a:sx n="115" d="100"/>
          <a:sy n="115" d="100"/>
        </p:scale>
        <p:origin x="492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2866E-01B6-40FB-9DF2-B2EA56AAFFB1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62295-C31D-4FF8-8426-D07586DC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89"/>
          <a:stretch/>
        </p:blipFill>
        <p:spPr>
          <a:xfrm>
            <a:off x="-10633" y="-25897"/>
            <a:ext cx="12216810" cy="6883896"/>
          </a:xfrm>
          <a:prstGeom prst="rect">
            <a:avLst/>
          </a:prstGeom>
        </p:spPr>
      </p:pic>
      <p:sp>
        <p:nvSpPr>
          <p:cNvPr id="28" name="Rectangle 26"/>
          <p:cNvSpPr/>
          <p:nvPr userDrawn="1"/>
        </p:nvSpPr>
        <p:spPr>
          <a:xfrm>
            <a:off x="-9525" y="-25897"/>
            <a:ext cx="12192000" cy="68838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731962"/>
            <a:ext cx="7237412" cy="2209799"/>
          </a:xfrm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rgbClr val="0C344C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3216167"/>
            <a:ext cx="7237412" cy="10079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C34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/>
          <p:cNvSpPr>
            <a:spLocks/>
          </p:cNvSpPr>
          <p:nvPr userDrawn="1"/>
        </p:nvSpPr>
        <p:spPr bwMode="auto">
          <a:xfrm flipH="1">
            <a:off x="7975121" y="262418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/>
          <p:cNvSpPr>
            <a:spLocks/>
          </p:cNvSpPr>
          <p:nvPr userDrawn="1"/>
        </p:nvSpPr>
        <p:spPr bwMode="auto">
          <a:xfrm flipH="1">
            <a:off x="11432696" y="146415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rgbClr val="19627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/>
          <p:cNvSpPr>
            <a:spLocks/>
          </p:cNvSpPr>
          <p:nvPr userDrawn="1"/>
        </p:nvSpPr>
        <p:spPr bwMode="auto">
          <a:xfrm flipH="1">
            <a:off x="7298845" y="-10634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8"/>
          <p:cNvSpPr>
            <a:spLocks/>
          </p:cNvSpPr>
          <p:nvPr userDrawn="1"/>
        </p:nvSpPr>
        <p:spPr bwMode="auto">
          <a:xfrm flipH="1">
            <a:off x="11422063" y="428307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7"/>
          <p:cNvSpPr>
            <a:spLocks/>
          </p:cNvSpPr>
          <p:nvPr userDrawn="1"/>
        </p:nvSpPr>
        <p:spPr bwMode="auto">
          <a:xfrm flipH="1">
            <a:off x="6577565" y="-9045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3"/>
          <p:cNvSpPr>
            <a:spLocks/>
          </p:cNvSpPr>
          <p:nvPr userDrawn="1"/>
        </p:nvSpPr>
        <p:spPr bwMode="auto">
          <a:xfrm flipV="1">
            <a:off x="0" y="4635812"/>
            <a:ext cx="2225154" cy="2222187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solidFill>
            <a:srgbClr val="0C34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/>
          <p:cNvSpPr>
            <a:spLocks/>
          </p:cNvSpPr>
          <p:nvPr userDrawn="1"/>
        </p:nvSpPr>
        <p:spPr bwMode="auto">
          <a:xfrm flipV="1">
            <a:off x="-10633" y="3316999"/>
            <a:ext cx="2633593" cy="2624693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 userDrawn="1"/>
        </p:nvSpPr>
        <p:spPr bwMode="auto">
          <a:xfrm flipV="1">
            <a:off x="498989" y="5249955"/>
            <a:ext cx="2050022" cy="160804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7"/>
          <p:cNvSpPr>
            <a:spLocks/>
          </p:cNvSpPr>
          <p:nvPr userDrawn="1"/>
        </p:nvSpPr>
        <p:spPr bwMode="auto">
          <a:xfrm flipV="1">
            <a:off x="1354395" y="5046650"/>
            <a:ext cx="1813245" cy="1811350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80560" y="6134163"/>
            <a:ext cx="2743200" cy="365125"/>
          </a:xfrm>
        </p:spPr>
        <p:txBody>
          <a:bodyPr/>
          <a:lstStyle/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4951" y="6134163"/>
            <a:ext cx="312851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4660" y="6134163"/>
            <a:ext cx="2139140" cy="365125"/>
          </a:xfrm>
        </p:spPr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3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3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838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6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25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0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1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2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9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64488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288212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79541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303265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700424" y="633299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Администрация муниципального образования город Краснодар</a:t>
            </a:r>
          </a:p>
          <a:p>
            <a:r>
              <a:rPr lang="ru-RU" sz="105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Управление</a:t>
            </a:r>
            <a:r>
              <a:rPr lang="ru-RU" sz="11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экономики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515725" y="6394547"/>
            <a:ext cx="5525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E6A9FDC2-2F63-4C5F-89F7-7A78A3515E8C}" type="slidenum">
              <a:rPr lang="ru-RU" sz="1400" b="0" smtClean="0">
                <a:solidFill>
                  <a:schemeClr val="tx1"/>
                </a:solidFill>
                <a:latin typeface="HelveticaNeueCyr" panose="02000503040000020004" pitchFamily="2" charset="-52"/>
              </a:rPr>
              <a:pPr algn="ctr"/>
              <a:t>‹#›</a:t>
            </a:fld>
            <a:endParaRPr lang="ru-RU" sz="1800" b="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1879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18269-CD32-429B-80E4-27A96AE6C0EC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8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.png"/><Relationship Id="rId7" Type="http://schemas.openxmlformats.org/officeDocument/2006/relationships/image" Target="../media/image4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emf"/><Relationship Id="rId5" Type="http://schemas.openxmlformats.org/officeDocument/2006/relationships/image" Target="../media/image46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.png"/><Relationship Id="rId7" Type="http://schemas.openxmlformats.org/officeDocument/2006/relationships/image" Target="../media/image5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4.png"/><Relationship Id="rId7" Type="http://schemas.openxmlformats.org/officeDocument/2006/relationships/image" Target="../media/image5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4.png"/><Relationship Id="rId7" Type="http://schemas.openxmlformats.org/officeDocument/2006/relationships/image" Target="../media/image6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4.png"/><Relationship Id="rId7" Type="http://schemas.openxmlformats.org/officeDocument/2006/relationships/image" Target="../media/image7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4.png"/><Relationship Id="rId7" Type="http://schemas.openxmlformats.org/officeDocument/2006/relationships/image" Target="../media/image7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png"/><Relationship Id="rId9" Type="http://schemas.openxmlformats.org/officeDocument/2006/relationships/image" Target="../media/image8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hyperlink" Target="https://bankrot.fedresurs.ru/MessageWindow.aspx?ID=412AE04B91FBF2D8EBD425C1691EF841&amp;attempt=1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1400" y="731962"/>
            <a:ext cx="7035800" cy="2209799"/>
          </a:xfrm>
        </p:spPr>
        <p:txBody>
          <a:bodyPr/>
          <a:lstStyle/>
          <a:p>
            <a:r>
              <a:rPr lang="ru-RU" dirty="0"/>
              <a:t>Имущественный комплекс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224" y="3216167"/>
            <a:ext cx="8805759" cy="20755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j-lt"/>
              </a:rPr>
              <a:t>принадлежащий ФГУП «Кубанское» </a:t>
            </a:r>
            <a:r>
              <a:rPr lang="ru-RU" sz="2800" dirty="0" smtClean="0">
                <a:latin typeface="+mj-lt"/>
              </a:rPr>
              <a:t>ФСИН России </a:t>
            </a:r>
          </a:p>
          <a:p>
            <a:pPr>
              <a:spcBef>
                <a:spcPts val="1800"/>
              </a:spcBef>
            </a:pPr>
            <a:r>
              <a:rPr lang="ru-RU" sz="2800" dirty="0">
                <a:latin typeface="+mj-lt"/>
              </a:rPr>
              <a:t>ИНН 2312151351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135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66" y="1285215"/>
            <a:ext cx="3021000" cy="19526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5166" y="663879"/>
            <a:ext cx="3706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Резервуар горячей воды 16 </a:t>
            </a:r>
            <a:r>
              <a:rPr lang="ru-RU" sz="1600" b="1" dirty="0" err="1" smtClean="0">
                <a:latin typeface="Adobe Gothic Std B"/>
              </a:rPr>
              <a:t>куб.м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66" y="3905685"/>
            <a:ext cx="3021000" cy="19526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72208" y="3457187"/>
            <a:ext cx="3532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Общий вид территории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896" y="3905683"/>
            <a:ext cx="3021000" cy="19526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1896" y="1282549"/>
            <a:ext cx="3021000" cy="198305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102258" y="663879"/>
            <a:ext cx="3670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Подъездные пути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3516" y="1282548"/>
            <a:ext cx="3021000" cy="1952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5889" y="3905684"/>
            <a:ext cx="3021000" cy="19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4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1770" y="576197"/>
            <a:ext cx="113402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Стоимость имущества ФГУП «Кубанское» ФСИН, расположенного по адресу: Северский район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, п. Октябрьский, согласно отчету об оценке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составляет –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1 424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тыс. руб., в состав которого входит: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46" y="2448095"/>
            <a:ext cx="754181" cy="6306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0800000" flipV="1">
            <a:off x="1498298" y="1233564"/>
            <a:ext cx="549270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latin typeface="Adobe Gothic Std B"/>
            </a:endParaRPr>
          </a:p>
          <a:p>
            <a:endParaRPr lang="ru-RU" sz="1600" b="1" dirty="0" smtClean="0">
              <a:latin typeface="Adobe Gothic Std B"/>
            </a:endParaRPr>
          </a:p>
          <a:p>
            <a:endParaRPr lang="ru-RU" sz="1600" b="1" dirty="0">
              <a:latin typeface="Adobe Gothic Std B"/>
            </a:endParaRPr>
          </a:p>
          <a:p>
            <a:r>
              <a:rPr lang="ru-RU" sz="1600" b="1" dirty="0" smtClean="0">
                <a:latin typeface="Adobe Gothic Std B"/>
              </a:rPr>
              <a:t>Земельный участок </a:t>
            </a:r>
            <a:r>
              <a:rPr lang="ru-RU" sz="1600" b="1" dirty="0" err="1" smtClean="0">
                <a:latin typeface="Adobe Gothic Std B"/>
              </a:rPr>
              <a:t>Хабль</a:t>
            </a:r>
            <a:r>
              <a:rPr lang="ru-RU" sz="1600" dirty="0" smtClean="0">
                <a:latin typeface="Adobe Gothic Std B"/>
              </a:rPr>
              <a:t>, площадью  2 225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 smtClean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Вид </a:t>
            </a:r>
            <a:r>
              <a:rPr lang="ru-RU" sz="1600" dirty="0" smtClean="0">
                <a:latin typeface="Adobe Gothic Std B"/>
              </a:rPr>
              <a:t>права – право долгосрочной аренды</a:t>
            </a:r>
          </a:p>
          <a:p>
            <a:r>
              <a:rPr lang="ru-RU" sz="1600" dirty="0" smtClean="0">
                <a:latin typeface="Adobe Gothic Std B"/>
              </a:rPr>
              <a:t>Категория земель – земли промышленности, энергетики, транспорта, связи и иного специального назначения</a:t>
            </a:r>
          </a:p>
          <a:p>
            <a:r>
              <a:rPr lang="ru-RU" sz="1600" dirty="0" smtClean="0">
                <a:latin typeface="Adobe Gothic Std B"/>
              </a:rPr>
              <a:t>Вид разрешенного использования: для эксплуатации цеха по производству пищевых продуктов</a:t>
            </a:r>
          </a:p>
          <a:p>
            <a:endParaRPr lang="ru-RU" sz="1600" dirty="0" smtClean="0">
              <a:latin typeface="Adobe Gothic Std B"/>
            </a:endParaRPr>
          </a:p>
          <a:p>
            <a:r>
              <a:rPr lang="ru-RU" sz="1600" b="1" dirty="0" smtClean="0">
                <a:latin typeface="Adobe Gothic Std B"/>
              </a:rPr>
              <a:t>Здание </a:t>
            </a:r>
            <a:r>
              <a:rPr lang="ru-RU" sz="1600" b="1" dirty="0" smtClean="0">
                <a:latin typeface="Adobe Gothic Std B"/>
              </a:rPr>
              <a:t>цеха по производству</a:t>
            </a:r>
          </a:p>
          <a:p>
            <a:r>
              <a:rPr lang="ru-RU" sz="1600" b="1" dirty="0">
                <a:latin typeface="Adobe Gothic Std B"/>
              </a:rPr>
              <a:t>мясных полуфабрикатов, </a:t>
            </a:r>
            <a:endParaRPr lang="ru-RU" sz="1600" b="1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общей</a:t>
            </a:r>
            <a:r>
              <a:rPr lang="ru-RU" sz="1600" b="1" dirty="0" smtClean="0">
                <a:latin typeface="Adobe Gothic Std B"/>
              </a:rPr>
              <a:t> </a:t>
            </a:r>
            <a:r>
              <a:rPr lang="ru-RU" sz="1600" dirty="0" smtClean="0">
                <a:latin typeface="Adobe Gothic Std B"/>
              </a:rPr>
              <a:t>площадью 334,5 </a:t>
            </a:r>
            <a:r>
              <a:rPr lang="ru-RU" sz="1600" dirty="0" err="1" smtClean="0">
                <a:latin typeface="Adobe Gothic Std B"/>
              </a:rPr>
              <a:t>кв.м</a:t>
            </a:r>
            <a:r>
              <a:rPr lang="ru-RU" sz="1600" dirty="0" smtClean="0">
                <a:latin typeface="Adobe Gothic Std B"/>
              </a:rPr>
              <a:t>,</a:t>
            </a:r>
          </a:p>
          <a:p>
            <a:r>
              <a:rPr lang="ru-RU" sz="1600" dirty="0" smtClean="0">
                <a:latin typeface="Adobe Gothic Std B"/>
              </a:rPr>
              <a:t>Кадастровый номер: </a:t>
            </a:r>
            <a:endParaRPr lang="ru-RU" sz="1600" dirty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23:26:0000000:813</a:t>
            </a:r>
          </a:p>
          <a:p>
            <a:endParaRPr lang="ru-RU" sz="1600" dirty="0" smtClean="0">
              <a:latin typeface="Adobe Gothic Std B"/>
            </a:endParaRPr>
          </a:p>
          <a:p>
            <a:r>
              <a:rPr lang="ru-RU" sz="1600" b="1" dirty="0" smtClean="0">
                <a:latin typeface="Adobe Gothic Std B"/>
              </a:rPr>
              <a:t>Начальная цена лота – </a:t>
            </a:r>
          </a:p>
          <a:p>
            <a:r>
              <a:rPr lang="ru-RU" sz="1600" b="1" dirty="0" smtClean="0">
                <a:latin typeface="Adobe Gothic Std B"/>
              </a:rPr>
              <a:t>1 603, 93 тыс. руб</a:t>
            </a:r>
            <a:r>
              <a:rPr lang="ru-RU" sz="1600" dirty="0" smtClean="0">
                <a:latin typeface="Adobe Gothic Std B"/>
              </a:rPr>
              <a:t>.</a:t>
            </a:r>
          </a:p>
          <a:p>
            <a:endParaRPr lang="ru-RU" sz="1600" dirty="0">
              <a:latin typeface="Adobe Gothic Std B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47" y="2156374"/>
            <a:ext cx="3362620" cy="23408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557" y="4167499"/>
            <a:ext cx="703054" cy="589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202" y="3751672"/>
            <a:ext cx="2866296" cy="20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1769" y="576197"/>
            <a:ext cx="116241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Стоимость имущества ФГУП «Кубанское» ФСИН, расположенного по адресу: </a:t>
            </a:r>
            <a:r>
              <a:rPr lang="ru-RU" sz="2800" dirty="0" err="1" smtClean="0">
                <a:solidFill>
                  <a:srgbClr val="000000"/>
                </a:solidFill>
                <a:latin typeface="Adobe Gothic Std B"/>
              </a:rPr>
              <a:t>Абинский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район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, х. Краснооктябрьский, колхоз «Кавказ» согласно отчету об оценке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составляет –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10 951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тыс. руб., в состав которого входит: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46" y="2965947"/>
            <a:ext cx="754181" cy="6306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0800000" flipV="1">
            <a:off x="1716065" y="2422464"/>
            <a:ext cx="53575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Земельный участок</a:t>
            </a:r>
            <a:r>
              <a:rPr lang="ru-RU" sz="1600" dirty="0" smtClean="0">
                <a:latin typeface="Adobe Gothic Std B"/>
              </a:rPr>
              <a:t>, площадью  88 079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Кадастровый номер: 23:35:0801000:1363</a:t>
            </a:r>
          </a:p>
          <a:p>
            <a:r>
              <a:rPr lang="ru-RU" sz="1600" dirty="0" smtClean="0">
                <a:latin typeface="Adobe Gothic Std B"/>
              </a:rPr>
              <a:t>Вид права – право долгосрочной аренды</a:t>
            </a:r>
          </a:p>
          <a:p>
            <a:r>
              <a:rPr lang="ru-RU" sz="1600" dirty="0" smtClean="0">
                <a:latin typeface="Adobe Gothic Std B"/>
              </a:rPr>
              <a:t>Категория земель – земли сельскохозяйственного назначения</a:t>
            </a:r>
          </a:p>
          <a:p>
            <a:r>
              <a:rPr lang="ru-RU" sz="1600" dirty="0" smtClean="0">
                <a:latin typeface="Adobe Gothic Std B"/>
              </a:rPr>
              <a:t>Вид разрешенного использования: эксплуатация МТФ</a:t>
            </a:r>
          </a:p>
          <a:p>
            <a:endParaRPr lang="ru-RU" sz="1600" dirty="0">
              <a:latin typeface="Adobe Gothic Std B"/>
            </a:endParaRPr>
          </a:p>
          <a:p>
            <a:r>
              <a:rPr lang="ru-RU" sz="1600" b="1" dirty="0">
                <a:latin typeface="Adobe Gothic Std B"/>
              </a:rPr>
              <a:t>Земельный </a:t>
            </a:r>
            <a:r>
              <a:rPr lang="ru-RU" sz="1600" b="1" dirty="0" smtClean="0">
                <a:latin typeface="Adobe Gothic Std B"/>
              </a:rPr>
              <a:t>участок, </a:t>
            </a:r>
            <a:r>
              <a:rPr lang="ru-RU" sz="1600" dirty="0" smtClean="0">
                <a:latin typeface="Adobe Gothic Std B"/>
              </a:rPr>
              <a:t>площадью  3 599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Кадастровый номер: </a:t>
            </a:r>
            <a:r>
              <a:rPr lang="ru-RU" sz="1600" dirty="0" smtClean="0">
                <a:latin typeface="Adobe Gothic Std B"/>
              </a:rPr>
              <a:t>23:35:0801000:1364</a:t>
            </a:r>
          </a:p>
          <a:p>
            <a:r>
              <a:rPr lang="ru-RU" sz="1600" dirty="0" smtClean="0">
                <a:latin typeface="Adobe Gothic Std B"/>
              </a:rPr>
              <a:t>Вид разрешенного использования: эксплуатация водонапорной башни</a:t>
            </a:r>
          </a:p>
          <a:p>
            <a:endParaRPr lang="ru-RU" sz="16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Местоположение участков: </a:t>
            </a:r>
            <a:r>
              <a:rPr lang="ru-RU" sz="1600" dirty="0" err="1" smtClean="0">
                <a:latin typeface="Adobe Gothic Std B"/>
              </a:rPr>
              <a:t>Абинский</a:t>
            </a:r>
            <a:r>
              <a:rPr lang="ru-RU" sz="1600" dirty="0" smtClean="0">
                <a:latin typeface="Adobe Gothic Std B"/>
              </a:rPr>
              <a:t> р-он,  в 500 м южнее хутора Краснооктябрьского.</a:t>
            </a:r>
          </a:p>
          <a:p>
            <a:r>
              <a:rPr lang="ru-RU" sz="1600" b="1" dirty="0" smtClean="0">
                <a:latin typeface="Adobe Gothic Std B"/>
              </a:rPr>
              <a:t>Начальная цена  лота - 11 077, 40 тыс. руб.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09" y="4627780"/>
            <a:ext cx="703054" cy="5896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350" y="4055690"/>
            <a:ext cx="4196219" cy="21046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50" y="2277339"/>
            <a:ext cx="4196219" cy="18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9140" y="578112"/>
            <a:ext cx="3569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</a:t>
            </a:r>
            <a:r>
              <a:rPr lang="ru-RU" sz="1600" b="1" dirty="0" smtClean="0">
                <a:latin typeface="Adobe Gothic Std B"/>
              </a:rPr>
              <a:t>телятника</a:t>
            </a:r>
            <a:r>
              <a:rPr lang="ru-RU" sz="1600" dirty="0" smtClean="0">
                <a:latin typeface="Adobe Gothic Std B"/>
              </a:rPr>
              <a:t>, площадью       2 649,3 </a:t>
            </a:r>
            <a:r>
              <a:rPr lang="ru-RU" sz="1600" dirty="0" err="1" smtClean="0">
                <a:latin typeface="Adobe Gothic Std B"/>
              </a:rPr>
              <a:t>кв.м</a:t>
            </a:r>
            <a:r>
              <a:rPr lang="ru-RU" sz="1600" dirty="0" smtClean="0">
                <a:latin typeface="Adobe Gothic Std B"/>
              </a:rPr>
              <a:t>,</a:t>
            </a:r>
          </a:p>
          <a:p>
            <a:r>
              <a:rPr lang="ru-RU" sz="1600" dirty="0" smtClean="0">
                <a:latin typeface="Adobe Gothic Std B"/>
              </a:rPr>
              <a:t>Кадастровый номер:</a:t>
            </a:r>
            <a:endParaRPr lang="ru-RU" sz="1600" dirty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23:01:0801006:1228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70959" y="578113"/>
            <a:ext cx="34196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коровника с </a:t>
            </a:r>
            <a:endParaRPr lang="ru-RU" sz="1600" b="1" dirty="0" smtClean="0">
              <a:latin typeface="Adobe Gothic Std B"/>
            </a:endParaRPr>
          </a:p>
          <a:p>
            <a:r>
              <a:rPr lang="ru-RU" sz="1600" b="1" dirty="0" smtClean="0">
                <a:latin typeface="Adobe Gothic Std B"/>
              </a:rPr>
              <a:t>пристройками, </a:t>
            </a:r>
            <a:r>
              <a:rPr lang="ru-RU" sz="1600" dirty="0" smtClean="0">
                <a:latin typeface="Adobe Gothic Std B"/>
              </a:rPr>
              <a:t>площадью 1588,4 </a:t>
            </a:r>
            <a:r>
              <a:rPr lang="ru-RU" sz="1600" dirty="0" err="1" smtClean="0">
                <a:latin typeface="Adobe Gothic Std B"/>
              </a:rPr>
              <a:t>кв.м</a:t>
            </a:r>
            <a:r>
              <a:rPr lang="ru-RU" sz="1600" dirty="0" smtClean="0">
                <a:latin typeface="Adobe Gothic Std B"/>
              </a:rPr>
              <a:t>, </a:t>
            </a:r>
            <a:r>
              <a:rPr lang="ru-RU" sz="1600" dirty="0">
                <a:latin typeface="Adobe Gothic Std B"/>
              </a:rPr>
              <a:t>кадастровый</a:t>
            </a:r>
          </a:p>
          <a:p>
            <a:r>
              <a:rPr lang="ru-RU" sz="1600" dirty="0" smtClean="0">
                <a:latin typeface="Adobe Gothic Std B"/>
              </a:rPr>
              <a:t>номер: 23:01:0801006:1230</a:t>
            </a:r>
            <a:endParaRPr lang="ru-RU" sz="1600" dirty="0">
              <a:latin typeface="Adobe Gothic Std B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13442" y="578112"/>
            <a:ext cx="39363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коровника </a:t>
            </a:r>
            <a:r>
              <a:rPr lang="ru-RU" sz="1600" dirty="0">
                <a:latin typeface="Adobe Gothic Std B"/>
              </a:rPr>
              <a:t>с </a:t>
            </a:r>
          </a:p>
          <a:p>
            <a:r>
              <a:rPr lang="ru-RU" sz="1600" dirty="0">
                <a:latin typeface="Adobe Gothic Std B"/>
              </a:rPr>
              <a:t>пристройками, площадью </a:t>
            </a:r>
            <a:r>
              <a:rPr lang="ru-RU" sz="1600" dirty="0" smtClean="0">
                <a:latin typeface="Adobe Gothic Std B"/>
              </a:rPr>
              <a:t>788 </a:t>
            </a:r>
            <a:r>
              <a:rPr lang="ru-RU" sz="1600" dirty="0" err="1" smtClean="0">
                <a:latin typeface="Adobe Gothic Std B"/>
              </a:rPr>
              <a:t>кв.м</a:t>
            </a:r>
            <a:r>
              <a:rPr lang="ru-RU" sz="1600" dirty="0">
                <a:latin typeface="Adobe Gothic Std B"/>
              </a:rPr>
              <a:t>, </a:t>
            </a:r>
            <a:r>
              <a:rPr lang="ru-RU" sz="1600" dirty="0" smtClean="0">
                <a:latin typeface="Adobe Gothic Std B"/>
              </a:rPr>
              <a:t>кадастровый номер</a:t>
            </a:r>
            <a:r>
              <a:rPr lang="ru-RU" sz="1600" dirty="0">
                <a:latin typeface="Adobe Gothic Std B"/>
              </a:rPr>
              <a:t>: 23:01:0801006:1231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9140" y="3349183"/>
            <a:ext cx="2943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коровника </a:t>
            </a:r>
            <a:r>
              <a:rPr lang="ru-RU" sz="1600" dirty="0">
                <a:latin typeface="Adobe Gothic Std B"/>
              </a:rPr>
              <a:t>с </a:t>
            </a:r>
          </a:p>
          <a:p>
            <a:r>
              <a:rPr lang="ru-RU" sz="1600" dirty="0">
                <a:latin typeface="Adobe Gothic Std B"/>
              </a:rPr>
              <a:t>пристройками, площадью </a:t>
            </a:r>
            <a:r>
              <a:rPr lang="ru-RU" sz="1600" dirty="0" smtClean="0">
                <a:latin typeface="Adobe Gothic Std B"/>
              </a:rPr>
              <a:t>771,3 </a:t>
            </a:r>
            <a:r>
              <a:rPr lang="ru-RU" sz="1600" dirty="0" err="1">
                <a:latin typeface="Adobe Gothic Std B"/>
              </a:rPr>
              <a:t>кв.м</a:t>
            </a:r>
            <a:r>
              <a:rPr lang="ru-RU" sz="1600" dirty="0">
                <a:latin typeface="Adobe Gothic Std B"/>
              </a:rPr>
              <a:t>, кадастровый</a:t>
            </a:r>
          </a:p>
          <a:p>
            <a:r>
              <a:rPr lang="ru-RU" sz="1600" dirty="0">
                <a:latin typeface="Adobe Gothic Std B"/>
              </a:rPr>
              <a:t>номер: 23:01:0801006:1229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70959" y="3349183"/>
            <a:ext cx="32943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Бытовые </a:t>
            </a:r>
            <a:r>
              <a:rPr lang="ru-RU" sz="1600" b="1" dirty="0" smtClean="0">
                <a:latin typeface="Adobe Gothic Std B"/>
              </a:rPr>
              <a:t>помещения,</a:t>
            </a:r>
            <a:r>
              <a:rPr lang="ru-RU" sz="1600" dirty="0">
                <a:latin typeface="Adobe Gothic Std B"/>
              </a:rPr>
              <a:t> </a:t>
            </a:r>
            <a:endParaRPr lang="ru-RU" sz="16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площадью 104,3 </a:t>
            </a:r>
            <a:r>
              <a:rPr lang="ru-RU" sz="1600" dirty="0" err="1" smtClean="0">
                <a:latin typeface="Adobe Gothic Std B"/>
              </a:rPr>
              <a:t>кв.м</a:t>
            </a:r>
            <a:r>
              <a:rPr lang="ru-RU" sz="1600" dirty="0" smtClean="0">
                <a:latin typeface="Adobe Gothic Std B"/>
              </a:rPr>
              <a:t>, кадастровый номер: 23:01:0801006:122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23986" y="3472294"/>
            <a:ext cx="3224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</a:t>
            </a:r>
            <a:r>
              <a:rPr lang="ru-RU" sz="1600" b="1" dirty="0" smtClean="0">
                <a:latin typeface="Adobe Gothic Std B"/>
              </a:rPr>
              <a:t>мастерской, </a:t>
            </a:r>
            <a:r>
              <a:rPr lang="ru-RU" sz="1600" dirty="0" smtClean="0">
                <a:latin typeface="Adobe Gothic Std B"/>
              </a:rPr>
              <a:t>площадью 70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>
              <a:latin typeface="Adobe Gothic Std B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167" y="4426401"/>
            <a:ext cx="2796521" cy="17435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09" y="1595982"/>
            <a:ext cx="2768289" cy="17772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875" y="1595982"/>
            <a:ext cx="2800813" cy="181034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986" y="1581947"/>
            <a:ext cx="3083630" cy="18122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709" y="4398039"/>
            <a:ext cx="2792473" cy="177191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6616" y="4398039"/>
            <a:ext cx="3021000" cy="177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726" y="1062786"/>
            <a:ext cx="3021000" cy="19526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3726" y="626300"/>
            <a:ext cx="1410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Навес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791" y="1062787"/>
            <a:ext cx="3093100" cy="19992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08891" y="626300"/>
            <a:ext cx="3399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Силосная траншея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08" y="4040645"/>
            <a:ext cx="3021000" cy="19526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98037" y="3334729"/>
            <a:ext cx="3511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Торговый киоск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22" y="4040646"/>
            <a:ext cx="3021000" cy="195266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0800000" flipV="1">
            <a:off x="862022" y="3558360"/>
            <a:ext cx="23070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Склад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7803" y="4040644"/>
            <a:ext cx="3021000" cy="19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3879" y="626301"/>
            <a:ext cx="1152812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Adobe Gothic Std B"/>
              </a:rPr>
              <a:t>Стоимость имущества ФГУП «Кубанское» ФСИН, расположенного </a:t>
            </a:r>
            <a:r>
              <a:rPr lang="ru-RU" sz="2800" dirty="0" smtClean="0">
                <a:latin typeface="Adobe Gothic Std B"/>
              </a:rPr>
              <a:t> в Усть-Лабинском районе, п. </a:t>
            </a:r>
            <a:r>
              <a:rPr lang="ru-RU" sz="2800" dirty="0" err="1" smtClean="0">
                <a:latin typeface="Adobe Gothic Std B"/>
              </a:rPr>
              <a:t>Двубратский</a:t>
            </a:r>
            <a:r>
              <a:rPr lang="ru-RU" sz="2800" dirty="0" smtClean="0">
                <a:latin typeface="Adobe Gothic Std B"/>
              </a:rPr>
              <a:t>, согласно отчета </a:t>
            </a:r>
            <a:r>
              <a:rPr lang="ru-RU" sz="2800" dirty="0">
                <a:latin typeface="Adobe Gothic Std B"/>
              </a:rPr>
              <a:t>об оценке составляет – </a:t>
            </a:r>
            <a:r>
              <a:rPr lang="ru-RU" sz="2800" dirty="0" smtClean="0">
                <a:latin typeface="Adobe Gothic Std B"/>
              </a:rPr>
              <a:t>9 735 тыс</a:t>
            </a:r>
            <a:r>
              <a:rPr lang="ru-RU" sz="2800" dirty="0">
                <a:latin typeface="Adobe Gothic Std B"/>
              </a:rPr>
              <a:t>. руб., в состав которого </a:t>
            </a:r>
            <a:r>
              <a:rPr lang="ru-RU" sz="2800" dirty="0" smtClean="0">
                <a:latin typeface="Adobe Gothic Std B"/>
              </a:rPr>
              <a:t>входят:</a:t>
            </a:r>
          </a:p>
          <a:p>
            <a:endParaRPr lang="ru-RU" sz="2400" dirty="0" smtClean="0">
              <a:latin typeface="Adobe Gothic Std B"/>
            </a:endParaRPr>
          </a:p>
          <a:p>
            <a:r>
              <a:rPr lang="ru-RU" sz="2400" dirty="0" smtClean="0">
                <a:latin typeface="Adobe Gothic Std B"/>
              </a:rPr>
              <a:t>здания </a:t>
            </a:r>
            <a:r>
              <a:rPr lang="ru-RU" sz="2400" dirty="0">
                <a:latin typeface="Adobe Gothic Std B"/>
              </a:rPr>
              <a:t>и </a:t>
            </a:r>
            <a:r>
              <a:rPr lang="ru-RU" sz="2400" dirty="0" smtClean="0">
                <a:latin typeface="Adobe Gothic Std B"/>
              </a:rPr>
              <a:t>сооружения, предназначенные </a:t>
            </a:r>
            <a:r>
              <a:rPr lang="ru-RU" sz="2400" dirty="0">
                <a:latin typeface="Adobe Gothic Std B"/>
              </a:rPr>
              <a:t>для сельскохозяйственной деятельности, расположенные на </a:t>
            </a:r>
            <a:endParaRPr lang="ru-RU" sz="2400" dirty="0" smtClean="0">
              <a:latin typeface="Adobe Gothic Std B"/>
            </a:endParaRPr>
          </a:p>
          <a:p>
            <a:r>
              <a:rPr lang="ru-RU" sz="2400" dirty="0">
                <a:latin typeface="Adobe Gothic Std B"/>
              </a:rPr>
              <a:t>з</a:t>
            </a:r>
            <a:r>
              <a:rPr lang="ru-RU" sz="2400" dirty="0" smtClean="0">
                <a:latin typeface="Adobe Gothic Std B"/>
              </a:rPr>
              <a:t>емельном участке </a:t>
            </a:r>
            <a:r>
              <a:rPr lang="ru-RU" sz="2400" dirty="0" err="1" smtClean="0">
                <a:latin typeface="Adobe Gothic Std B"/>
              </a:rPr>
              <a:t>сельскохозяйствен</a:t>
            </a:r>
            <a:r>
              <a:rPr lang="ru-RU" sz="2400" dirty="0" smtClean="0">
                <a:latin typeface="Adobe Gothic Std B"/>
              </a:rPr>
              <a:t>- </a:t>
            </a:r>
          </a:p>
          <a:p>
            <a:r>
              <a:rPr lang="ru-RU" sz="2400" dirty="0" err="1" smtClean="0">
                <a:latin typeface="Adobe Gothic Std B"/>
              </a:rPr>
              <a:t>ного</a:t>
            </a:r>
            <a:r>
              <a:rPr lang="ru-RU" sz="2400" dirty="0" smtClean="0">
                <a:latin typeface="Adobe Gothic Std B"/>
              </a:rPr>
              <a:t> назначения.</a:t>
            </a:r>
            <a:endParaRPr lang="ru-RU" sz="2400" dirty="0">
              <a:latin typeface="Adobe Gothic Std B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86695" y="3857955"/>
            <a:ext cx="507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dobe Gothic Std B"/>
              </a:rPr>
              <a:t>Право аренды на земельный участок с кадастровым номером 23:35:0701003:16, площадью 80 922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Право на земельный участок не зарегистрировано.</a:t>
            </a:r>
          </a:p>
          <a:p>
            <a:r>
              <a:rPr lang="ru-RU" sz="1600" dirty="0" smtClean="0">
                <a:latin typeface="Adobe Gothic Std B"/>
              </a:rPr>
              <a:t>Вид разрешенного использования: для эксплуатации сельскохозяйственной недвижимости</a:t>
            </a:r>
          </a:p>
          <a:p>
            <a:r>
              <a:rPr lang="ru-RU" sz="1600" dirty="0" smtClean="0">
                <a:latin typeface="Adobe Gothic Std B"/>
              </a:rPr>
              <a:t>Коммуникации: электроснабжение</a:t>
            </a:r>
          </a:p>
          <a:p>
            <a:r>
              <a:rPr lang="ru-RU" sz="1600" b="1" dirty="0" smtClean="0">
                <a:latin typeface="Adobe Gothic Std B"/>
              </a:rPr>
              <a:t>Начальная цена лота – 9 883, 56 тыс. руб.</a:t>
            </a:r>
          </a:p>
          <a:p>
            <a:endParaRPr lang="ru-RU" sz="1600" dirty="0">
              <a:latin typeface="Adobe Gothic Std B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14" y="4713446"/>
            <a:ext cx="724945" cy="607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36" y="2828115"/>
            <a:ext cx="5223352" cy="31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65" y="1129334"/>
            <a:ext cx="2869381" cy="20919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6511" y="613775"/>
            <a:ext cx="2893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Строение 2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865" y="1129334"/>
            <a:ext cx="2880012" cy="20919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60865" y="613775"/>
            <a:ext cx="2099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Строение </a:t>
            </a:r>
            <a:r>
              <a:rPr lang="ru-RU" sz="1600" b="1" dirty="0" smtClean="0">
                <a:latin typeface="Adobe Gothic Std B"/>
              </a:rPr>
              <a:t>1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823" y="1129334"/>
            <a:ext cx="2829909" cy="20555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743167" y="595050"/>
            <a:ext cx="344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Мобильный пункт охраны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165" y="4003367"/>
            <a:ext cx="2869381" cy="20272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15165" y="3398264"/>
            <a:ext cx="3581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Металлоконструкция </a:t>
            </a:r>
            <a:r>
              <a:rPr lang="ru-RU" sz="1600" b="1" dirty="0">
                <a:latin typeface="Adobe Gothic Std B"/>
              </a:rPr>
              <a:t>ангар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5509" y="3942039"/>
            <a:ext cx="2875368" cy="208855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2209" y="3398264"/>
            <a:ext cx="1944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3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1823" y="3942039"/>
            <a:ext cx="2942977" cy="213766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831823" y="3426480"/>
            <a:ext cx="20783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2</a:t>
            </a:r>
          </a:p>
        </p:txBody>
      </p:sp>
    </p:spTree>
    <p:extLst>
      <p:ext uri="{BB962C8B-B14F-4D97-AF65-F5344CB8AC3E}">
        <p14:creationId xmlns:p14="http://schemas.microsoft.com/office/powerpoint/2010/main" val="12440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6510" y="545832"/>
            <a:ext cx="3569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</a:t>
            </a:r>
            <a:r>
              <a:rPr lang="ru-RU" sz="1600" b="1" dirty="0" smtClean="0">
                <a:latin typeface="Adobe Gothic Std B"/>
              </a:rPr>
              <a:t>7, площадью 979 </a:t>
            </a:r>
            <a:r>
              <a:rPr lang="ru-RU" sz="1600" b="1" dirty="0" err="1" smtClean="0">
                <a:latin typeface="Adobe Gothic Std B"/>
              </a:rPr>
              <a:t>кв.м</a:t>
            </a:r>
            <a:r>
              <a:rPr lang="ru-RU" sz="1600" b="1" dirty="0" smtClean="0">
                <a:latin typeface="Adobe Gothic Std B"/>
              </a:rPr>
              <a:t> 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2209" y="595050"/>
            <a:ext cx="3231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Бойня</a:t>
            </a:r>
            <a:r>
              <a:rPr lang="ru-RU" sz="1600" b="1" dirty="0">
                <a:latin typeface="Adobe Gothic Std B"/>
              </a:rPr>
              <a:t>, </a:t>
            </a:r>
            <a:r>
              <a:rPr lang="ru-RU" sz="1600" b="1" dirty="0" smtClean="0">
                <a:latin typeface="Adobe Gothic Std B"/>
              </a:rPr>
              <a:t>площадью </a:t>
            </a:r>
            <a:r>
              <a:rPr lang="ru-RU" sz="1600" b="1" dirty="0">
                <a:latin typeface="Adobe Gothic Std B"/>
              </a:rPr>
              <a:t>46,5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84633" y="595050"/>
            <a:ext cx="45806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</a:t>
            </a:r>
            <a:r>
              <a:rPr lang="ru-RU" sz="1600" b="1" dirty="0" smtClean="0">
                <a:latin typeface="Adobe Gothic Std B"/>
              </a:rPr>
              <a:t>4, площадью 1310,5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5165" y="3398264"/>
            <a:ext cx="3581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Кормокухня </a:t>
            </a:r>
            <a:r>
              <a:rPr lang="ru-RU" sz="1600" b="1" dirty="0">
                <a:latin typeface="Adobe Gothic Std B"/>
              </a:rPr>
              <a:t>для </a:t>
            </a:r>
            <a:r>
              <a:rPr lang="ru-RU" sz="1600" b="1" dirty="0" smtClean="0">
                <a:latin typeface="Adobe Gothic Std B"/>
              </a:rPr>
              <a:t>животных, </a:t>
            </a:r>
            <a:r>
              <a:rPr lang="ru-RU" sz="1600" b="1" dirty="0">
                <a:latin typeface="Adobe Gothic Std B"/>
              </a:rPr>
              <a:t>площадью 286,4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2209" y="3398264"/>
            <a:ext cx="1944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</a:t>
            </a:r>
            <a:r>
              <a:rPr lang="ru-RU" sz="1600" b="1" dirty="0" smtClean="0">
                <a:latin typeface="Adobe Gothic Std B"/>
              </a:rPr>
              <a:t>1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93064" y="3426480"/>
            <a:ext cx="39206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Корпус </a:t>
            </a:r>
            <a:r>
              <a:rPr lang="ru-RU" sz="1600" b="1" dirty="0" smtClean="0">
                <a:latin typeface="Adobe Gothic Std B"/>
              </a:rPr>
              <a:t>5, </a:t>
            </a:r>
            <a:r>
              <a:rPr lang="ru-RU" sz="1600" b="1" dirty="0">
                <a:latin typeface="Adobe Gothic Std B"/>
              </a:rPr>
              <a:t>площадью 1014,6 </a:t>
            </a:r>
            <a:r>
              <a:rPr lang="ru-RU" sz="1600" b="1" dirty="0" err="1" smtClean="0">
                <a:latin typeface="Adobe Gothic Std B"/>
              </a:rPr>
              <a:t>кв.м</a:t>
            </a:r>
            <a:r>
              <a:rPr lang="ru-RU" sz="1600" b="1" dirty="0" smtClean="0">
                <a:latin typeface="Adobe Gothic Std B"/>
              </a:rPr>
              <a:t>  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683" y="3919813"/>
            <a:ext cx="3016824" cy="21943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823" y="3919813"/>
            <a:ext cx="3021000" cy="21943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50" y="3958225"/>
            <a:ext cx="3021000" cy="21559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165" y="1039113"/>
            <a:ext cx="3021000" cy="219433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664" y="1039113"/>
            <a:ext cx="3021000" cy="21943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4633" y="1077367"/>
            <a:ext cx="3021000" cy="21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0" y="2338241"/>
            <a:ext cx="4488609" cy="4511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62958" y="701458"/>
            <a:ext cx="1063718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dobe Gothic Std B"/>
              </a:rPr>
              <a:t>ФГУП «Кубанское» </a:t>
            </a:r>
            <a:r>
              <a:rPr lang="ru-RU" sz="2800" dirty="0" smtClean="0">
                <a:latin typeface="Adobe Gothic Std B"/>
              </a:rPr>
              <a:t>ФСИН также располагает иным имуществом, стоимостью, согласно отчета об оценке -           14 703 тыс. руб.:</a:t>
            </a:r>
          </a:p>
          <a:p>
            <a:pPr algn="ctr"/>
            <a:endParaRPr lang="ru-RU" sz="28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Оборудование (специализированное оборудование, трансформатор, </a:t>
            </a:r>
            <a:r>
              <a:rPr lang="ru-RU" sz="1600" dirty="0" err="1" smtClean="0">
                <a:latin typeface="Adobe Gothic Std B"/>
              </a:rPr>
              <a:t>орг.техника</a:t>
            </a:r>
            <a:r>
              <a:rPr lang="ru-RU" sz="1600" dirty="0" smtClean="0">
                <a:latin typeface="Adobe Gothic Std B"/>
              </a:rPr>
              <a:t>, персональные компьютеры,</a:t>
            </a:r>
            <a:r>
              <a:rPr lang="en-US" sz="1600" dirty="0" smtClean="0">
                <a:latin typeface="Adobe Gothic Std B"/>
              </a:rPr>
              <a:t> </a:t>
            </a:r>
            <a:r>
              <a:rPr lang="ru-RU" sz="1600" dirty="0" err="1" smtClean="0">
                <a:latin typeface="Adobe Gothic Std B"/>
              </a:rPr>
              <a:t>рабочии</a:t>
            </a:r>
            <a:r>
              <a:rPr lang="ru-RU" sz="1600" dirty="0" smtClean="0">
                <a:latin typeface="Adobe Gothic Std B"/>
              </a:rPr>
              <a:t> станции и др.);</a:t>
            </a:r>
          </a:p>
          <a:p>
            <a:endParaRPr lang="ru-RU" sz="1600" dirty="0" smtClean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ТМЦ; </a:t>
            </a:r>
            <a:r>
              <a:rPr lang="ru-RU" sz="1600" dirty="0" smtClean="0">
                <a:latin typeface="Adobe Gothic Std B"/>
              </a:rPr>
              <a:t> дебиторская </a:t>
            </a:r>
            <a:r>
              <a:rPr lang="ru-RU" sz="1600" dirty="0">
                <a:latin typeface="Adobe Gothic Std B"/>
              </a:rPr>
              <a:t>задолженность в сумме 2 403,6 </a:t>
            </a:r>
            <a:r>
              <a:rPr lang="ru-RU" sz="1600" dirty="0" err="1">
                <a:latin typeface="Adobe Gothic Std B"/>
              </a:rPr>
              <a:t>тыс.руб</a:t>
            </a:r>
            <a:r>
              <a:rPr lang="ru-RU" sz="1600" dirty="0">
                <a:latin typeface="Adobe Gothic Std B"/>
              </a:rPr>
              <a:t>.;</a:t>
            </a:r>
            <a:endParaRPr lang="ru-RU" sz="1600" dirty="0" smtClean="0">
              <a:latin typeface="Adobe Gothic Std B"/>
            </a:endParaRPr>
          </a:p>
          <a:p>
            <a:endParaRPr lang="ru-RU" sz="1600" dirty="0" smtClean="0">
              <a:latin typeface="Adobe Gothic Std B"/>
            </a:endParaRPr>
          </a:p>
          <a:p>
            <a:endParaRPr lang="ru-RU" sz="1600" dirty="0" smtClean="0">
              <a:latin typeface="Adobe Gothic Std B"/>
            </a:endParaRPr>
          </a:p>
          <a:p>
            <a:r>
              <a:rPr lang="ru-RU" sz="1600" dirty="0" smtClean="0">
                <a:latin typeface="Adobe Gothic Std B"/>
              </a:rPr>
              <a:t>Транспортные средства (автомобили, грузовые автомобили, комбайны,</a:t>
            </a:r>
          </a:p>
          <a:p>
            <a:r>
              <a:rPr lang="ru-RU" sz="1600" dirty="0" smtClean="0">
                <a:latin typeface="Adobe Gothic Std B"/>
              </a:rPr>
              <a:t> трактора, тележки, эскалаторы и др.)</a:t>
            </a:r>
          </a:p>
          <a:p>
            <a:endParaRPr lang="ru-RU" sz="2800" dirty="0">
              <a:latin typeface="Adobe Gothic Std B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33" y="2455289"/>
            <a:ext cx="639233" cy="5352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24" y="3067469"/>
            <a:ext cx="644887" cy="5400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48" y="3855895"/>
            <a:ext cx="614663" cy="5147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008" y="2829552"/>
            <a:ext cx="2525032" cy="33040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548" y="4561006"/>
            <a:ext cx="2297589" cy="157259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5096" y="4561006"/>
            <a:ext cx="2441674" cy="157259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729" y="4561006"/>
            <a:ext cx="2414203" cy="15725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1599" y="2829552"/>
            <a:ext cx="1864439" cy="104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519" y="633980"/>
            <a:ext cx="1098942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2800" dirty="0">
                <a:latin typeface="+mj-lt"/>
              </a:rPr>
              <a:t>Н</a:t>
            </a:r>
            <a:r>
              <a:rPr lang="ru-RU" sz="2800" dirty="0" smtClean="0">
                <a:latin typeface="+mj-lt"/>
              </a:rPr>
              <a:t>а электронной площадке </a:t>
            </a:r>
            <a:r>
              <a:rPr lang="ru-RU" sz="2800" dirty="0">
                <a:latin typeface="+mj-lt"/>
              </a:rPr>
              <a:t>АО «НИС» </a:t>
            </a:r>
            <a:r>
              <a:rPr lang="en-US" sz="2800" dirty="0" smtClean="0">
                <a:latin typeface="+mj-lt"/>
              </a:rPr>
              <a:t>www.nistp.ru</a:t>
            </a:r>
            <a:r>
              <a:rPr lang="ru-RU" sz="2800" dirty="0" smtClean="0">
                <a:latin typeface="+mj-lt"/>
              </a:rPr>
              <a:t> с 16.08.2021 по 12.10.2021 проводятся электронные торги по реализации  вышеперечисленного имущества:</a:t>
            </a:r>
            <a:endParaRPr lang="en-US" sz="2800" dirty="0"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333404" y="2119745"/>
            <a:ext cx="57939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+mj-lt"/>
              </a:rPr>
              <a:t> </a:t>
            </a:r>
            <a:endParaRPr lang="ru-RU" sz="1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1519" y="1947849"/>
            <a:ext cx="11521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>
                <a:latin typeface="+mj-lt"/>
              </a:rPr>
              <a:t>Лот №1: </a:t>
            </a:r>
            <a:r>
              <a:rPr lang="ru-RU" sz="1600" dirty="0" smtClean="0">
                <a:latin typeface="+mj-lt"/>
              </a:rPr>
              <a:t>Отдел хозяйственного обеспечения, расположенный по адресу: г. Краснодар, ул. Новороссийская, 61. </a:t>
            </a:r>
            <a:r>
              <a:rPr lang="ru-RU" sz="1600" b="1" dirty="0" smtClean="0">
                <a:latin typeface="+mj-lt"/>
              </a:rPr>
              <a:t>Начальная </a:t>
            </a:r>
            <a:r>
              <a:rPr lang="ru-RU" sz="1600" b="1" dirty="0">
                <a:latin typeface="+mj-lt"/>
              </a:rPr>
              <a:t>цена лота – </a:t>
            </a:r>
            <a:r>
              <a:rPr lang="ru-RU" sz="1600" b="1" dirty="0" smtClean="0">
                <a:latin typeface="+mj-lt"/>
              </a:rPr>
              <a:t>130 011, 20 тыс.  </a:t>
            </a:r>
            <a:r>
              <a:rPr lang="ru-RU" sz="1600" b="1" dirty="0">
                <a:latin typeface="+mj-lt"/>
              </a:rPr>
              <a:t>руб. </a:t>
            </a:r>
            <a:endParaRPr lang="ru-RU" sz="1600" b="1" dirty="0" smtClean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1519" y="2599418"/>
            <a:ext cx="10989425" cy="300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500"/>
              </a:spcAft>
            </a:pP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Лот № 2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: Молочный цех «Львовский»: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Краснодарский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край, Северский район, с. Львовское, ул. Мельничная,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д.6.</a:t>
            </a:r>
          </a:p>
          <a:p>
            <a:pPr lvl="0">
              <a:spcAft>
                <a:spcPts val="50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Adobe Gothic Std B"/>
              </a:rPr>
              <a:t>Начальная цена лота – 11 839, 30 тыс. руб.</a:t>
            </a:r>
          </a:p>
          <a:p>
            <a:pPr lvl="0">
              <a:spcAft>
                <a:spcPts val="500"/>
              </a:spcAft>
            </a:pP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Лот № 3: Колбасный цех: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Краснодарский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край, р-н Северский, </a:t>
            </a:r>
            <a:r>
              <a:rPr lang="ru-RU" sz="1600" dirty="0" err="1">
                <a:solidFill>
                  <a:srgbClr val="000000"/>
                </a:solidFill>
                <a:latin typeface="Adobe Gothic Std B"/>
              </a:rPr>
              <a:t>ст-ца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Смоленская,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здание цеха по производству мясных замороженных полуфабрикатов, п. </a:t>
            </a:r>
            <a:r>
              <a:rPr lang="ru-RU" sz="1600" dirty="0" err="1" smtClean="0">
                <a:solidFill>
                  <a:srgbClr val="000000"/>
                </a:solidFill>
                <a:latin typeface="Adobe Gothic Std B"/>
              </a:rPr>
              <a:t>Хабль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. </a:t>
            </a:r>
          </a:p>
          <a:p>
            <a:pPr lvl="0">
              <a:spcAft>
                <a:spcPts val="50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Adobe Gothic Std B"/>
              </a:rPr>
              <a:t>Начальная цена лота – 1 603, 92 тыс. руб.</a:t>
            </a:r>
          </a:p>
          <a:p>
            <a:pPr lvl="0">
              <a:spcAft>
                <a:spcPts val="500"/>
              </a:spcAft>
            </a:pP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Лот № 4: </a:t>
            </a:r>
            <a:r>
              <a:rPr lang="ru-RU" sz="1600" dirty="0" err="1">
                <a:solidFill>
                  <a:srgbClr val="000000"/>
                </a:solidFill>
                <a:latin typeface="Adobe Gothic Std B"/>
              </a:rPr>
              <a:t>Сельхозучасток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«Мингрельский»: Краснодарский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край, </a:t>
            </a:r>
            <a:r>
              <a:rPr lang="ru-RU" sz="1600" dirty="0" err="1">
                <a:solidFill>
                  <a:srgbClr val="000000"/>
                </a:solidFill>
                <a:latin typeface="Adobe Gothic Std B"/>
              </a:rPr>
              <a:t>Абинский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 р-н, х. Краснооктябрьский колхоз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«Кавказ»,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МТФ № 1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. </a:t>
            </a:r>
          </a:p>
          <a:p>
            <a:pPr lvl="0">
              <a:spcAft>
                <a:spcPts val="50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Adobe Gothic Std B"/>
              </a:rPr>
              <a:t>Начальная цена лота – 11 077, 40 тыс. руб.</a:t>
            </a:r>
          </a:p>
          <a:p>
            <a:pPr lvl="0">
              <a:spcAft>
                <a:spcPts val="500"/>
              </a:spcAft>
            </a:pP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Лот № 5: </a:t>
            </a:r>
            <a:r>
              <a:rPr lang="ru-RU" sz="1600" dirty="0" err="1">
                <a:solidFill>
                  <a:srgbClr val="000000"/>
                </a:solidFill>
                <a:latin typeface="Adobe Gothic Std B"/>
              </a:rPr>
              <a:t>Сельхозучасток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: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Краснодарский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край, </a:t>
            </a:r>
            <a:r>
              <a:rPr lang="ru-RU" sz="1600" dirty="0" err="1">
                <a:solidFill>
                  <a:srgbClr val="000000"/>
                </a:solidFill>
                <a:latin typeface="Adobe Gothic Std B"/>
              </a:rPr>
              <a:t>Усть-Лабинский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 район, п. </a:t>
            </a:r>
            <a:r>
              <a:rPr lang="ru-RU" sz="1600" dirty="0" err="1" smtClean="0">
                <a:solidFill>
                  <a:srgbClr val="000000"/>
                </a:solidFill>
                <a:latin typeface="Adobe Gothic Std B"/>
              </a:rPr>
              <a:t>Двубратский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. </a:t>
            </a:r>
            <a:endParaRPr lang="ru-RU" sz="1600" dirty="0">
              <a:solidFill>
                <a:srgbClr val="000000"/>
              </a:solidFill>
              <a:latin typeface="Adobe Gothic Std B"/>
            </a:endParaRPr>
          </a:p>
          <a:p>
            <a:pPr lvl="0">
              <a:spcAft>
                <a:spcPts val="50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Adobe Gothic Std B"/>
              </a:rPr>
              <a:t>Начальная цена лота – 9 883, 56 тыс. руб.</a:t>
            </a:r>
            <a:endParaRPr lang="ru-RU" sz="1600" b="1" dirty="0">
              <a:solidFill>
                <a:srgbClr val="000000"/>
              </a:solidFill>
              <a:latin typeface="Adobe Gothic Std B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142" y="4688379"/>
            <a:ext cx="1571104" cy="11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73"/>
          <p:cNvSpPr/>
          <p:nvPr/>
        </p:nvSpPr>
        <p:spPr>
          <a:xfrm rot="18900000">
            <a:off x="6816447" y="5005933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15280" y="676115"/>
            <a:ext cx="1125981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0C344C"/>
                </a:solidFill>
                <a:latin typeface="+mj-lt"/>
              </a:rPr>
              <a:t>В </a:t>
            </a:r>
            <a:r>
              <a:rPr lang="ru-RU" sz="2800" dirty="0" smtClean="0">
                <a:solidFill>
                  <a:srgbClr val="0C344C"/>
                </a:solidFill>
                <a:latin typeface="+mj-lt"/>
              </a:rPr>
              <a:t>отношении </a:t>
            </a:r>
            <a:r>
              <a:rPr lang="ru-RU" sz="2800" dirty="0">
                <a:solidFill>
                  <a:srgbClr val="0C344C"/>
                </a:solidFill>
                <a:latin typeface="+mj-lt"/>
              </a:rPr>
              <a:t>ФГУП «Кубанское» ФСИН России 23.08.2017 открыто конкурсное производство</a:t>
            </a:r>
          </a:p>
        </p:txBody>
      </p:sp>
      <p:sp>
        <p:nvSpPr>
          <p:cNvPr id="11" name="TextBox 25"/>
          <p:cNvSpPr txBox="1"/>
          <p:nvPr/>
        </p:nvSpPr>
        <p:spPr>
          <a:xfrm>
            <a:off x="7631162" y="4798513"/>
            <a:ext cx="4168356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350080, </a:t>
            </a:r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РФ, Краснодарский край, </a:t>
            </a:r>
            <a:r>
              <a:rPr lang="ru-RU" b="1" dirty="0" smtClean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     г</a:t>
            </a:r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. Краснодар, </a:t>
            </a:r>
            <a:r>
              <a:rPr lang="ru-RU" b="1" dirty="0" smtClean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ул. Новороссийская, дом 61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7" name="TextBox 25"/>
          <p:cNvSpPr txBox="1"/>
          <p:nvPr/>
        </p:nvSpPr>
        <p:spPr>
          <a:xfrm>
            <a:off x="7630436" y="4152436"/>
            <a:ext cx="2493617" cy="1738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+mj-lt"/>
              </a:rPr>
              <a:t>Основной вид деятельности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7617746" y="3350142"/>
            <a:ext cx="4369662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Разведение </a:t>
            </a:r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молочного крупного</a:t>
            </a:r>
          </a:p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рогатого скота, производство сырого</a:t>
            </a:r>
          </a:p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молока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4" name="TextBox 25"/>
          <p:cNvSpPr txBox="1"/>
          <p:nvPr/>
        </p:nvSpPr>
        <p:spPr>
          <a:xfrm>
            <a:off x="7630436" y="2545401"/>
            <a:ext cx="2493617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+mj-lt"/>
              </a:rPr>
              <a:t>Конкурсный управляющий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631163" y="2261549"/>
            <a:ext cx="379034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Варыгин Алексей Анатольевич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50"/>
          <p:cNvSpPr/>
          <p:nvPr/>
        </p:nvSpPr>
        <p:spPr>
          <a:xfrm rot="2700000">
            <a:off x="6367538" y="4887690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sp>
        <p:nvSpPr>
          <p:cNvPr id="20" name="Rectangle: Rounded Corners 73"/>
          <p:cNvSpPr/>
          <p:nvPr/>
        </p:nvSpPr>
        <p:spPr>
          <a:xfrm rot="18900000">
            <a:off x="6816445" y="3580140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50"/>
          <p:cNvSpPr/>
          <p:nvPr/>
        </p:nvSpPr>
        <p:spPr>
          <a:xfrm rot="2700000">
            <a:off x="6337020" y="3493101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23" y="3537252"/>
            <a:ext cx="426463" cy="426463"/>
          </a:xfrm>
          <a:prstGeom prst="rect">
            <a:avLst/>
          </a:prstGeom>
        </p:spPr>
      </p:pic>
      <p:sp>
        <p:nvSpPr>
          <p:cNvPr id="23" name="Rectangle: Rounded Corners 73"/>
          <p:cNvSpPr/>
          <p:nvPr/>
        </p:nvSpPr>
        <p:spPr>
          <a:xfrm rot="18900000">
            <a:off x="6816446" y="2313963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50"/>
          <p:cNvSpPr/>
          <p:nvPr/>
        </p:nvSpPr>
        <p:spPr>
          <a:xfrm rot="2700000">
            <a:off x="6337019" y="2180332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24" y="2219982"/>
            <a:ext cx="4950612" cy="340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333404" y="2119745"/>
            <a:ext cx="57939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+mj-lt"/>
              </a:rPr>
              <a:t> </a:t>
            </a:r>
            <a:endParaRPr lang="ru-RU" sz="14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3567" y="789140"/>
            <a:ext cx="113485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dobe Gothic Std B"/>
              </a:rPr>
              <a:t>Заявки на участие в торгах принимаются </a:t>
            </a:r>
            <a:r>
              <a:rPr lang="ru-RU" sz="1600" b="1" dirty="0">
                <a:latin typeface="Adobe Gothic Std B"/>
              </a:rPr>
              <a:t>с </a:t>
            </a:r>
            <a:r>
              <a:rPr lang="ru-RU" sz="1600" b="1" dirty="0" smtClean="0">
                <a:latin typeface="Adobe Gothic Std B"/>
              </a:rPr>
              <a:t>16.08.2021 </a:t>
            </a:r>
            <a:r>
              <a:rPr lang="ru-RU" sz="1600" b="1" dirty="0">
                <a:latin typeface="Adobe Gothic Std B"/>
              </a:rPr>
              <a:t>до </a:t>
            </a:r>
            <a:r>
              <a:rPr lang="ru-RU" sz="1600" b="1" dirty="0" smtClean="0">
                <a:latin typeface="Adobe Gothic Std B"/>
              </a:rPr>
              <a:t>12.10.2021  </a:t>
            </a:r>
            <a:r>
              <a:rPr lang="ru-RU" sz="1600" dirty="0">
                <a:latin typeface="Adobe Gothic Std B"/>
              </a:rPr>
              <a:t>в электронной форме на сайте электронной площадки. Минимальная цена продажи имущества посредством публичного предложения составляет </a:t>
            </a:r>
            <a:r>
              <a:rPr lang="ru-RU" sz="1600" dirty="0" smtClean="0">
                <a:latin typeface="Adobe Gothic Std B"/>
              </a:rPr>
              <a:t>10 (десять) </a:t>
            </a:r>
            <a:r>
              <a:rPr lang="ru-RU" sz="1600" dirty="0">
                <a:latin typeface="Adobe Gothic Std B"/>
              </a:rPr>
              <a:t>процентов от начальной цены продажи имущества/лота. </a:t>
            </a:r>
            <a:endParaRPr lang="ru-RU" sz="1600" dirty="0" smtClean="0">
              <a:latin typeface="Adobe Gothic Std B"/>
            </a:endParaRPr>
          </a:p>
          <a:p>
            <a:pPr algn="ctr"/>
            <a:r>
              <a:rPr lang="ru-RU" sz="1600" b="1" dirty="0" smtClean="0">
                <a:latin typeface="Adobe Gothic Std B"/>
              </a:rPr>
              <a:t>Организатор </a:t>
            </a:r>
            <a:r>
              <a:rPr lang="ru-RU" sz="1600" b="1" dirty="0">
                <a:latin typeface="Adobe Gothic Std B"/>
              </a:rPr>
              <a:t>торгов - ООО «Агора</a:t>
            </a:r>
            <a:r>
              <a:rPr lang="ru-RU" sz="1600" b="1" dirty="0" smtClean="0">
                <a:latin typeface="Adobe Gothic Std B"/>
              </a:rPr>
              <a:t>».</a:t>
            </a:r>
          </a:p>
          <a:p>
            <a:pPr algn="ctr"/>
            <a:endParaRPr lang="ru-RU" sz="1600" dirty="0">
              <a:latin typeface="Adobe Gothic Std B"/>
            </a:endParaRPr>
          </a:p>
          <a:p>
            <a:pPr algn="ctr"/>
            <a:r>
              <a:rPr lang="ru-RU" sz="1600" dirty="0" smtClean="0">
                <a:latin typeface="Adobe Gothic Std B"/>
              </a:rPr>
              <a:t>Вся </a:t>
            </a:r>
            <a:r>
              <a:rPr lang="ru-RU" sz="1600" dirty="0">
                <a:latin typeface="Adobe Gothic Std B"/>
              </a:rPr>
              <a:t>информация размещена на официальном ресурсе по адресу</a:t>
            </a:r>
            <a:r>
              <a:rPr lang="ru-RU" sz="1600" dirty="0" smtClean="0">
                <a:latin typeface="Adobe Gothic Std B"/>
              </a:rPr>
              <a:t>:</a:t>
            </a:r>
          </a:p>
          <a:p>
            <a:pPr algn="ctr"/>
            <a:r>
              <a:rPr lang="en-US" sz="1600" dirty="0">
                <a:latin typeface="Adobe Gothic Std B"/>
                <a:hlinkClick r:id="rId2"/>
              </a:rPr>
              <a:t>https://</a:t>
            </a:r>
            <a:r>
              <a:rPr lang="en-US" sz="1600" dirty="0" smtClean="0">
                <a:latin typeface="Adobe Gothic Std B"/>
                <a:hlinkClick r:id="rId2"/>
              </a:rPr>
              <a:t>bankrot.fedresurs.ru/MessageWindow.aspx?ID=412AE04B91FBF2D8EBD425C1691EF841&amp;attempt=1</a:t>
            </a:r>
            <a:endParaRPr lang="ru-RU" sz="1600" dirty="0" smtClean="0">
              <a:latin typeface="Adobe Gothic Std B"/>
            </a:endParaRPr>
          </a:p>
          <a:p>
            <a:pPr algn="ctr"/>
            <a:endParaRPr lang="ru-RU" sz="1600" dirty="0">
              <a:latin typeface="Adobe Gothic Std B"/>
            </a:endParaRPr>
          </a:p>
        </p:txBody>
      </p:sp>
      <p:pic>
        <p:nvPicPr>
          <p:cNvPr id="1026" name="Picture 2" descr="http://qrcoder.ru/code/?https%3A%2F%2Fbankrot.fedresurs.ru%2FMessageWindow.aspx%3FID%3D412AE04B91FBF2D8EBD425C1691EF841%26attempt%3D1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822" y="3157815"/>
            <a:ext cx="18669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16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370521"/>
            <a:ext cx="12192000" cy="3487479"/>
          </a:xfrm>
          <a:prstGeom prst="rect">
            <a:avLst/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9788" y="688975"/>
            <a:ext cx="56753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0C344C"/>
                </a:solidFill>
                <a:latin typeface="+mj-lt"/>
              </a:rPr>
              <a:t>Спасибо за внимание!</a:t>
            </a:r>
            <a:endParaRPr lang="en-US" sz="2800" dirty="0">
              <a:solidFill>
                <a:srgbClr val="0C344C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17745" y="1833486"/>
            <a:ext cx="5718581" cy="1314187"/>
            <a:chOff x="6515099" y="1771723"/>
            <a:chExt cx="5230310" cy="1314187"/>
          </a:xfrm>
        </p:grpSpPr>
        <p:sp>
          <p:nvSpPr>
            <p:cNvPr id="10" name="TextBox 25"/>
            <p:cNvSpPr txBox="1"/>
            <p:nvPr/>
          </p:nvSpPr>
          <p:spPr>
            <a:xfrm>
              <a:off x="6515099" y="1771723"/>
              <a:ext cx="523031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6F878C"/>
                  </a:solidFill>
                  <a:latin typeface="+mj-lt"/>
                  <a:cs typeface="Calibri Light" panose="020F0302020204030204" pitchFamily="34" charset="0"/>
                </a:rPr>
                <a:t>Администрация муниципального образования </a:t>
              </a:r>
            </a:p>
            <a:p>
              <a:r>
                <a:rPr lang="ru-RU" sz="1600" dirty="0" smtClean="0">
                  <a:solidFill>
                    <a:srgbClr val="6F878C"/>
                  </a:solidFill>
                  <a:latin typeface="+mj-lt"/>
                  <a:cs typeface="Calibri Light" panose="020F0302020204030204" pitchFamily="34" charset="0"/>
                </a:rPr>
                <a:t>город Краснодар</a:t>
              </a:r>
              <a:endParaRPr lang="en-US" sz="1600" dirty="0">
                <a:solidFill>
                  <a:srgbClr val="6F878C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" name="TextBox 25"/>
            <p:cNvSpPr txBox="1"/>
            <p:nvPr/>
          </p:nvSpPr>
          <p:spPr>
            <a:xfrm>
              <a:off x="6515099" y="2439579"/>
              <a:ext cx="4579914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 Light" panose="020F0302020204030204" pitchFamily="34" charset="0"/>
                </a:rPr>
                <a:t>Получить консультацию или отправить заявку на инвестиционный проект можно на официальном инвестиционном портале города Краснодар: </a:t>
              </a:r>
              <a:endPara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endParaRPr>
            </a:p>
            <a:p>
              <a:endParaRPr lang="ru-RU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endParaRPr>
            </a:p>
            <a:p>
              <a:r>
                <a:rPr lang="en-US" sz="1050" b="1" dirty="0" smtClean="0">
                  <a:solidFill>
                    <a:srgbClr val="19627F"/>
                  </a:solidFill>
                  <a:latin typeface="+mj-lt"/>
                  <a:cs typeface="Calibri Light" panose="020F0302020204030204" pitchFamily="34" charset="0"/>
                </a:rPr>
                <a:t>www.investment.krd.ru</a:t>
              </a:r>
              <a:endParaRPr lang="en-US" sz="1050" b="1" dirty="0">
                <a:solidFill>
                  <a:srgbClr val="19627F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817745" y="3921712"/>
            <a:ext cx="3181789" cy="1406217"/>
            <a:chOff x="837317" y="4568043"/>
            <a:chExt cx="3181789" cy="1406217"/>
          </a:xfrm>
        </p:grpSpPr>
        <p:sp>
          <p:nvSpPr>
            <p:cNvPr id="21" name="TextBox 25"/>
            <p:cNvSpPr txBox="1"/>
            <p:nvPr/>
          </p:nvSpPr>
          <p:spPr>
            <a:xfrm>
              <a:off x="837317" y="5004764"/>
              <a:ext cx="3181789" cy="9694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350000 г. Краснодар, ул. Красная, 122</a:t>
              </a:r>
            </a:p>
            <a:p>
              <a:endParaRPr lang="ru-RU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  <a:p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Инвесторам телефон для справок:</a:t>
              </a:r>
            </a:p>
            <a:p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+ 7 (861) 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259</a:t>
              </a:r>
              <a:r>
                <a:rPr lang="en-US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-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82</a:t>
              </a:r>
              <a:r>
                <a:rPr lang="en-US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-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17</a:t>
              </a:r>
              <a:endParaRPr lang="ru-RU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  <a:p>
              <a:endParaRPr lang="ru-RU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  <a:p>
              <a:r>
                <a:rPr lang="en-US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e-</a:t>
              </a:r>
              <a:r>
                <a:rPr lang="ru-RU" sz="1050" dirty="0" err="1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mail</a:t>
              </a:r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: plan@krd.ru</a:t>
              </a:r>
              <a:endParaRPr lang="en-US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38044" y="4568043"/>
              <a:ext cx="272283" cy="295733"/>
              <a:chOff x="3421063" y="2887663"/>
              <a:chExt cx="331788" cy="360363"/>
            </a:xfrm>
            <a:solidFill>
              <a:schemeClr val="bg1"/>
            </a:solidFill>
          </p:grpSpPr>
          <p:sp>
            <p:nvSpPr>
              <p:cNvPr id="24" name="Freeform 211"/>
              <p:cNvSpPr>
                <a:spLocks noEditPoints="1"/>
              </p:cNvSpPr>
              <p:nvPr/>
            </p:nvSpPr>
            <p:spPr bwMode="auto">
              <a:xfrm>
                <a:off x="3586163" y="3082926"/>
                <a:ext cx="166688" cy="165100"/>
              </a:xfrm>
              <a:custGeom>
                <a:avLst/>
                <a:gdLst>
                  <a:gd name="T0" fmla="*/ 43 w 44"/>
                  <a:gd name="T1" fmla="*/ 40 h 44"/>
                  <a:gd name="T2" fmla="*/ 31 w 44"/>
                  <a:gd name="T3" fmla="*/ 28 h 44"/>
                  <a:gd name="T4" fmla="*/ 34 w 44"/>
                  <a:gd name="T5" fmla="*/ 17 h 44"/>
                  <a:gd name="T6" fmla="*/ 17 w 44"/>
                  <a:gd name="T7" fmla="*/ 0 h 44"/>
                  <a:gd name="T8" fmla="*/ 0 w 44"/>
                  <a:gd name="T9" fmla="*/ 17 h 44"/>
                  <a:gd name="T10" fmla="*/ 17 w 44"/>
                  <a:gd name="T11" fmla="*/ 34 h 44"/>
                  <a:gd name="T12" fmla="*/ 28 w 44"/>
                  <a:gd name="T13" fmla="*/ 30 h 44"/>
                  <a:gd name="T14" fmla="*/ 41 w 44"/>
                  <a:gd name="T15" fmla="*/ 43 h 44"/>
                  <a:gd name="T16" fmla="*/ 42 w 44"/>
                  <a:gd name="T17" fmla="*/ 44 h 44"/>
                  <a:gd name="T18" fmla="*/ 43 w 44"/>
                  <a:gd name="T19" fmla="*/ 43 h 44"/>
                  <a:gd name="T20" fmla="*/ 43 w 44"/>
                  <a:gd name="T21" fmla="*/ 40 h 44"/>
                  <a:gd name="T22" fmla="*/ 4 w 44"/>
                  <a:gd name="T23" fmla="*/ 17 h 44"/>
                  <a:gd name="T24" fmla="*/ 17 w 44"/>
                  <a:gd name="T25" fmla="*/ 4 h 44"/>
                  <a:gd name="T26" fmla="*/ 30 w 44"/>
                  <a:gd name="T27" fmla="*/ 17 h 44"/>
                  <a:gd name="T28" fmla="*/ 17 w 44"/>
                  <a:gd name="T29" fmla="*/ 30 h 44"/>
                  <a:gd name="T30" fmla="*/ 4 w 44"/>
                  <a:gd name="T31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44">
                    <a:moveTo>
                      <a:pt x="43" y="40"/>
                    </a:moveTo>
                    <a:cubicBezTo>
                      <a:pt x="31" y="28"/>
                      <a:pt x="31" y="28"/>
                      <a:pt x="31" y="28"/>
                    </a:cubicBezTo>
                    <a:cubicBezTo>
                      <a:pt x="33" y="25"/>
                      <a:pt x="34" y="21"/>
                      <a:pt x="34" y="17"/>
                    </a:cubicBezTo>
                    <a:cubicBezTo>
                      <a:pt x="34" y="8"/>
                      <a:pt x="2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7"/>
                      <a:pt x="8" y="34"/>
                      <a:pt x="17" y="34"/>
                    </a:cubicBezTo>
                    <a:cubicBezTo>
                      <a:pt x="21" y="34"/>
                      <a:pt x="25" y="33"/>
                      <a:pt x="28" y="30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4"/>
                      <a:pt x="41" y="44"/>
                      <a:pt x="42" y="44"/>
                    </a:cubicBezTo>
                    <a:cubicBezTo>
                      <a:pt x="43" y="44"/>
                      <a:pt x="43" y="44"/>
                      <a:pt x="43" y="43"/>
                    </a:cubicBezTo>
                    <a:cubicBezTo>
                      <a:pt x="44" y="42"/>
                      <a:pt x="44" y="41"/>
                      <a:pt x="43" y="40"/>
                    </a:cubicBezTo>
                    <a:close/>
                    <a:moveTo>
                      <a:pt x="4" y="17"/>
                    </a:moveTo>
                    <a:cubicBezTo>
                      <a:pt x="4" y="10"/>
                      <a:pt x="10" y="4"/>
                      <a:pt x="17" y="4"/>
                    </a:cubicBezTo>
                    <a:cubicBezTo>
                      <a:pt x="25" y="4"/>
                      <a:pt x="30" y="10"/>
                      <a:pt x="30" y="17"/>
                    </a:cubicBezTo>
                    <a:cubicBezTo>
                      <a:pt x="30" y="24"/>
                      <a:pt x="25" y="30"/>
                      <a:pt x="17" y="30"/>
                    </a:cubicBezTo>
                    <a:cubicBezTo>
                      <a:pt x="10" y="30"/>
                      <a:pt x="4" y="24"/>
                      <a:pt x="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5" name="Freeform 212"/>
              <p:cNvSpPr>
                <a:spLocks/>
              </p:cNvSpPr>
              <p:nvPr/>
            </p:nvSpPr>
            <p:spPr bwMode="auto">
              <a:xfrm>
                <a:off x="3451225" y="2917826"/>
                <a:ext cx="255588" cy="14288"/>
              </a:xfrm>
              <a:custGeom>
                <a:avLst/>
                <a:gdLst>
                  <a:gd name="T0" fmla="*/ 2 w 68"/>
                  <a:gd name="T1" fmla="*/ 0 h 4"/>
                  <a:gd name="T2" fmla="*/ 0 w 68"/>
                  <a:gd name="T3" fmla="*/ 2 h 4"/>
                  <a:gd name="T4" fmla="*/ 2 w 68"/>
                  <a:gd name="T5" fmla="*/ 4 h 4"/>
                  <a:gd name="T6" fmla="*/ 66 w 68"/>
                  <a:gd name="T7" fmla="*/ 4 h 4"/>
                  <a:gd name="T8" fmla="*/ 68 w 68"/>
                  <a:gd name="T9" fmla="*/ 2 h 4"/>
                  <a:gd name="T10" fmla="*/ 66 w 68"/>
                  <a:gd name="T11" fmla="*/ 0 h 4"/>
                  <a:gd name="T12" fmla="*/ 2 w 6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7" y="4"/>
                      <a:pt x="68" y="3"/>
                      <a:pt x="68" y="2"/>
                    </a:cubicBezTo>
                    <a:cubicBezTo>
                      <a:pt x="68" y="1"/>
                      <a:pt x="67" y="0"/>
                      <a:pt x="66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6" name="Freeform 213"/>
              <p:cNvSpPr>
                <a:spLocks/>
              </p:cNvSpPr>
              <p:nvPr/>
            </p:nvSpPr>
            <p:spPr bwMode="auto">
              <a:xfrm>
                <a:off x="3722688" y="31845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7" name="Freeform 214"/>
              <p:cNvSpPr>
                <a:spLocks/>
              </p:cNvSpPr>
              <p:nvPr/>
            </p:nvSpPr>
            <p:spPr bwMode="auto">
              <a:xfrm>
                <a:off x="3421063" y="2887663"/>
                <a:ext cx="301625" cy="360363"/>
              </a:xfrm>
              <a:custGeom>
                <a:avLst/>
                <a:gdLst>
                  <a:gd name="T0" fmla="*/ 71 w 80"/>
                  <a:gd name="T1" fmla="*/ 88 h 96"/>
                  <a:gd name="T2" fmla="*/ 61 w 80"/>
                  <a:gd name="T3" fmla="*/ 90 h 96"/>
                  <a:gd name="T4" fmla="*/ 40 w 80"/>
                  <a:gd name="T5" fmla="*/ 69 h 96"/>
                  <a:gd name="T6" fmla="*/ 61 w 80"/>
                  <a:gd name="T7" fmla="*/ 48 h 96"/>
                  <a:gd name="T8" fmla="*/ 80 w 80"/>
                  <a:gd name="T9" fmla="*/ 59 h 96"/>
                  <a:gd name="T10" fmla="*/ 80 w 80"/>
                  <a:gd name="T11" fmla="*/ 18 h 96"/>
                  <a:gd name="T12" fmla="*/ 78 w 80"/>
                  <a:gd name="T13" fmla="*/ 16 h 96"/>
                  <a:gd name="T14" fmla="*/ 10 w 80"/>
                  <a:gd name="T15" fmla="*/ 16 h 96"/>
                  <a:gd name="T16" fmla="*/ 4 w 80"/>
                  <a:gd name="T17" fmla="*/ 10 h 96"/>
                  <a:gd name="T18" fmla="*/ 10 w 80"/>
                  <a:gd name="T19" fmla="*/ 4 h 96"/>
                  <a:gd name="T20" fmla="*/ 78 w 80"/>
                  <a:gd name="T21" fmla="*/ 4 h 96"/>
                  <a:gd name="T22" fmla="*/ 80 w 80"/>
                  <a:gd name="T23" fmla="*/ 2 h 96"/>
                  <a:gd name="T24" fmla="*/ 78 w 80"/>
                  <a:gd name="T25" fmla="*/ 0 h 96"/>
                  <a:gd name="T26" fmla="*/ 10 w 80"/>
                  <a:gd name="T27" fmla="*/ 0 h 96"/>
                  <a:gd name="T28" fmla="*/ 0 w 80"/>
                  <a:gd name="T29" fmla="*/ 10 h 96"/>
                  <a:gd name="T30" fmla="*/ 0 w 80"/>
                  <a:gd name="T31" fmla="*/ 86 h 96"/>
                  <a:gd name="T32" fmla="*/ 10 w 80"/>
                  <a:gd name="T33" fmla="*/ 96 h 96"/>
                  <a:gd name="T34" fmla="*/ 78 w 80"/>
                  <a:gd name="T35" fmla="*/ 96 h 96"/>
                  <a:gd name="T36" fmla="*/ 79 w 80"/>
                  <a:gd name="T37" fmla="*/ 96 h 96"/>
                  <a:gd name="T38" fmla="*/ 71 w 80"/>
                  <a:gd name="T39" fmla="*/ 8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0" h="96">
                    <a:moveTo>
                      <a:pt x="71" y="88"/>
                    </a:moveTo>
                    <a:cubicBezTo>
                      <a:pt x="68" y="89"/>
                      <a:pt x="65" y="90"/>
                      <a:pt x="61" y="90"/>
                    </a:cubicBezTo>
                    <a:cubicBezTo>
                      <a:pt x="50" y="90"/>
                      <a:pt x="40" y="81"/>
                      <a:pt x="40" y="69"/>
                    </a:cubicBezTo>
                    <a:cubicBezTo>
                      <a:pt x="40" y="57"/>
                      <a:pt x="50" y="48"/>
                      <a:pt x="61" y="48"/>
                    </a:cubicBezTo>
                    <a:cubicBezTo>
                      <a:pt x="69" y="48"/>
                      <a:pt x="76" y="53"/>
                      <a:pt x="80" y="59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7"/>
                      <a:pt x="79" y="16"/>
                      <a:pt x="78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92"/>
                      <a:pt x="4" y="96"/>
                      <a:pt x="10" y="96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96"/>
                      <a:pt x="79" y="96"/>
                      <a:pt x="79" y="96"/>
                    </a:cubicBezTo>
                    <a:lnTo>
                      <a:pt x="71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1" y="1809380"/>
            <a:ext cx="4422576" cy="258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43197" y="474291"/>
            <a:ext cx="11268447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latin typeface="+mj-lt"/>
              </a:rPr>
              <a:t>ФГУП «Кубанское» ФСИН России </a:t>
            </a:r>
            <a:r>
              <a:rPr lang="ru-RU" sz="2800" dirty="0" smtClean="0">
                <a:latin typeface="+mj-lt"/>
              </a:rPr>
              <a:t>располагает имуществом</a:t>
            </a:r>
            <a:r>
              <a:rPr lang="ru-RU" sz="2800" dirty="0">
                <a:latin typeface="+mj-lt"/>
              </a:rPr>
              <a:t>, расположенном по адресу: г. </a:t>
            </a:r>
            <a:r>
              <a:rPr lang="ru-RU" sz="2800" dirty="0" smtClean="0">
                <a:latin typeface="+mj-lt"/>
              </a:rPr>
              <a:t>Краснодар, ул</a:t>
            </a:r>
            <a:r>
              <a:rPr lang="ru-RU" sz="2800" dirty="0">
                <a:latin typeface="+mj-lt"/>
              </a:rPr>
              <a:t>. Новороссийская, </a:t>
            </a:r>
            <a:r>
              <a:rPr lang="ru-RU" sz="2800" dirty="0" smtClean="0">
                <a:latin typeface="+mj-lt"/>
              </a:rPr>
              <a:t>61, рыночной стоимостью (без учёта НДС), согласно отчета об оценке от 14.02.2020, в размере  </a:t>
            </a:r>
            <a:r>
              <a:rPr lang="ru-RU" sz="2800" dirty="0">
                <a:latin typeface="+mj-lt"/>
              </a:rPr>
              <a:t>126 </a:t>
            </a:r>
            <a:r>
              <a:rPr lang="ru-RU" sz="2800" dirty="0" smtClean="0">
                <a:latin typeface="+mj-lt"/>
              </a:rPr>
              <a:t>522 тыс. руб.:</a:t>
            </a:r>
          </a:p>
          <a:p>
            <a:pPr algn="ctr"/>
            <a:r>
              <a:rPr lang="ru-RU" sz="2800" b="1" dirty="0" smtClean="0">
                <a:latin typeface="+mj-lt"/>
              </a:rPr>
              <a:t> 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902952" y="2438194"/>
            <a:ext cx="967303" cy="571139"/>
            <a:chOff x="1113598" y="2572521"/>
            <a:chExt cx="1166638" cy="734541"/>
          </a:xfrm>
        </p:grpSpPr>
        <p:grpSp>
          <p:nvGrpSpPr>
            <p:cNvPr id="30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33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34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35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31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32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924946" y="2393780"/>
            <a:ext cx="102670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Adobe Gothic Std B"/>
              </a:rPr>
              <a:t>Земельный </a:t>
            </a:r>
            <a:r>
              <a:rPr lang="ru-RU" sz="1600" b="1" dirty="0" smtClean="0">
                <a:solidFill>
                  <a:srgbClr val="000000"/>
                </a:solidFill>
                <a:latin typeface="Adobe Gothic Std B"/>
              </a:rPr>
              <a:t>участок,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площадью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32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699 </a:t>
            </a:r>
            <a:r>
              <a:rPr lang="ru-RU" sz="1600" dirty="0" err="1" smtClean="0">
                <a:solidFill>
                  <a:srgbClr val="000000"/>
                </a:solidFill>
                <a:latin typeface="Adobe Gothic Std B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, с кадастровым номером 23:43:0413004:9, расположенный по адресу: г. Краснодар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, ул. Новороссийская,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61.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97" y="3234295"/>
            <a:ext cx="4674483" cy="282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12077" y="3273250"/>
            <a:ext cx="62995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dobe Gothic Std B"/>
              </a:rPr>
              <a:t>Вид права – </a:t>
            </a:r>
            <a:r>
              <a:rPr lang="ru-RU" sz="1600" dirty="0" smtClean="0">
                <a:latin typeface="Adobe Gothic Std B"/>
              </a:rPr>
              <a:t>право долгосрочной аренды</a:t>
            </a:r>
            <a:endParaRPr lang="ru-RU" sz="1600" dirty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Комплекс расположен на землях населенных </a:t>
            </a:r>
            <a:r>
              <a:rPr lang="ru-RU" sz="1600" dirty="0" smtClean="0">
                <a:latin typeface="Adobe Gothic Std B"/>
              </a:rPr>
              <a:t>пунктов</a:t>
            </a:r>
            <a:endParaRPr lang="ru-RU" sz="1600" dirty="0">
              <a:latin typeface="Adobe Gothic Std B"/>
            </a:endParaRPr>
          </a:p>
          <a:p>
            <a:r>
              <a:rPr lang="ru-RU" sz="1600" dirty="0">
                <a:latin typeface="Adobe Gothic Std B"/>
              </a:rPr>
              <a:t>Территория имущественного комплекса по периметру огорожена, основные площадки и проезды заасфальтированы.</a:t>
            </a:r>
            <a:br>
              <a:rPr lang="ru-RU" sz="1600" dirty="0">
                <a:latin typeface="Adobe Gothic Std B"/>
              </a:rPr>
            </a:br>
            <a:r>
              <a:rPr lang="ru-RU" sz="1600" dirty="0" smtClean="0">
                <a:latin typeface="Adobe Gothic Std B"/>
              </a:rPr>
              <a:t>Район </a:t>
            </a:r>
            <a:r>
              <a:rPr lang="ru-RU" sz="1600" dirty="0">
                <a:latin typeface="Adobe Gothic Std B"/>
              </a:rPr>
              <a:t>расположения характеризуется хорошей транспортной доступностью. </a:t>
            </a:r>
          </a:p>
          <a:p>
            <a:r>
              <a:rPr lang="ru-RU" sz="1600" dirty="0">
                <a:latin typeface="Adobe Gothic Std B"/>
              </a:rPr>
              <a:t>Комплекс оснащен основными коммуникациями – электроснабжение, </a:t>
            </a:r>
            <a:r>
              <a:rPr lang="ru-RU" sz="1600" dirty="0" smtClean="0">
                <a:latin typeface="Adobe Gothic Std B"/>
              </a:rPr>
              <a:t>водоснабжение, канализация.</a:t>
            </a:r>
          </a:p>
          <a:p>
            <a:endParaRPr lang="ru-RU" sz="1600" dirty="0" smtClean="0">
              <a:latin typeface="Adobe Gothic Std B"/>
            </a:endParaRPr>
          </a:p>
          <a:p>
            <a:r>
              <a:rPr lang="ru-RU" sz="1600" b="1" dirty="0" smtClean="0">
                <a:latin typeface="Adobe Gothic Std B"/>
              </a:rPr>
              <a:t>Начальная цена лота – 130 011,2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5270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19397" y="665402"/>
            <a:ext cx="87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Административное здание, площадью 584,2 </a:t>
            </a:r>
            <a:r>
              <a:rPr lang="ru-RU" sz="1600" b="1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 </a:t>
            </a:r>
            <a:endParaRPr lang="ru-RU" sz="1600" dirty="0">
              <a:solidFill>
                <a:srgbClr val="000000"/>
              </a:solidFill>
              <a:latin typeface="+mj-lt"/>
            </a:endParaRPr>
          </a:p>
          <a:p>
            <a:endParaRPr lang="ru-RU" sz="1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084" y="1294172"/>
            <a:ext cx="2829609" cy="18903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194" y="1294172"/>
            <a:ext cx="2883658" cy="19265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354" y="1294172"/>
            <a:ext cx="2883658" cy="192040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52186" y="3532340"/>
            <a:ext cx="3194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b="1" dirty="0" smtClean="0">
                <a:latin typeface="Adobe Gothic Std B"/>
              </a:rPr>
              <a:t>Здание гаража</a:t>
            </a:r>
            <a:r>
              <a:rPr lang="ru-RU" altLang="ru-RU" sz="1600" b="1" dirty="0">
                <a:latin typeface="Adobe Gothic Std B"/>
              </a:rPr>
              <a:t>, </a:t>
            </a:r>
            <a:r>
              <a:rPr lang="ru-RU" altLang="ru-RU" sz="1600" b="1" dirty="0" smtClean="0">
                <a:latin typeface="Adobe Gothic Std B"/>
              </a:rPr>
              <a:t>площадью 133,2 </a:t>
            </a:r>
            <a:r>
              <a:rPr lang="ru-RU" altLang="ru-RU" sz="1600" b="1" dirty="0" err="1" smtClean="0">
                <a:latin typeface="Adobe Gothic Std B"/>
              </a:rPr>
              <a:t>кв.м</a:t>
            </a:r>
            <a:r>
              <a:rPr lang="ru-RU" altLang="ru-RU" sz="1600" b="1" dirty="0" smtClean="0">
                <a:latin typeface="Adobe Gothic Std B"/>
              </a:rPr>
              <a:t>  </a:t>
            </a:r>
            <a:endParaRPr lang="ru-RU" altLang="ru-RU" sz="1600" b="1" dirty="0">
              <a:latin typeface="Adobe Gothic Std B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661" y="4152720"/>
            <a:ext cx="2883658" cy="192650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743218" y="3567946"/>
            <a:ext cx="2836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Котельная литер Н, </a:t>
            </a:r>
            <a:r>
              <a:rPr lang="ru-RU" sz="1600" b="1" dirty="0" smtClean="0">
                <a:latin typeface="Adobe Gothic Std B"/>
              </a:rPr>
              <a:t>площадью </a:t>
            </a:r>
            <a:r>
              <a:rPr lang="ru-RU" sz="1600" b="1" dirty="0">
                <a:latin typeface="Adobe Gothic Std B"/>
              </a:rPr>
              <a:t>275 </a:t>
            </a:r>
            <a:r>
              <a:rPr lang="ru-RU" sz="1600" b="1" dirty="0" err="1" smtClean="0">
                <a:latin typeface="Adobe Gothic Std B"/>
              </a:rPr>
              <a:t>кв.м</a:t>
            </a:r>
            <a:r>
              <a:rPr lang="ru-RU" sz="1600" b="1" dirty="0" smtClean="0">
                <a:latin typeface="Adobe Gothic Std B"/>
              </a:rPr>
              <a:t> 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5590" y="4152721"/>
            <a:ext cx="2883659" cy="192650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204547" y="3485213"/>
            <a:ext cx="3707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Ангар </a:t>
            </a:r>
            <a:r>
              <a:rPr lang="ru-RU" sz="1600" b="1" dirty="0" smtClean="0">
                <a:latin typeface="Adobe Gothic Std B"/>
              </a:rPr>
              <a:t>металлический, площадью 458,6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2895" y="4152720"/>
            <a:ext cx="288365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6197" y="574974"/>
            <a:ext cx="4022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Подстанция</a:t>
            </a:r>
            <a:r>
              <a:rPr lang="ru-RU" sz="1600" dirty="0" smtClean="0">
                <a:latin typeface="Adobe Gothic Std B"/>
              </a:rPr>
              <a:t>, </a:t>
            </a:r>
            <a:r>
              <a:rPr lang="ru-RU" sz="1600" b="1" dirty="0" smtClean="0">
                <a:latin typeface="Adobe Gothic Std B"/>
              </a:rPr>
              <a:t>площадью </a:t>
            </a:r>
            <a:r>
              <a:rPr lang="ru-RU" sz="1600" b="1" dirty="0">
                <a:latin typeface="Adobe Gothic Std B"/>
              </a:rPr>
              <a:t>29.5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9058" y="574975"/>
            <a:ext cx="6300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Контрольно-пропускной </a:t>
            </a:r>
            <a:r>
              <a:rPr lang="ru-RU" sz="1600" b="1" dirty="0" smtClean="0">
                <a:latin typeface="Adobe Gothic Std B"/>
              </a:rPr>
              <a:t>пункт,</a:t>
            </a:r>
          </a:p>
          <a:p>
            <a:r>
              <a:rPr lang="ru-RU" sz="1600" b="1" dirty="0" smtClean="0">
                <a:latin typeface="Adobe Gothic Std B"/>
              </a:rPr>
              <a:t> площадью 19,8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dirty="0">
              <a:latin typeface="Adobe Gothic Std B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8304754" y="601249"/>
            <a:ext cx="35699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Металлический склад 200 </a:t>
            </a:r>
            <a:r>
              <a:rPr lang="ru-RU" sz="1600" b="1" dirty="0" smtClean="0">
                <a:latin typeface="Adobe Gothic Std B"/>
              </a:rPr>
              <a:t>кв. 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77" y="1160037"/>
            <a:ext cx="2883658" cy="19265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683" y="1160037"/>
            <a:ext cx="2883658" cy="19265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789" y="1160037"/>
            <a:ext cx="2883658" cy="19265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8578" y="3244334"/>
            <a:ext cx="3174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Прирельсовый </a:t>
            </a:r>
            <a:r>
              <a:rPr lang="ru-RU" sz="1600" b="1" dirty="0" smtClean="0">
                <a:latin typeface="Adobe Gothic Std B"/>
              </a:rPr>
              <a:t>склад, площадью 1 392,3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483" y="4023068"/>
            <a:ext cx="2883658" cy="192650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509371" y="3244334"/>
            <a:ext cx="2712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Авто </a:t>
            </a:r>
            <a:r>
              <a:rPr lang="ru-RU" sz="1600" b="1" dirty="0" smtClean="0">
                <a:latin typeface="Adobe Gothic Std B"/>
              </a:rPr>
              <a:t>весовая, площадью 75,5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dirty="0">
              <a:latin typeface="Adobe Gothic Std B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1913" y="4023068"/>
            <a:ext cx="2883658" cy="192650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258825" y="3105835"/>
            <a:ext cx="3933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Склад № 1 с пристройкой 438,7 </a:t>
            </a:r>
            <a:r>
              <a:rPr lang="ru-RU" sz="1600" b="1" dirty="0" err="1">
                <a:latin typeface="Adobe Gothic Std B"/>
              </a:rPr>
              <a:t>кв.м</a:t>
            </a:r>
            <a:r>
              <a:rPr lang="ru-RU" sz="1600" b="1" dirty="0">
                <a:latin typeface="Adobe Gothic Std B"/>
              </a:rPr>
              <a:t>, </a:t>
            </a:r>
          </a:p>
          <a:p>
            <a:r>
              <a:rPr lang="ru-RU" sz="1600" b="1" dirty="0" smtClean="0">
                <a:latin typeface="Adobe Gothic Std B"/>
              </a:rPr>
              <a:t>консервный </a:t>
            </a:r>
            <a:r>
              <a:rPr lang="ru-RU" sz="1600" b="1" dirty="0">
                <a:latin typeface="Adobe Gothic Std B"/>
              </a:rPr>
              <a:t>цех (здание склада №6 </a:t>
            </a:r>
            <a:r>
              <a:rPr lang="ru-RU" sz="1600" b="1" dirty="0" smtClean="0">
                <a:latin typeface="Adobe Gothic Std B"/>
              </a:rPr>
              <a:t>лит О2</a:t>
            </a:r>
            <a:r>
              <a:rPr lang="ru-RU" sz="1600" b="1" dirty="0">
                <a:latin typeface="Adobe Gothic Std B"/>
              </a:rPr>
              <a:t>)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1343" y="4029165"/>
            <a:ext cx="288365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6301" y="601249"/>
            <a:ext cx="3883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Склад №4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1688" y="601249"/>
            <a:ext cx="6237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Проходная</a:t>
            </a:r>
          </a:p>
          <a:p>
            <a:endParaRPr lang="ru-RU" sz="1600" dirty="0">
              <a:latin typeface="Adobe Gothic Std B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8304754" y="601249"/>
            <a:ext cx="35699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Здание конторы ЖДУ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8578" y="3244334"/>
            <a:ext cx="3174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Склад №5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09371" y="3244334"/>
            <a:ext cx="3156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Ангар, площадью</a:t>
            </a:r>
            <a:r>
              <a:rPr lang="ru-RU" sz="1600" dirty="0" smtClean="0">
                <a:latin typeface="Adobe Gothic Std B"/>
              </a:rPr>
              <a:t> </a:t>
            </a:r>
            <a:r>
              <a:rPr lang="ru-RU" sz="1600" b="1" dirty="0">
                <a:latin typeface="Adobe Gothic Std B"/>
              </a:rPr>
              <a:t>568,2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383503" y="3281905"/>
            <a:ext cx="38084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Мастерская №2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77" y="1168680"/>
            <a:ext cx="2883658" cy="1926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371" y="1168680"/>
            <a:ext cx="2883658" cy="19265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889" y="1206532"/>
            <a:ext cx="2883658" cy="19265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577" y="3881189"/>
            <a:ext cx="2883658" cy="19265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9371" y="3906005"/>
            <a:ext cx="2883658" cy="192040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7889" y="3918198"/>
            <a:ext cx="2883658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21688" y="601249"/>
            <a:ext cx="6237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Теплотрасса</a:t>
            </a:r>
            <a:endParaRPr lang="ru-RU" sz="1600" b="1" dirty="0">
              <a:latin typeface="Adobe Gothic Std B"/>
            </a:endParaRPr>
          </a:p>
          <a:p>
            <a:endParaRPr lang="ru-RU" sz="1600" dirty="0">
              <a:latin typeface="Adobe Gothic Std B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8304753" y="482569"/>
            <a:ext cx="3569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Бетон разгрузочная площадка </a:t>
            </a:r>
          </a:p>
          <a:p>
            <a:r>
              <a:rPr lang="ru-RU" sz="1600" dirty="0">
                <a:latin typeface="Adobe Gothic Std B"/>
              </a:rPr>
              <a:t>литер Х1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91345" y="3497490"/>
            <a:ext cx="23437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Внешнее окружение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21561" y="3497490"/>
            <a:ext cx="29705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Подъездные ж/д пути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383503" y="3281905"/>
            <a:ext cx="3808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71" y="1122453"/>
            <a:ext cx="2889754" cy="19265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35" y="1122452"/>
            <a:ext cx="2883658" cy="192650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8515" y="601249"/>
            <a:ext cx="7089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Въезд на территорию базы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903" y="1137232"/>
            <a:ext cx="2889754" cy="19204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345" y="3967013"/>
            <a:ext cx="2883658" cy="19204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8433" y="3967013"/>
            <a:ext cx="297377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898" y="666450"/>
            <a:ext cx="113385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Стоимость имущества ФГУП «Кубанское»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ФСИН,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расположенного по адресу: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Северский район, с. Львовское, ул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.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Мельничная, д.6 по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результатам оценки составляет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– 1 818 тыс.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руб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., в состав которого входит:</a:t>
            </a:r>
            <a:endParaRPr lang="ru-RU" sz="2800" dirty="0">
              <a:solidFill>
                <a:srgbClr val="000000"/>
              </a:solidFill>
              <a:latin typeface="Adobe Gothic Std B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3088" y="2403352"/>
            <a:ext cx="101722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j-lt"/>
              </a:rPr>
              <a:t>Земельный участок </a:t>
            </a:r>
            <a:r>
              <a:rPr lang="ru-RU" sz="1600" dirty="0">
                <a:latin typeface="+mj-lt"/>
              </a:rPr>
              <a:t>кадастровый номер </a:t>
            </a:r>
            <a:r>
              <a:rPr lang="ru-RU" sz="1600" dirty="0" smtClean="0">
                <a:latin typeface="+mj-lt"/>
              </a:rPr>
              <a:t>23:26:0703020:13, </a:t>
            </a:r>
            <a:r>
              <a:rPr lang="ru-RU" sz="1600" dirty="0">
                <a:latin typeface="+mj-lt"/>
              </a:rPr>
              <a:t>площадью 3 319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расположенный </a:t>
            </a:r>
            <a:r>
              <a:rPr lang="ru-RU" sz="1600" dirty="0">
                <a:latin typeface="+mj-lt"/>
              </a:rPr>
              <a:t>по адресу: Краснодарский край, Северский </a:t>
            </a:r>
            <a:r>
              <a:rPr lang="ru-RU" sz="1600" dirty="0" smtClean="0">
                <a:latin typeface="+mj-lt"/>
              </a:rPr>
              <a:t>район</a:t>
            </a:r>
            <a:r>
              <a:rPr lang="ru-RU" sz="1600" dirty="0">
                <a:latin typeface="+mj-lt"/>
              </a:rPr>
              <a:t>, с. Львовское, ул. </a:t>
            </a:r>
            <a:r>
              <a:rPr lang="ru-RU" sz="1600" dirty="0" smtClean="0">
                <a:latin typeface="+mj-lt"/>
              </a:rPr>
              <a:t>Мельничная</a:t>
            </a:r>
            <a:r>
              <a:rPr lang="ru-RU" sz="1600" dirty="0">
                <a:latin typeface="+mj-lt"/>
              </a:rPr>
              <a:t>, </a:t>
            </a:r>
            <a:r>
              <a:rPr lang="ru-RU" sz="1600" dirty="0" smtClean="0">
                <a:latin typeface="+mj-lt"/>
              </a:rPr>
              <a:t>6.</a:t>
            </a:r>
            <a:endParaRPr lang="ru-RU" sz="1600" b="1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7" y="3129931"/>
            <a:ext cx="4887425" cy="27948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99551" y="2988128"/>
            <a:ext cx="55615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 разрешенного использования: для эксплуатации нежилых помещений</a:t>
            </a:r>
          </a:p>
          <a:p>
            <a:r>
              <a:rPr lang="ru-RU" dirty="0" smtClean="0"/>
              <a:t>Вид права: право долгосрочной аренды</a:t>
            </a:r>
          </a:p>
          <a:p>
            <a:r>
              <a:rPr lang="ru-RU" dirty="0" smtClean="0"/>
              <a:t>Коммуникации: </a:t>
            </a:r>
          </a:p>
          <a:p>
            <a:r>
              <a:rPr lang="ru-RU" dirty="0" smtClean="0"/>
              <a:t>электроснабжение, водо-</a:t>
            </a:r>
          </a:p>
          <a:p>
            <a:r>
              <a:rPr lang="ru-RU" dirty="0" smtClean="0"/>
              <a:t>снабжение, канализация</a:t>
            </a:r>
            <a:endParaRPr lang="ru-RU" dirty="0"/>
          </a:p>
          <a:p>
            <a:r>
              <a:rPr lang="ru-RU" b="1" dirty="0" smtClean="0"/>
              <a:t>Начальная цена лота  – </a:t>
            </a:r>
          </a:p>
          <a:p>
            <a:r>
              <a:rPr lang="ru-RU" b="1" dirty="0" smtClean="0"/>
              <a:t>11 839,30 тыс. руб.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350" y="3972144"/>
            <a:ext cx="3021000" cy="195266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799551" y="5246980"/>
            <a:ext cx="2944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Молокоприемный </a:t>
            </a:r>
            <a:r>
              <a:rPr lang="ru-RU" sz="1600" b="1" dirty="0" smtClean="0">
                <a:latin typeface="Adobe Gothic Std B"/>
              </a:rPr>
              <a:t>цех</a:t>
            </a:r>
            <a:r>
              <a:rPr lang="ru-RU" sz="1600" dirty="0" smtClean="0">
                <a:latin typeface="Adobe Gothic Std B"/>
              </a:rPr>
              <a:t>, общей площадью 34,6 </a:t>
            </a:r>
            <a:r>
              <a:rPr lang="ru-RU" sz="1600" dirty="0" err="1" smtClean="0">
                <a:latin typeface="Adobe Gothic Std B"/>
              </a:rPr>
              <a:t>кв.м</a:t>
            </a:r>
            <a:endParaRPr lang="ru-RU" sz="1600" dirty="0">
              <a:latin typeface="Adobe Gothic Std B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24" y="2434600"/>
            <a:ext cx="651539" cy="5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29" y="3965658"/>
            <a:ext cx="527836" cy="5278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52" y="1341209"/>
            <a:ext cx="3021000" cy="19526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1666" y="588723"/>
            <a:ext cx="3682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Молокоприемный </a:t>
            </a:r>
            <a:r>
              <a:rPr lang="ru-RU" sz="1600" b="1" dirty="0" smtClean="0">
                <a:latin typeface="Adobe Gothic Std B"/>
              </a:rPr>
              <a:t>цех, площадью </a:t>
            </a:r>
            <a:r>
              <a:rPr lang="ru-RU" sz="1600" b="1" dirty="0">
                <a:latin typeface="Adobe Gothic Std B"/>
              </a:rPr>
              <a:t>22,2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184" y="1361886"/>
            <a:ext cx="3021000" cy="1952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829" y="1341208"/>
            <a:ext cx="3021000" cy="195266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649238" y="588722"/>
            <a:ext cx="7277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Административное здание</a:t>
            </a:r>
            <a:r>
              <a:rPr lang="ru-RU" sz="1600" dirty="0">
                <a:latin typeface="Adobe Gothic Std B"/>
              </a:rPr>
              <a:t>, </a:t>
            </a:r>
            <a:r>
              <a:rPr lang="ru-RU" sz="1600" b="1" dirty="0" smtClean="0">
                <a:latin typeface="Adobe Gothic Std B"/>
              </a:rPr>
              <a:t>площадью 15,6 кв. 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51" y="4068523"/>
            <a:ext cx="3033573" cy="1952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184" y="4068522"/>
            <a:ext cx="3021000" cy="195266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404996" y="3522261"/>
            <a:ext cx="5686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dobe Gothic Std B"/>
              </a:rPr>
              <a:t>Компрессорная</a:t>
            </a:r>
            <a:r>
              <a:rPr lang="ru-RU" sz="1600" dirty="0" smtClean="0">
                <a:latin typeface="Adobe Gothic Std B"/>
              </a:rPr>
              <a:t>, </a:t>
            </a:r>
            <a:r>
              <a:rPr lang="ru-RU" sz="1600" b="1" dirty="0" smtClean="0">
                <a:latin typeface="Adobe Gothic Std B"/>
              </a:rPr>
              <a:t>площадью 33,9 </a:t>
            </a:r>
            <a:r>
              <a:rPr lang="ru-RU" sz="1600" b="1" dirty="0" err="1" smtClean="0">
                <a:latin typeface="Adobe Gothic Std B"/>
              </a:rPr>
              <a:t>кв.м</a:t>
            </a:r>
            <a:endParaRPr lang="ru-RU" sz="1600" b="1" dirty="0">
              <a:latin typeface="Adobe Gothic Std B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829" y="4068521"/>
            <a:ext cx="3021000" cy="195266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593829" y="3522261"/>
            <a:ext cx="32933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dobe Gothic Std B"/>
              </a:rPr>
              <a:t>Вагон-бытовка 5*2,4 м</a:t>
            </a:r>
          </a:p>
        </p:txBody>
      </p:sp>
    </p:spTree>
    <p:extLst>
      <p:ext uri="{BB962C8B-B14F-4D97-AF65-F5344CB8AC3E}">
        <p14:creationId xmlns:p14="http://schemas.microsoft.com/office/powerpoint/2010/main" val="256505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13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D80F79"/>
      </a:accent1>
      <a:accent2>
        <a:srgbClr val="0C344C"/>
      </a:accent2>
      <a:accent3>
        <a:srgbClr val="19627F"/>
      </a:accent3>
      <a:accent4>
        <a:srgbClr val="6F878C"/>
      </a:accent4>
      <a:accent5>
        <a:srgbClr val="BFBEBE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2">
      <a:majorFont>
        <a:latin typeface="Adobe Gothic Std B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11308</TotalTime>
  <Words>1212</Words>
  <Application>Microsoft Office PowerPoint</Application>
  <PresentationFormat>Широкоэкранный</PresentationFormat>
  <Paragraphs>206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HelveticaNeueCyr</vt:lpstr>
      <vt:lpstr>Times New Roman</vt:lpstr>
      <vt:lpstr>Office Theme</vt:lpstr>
      <vt:lpstr>Имущественный комплекс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Fauzy Lukman</dc:creator>
  <cp:lastModifiedBy>Москвитина Н.А.</cp:lastModifiedBy>
  <cp:revision>511</cp:revision>
  <cp:lastPrinted>2020-11-18T07:52:06Z</cp:lastPrinted>
  <dcterms:created xsi:type="dcterms:W3CDTF">2017-06-08T09:33:15Z</dcterms:created>
  <dcterms:modified xsi:type="dcterms:W3CDTF">2021-08-23T07:38:36Z</dcterms:modified>
</cp:coreProperties>
</file>