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95" r:id="rId3"/>
    <p:sldId id="310" r:id="rId4"/>
    <p:sldId id="311" r:id="rId5"/>
    <p:sldId id="312" r:id="rId6"/>
    <p:sldId id="315" r:id="rId7"/>
    <p:sldId id="316" r:id="rId8"/>
    <p:sldId id="313" r:id="rId9"/>
    <p:sldId id="317" r:id="rId10"/>
    <p:sldId id="318" r:id="rId11"/>
    <p:sldId id="296" r:id="rId12"/>
    <p:sldId id="297" r:id="rId13"/>
    <p:sldId id="302" r:id="rId14"/>
    <p:sldId id="303" r:id="rId15"/>
    <p:sldId id="308" r:id="rId16"/>
    <p:sldId id="323" r:id="rId17"/>
    <p:sldId id="325" r:id="rId18"/>
    <p:sldId id="319" r:id="rId19"/>
    <p:sldId id="320" r:id="rId20"/>
    <p:sldId id="321" r:id="rId21"/>
    <p:sldId id="322" r:id="rId22"/>
    <p:sldId id="324" r:id="rId23"/>
    <p:sldId id="265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EBE"/>
    <a:srgbClr val="0C344C"/>
    <a:srgbClr val="6F878C"/>
    <a:srgbClr val="D80F79"/>
    <a:srgbClr val="1962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4664" autoAdjust="0"/>
  </p:normalViewPr>
  <p:slideViewPr>
    <p:cSldViewPr snapToGrid="0" showGuides="1">
      <p:cViewPr varScale="1">
        <p:scale>
          <a:sx n="77" d="100"/>
          <a:sy n="77" d="100"/>
        </p:scale>
        <p:origin x="726" y="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2866E-01B6-40FB-9DF2-B2EA56AAFFB1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62295-C31D-4FF8-8426-D07586DC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690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" r="89"/>
          <a:stretch/>
        </p:blipFill>
        <p:spPr>
          <a:xfrm>
            <a:off x="-10633" y="-25897"/>
            <a:ext cx="12216810" cy="6883896"/>
          </a:xfrm>
          <a:prstGeom prst="rect">
            <a:avLst/>
          </a:prstGeom>
        </p:spPr>
      </p:pic>
      <p:sp>
        <p:nvSpPr>
          <p:cNvPr id="28" name="Rectangle 26"/>
          <p:cNvSpPr/>
          <p:nvPr userDrawn="1"/>
        </p:nvSpPr>
        <p:spPr>
          <a:xfrm>
            <a:off x="-9525" y="-25897"/>
            <a:ext cx="12192000" cy="68838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731962"/>
            <a:ext cx="7237412" cy="2209799"/>
          </a:xfrm>
        </p:spPr>
        <p:txBody>
          <a:bodyPr lIns="0" tIns="0" rIns="0" bIns="0" anchor="b">
            <a:normAutofit/>
          </a:bodyPr>
          <a:lstStyle>
            <a:lvl1pPr algn="l">
              <a:defRPr sz="4800">
                <a:solidFill>
                  <a:srgbClr val="0C344C"/>
                </a:solidFill>
              </a:defRPr>
            </a:lvl1pPr>
          </a:lstStyle>
          <a:p>
            <a:r>
              <a:rPr lang="en-US" dirty="0"/>
              <a:t>Click to edit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3216167"/>
            <a:ext cx="7237412" cy="1007925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>
                <a:solidFill>
                  <a:srgbClr val="0C34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/>
          <p:cNvSpPr>
            <a:spLocks/>
          </p:cNvSpPr>
          <p:nvPr userDrawn="1"/>
        </p:nvSpPr>
        <p:spPr bwMode="auto">
          <a:xfrm flipH="1">
            <a:off x="7975121" y="262418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8"/>
          <p:cNvSpPr>
            <a:spLocks/>
          </p:cNvSpPr>
          <p:nvPr userDrawn="1"/>
        </p:nvSpPr>
        <p:spPr bwMode="auto">
          <a:xfrm flipH="1">
            <a:off x="11432696" y="1464155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rgbClr val="19627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/>
          <p:cNvSpPr>
            <a:spLocks/>
          </p:cNvSpPr>
          <p:nvPr userDrawn="1"/>
        </p:nvSpPr>
        <p:spPr bwMode="auto">
          <a:xfrm flipH="1">
            <a:off x="7298845" y="-10634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8"/>
          <p:cNvSpPr>
            <a:spLocks/>
          </p:cNvSpPr>
          <p:nvPr userDrawn="1"/>
        </p:nvSpPr>
        <p:spPr bwMode="auto">
          <a:xfrm flipH="1">
            <a:off x="11422063" y="4283075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solidFill>
            <a:schemeClr val="bg1">
              <a:alpha val="4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17"/>
          <p:cNvSpPr>
            <a:spLocks/>
          </p:cNvSpPr>
          <p:nvPr userDrawn="1"/>
        </p:nvSpPr>
        <p:spPr bwMode="auto">
          <a:xfrm flipH="1">
            <a:off x="6577565" y="-9045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3"/>
          <p:cNvSpPr>
            <a:spLocks/>
          </p:cNvSpPr>
          <p:nvPr userDrawn="1"/>
        </p:nvSpPr>
        <p:spPr bwMode="auto">
          <a:xfrm flipV="1">
            <a:off x="0" y="4635812"/>
            <a:ext cx="2225154" cy="2222187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solidFill>
            <a:srgbClr val="0C344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7"/>
          <p:cNvSpPr>
            <a:spLocks/>
          </p:cNvSpPr>
          <p:nvPr userDrawn="1"/>
        </p:nvSpPr>
        <p:spPr bwMode="auto">
          <a:xfrm flipV="1">
            <a:off x="-10633" y="3316999"/>
            <a:ext cx="2633593" cy="2624693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6"/>
          <p:cNvSpPr>
            <a:spLocks/>
          </p:cNvSpPr>
          <p:nvPr userDrawn="1"/>
        </p:nvSpPr>
        <p:spPr bwMode="auto">
          <a:xfrm flipV="1">
            <a:off x="498989" y="5249955"/>
            <a:ext cx="2050022" cy="160804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solidFill>
            <a:srgbClr val="19627F">
              <a:alpha val="8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7"/>
          <p:cNvSpPr>
            <a:spLocks/>
          </p:cNvSpPr>
          <p:nvPr userDrawn="1"/>
        </p:nvSpPr>
        <p:spPr bwMode="auto">
          <a:xfrm flipV="1">
            <a:off x="1354395" y="5046650"/>
            <a:ext cx="1813245" cy="1811350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80560" y="6134163"/>
            <a:ext cx="2743200" cy="365125"/>
          </a:xfrm>
        </p:spPr>
        <p:txBody>
          <a:bodyPr/>
          <a:lstStyle/>
          <a:p>
            <a:fld id="{69D18269-CD32-429B-80E4-27A96AE6C0E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54951" y="6134163"/>
            <a:ext cx="312851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14660" y="6134163"/>
            <a:ext cx="2139140" cy="365125"/>
          </a:xfrm>
        </p:spPr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  <p:grpSp>
        <p:nvGrpSpPr>
          <p:cNvPr id="3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3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8383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963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25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09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21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1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622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996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38874"/>
            <a:ext cx="12192000" cy="619125"/>
          </a:xfrm>
          <a:prstGeom prst="rect">
            <a:avLst/>
          </a:pr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 flipH="1">
            <a:off x="7964488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7288212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81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238874"/>
            <a:ext cx="12192000" cy="619125"/>
          </a:xfrm>
          <a:prstGeom prst="rect">
            <a:avLst/>
          </a:prstGeom>
          <a:gradFill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20"/>
          <p:cNvGrpSpPr>
            <a:grpSpLocks noChangeAspect="1"/>
          </p:cNvGrpSpPr>
          <p:nvPr userDrawn="1"/>
        </p:nvGrpSpPr>
        <p:grpSpPr bwMode="auto">
          <a:xfrm flipV="1">
            <a:off x="1" y="-599232"/>
            <a:ext cx="2407278" cy="396032"/>
            <a:chOff x="0" y="0"/>
            <a:chExt cx="5963" cy="981"/>
          </a:xfrm>
        </p:grpSpPr>
        <p:sp>
          <p:nvSpPr>
            <p:cNvPr id="7" name="Oval 21"/>
            <p:cNvSpPr>
              <a:spLocks noChangeArrowheads="1"/>
            </p:cNvSpPr>
            <p:nvPr/>
          </p:nvSpPr>
          <p:spPr bwMode="auto">
            <a:xfrm>
              <a:off x="1246" y="0"/>
              <a:ext cx="978" cy="981"/>
            </a:xfrm>
            <a:prstGeom prst="ellipse">
              <a:avLst/>
            </a:pr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0" y="0"/>
              <a:ext cx="978" cy="981"/>
            </a:xfrm>
            <a:prstGeom prst="ellipse">
              <a:avLst/>
            </a:prstGeom>
            <a:solidFill>
              <a:srgbClr val="D80F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2493" y="0"/>
              <a:ext cx="977" cy="981"/>
            </a:xfrm>
            <a:prstGeom prst="ellipse">
              <a:avLst/>
            </a:prstGeom>
            <a:solidFill>
              <a:srgbClr val="1962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4"/>
            <p:cNvSpPr>
              <a:spLocks noChangeArrowheads="1"/>
            </p:cNvSpPr>
            <p:nvPr/>
          </p:nvSpPr>
          <p:spPr bwMode="auto">
            <a:xfrm>
              <a:off x="3739" y="0"/>
              <a:ext cx="978" cy="981"/>
            </a:xfrm>
            <a:prstGeom prst="ellipse">
              <a:avLst/>
            </a:prstGeom>
            <a:solidFill>
              <a:srgbClr val="6F87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25"/>
            <p:cNvSpPr>
              <a:spLocks noChangeArrowheads="1"/>
            </p:cNvSpPr>
            <p:nvPr/>
          </p:nvSpPr>
          <p:spPr bwMode="auto">
            <a:xfrm>
              <a:off x="4986" y="0"/>
              <a:ext cx="977" cy="981"/>
            </a:xfrm>
            <a:prstGeom prst="ellipse">
              <a:avLst/>
            </a:prstGeom>
            <a:solidFill>
              <a:srgbClr val="BF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reeform 13"/>
          <p:cNvSpPr>
            <a:spLocks/>
          </p:cNvSpPr>
          <p:nvPr userDrawn="1"/>
        </p:nvSpPr>
        <p:spPr bwMode="auto">
          <a:xfrm flipH="1">
            <a:off x="8620125" y="0"/>
            <a:ext cx="3571875" cy="3567112"/>
          </a:xfrm>
          <a:custGeom>
            <a:avLst/>
            <a:gdLst>
              <a:gd name="T0" fmla="*/ 0 w 2250"/>
              <a:gd name="T1" fmla="*/ 0 h 2247"/>
              <a:gd name="T2" fmla="*/ 2250 w 2250"/>
              <a:gd name="T3" fmla="*/ 0 h 2247"/>
              <a:gd name="T4" fmla="*/ 0 w 2250"/>
              <a:gd name="T5" fmla="*/ 2247 h 2247"/>
              <a:gd name="T6" fmla="*/ 0 w 2250"/>
              <a:gd name="T7" fmla="*/ 0 h 22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0" h="2247">
                <a:moveTo>
                  <a:pt x="0" y="0"/>
                </a:moveTo>
                <a:lnTo>
                  <a:pt x="2250" y="0"/>
                </a:lnTo>
                <a:lnTo>
                  <a:pt x="0" y="2247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3" name="Freeform 7"/>
          <p:cNvSpPr>
            <a:spLocks/>
          </p:cNvSpPr>
          <p:nvPr userDrawn="1"/>
        </p:nvSpPr>
        <p:spPr bwMode="auto">
          <a:xfrm flipH="1">
            <a:off x="7979541" y="273051"/>
            <a:ext cx="4227512" cy="4213225"/>
          </a:xfrm>
          <a:custGeom>
            <a:avLst/>
            <a:gdLst>
              <a:gd name="T0" fmla="*/ 0 w 3264"/>
              <a:gd name="T1" fmla="*/ 2218 h 3253"/>
              <a:gd name="T2" fmla="*/ 2220 w 3264"/>
              <a:gd name="T3" fmla="*/ 0 h 3253"/>
              <a:gd name="T4" fmla="*/ 3264 w 3264"/>
              <a:gd name="T5" fmla="*/ 0 h 3253"/>
              <a:gd name="T6" fmla="*/ 5 w 3264"/>
              <a:gd name="T7" fmla="*/ 3253 h 3253"/>
              <a:gd name="T8" fmla="*/ 0 w 3264"/>
              <a:gd name="T9" fmla="*/ 2218 h 32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64" h="3253">
                <a:moveTo>
                  <a:pt x="0" y="2218"/>
                </a:moveTo>
                <a:lnTo>
                  <a:pt x="2220" y="0"/>
                </a:lnTo>
                <a:lnTo>
                  <a:pt x="3264" y="0"/>
                </a:lnTo>
                <a:lnTo>
                  <a:pt x="5" y="3253"/>
                </a:lnTo>
                <a:lnTo>
                  <a:pt x="0" y="2218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85000"/>
                  <a:alpha val="26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4" name="Freeform 8"/>
          <p:cNvSpPr>
            <a:spLocks/>
          </p:cNvSpPr>
          <p:nvPr userDrawn="1"/>
        </p:nvSpPr>
        <p:spPr bwMode="auto">
          <a:xfrm flipH="1">
            <a:off x="11422063" y="1474788"/>
            <a:ext cx="769937" cy="1249363"/>
          </a:xfrm>
          <a:custGeom>
            <a:avLst/>
            <a:gdLst>
              <a:gd name="T0" fmla="*/ 0 w 485"/>
              <a:gd name="T1" fmla="*/ 484 h 787"/>
              <a:gd name="T2" fmla="*/ 485 w 485"/>
              <a:gd name="T3" fmla="*/ 0 h 787"/>
              <a:gd name="T4" fmla="*/ 485 w 485"/>
              <a:gd name="T5" fmla="*/ 304 h 787"/>
              <a:gd name="T6" fmla="*/ 2 w 485"/>
              <a:gd name="T7" fmla="*/ 787 h 787"/>
              <a:gd name="T8" fmla="*/ 0 w 485"/>
              <a:gd name="T9" fmla="*/ 484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85" h="787">
                <a:moveTo>
                  <a:pt x="0" y="484"/>
                </a:moveTo>
                <a:lnTo>
                  <a:pt x="485" y="0"/>
                </a:lnTo>
                <a:lnTo>
                  <a:pt x="485" y="304"/>
                </a:lnTo>
                <a:lnTo>
                  <a:pt x="2" y="787"/>
                </a:lnTo>
                <a:lnTo>
                  <a:pt x="0" y="484"/>
                </a:lnTo>
                <a:close/>
              </a:path>
            </a:pathLst>
          </a:cu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6"/>
          <p:cNvSpPr>
            <a:spLocks/>
          </p:cNvSpPr>
          <p:nvPr userDrawn="1"/>
        </p:nvSpPr>
        <p:spPr bwMode="auto">
          <a:xfrm flipH="1">
            <a:off x="7303265" y="-1"/>
            <a:ext cx="3290748" cy="2581275"/>
          </a:xfrm>
          <a:custGeom>
            <a:avLst/>
            <a:gdLst>
              <a:gd name="T0" fmla="*/ 0 w 1744"/>
              <a:gd name="T1" fmla="*/ 1368 h 1368"/>
              <a:gd name="T2" fmla="*/ 1369 w 1744"/>
              <a:gd name="T3" fmla="*/ 0 h 1368"/>
              <a:gd name="T4" fmla="*/ 1744 w 1744"/>
              <a:gd name="T5" fmla="*/ 0 h 1368"/>
              <a:gd name="T6" fmla="*/ 375 w 1744"/>
              <a:gd name="T7" fmla="*/ 1368 h 1368"/>
              <a:gd name="T8" fmla="*/ 0 w 1744"/>
              <a:gd name="T9" fmla="*/ 1368 h 1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44" h="1368">
                <a:moveTo>
                  <a:pt x="0" y="1368"/>
                </a:moveTo>
                <a:lnTo>
                  <a:pt x="1369" y="0"/>
                </a:lnTo>
                <a:lnTo>
                  <a:pt x="1744" y="0"/>
                </a:lnTo>
                <a:lnTo>
                  <a:pt x="375" y="1368"/>
                </a:lnTo>
                <a:lnTo>
                  <a:pt x="0" y="1368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6" name="Freeform 5"/>
          <p:cNvSpPr>
            <a:spLocks/>
          </p:cNvSpPr>
          <p:nvPr userDrawn="1"/>
        </p:nvSpPr>
        <p:spPr bwMode="auto">
          <a:xfrm flipH="1">
            <a:off x="10839451" y="0"/>
            <a:ext cx="1352549" cy="1350748"/>
          </a:xfrm>
          <a:custGeom>
            <a:avLst/>
            <a:gdLst>
              <a:gd name="T0" fmla="*/ 6 w 2253"/>
              <a:gd name="T1" fmla="*/ 0 h 2250"/>
              <a:gd name="T2" fmla="*/ 2253 w 2253"/>
              <a:gd name="T3" fmla="*/ 0 h 2250"/>
              <a:gd name="T4" fmla="*/ 0 w 2253"/>
              <a:gd name="T5" fmla="*/ 2250 h 2250"/>
              <a:gd name="T6" fmla="*/ 6 w 2253"/>
              <a:gd name="T7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53" h="2250">
                <a:moveTo>
                  <a:pt x="6" y="0"/>
                </a:moveTo>
                <a:lnTo>
                  <a:pt x="2253" y="0"/>
                </a:lnTo>
                <a:lnTo>
                  <a:pt x="0" y="2250"/>
                </a:lnTo>
                <a:lnTo>
                  <a:pt x="6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17" name="Freeform 17"/>
          <p:cNvSpPr>
            <a:spLocks/>
          </p:cNvSpPr>
          <p:nvPr userDrawn="1"/>
        </p:nvSpPr>
        <p:spPr bwMode="auto">
          <a:xfrm flipH="1">
            <a:off x="6566932" y="1588"/>
            <a:ext cx="2582386" cy="2579687"/>
          </a:xfrm>
          <a:custGeom>
            <a:avLst/>
            <a:gdLst>
              <a:gd name="T0" fmla="*/ 2568 w 2871"/>
              <a:gd name="T1" fmla="*/ 0 h 2868"/>
              <a:gd name="T2" fmla="*/ 0 w 2871"/>
              <a:gd name="T3" fmla="*/ 2566 h 2868"/>
              <a:gd name="T4" fmla="*/ 0 w 2871"/>
              <a:gd name="T5" fmla="*/ 2868 h 2868"/>
              <a:gd name="T6" fmla="*/ 2871 w 2871"/>
              <a:gd name="T7" fmla="*/ 0 h 2868"/>
              <a:gd name="T8" fmla="*/ 2568 w 2871"/>
              <a:gd name="T9" fmla="*/ 0 h 28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71" h="2868">
                <a:moveTo>
                  <a:pt x="2568" y="0"/>
                </a:moveTo>
                <a:lnTo>
                  <a:pt x="0" y="2566"/>
                </a:lnTo>
                <a:lnTo>
                  <a:pt x="0" y="2868"/>
                </a:lnTo>
                <a:lnTo>
                  <a:pt x="2871" y="0"/>
                </a:lnTo>
                <a:lnTo>
                  <a:pt x="2568" y="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Прямоугольник 18"/>
          <p:cNvSpPr/>
          <p:nvPr userDrawn="1"/>
        </p:nvSpPr>
        <p:spPr>
          <a:xfrm>
            <a:off x="700424" y="6332991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1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Администрация муниципального образования город Краснодар</a:t>
            </a:r>
          </a:p>
          <a:p>
            <a:r>
              <a:rPr lang="ru-RU" sz="105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Управление</a:t>
            </a:r>
            <a:r>
              <a:rPr lang="ru-RU" sz="1100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экономики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11515725" y="6394547"/>
            <a:ext cx="55258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fld id="{E6A9FDC2-2F63-4C5F-89F7-7A78A3515E8C}" type="slidenum">
              <a:rPr lang="ru-RU" sz="1400" b="0" smtClean="0">
                <a:solidFill>
                  <a:schemeClr val="tx1"/>
                </a:solidFill>
                <a:latin typeface="HelveticaNeueCyr" panose="02000503040000020004" pitchFamily="2" charset="-52"/>
              </a:rPr>
              <a:pPr algn="ctr"/>
              <a:t>‹#›</a:t>
            </a:fld>
            <a:endParaRPr lang="ru-RU" sz="1800" b="0" dirty="0">
              <a:solidFill>
                <a:schemeClr val="tx1"/>
              </a:solidFill>
              <a:latin typeface="HelveticaNeueCyr" panose="02000503040000020004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18791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8269-CD32-429B-80E4-27A96AE6C0E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6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18269-CD32-429B-80E4-27A96AE6C0EC}" type="datetimeFigureOut">
              <a:rPr lang="en-US" smtClean="0"/>
              <a:t>7/8/2020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D9605-A831-4471-A4C4-EBFA8615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84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29" userDrawn="1">
          <p15:clr>
            <a:srgbClr val="F26B43"/>
          </p15:clr>
        </p15:guide>
        <p15:guide id="4" pos="7151" userDrawn="1">
          <p15:clr>
            <a:srgbClr val="F26B43"/>
          </p15:clr>
        </p15:guide>
        <p15:guide id="5" orient="horz" pos="346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bankrupt.alfalot.ru/" TargetMode="Externa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bankrot.fedresurs.ru/MessageWindow.aspx?ID=CA0876F4E26B42D9D0A46E9D64CE6BCE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ankrot.fedresurs.ru/MessageWindow.aspx?ID=AD0BFD70DFA841AB1144C33945A1B5C2" TargetMode="External"/><Relationship Id="rId2" Type="http://schemas.openxmlformats.org/officeDocument/2006/relationships/hyperlink" Target="https://bankrupt.alfalot.ru/" TargetMode="Externa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bankrot.fedresurs.ru/MessageWindow.aspx?ID=E6633C932C19CA39989407B58D298122" TargetMode="External"/><Relationship Id="rId2" Type="http://schemas.openxmlformats.org/officeDocument/2006/relationships/hyperlink" Target="https://bankrupt.alfalot.ru/" TargetMode="Externa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1400" y="731962"/>
            <a:ext cx="7035800" cy="2209799"/>
          </a:xfrm>
        </p:spPr>
        <p:txBody>
          <a:bodyPr/>
          <a:lstStyle/>
          <a:p>
            <a:r>
              <a:rPr lang="ru-RU" dirty="0"/>
              <a:t>Имущественный комплекс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225" y="3216167"/>
            <a:ext cx="7897042" cy="207550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j-lt"/>
              </a:rPr>
              <a:t>принадлежащий </a:t>
            </a:r>
            <a:r>
              <a:rPr lang="ru-RU" sz="2800" dirty="0" smtClean="0">
                <a:latin typeface="+mj-lt"/>
              </a:rPr>
              <a:t>ЗАО «Кубаньстройпроект» </a:t>
            </a:r>
          </a:p>
          <a:p>
            <a:pPr>
              <a:spcBef>
                <a:spcPts val="1800"/>
              </a:spcBef>
            </a:pPr>
            <a:r>
              <a:rPr lang="ru-RU" sz="2800" dirty="0">
                <a:latin typeface="+mj-lt"/>
              </a:rPr>
              <a:t>ИНН 2308071880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4135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39836" y="606829"/>
            <a:ext cx="115352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Adobe Gothic Std B"/>
              </a:rPr>
              <a:t>ЗАО «Кубаньстройпроект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» обладает недвижимым имуществом рыночной стоимостью – 80 562,70 тыс. руб., согласно отчета об оценке от 27.08.2019, в том числе: </a:t>
            </a:r>
            <a:endParaRPr lang="ru-RU" sz="28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979307" y="2033381"/>
            <a:ext cx="967303" cy="571139"/>
            <a:chOff x="1113598" y="2572521"/>
            <a:chExt cx="1166638" cy="734541"/>
          </a:xfrm>
        </p:grpSpPr>
        <p:grpSp>
          <p:nvGrpSpPr>
            <p:cNvPr id="12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15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16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17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13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14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1001869" y="2972567"/>
            <a:ext cx="967303" cy="571139"/>
            <a:chOff x="1113598" y="2572521"/>
            <a:chExt cx="1166638" cy="734541"/>
          </a:xfrm>
        </p:grpSpPr>
        <p:grpSp>
          <p:nvGrpSpPr>
            <p:cNvPr id="22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25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26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28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23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24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79306" y="3918035"/>
            <a:ext cx="967303" cy="571139"/>
            <a:chOff x="1113598" y="2572521"/>
            <a:chExt cx="1166638" cy="734541"/>
          </a:xfrm>
        </p:grpSpPr>
        <p:grpSp>
          <p:nvGrpSpPr>
            <p:cNvPr id="30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33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34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35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31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32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938814" y="4909417"/>
            <a:ext cx="967303" cy="571139"/>
            <a:chOff x="1113598" y="2572521"/>
            <a:chExt cx="1166638" cy="734541"/>
          </a:xfrm>
        </p:grpSpPr>
        <p:grpSp>
          <p:nvGrpSpPr>
            <p:cNvPr id="37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40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41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42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38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39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169582" y="1901695"/>
            <a:ext cx="8046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Право аренды земельного </a:t>
            </a:r>
            <a:r>
              <a:rPr lang="ru-RU" sz="1600" dirty="0" smtClean="0">
                <a:latin typeface="+mj-lt"/>
              </a:rPr>
              <a:t>участка с кадастровым номером </a:t>
            </a:r>
            <a:r>
              <a:rPr lang="ru-RU" sz="1600" dirty="0">
                <a:latin typeface="+mj-lt"/>
              </a:rPr>
              <a:t>23:43:0139097:28, </a:t>
            </a:r>
            <a:r>
              <a:rPr lang="ru-RU" sz="1600" dirty="0" smtClean="0">
                <a:latin typeface="+mj-lt"/>
              </a:rPr>
              <a:t>площадью 2 </a:t>
            </a:r>
            <a:r>
              <a:rPr lang="ru-RU" sz="1600" dirty="0">
                <a:latin typeface="+mj-lt"/>
              </a:rPr>
              <a:t>074,00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</a:t>
            </a:r>
            <a:r>
              <a:rPr lang="ru-RU" sz="1600" dirty="0">
                <a:latin typeface="+mj-lt"/>
              </a:rPr>
              <a:t>расположенного по </a:t>
            </a:r>
            <a:r>
              <a:rPr lang="ru-RU" sz="1600" dirty="0" smtClean="0">
                <a:latin typeface="+mj-lt"/>
              </a:rPr>
              <a:t>адресу: г</a:t>
            </a:r>
            <a:r>
              <a:rPr lang="ru-RU" sz="1600" dirty="0">
                <a:latin typeface="+mj-lt"/>
              </a:rPr>
              <a:t>. Краснодар, проезд </a:t>
            </a:r>
            <a:r>
              <a:rPr lang="ru-RU" sz="1600" dirty="0" smtClean="0">
                <a:latin typeface="+mj-lt"/>
              </a:rPr>
              <a:t/>
            </a:r>
            <a:br>
              <a:rPr lang="ru-RU" sz="1600" dirty="0" smtClean="0">
                <a:latin typeface="+mj-lt"/>
              </a:rPr>
            </a:br>
            <a:r>
              <a:rPr lang="ru-RU" sz="1600" dirty="0" smtClean="0">
                <a:latin typeface="+mj-lt"/>
              </a:rPr>
              <a:t>им</a:t>
            </a:r>
            <a:r>
              <a:rPr lang="ru-RU" sz="1600" dirty="0">
                <a:latin typeface="+mj-lt"/>
              </a:rPr>
              <a:t>. Репина, д. 16 </a:t>
            </a:r>
            <a:r>
              <a:rPr lang="ru-RU" sz="1600" dirty="0" smtClean="0">
                <a:latin typeface="+mj-lt"/>
              </a:rPr>
              <a:t>– </a:t>
            </a:r>
            <a:r>
              <a:rPr lang="ru-RU" sz="1600" b="1" dirty="0" smtClean="0">
                <a:latin typeface="+mj-lt"/>
              </a:rPr>
              <a:t>13 010,91 тыс. руб.</a:t>
            </a:r>
            <a:endParaRPr lang="ru-RU" sz="1600" b="1" dirty="0">
              <a:latin typeface="+mj-lt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35852" y="2915197"/>
            <a:ext cx="86374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</a:rPr>
              <a:t>Нежилое здание с кадастровым номером </a:t>
            </a:r>
            <a:r>
              <a:rPr lang="ru-RU" sz="1600" dirty="0">
                <a:latin typeface="+mj-lt"/>
              </a:rPr>
              <a:t>23:43:0139097:2766, площадью 308,40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</a:t>
            </a:r>
            <a:r>
              <a:rPr lang="ru-RU" sz="1600" dirty="0">
                <a:latin typeface="+mj-lt"/>
              </a:rPr>
              <a:t>расположенное по адресу</a:t>
            </a:r>
            <a:r>
              <a:rPr lang="ru-RU" sz="1600" dirty="0" smtClean="0">
                <a:latin typeface="+mj-lt"/>
              </a:rPr>
              <a:t>: </a:t>
            </a:r>
            <a:r>
              <a:rPr lang="ru-RU" sz="1600" dirty="0">
                <a:latin typeface="+mj-lt"/>
              </a:rPr>
              <a:t>г. Краснодар, проезд им. Репина, д. 16 </a:t>
            </a:r>
            <a:r>
              <a:rPr lang="ru-RU" sz="1600" dirty="0" smtClean="0">
                <a:latin typeface="+mj-lt"/>
              </a:rPr>
              <a:t>– </a:t>
            </a:r>
            <a:r>
              <a:rPr lang="ru-RU" sz="1600" b="1" dirty="0" smtClean="0">
                <a:latin typeface="+mj-lt"/>
              </a:rPr>
              <a:t>209,91 тыс. руб.</a:t>
            </a:r>
            <a:endParaRPr lang="ru-RU" sz="16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169581" y="3687339"/>
            <a:ext cx="65255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Земельный участок, </a:t>
            </a:r>
            <a:r>
              <a:rPr lang="ru-RU" sz="1600" dirty="0" smtClean="0">
                <a:latin typeface="+mj-lt"/>
              </a:rPr>
              <a:t>кадастровый номер  </a:t>
            </a:r>
            <a:r>
              <a:rPr lang="ru-RU" sz="1600" dirty="0">
                <a:latin typeface="+mj-lt"/>
              </a:rPr>
              <a:t>23:43:0208005:12, площадью 937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>
                <a:latin typeface="+mj-lt"/>
              </a:rPr>
              <a:t>,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расположенный по адресу: </a:t>
            </a:r>
            <a:r>
              <a:rPr lang="ru-RU" sz="1600" dirty="0" smtClean="0">
                <a:latin typeface="+mj-lt"/>
              </a:rPr>
              <a:t>г</a:t>
            </a:r>
            <a:r>
              <a:rPr lang="ru-RU" sz="1600" dirty="0">
                <a:latin typeface="+mj-lt"/>
              </a:rPr>
              <a:t>. Краснодар, ул. </a:t>
            </a:r>
            <a:r>
              <a:rPr lang="ru-RU" sz="1600" dirty="0" err="1" smtClean="0">
                <a:latin typeface="+mj-lt"/>
              </a:rPr>
              <a:t>Рашпилевская</a:t>
            </a:r>
            <a:r>
              <a:rPr lang="ru-RU" sz="1600" dirty="0" smtClean="0">
                <a:latin typeface="+mj-lt"/>
              </a:rPr>
              <a:t>/Гимназическая</a:t>
            </a:r>
            <a:r>
              <a:rPr lang="ru-RU" sz="1600" dirty="0">
                <a:latin typeface="+mj-lt"/>
              </a:rPr>
              <a:t>, д. 55/55 </a:t>
            </a:r>
            <a:r>
              <a:rPr lang="ru-RU" sz="1600" dirty="0" smtClean="0">
                <a:latin typeface="+mj-lt"/>
              </a:rPr>
              <a:t>–  </a:t>
            </a:r>
            <a:r>
              <a:rPr lang="ru-RU" sz="1600" b="1" dirty="0" smtClean="0">
                <a:latin typeface="+mj-lt"/>
              </a:rPr>
              <a:t>14 842,70 тыс. руб.</a:t>
            </a:r>
            <a:endParaRPr lang="ru-RU" sz="1600" b="1" dirty="0">
              <a:latin typeface="+mj-lt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169582" y="4736480"/>
            <a:ext cx="63010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Здание </a:t>
            </a:r>
            <a:r>
              <a:rPr lang="ru-RU" sz="1600" dirty="0" smtClean="0">
                <a:latin typeface="+mj-lt"/>
              </a:rPr>
              <a:t>нежилое с кадастровым номером </a:t>
            </a:r>
            <a:r>
              <a:rPr lang="ru-RU" sz="1600" dirty="0">
                <a:latin typeface="+mj-lt"/>
              </a:rPr>
              <a:t>23:43:0208005:83, площадью </a:t>
            </a:r>
            <a:r>
              <a:rPr lang="ru-RU" sz="1600" dirty="0" smtClean="0">
                <a:latin typeface="+mj-lt"/>
              </a:rPr>
              <a:t>1 337,5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расположенное </a:t>
            </a:r>
            <a:r>
              <a:rPr lang="ru-RU" sz="1600" dirty="0">
                <a:latin typeface="+mj-lt"/>
              </a:rPr>
              <a:t>по адресу: </a:t>
            </a:r>
            <a:r>
              <a:rPr lang="ru-RU" sz="1600" dirty="0" smtClean="0">
                <a:latin typeface="+mj-lt"/>
              </a:rPr>
              <a:t>                         г</a:t>
            </a:r>
            <a:r>
              <a:rPr lang="ru-RU" sz="1600" dirty="0">
                <a:latin typeface="+mj-lt"/>
              </a:rPr>
              <a:t>. Краснодар, ул. </a:t>
            </a:r>
            <a:r>
              <a:rPr lang="ru-RU" sz="1600" dirty="0" err="1" smtClean="0">
                <a:latin typeface="+mj-lt"/>
              </a:rPr>
              <a:t>Рашпилевская</a:t>
            </a:r>
            <a:r>
              <a:rPr lang="ru-RU" sz="1600" dirty="0" smtClean="0">
                <a:latin typeface="+mj-lt"/>
              </a:rPr>
              <a:t>/Гимназическая</a:t>
            </a:r>
            <a:r>
              <a:rPr lang="ru-RU" sz="1600" dirty="0">
                <a:latin typeface="+mj-lt"/>
              </a:rPr>
              <a:t>, д. </a:t>
            </a:r>
            <a:r>
              <a:rPr lang="ru-RU" sz="1600" dirty="0" smtClean="0">
                <a:latin typeface="+mj-lt"/>
              </a:rPr>
              <a:t>55/55 –                             </a:t>
            </a:r>
            <a:r>
              <a:rPr lang="ru-RU" sz="1600" b="1" dirty="0" smtClean="0">
                <a:latin typeface="+mj-lt"/>
              </a:rPr>
              <a:t>52 499,16 тыс. руб.</a:t>
            </a:r>
            <a:endParaRPr lang="ru-RU" sz="1600" b="1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6265" y="3651700"/>
            <a:ext cx="3448876" cy="239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29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1644" y="525613"/>
            <a:ext cx="11446625" cy="1258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700" dirty="0">
                <a:latin typeface="+mj-lt"/>
              </a:rPr>
              <a:t>Рыночная стоимость </a:t>
            </a:r>
            <a:r>
              <a:rPr lang="ru-RU" sz="2700" dirty="0" smtClean="0">
                <a:latin typeface="+mj-lt"/>
              </a:rPr>
              <a:t>объектов  </a:t>
            </a:r>
            <a:r>
              <a:rPr lang="ru-RU" sz="2700" dirty="0">
                <a:latin typeface="+mj-lt"/>
              </a:rPr>
              <a:t>недвижимого </a:t>
            </a:r>
            <a:r>
              <a:rPr lang="ru-RU" sz="2700" dirty="0" smtClean="0">
                <a:latin typeface="+mj-lt"/>
              </a:rPr>
              <a:t>имущества, принадлежащих ЗАО </a:t>
            </a:r>
            <a:r>
              <a:rPr lang="ru-RU" sz="2700" dirty="0">
                <a:latin typeface="+mj-lt"/>
              </a:rPr>
              <a:t>«Кубаньстройпроект</a:t>
            </a:r>
            <a:r>
              <a:rPr lang="ru-RU" sz="2700" dirty="0" smtClean="0">
                <a:latin typeface="+mj-lt"/>
              </a:rPr>
              <a:t>», </a:t>
            </a:r>
            <a:r>
              <a:rPr lang="ru-RU" sz="2700" dirty="0">
                <a:latin typeface="+mj-lt"/>
              </a:rPr>
              <a:t>по результатам </a:t>
            </a:r>
            <a:r>
              <a:rPr lang="ru-RU" sz="2700" dirty="0" smtClean="0">
                <a:latin typeface="+mj-lt"/>
              </a:rPr>
              <a:t>отчётов </a:t>
            </a:r>
            <a:r>
              <a:rPr lang="ru-RU" sz="2700" dirty="0">
                <a:latin typeface="+mj-lt"/>
              </a:rPr>
              <a:t>об </a:t>
            </a:r>
            <a:r>
              <a:rPr lang="ru-RU" sz="2700" dirty="0" smtClean="0">
                <a:latin typeface="+mj-lt"/>
              </a:rPr>
              <a:t>оценки (без учёта </a:t>
            </a:r>
            <a:r>
              <a:rPr lang="ru-RU" sz="2700" dirty="0">
                <a:latin typeface="+mj-lt"/>
              </a:rPr>
              <a:t>НДС), составляет  - </a:t>
            </a:r>
            <a:r>
              <a:rPr lang="ru-RU" sz="2700" dirty="0" smtClean="0">
                <a:latin typeface="+mj-lt"/>
              </a:rPr>
              <a:t>62 982,5 тыс</a:t>
            </a:r>
            <a:r>
              <a:rPr lang="ru-RU" sz="2700" dirty="0">
                <a:latin typeface="+mj-lt"/>
              </a:rPr>
              <a:t>. руб., в том </a:t>
            </a:r>
            <a:r>
              <a:rPr lang="ru-RU" sz="2700" dirty="0" smtClean="0">
                <a:latin typeface="+mj-lt"/>
              </a:rPr>
              <a:t>числе:</a:t>
            </a:r>
            <a:endParaRPr lang="en-US" sz="2700" dirty="0">
              <a:latin typeface="+mj-lt"/>
            </a:endParaRPr>
          </a:p>
        </p:txBody>
      </p:sp>
      <p:sp>
        <p:nvSpPr>
          <p:cNvPr id="48" name="TextBox 25"/>
          <p:cNvSpPr txBox="1"/>
          <p:nvPr/>
        </p:nvSpPr>
        <p:spPr>
          <a:xfrm rot="10800000" flipV="1">
            <a:off x="1902681" y="2570710"/>
            <a:ext cx="9325833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+mj-lt"/>
                <a:cs typeface="Calibri Light" panose="020F0302020204030204" pitchFamily="34" charset="0"/>
              </a:rPr>
              <a:t>Нежилые помещения по адресу: г. Краснодар, ул. Северная, 324 – </a:t>
            </a:r>
            <a:r>
              <a:rPr lang="ru-RU" sz="1600" b="1" dirty="0" smtClean="0">
                <a:latin typeface="+mj-lt"/>
                <a:cs typeface="Calibri Light" panose="020F0302020204030204" pitchFamily="34" charset="0"/>
              </a:rPr>
              <a:t>37 017,08 тыс. руб.</a:t>
            </a:r>
            <a:endParaRPr lang="en-US" sz="1600" b="1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50" name="TextBox 25"/>
          <p:cNvSpPr txBox="1"/>
          <p:nvPr/>
        </p:nvSpPr>
        <p:spPr>
          <a:xfrm rot="10800000" flipV="1">
            <a:off x="1836216" y="3833082"/>
            <a:ext cx="9690377" cy="49244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+mj-lt"/>
                <a:cs typeface="Calibri Light" panose="020F0302020204030204" pitchFamily="34" charset="0"/>
              </a:rPr>
              <a:t>Нежилые помещения по адресу: г</a:t>
            </a:r>
            <a:r>
              <a:rPr lang="ru-RU" sz="1600" dirty="0">
                <a:latin typeface="+mj-lt"/>
                <a:cs typeface="Calibri Light" panose="020F0302020204030204" pitchFamily="34" charset="0"/>
              </a:rPr>
              <a:t>. Краснодар, </a:t>
            </a:r>
            <a:r>
              <a:rPr lang="ru-RU" sz="1600" dirty="0" smtClean="0">
                <a:latin typeface="+mj-lt"/>
                <a:cs typeface="Calibri Light" panose="020F0302020204030204" pitchFamily="34" charset="0"/>
              </a:rPr>
              <a:t>ул</a:t>
            </a:r>
            <a:r>
              <a:rPr lang="ru-RU" sz="1600" dirty="0">
                <a:latin typeface="+mj-lt"/>
                <a:cs typeface="Calibri Light" panose="020F0302020204030204" pitchFamily="34" charset="0"/>
              </a:rPr>
              <a:t>. </a:t>
            </a:r>
            <a:r>
              <a:rPr lang="ru-RU" sz="1600" dirty="0" smtClean="0">
                <a:latin typeface="+mj-lt"/>
                <a:cs typeface="Calibri Light" panose="020F0302020204030204" pitchFamily="34" charset="0"/>
              </a:rPr>
              <a:t>им. Александра </a:t>
            </a:r>
            <a:r>
              <a:rPr lang="ru-RU" sz="1600" dirty="0" err="1" smtClean="0">
                <a:latin typeface="+mj-lt"/>
                <a:cs typeface="Calibri Light" panose="020F0302020204030204" pitchFamily="34" charset="0"/>
              </a:rPr>
              <a:t>Покрышкина</a:t>
            </a:r>
            <a:r>
              <a:rPr lang="ru-RU" sz="1600" dirty="0" smtClean="0">
                <a:latin typeface="+mj-lt"/>
                <a:cs typeface="Calibri Light" panose="020F0302020204030204" pitchFamily="34" charset="0"/>
              </a:rPr>
              <a:t>, 4/10, 4/4, 4/6, 4/9 –  </a:t>
            </a:r>
            <a:r>
              <a:rPr lang="ru-RU" sz="1600" b="1" dirty="0" smtClean="0">
                <a:latin typeface="+mj-lt"/>
                <a:cs typeface="Calibri Light" panose="020F0302020204030204" pitchFamily="34" charset="0"/>
              </a:rPr>
              <a:t>21 139, 68 тыс. руб.</a:t>
            </a:r>
            <a:endParaRPr lang="en-US" sz="1600" b="1" dirty="0"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52" name="TextBox 25"/>
          <p:cNvSpPr txBox="1"/>
          <p:nvPr/>
        </p:nvSpPr>
        <p:spPr>
          <a:xfrm>
            <a:off x="1902682" y="5447857"/>
            <a:ext cx="9918016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+mj-lt"/>
                <a:cs typeface="Calibri Light" panose="020F0302020204030204" pitchFamily="34" charset="0"/>
              </a:rPr>
              <a:t>Нежилые помещения </a:t>
            </a:r>
            <a:r>
              <a:rPr lang="ru-RU" sz="1600" dirty="0">
                <a:latin typeface="+mj-lt"/>
                <a:cs typeface="Calibri Light" panose="020F0302020204030204" pitchFamily="34" charset="0"/>
              </a:rPr>
              <a:t>по адресу: </a:t>
            </a:r>
            <a:r>
              <a:rPr lang="ru-RU" sz="1600" dirty="0" smtClean="0">
                <a:latin typeface="+mj-lt"/>
                <a:cs typeface="Calibri Light" panose="020F0302020204030204" pitchFamily="34" charset="0"/>
              </a:rPr>
              <a:t>г. Краснодар, ул. Кубанская Набережная, 64 – </a:t>
            </a:r>
            <a:r>
              <a:rPr lang="ru-RU" sz="1600" b="1" dirty="0" smtClean="0">
                <a:latin typeface="+mj-lt"/>
                <a:cs typeface="Calibri Light" panose="020F0302020204030204" pitchFamily="34" charset="0"/>
              </a:rPr>
              <a:t>4 825,75 тыс. руб.</a:t>
            </a:r>
            <a:endParaRPr lang="en-US" sz="1600" b="1" dirty="0">
              <a:latin typeface="+mj-lt"/>
              <a:cs typeface="Calibri Light" panose="020F0302020204030204" pitchFamily="34" charset="0"/>
            </a:endParaRPr>
          </a:p>
        </p:txBody>
      </p:sp>
      <p:grpSp>
        <p:nvGrpSpPr>
          <p:cNvPr id="55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6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849115" y="3731730"/>
            <a:ext cx="791564" cy="534620"/>
            <a:chOff x="7202027" y="2420386"/>
            <a:chExt cx="1166638" cy="734541"/>
          </a:xfrm>
        </p:grpSpPr>
        <p:grpSp>
          <p:nvGrpSpPr>
            <p:cNvPr id="14" name="Group 61"/>
            <p:cNvGrpSpPr/>
            <p:nvPr/>
          </p:nvGrpSpPr>
          <p:grpSpPr>
            <a:xfrm>
              <a:off x="7202027" y="2420386"/>
              <a:ext cx="1166638" cy="734541"/>
              <a:chOff x="920816" y="2053524"/>
              <a:chExt cx="1294484" cy="815037"/>
            </a:xfrm>
          </p:grpSpPr>
          <p:sp>
            <p:nvSpPr>
              <p:cNvPr id="15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16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17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53" name="Freeform 89"/>
            <p:cNvSpPr>
              <a:spLocks noEditPoints="1"/>
            </p:cNvSpPr>
            <p:nvPr/>
          </p:nvSpPr>
          <p:spPr bwMode="auto">
            <a:xfrm>
              <a:off x="7580293" y="2713841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54" name="Freeform 90"/>
            <p:cNvSpPr>
              <a:spLocks noEditPoints="1"/>
            </p:cNvSpPr>
            <p:nvPr/>
          </p:nvSpPr>
          <p:spPr bwMode="auto">
            <a:xfrm>
              <a:off x="7791430" y="2607478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983155" y="5304027"/>
            <a:ext cx="751377" cy="564691"/>
            <a:chOff x="9971331" y="2420391"/>
            <a:chExt cx="1166638" cy="734541"/>
          </a:xfrm>
        </p:grpSpPr>
        <p:grpSp>
          <p:nvGrpSpPr>
            <p:cNvPr id="44" name="Group 61"/>
            <p:cNvGrpSpPr/>
            <p:nvPr/>
          </p:nvGrpSpPr>
          <p:grpSpPr>
            <a:xfrm>
              <a:off x="9971331" y="2420391"/>
              <a:ext cx="1166638" cy="734541"/>
              <a:chOff x="920816" y="2053524"/>
              <a:chExt cx="1294484" cy="815037"/>
            </a:xfrm>
          </p:grpSpPr>
          <p:sp>
            <p:nvSpPr>
              <p:cNvPr id="45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46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58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59" name="Freeform 89"/>
            <p:cNvSpPr>
              <a:spLocks noEditPoints="1"/>
            </p:cNvSpPr>
            <p:nvPr/>
          </p:nvSpPr>
          <p:spPr bwMode="auto">
            <a:xfrm>
              <a:off x="10349597" y="271384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60" name="Freeform 90"/>
            <p:cNvSpPr>
              <a:spLocks noEditPoints="1"/>
            </p:cNvSpPr>
            <p:nvPr/>
          </p:nvSpPr>
          <p:spPr bwMode="auto">
            <a:xfrm>
              <a:off x="10560734" y="260748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915667" y="2422788"/>
            <a:ext cx="732479" cy="551523"/>
            <a:chOff x="1113598" y="2572521"/>
            <a:chExt cx="1166638" cy="734541"/>
          </a:xfrm>
        </p:grpSpPr>
        <p:grpSp>
          <p:nvGrpSpPr>
            <p:cNvPr id="65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68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74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75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66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67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60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788" y="688975"/>
            <a:ext cx="1029818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>
                <a:latin typeface="+mj-lt"/>
              </a:rPr>
              <a:t>Право аренды земельного участка </a:t>
            </a:r>
            <a:r>
              <a:rPr lang="ru-RU" sz="2800" dirty="0">
                <a:latin typeface="+mj-lt"/>
              </a:rPr>
              <a:t>площадью </a:t>
            </a:r>
            <a:r>
              <a:rPr lang="ru-RU" sz="2800" dirty="0" smtClean="0">
                <a:latin typeface="+mj-lt"/>
              </a:rPr>
              <a:t>2074,00 </a:t>
            </a:r>
            <a:r>
              <a:rPr lang="ru-RU" sz="2800" dirty="0" err="1">
                <a:latin typeface="+mj-lt"/>
              </a:rPr>
              <a:t>кв.м</a:t>
            </a:r>
            <a:r>
              <a:rPr lang="ru-RU" sz="2800" dirty="0">
                <a:latin typeface="+mj-lt"/>
              </a:rPr>
              <a:t>.</a:t>
            </a:r>
            <a:endParaRPr lang="en-US" sz="2800" dirty="0">
              <a:latin typeface="+mj-lt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206240" y="1427822"/>
            <a:ext cx="6931728" cy="4575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600" dirty="0">
                <a:latin typeface="+mj-lt"/>
                <a:cs typeface="Times New Roman" pitchFamily="18" charset="0"/>
              </a:rPr>
              <a:t>Кадастровый </a:t>
            </a:r>
            <a:r>
              <a:rPr lang="ru-RU" sz="1600" dirty="0" smtClean="0">
                <a:latin typeface="+mj-lt"/>
                <a:cs typeface="Times New Roman" pitchFamily="18" charset="0"/>
              </a:rPr>
              <a:t>номер: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23:43:0139097:28</a:t>
            </a:r>
            <a:endParaRPr lang="ru-RU" sz="1600" b="1" dirty="0">
              <a:latin typeface="+mj-lt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Адрес </a:t>
            </a:r>
            <a:r>
              <a:rPr lang="ru-RU" sz="1600" dirty="0">
                <a:latin typeface="+mj-lt"/>
                <a:cs typeface="Times New Roman" pitchFamily="18" charset="0"/>
              </a:rPr>
              <a:t>(местоположение</a:t>
            </a:r>
            <a:r>
              <a:rPr lang="ru-RU" sz="1600" dirty="0" smtClean="0">
                <a:latin typeface="+mj-lt"/>
                <a:cs typeface="Times New Roman" pitchFamily="18" charset="0"/>
              </a:rPr>
              <a:t>): </a:t>
            </a:r>
            <a:r>
              <a:rPr lang="ru-RU" sz="1600" b="1" dirty="0">
                <a:latin typeface="+mj-lt"/>
                <a:cs typeface="Times New Roman" pitchFamily="18" charset="0"/>
              </a:rPr>
              <a:t>г. Краснодар,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проезд им. Репина, 16</a:t>
            </a:r>
            <a:endParaRPr lang="ru-RU" sz="1600" b="1" dirty="0">
              <a:latin typeface="+mj-lt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Категория: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земли </a:t>
            </a:r>
            <a:r>
              <a:rPr lang="ru-RU" sz="1600" b="1" dirty="0">
                <a:latin typeface="+mj-lt"/>
                <a:cs typeface="Times New Roman" pitchFamily="18" charset="0"/>
              </a:rPr>
              <a:t>населенных пунктов</a:t>
            </a:r>
            <a:r>
              <a:rPr lang="ru-RU" sz="1600" dirty="0">
                <a:latin typeface="+mj-lt"/>
                <a:cs typeface="Times New Roman" pitchFamily="18" charset="0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+mj-lt"/>
                <a:cs typeface="Times New Roman" pitchFamily="18" charset="0"/>
              </a:rPr>
              <a:t>Разрешенное </a:t>
            </a:r>
            <a:r>
              <a:rPr lang="ru-RU" sz="1600" dirty="0" smtClean="0">
                <a:latin typeface="+mj-lt"/>
                <a:cs typeface="Times New Roman" pitchFamily="18" charset="0"/>
              </a:rPr>
              <a:t>использование: </a:t>
            </a:r>
            <a:r>
              <a:rPr lang="ru-RU" sz="1600" b="1" dirty="0">
                <a:latin typeface="+mj-lt"/>
                <a:cs typeface="Times New Roman" pitchFamily="18" charset="0"/>
              </a:rPr>
              <a:t>Для эксплуатации производственной базы </a:t>
            </a: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Вид права: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право аренды</a:t>
            </a:r>
            <a:endParaRPr lang="ru-RU" sz="1600" b="1" dirty="0">
              <a:latin typeface="+mj-lt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Коммуникации: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электроснабжение, водопровод, канализация</a:t>
            </a:r>
          </a:p>
          <a:p>
            <a:pPr>
              <a:spcAft>
                <a:spcPts val="1000"/>
              </a:spcAft>
            </a:pPr>
            <a:r>
              <a:rPr lang="ru-RU" sz="1600" b="1" dirty="0" smtClean="0">
                <a:latin typeface="+mj-lt"/>
                <a:cs typeface="Times New Roman" pitchFamily="18" charset="0"/>
              </a:rPr>
              <a:t>Нежилое здание, общей площадью 308,40 </a:t>
            </a:r>
            <a:r>
              <a:rPr lang="ru-RU" sz="1600" b="1" dirty="0" err="1" smtClean="0">
                <a:latin typeface="+mj-lt"/>
                <a:cs typeface="Times New Roman" pitchFamily="18" charset="0"/>
              </a:rPr>
              <a:t>кв.м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, </a:t>
            </a:r>
            <a:r>
              <a:rPr lang="ru-RU" sz="1600" dirty="0" smtClean="0">
                <a:latin typeface="+mj-lt"/>
                <a:cs typeface="Times New Roman" pitchFamily="18" charset="0"/>
              </a:rPr>
              <a:t>расположенное на данном земельном участке.</a:t>
            </a: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Кадастровый номер: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23:43:0139097:2766</a:t>
            </a: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Фундамент: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бетонный; </a:t>
            </a:r>
            <a:r>
              <a:rPr lang="ru-RU" sz="1600" dirty="0" smtClean="0">
                <a:latin typeface="+mj-lt"/>
                <a:cs typeface="Times New Roman" pitchFamily="18" charset="0"/>
              </a:rPr>
              <a:t>кровля: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 шифер; </a:t>
            </a:r>
            <a:r>
              <a:rPr lang="ru-RU" sz="1600" dirty="0" smtClean="0">
                <a:latin typeface="+mj-lt"/>
                <a:cs typeface="Times New Roman" pitchFamily="18" charset="0"/>
              </a:rPr>
              <a:t>полы: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бетон</a:t>
            </a:r>
          </a:p>
          <a:p>
            <a:pPr>
              <a:spcAft>
                <a:spcPts val="1000"/>
              </a:spcAft>
            </a:pPr>
            <a:r>
              <a:rPr lang="ru-RU" sz="1600" b="1" dirty="0">
                <a:latin typeface="+mj-lt"/>
                <a:cs typeface="Times New Roman" pitchFamily="18" charset="0"/>
              </a:rPr>
              <a:t>Начальная цена – 11 898,75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тыс</a:t>
            </a:r>
            <a:r>
              <a:rPr lang="ru-RU" sz="1600" b="1" dirty="0">
                <a:latin typeface="+mj-lt"/>
                <a:cs typeface="Times New Roman" pitchFamily="18" charset="0"/>
              </a:rPr>
              <a:t>. руб.</a:t>
            </a:r>
          </a:p>
          <a:p>
            <a:pPr>
              <a:spcAft>
                <a:spcPts val="1000"/>
              </a:spcAft>
            </a:pP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13" y="1326269"/>
            <a:ext cx="3138175" cy="2353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13" y="3761971"/>
            <a:ext cx="3138175" cy="218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7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788" y="688975"/>
            <a:ext cx="1123029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>
                <a:latin typeface="+mj-lt"/>
              </a:rPr>
              <a:t>5 нежилых помещений, расположенных по </a:t>
            </a:r>
            <a:r>
              <a:rPr lang="ru-RU" sz="2800" dirty="0">
                <a:latin typeface="+mj-lt"/>
              </a:rPr>
              <a:t>адресу: г. </a:t>
            </a:r>
            <a:r>
              <a:rPr lang="ru-RU" sz="2800" dirty="0" smtClean="0">
                <a:latin typeface="+mj-lt"/>
              </a:rPr>
              <a:t>Краснодар</a:t>
            </a:r>
            <a:r>
              <a:rPr lang="ru-RU" sz="2800" dirty="0">
                <a:latin typeface="+mj-lt"/>
              </a:rPr>
              <a:t>, ул. Северная, </a:t>
            </a:r>
            <a:r>
              <a:rPr lang="ru-RU" sz="2800" dirty="0" smtClean="0">
                <a:latin typeface="+mj-lt"/>
              </a:rPr>
              <a:t>дом 324</a:t>
            </a:r>
            <a:endParaRPr lang="ru-RU" sz="2800" dirty="0">
              <a:latin typeface="+mj-lt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283526" y="1777840"/>
            <a:ext cx="7888778" cy="1087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Общее </a:t>
            </a:r>
            <a:r>
              <a:rPr lang="ru-RU" sz="1600" dirty="0">
                <a:latin typeface="+mj-lt"/>
                <a:cs typeface="Times New Roman" pitchFamily="18" charset="0"/>
              </a:rPr>
              <a:t>техническое состояние </a:t>
            </a:r>
            <a:r>
              <a:rPr lang="ru-RU" sz="1600" dirty="0" smtClean="0">
                <a:latin typeface="+mj-lt"/>
                <a:cs typeface="Times New Roman" pitchFamily="18" charset="0"/>
              </a:rPr>
              <a:t>помещений: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 хорошее 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+mj-lt"/>
                <a:cs typeface="Times New Roman" pitchFamily="18" charset="0"/>
              </a:rPr>
              <a:t>Тип объекта недвижимости: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торгово-офисное </a:t>
            </a:r>
            <a:r>
              <a:rPr lang="ru-RU" sz="1600" b="1" dirty="0">
                <a:latin typeface="+mj-lt"/>
                <a:cs typeface="Times New Roman" pitchFamily="18" charset="0"/>
              </a:rPr>
              <a:t>помещение</a:t>
            </a: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Качество постройки: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 среднее</a:t>
            </a: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91" y="1711338"/>
            <a:ext cx="2441626" cy="42215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451" y="3831431"/>
            <a:ext cx="3839000" cy="2101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202" y="3425580"/>
            <a:ext cx="4580414" cy="250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9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788" y="688975"/>
            <a:ext cx="1115313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>
                <a:latin typeface="+mj-lt"/>
              </a:rPr>
              <a:t>3 </a:t>
            </a:r>
            <a:r>
              <a:rPr lang="ru-RU" sz="2800" dirty="0">
                <a:latin typeface="+mj-lt"/>
              </a:rPr>
              <a:t>нежилых </a:t>
            </a:r>
            <a:r>
              <a:rPr lang="ru-RU" sz="2800" dirty="0" smtClean="0">
                <a:latin typeface="+mj-lt"/>
              </a:rPr>
              <a:t>помещения, </a:t>
            </a:r>
            <a:r>
              <a:rPr lang="ru-RU" sz="2800" dirty="0">
                <a:latin typeface="+mj-lt"/>
              </a:rPr>
              <a:t>расположенных по адресу: г. </a:t>
            </a:r>
            <a:r>
              <a:rPr lang="ru-RU" sz="2800" dirty="0" smtClean="0">
                <a:latin typeface="+mj-lt"/>
              </a:rPr>
              <a:t>Краснодар</a:t>
            </a:r>
            <a:r>
              <a:rPr lang="ru-RU" sz="2800" dirty="0">
                <a:latin typeface="+mj-lt"/>
              </a:rPr>
              <a:t>, ул. </a:t>
            </a:r>
            <a:r>
              <a:rPr lang="ru-RU" sz="2800" dirty="0" smtClean="0">
                <a:latin typeface="+mj-lt"/>
              </a:rPr>
              <a:t>Кубанская Набережная, 64</a:t>
            </a:r>
            <a:endParaRPr lang="ru-RU" sz="2800" dirty="0">
              <a:latin typeface="+mj-lt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114799" y="1711338"/>
            <a:ext cx="702316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Тип </a:t>
            </a:r>
            <a:r>
              <a:rPr lang="ru-RU" dirty="0"/>
              <a:t>объекта недвижимости: </a:t>
            </a:r>
            <a:r>
              <a:rPr lang="ru-RU" b="1" dirty="0" smtClean="0"/>
              <a:t>складское помещение</a:t>
            </a:r>
          </a:p>
          <a:p>
            <a:r>
              <a:rPr lang="ru-RU" dirty="0" smtClean="0"/>
              <a:t>Этажность/этаж: </a:t>
            </a:r>
            <a:r>
              <a:rPr lang="ru-RU" b="1" dirty="0" smtClean="0"/>
              <a:t>цоколь</a:t>
            </a:r>
            <a:r>
              <a:rPr lang="ru-RU" dirty="0"/>
              <a:t>	</a:t>
            </a:r>
          </a:p>
          <a:p>
            <a:pPr>
              <a:spcAft>
                <a:spcPts val="1000"/>
              </a:spcAft>
            </a:pPr>
            <a:endParaRPr lang="ru-RU" sz="1600" b="1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949" y="3158558"/>
            <a:ext cx="2216250" cy="28343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396" y="2627457"/>
            <a:ext cx="2631530" cy="33654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87" y="1757155"/>
            <a:ext cx="3275011" cy="42672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174" y="2792797"/>
            <a:ext cx="2502247" cy="32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8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788" y="688975"/>
            <a:ext cx="1135221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latin typeface="+mj-lt"/>
              </a:rPr>
              <a:t>9</a:t>
            </a:r>
            <a:r>
              <a:rPr lang="ru-RU" sz="2800" dirty="0" smtClean="0">
                <a:latin typeface="+mj-lt"/>
              </a:rPr>
              <a:t> нежилых помещений, расположенных по адресу: г. Краснодар,  ул. им. Александра </a:t>
            </a:r>
            <a:r>
              <a:rPr lang="ru-RU" sz="2800" dirty="0" err="1" smtClean="0">
                <a:latin typeface="+mj-lt"/>
              </a:rPr>
              <a:t>Покрышкина</a:t>
            </a:r>
            <a:r>
              <a:rPr lang="ru-RU" sz="2800" dirty="0" smtClean="0">
                <a:latin typeface="+mj-lt"/>
              </a:rPr>
              <a:t>, дома 4/10, 4/4, 4/6, 4/9</a:t>
            </a:r>
            <a:endParaRPr lang="ru-RU" sz="2800" dirty="0">
              <a:latin typeface="+mj-lt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3158837" y="1711338"/>
            <a:ext cx="797913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+mj-lt"/>
              </a:rPr>
              <a:t>Тип </a:t>
            </a:r>
            <a:r>
              <a:rPr lang="ru-RU" dirty="0">
                <a:latin typeface="+mj-lt"/>
              </a:rPr>
              <a:t>объекта недвижимости: </a:t>
            </a:r>
            <a:r>
              <a:rPr lang="ru-RU" b="1" dirty="0">
                <a:latin typeface="+mj-lt"/>
              </a:rPr>
              <a:t>Торгово-офисное помещение</a:t>
            </a:r>
            <a:endParaRPr lang="ru-RU" b="1" dirty="0" smtClean="0">
              <a:latin typeface="+mj-lt"/>
            </a:endParaRPr>
          </a:p>
          <a:p>
            <a:r>
              <a:rPr lang="ru-RU" dirty="0" smtClean="0">
                <a:latin typeface="+mj-lt"/>
              </a:rPr>
              <a:t>Этажность/этаж: </a:t>
            </a:r>
            <a:r>
              <a:rPr lang="ru-RU" b="1" dirty="0" smtClean="0">
                <a:latin typeface="+mj-lt"/>
              </a:rPr>
              <a:t>цоколь</a:t>
            </a:r>
            <a:r>
              <a:rPr lang="ru-RU" dirty="0">
                <a:latin typeface="+mj-lt"/>
              </a:rPr>
              <a:t>	</a:t>
            </a: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Качество </a:t>
            </a:r>
            <a:r>
              <a:rPr lang="ru-RU" sz="1600" dirty="0">
                <a:latin typeface="+mj-lt"/>
                <a:cs typeface="Times New Roman" pitchFamily="18" charset="0"/>
              </a:rPr>
              <a:t>внутренней и </a:t>
            </a:r>
            <a:r>
              <a:rPr lang="ru-RU" sz="1600" dirty="0" err="1">
                <a:latin typeface="+mj-lt"/>
                <a:cs typeface="Times New Roman" pitchFamily="18" charset="0"/>
              </a:rPr>
              <a:t>наружней</a:t>
            </a:r>
            <a:r>
              <a:rPr lang="ru-RU" sz="1600" dirty="0">
                <a:latin typeface="+mj-lt"/>
                <a:cs typeface="Times New Roman" pitchFamily="18" charset="0"/>
              </a:rPr>
              <a:t> </a:t>
            </a:r>
            <a:r>
              <a:rPr lang="ru-RU" sz="1600" dirty="0" smtClean="0">
                <a:latin typeface="+mj-lt"/>
                <a:cs typeface="Times New Roman" pitchFamily="18" charset="0"/>
              </a:rPr>
              <a:t>отделки: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без отделки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1981637"/>
            <a:ext cx="2230228" cy="3868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299" y="3250277"/>
            <a:ext cx="3595059" cy="25997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3468" y="2651760"/>
            <a:ext cx="1902672" cy="32835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6435" y="3003999"/>
            <a:ext cx="1689956" cy="293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8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788" y="688975"/>
            <a:ext cx="10298181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latin typeface="+mj-lt"/>
              </a:rPr>
              <a:t>Земельный участок, площадью 937 </a:t>
            </a:r>
            <a:r>
              <a:rPr lang="ru-RU" sz="2800" dirty="0" err="1" smtClean="0">
                <a:latin typeface="+mj-lt"/>
              </a:rPr>
              <a:t>кв.м</a:t>
            </a:r>
            <a:r>
              <a:rPr lang="ru-RU" sz="2800" dirty="0" smtClean="0">
                <a:latin typeface="+mj-lt"/>
              </a:rPr>
              <a:t>, нежилое здание, </a:t>
            </a:r>
            <a:r>
              <a:rPr lang="ru-RU" sz="2800" dirty="0">
                <a:latin typeface="+mj-lt"/>
              </a:rPr>
              <a:t>площадью 1337,5 </a:t>
            </a:r>
            <a:r>
              <a:rPr lang="ru-RU" sz="2800" dirty="0" err="1">
                <a:latin typeface="+mj-lt"/>
              </a:rPr>
              <a:t>кв.м</a:t>
            </a:r>
            <a:r>
              <a:rPr lang="ru-RU" sz="2800" dirty="0">
                <a:latin typeface="+mj-lt"/>
              </a:rPr>
              <a:t>. </a:t>
            </a:r>
            <a:endParaRPr lang="en-US" sz="2800" dirty="0">
              <a:latin typeface="+mj-lt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4183693" y="1427822"/>
            <a:ext cx="7728559" cy="5196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endParaRPr lang="ru-RU" sz="1600" dirty="0" smtClean="0">
              <a:latin typeface="+mj-lt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Кадастровый номер: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23:43:0208005:12</a:t>
            </a: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Адрес </a:t>
            </a:r>
            <a:r>
              <a:rPr lang="ru-RU" sz="1600" dirty="0">
                <a:latin typeface="+mj-lt"/>
                <a:cs typeface="Times New Roman" pitchFamily="18" charset="0"/>
              </a:rPr>
              <a:t>(местоположение</a:t>
            </a:r>
            <a:r>
              <a:rPr lang="ru-RU" sz="1600" dirty="0" smtClean="0">
                <a:latin typeface="+mj-lt"/>
                <a:cs typeface="Times New Roman" pitchFamily="18" charset="0"/>
              </a:rPr>
              <a:t>): </a:t>
            </a:r>
            <a:r>
              <a:rPr lang="ru-RU" sz="1600" b="1" dirty="0">
                <a:latin typeface="+mj-lt"/>
                <a:cs typeface="Times New Roman" pitchFamily="18" charset="0"/>
              </a:rPr>
              <a:t>г.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Краснодар, ул. </a:t>
            </a:r>
            <a:r>
              <a:rPr lang="ru-RU" sz="1600" b="1" dirty="0">
                <a:latin typeface="+mj-lt"/>
                <a:cs typeface="Times New Roman" pitchFamily="18" charset="0"/>
              </a:rPr>
              <a:t>Гимназическая,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д. </a:t>
            </a:r>
            <a:r>
              <a:rPr lang="ru-RU" sz="1600" b="1" dirty="0">
                <a:latin typeface="+mj-lt"/>
                <a:cs typeface="Times New Roman" pitchFamily="18" charset="0"/>
              </a:rPr>
              <a:t>55</a:t>
            </a: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Категория: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земли </a:t>
            </a:r>
            <a:r>
              <a:rPr lang="ru-RU" sz="1600" b="1" dirty="0">
                <a:latin typeface="+mj-lt"/>
                <a:cs typeface="Times New Roman" pitchFamily="18" charset="0"/>
              </a:rPr>
              <a:t>населенных пунктов</a:t>
            </a:r>
            <a:r>
              <a:rPr lang="ru-RU" sz="1600" dirty="0">
                <a:latin typeface="+mj-lt"/>
                <a:cs typeface="Times New Roman" pitchFamily="18" charset="0"/>
              </a:rPr>
              <a:t> 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+mj-lt"/>
                <a:cs typeface="Times New Roman" pitchFamily="18" charset="0"/>
              </a:rPr>
              <a:t>Разрешенное </a:t>
            </a:r>
            <a:r>
              <a:rPr lang="ru-RU" sz="1600" dirty="0" smtClean="0">
                <a:latin typeface="+mj-lt"/>
                <a:cs typeface="Times New Roman" pitchFamily="18" charset="0"/>
              </a:rPr>
              <a:t>использование: </a:t>
            </a:r>
            <a:r>
              <a:rPr lang="ru-RU" sz="1600" b="1" dirty="0">
                <a:latin typeface="+mj-lt"/>
                <a:cs typeface="Times New Roman" pitchFamily="18" charset="0"/>
              </a:rPr>
              <a:t>Для эксплуатации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административного здания с пристройками</a:t>
            </a: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Вид права: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право собственности</a:t>
            </a:r>
            <a:endParaRPr lang="ru-RU" sz="1600" b="1" dirty="0">
              <a:latin typeface="+mj-lt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Коммуникации: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Электроснабжение</a:t>
            </a:r>
            <a:r>
              <a:rPr lang="ru-RU" sz="1600" b="1" dirty="0">
                <a:latin typeface="+mj-lt"/>
                <a:cs typeface="Times New Roman" pitchFamily="18" charset="0"/>
              </a:rPr>
              <a:t>, водопровод, канализация</a:t>
            </a:r>
            <a:endParaRPr lang="ru-RU" sz="1600" b="1" dirty="0" smtClean="0">
              <a:latin typeface="+mj-lt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b="1" dirty="0" smtClean="0">
                <a:latin typeface="+mj-lt"/>
                <a:cs typeface="Times New Roman" pitchFamily="18" charset="0"/>
              </a:rPr>
              <a:t>Нежилое здание, общей площадью 1337,5  </a:t>
            </a:r>
            <a:r>
              <a:rPr lang="ru-RU" sz="1600" b="1" dirty="0" err="1" smtClean="0">
                <a:latin typeface="+mj-lt"/>
                <a:cs typeface="Times New Roman" pitchFamily="18" charset="0"/>
              </a:rPr>
              <a:t>кв.м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, </a:t>
            </a:r>
            <a:r>
              <a:rPr lang="ru-RU" sz="1600" dirty="0" smtClean="0">
                <a:latin typeface="+mj-lt"/>
                <a:cs typeface="Times New Roman" pitchFamily="18" charset="0"/>
              </a:rPr>
              <a:t>расположенное на данном земельном участке.</a:t>
            </a: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Кадастровый номер: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23:43:0208005:83</a:t>
            </a: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Фундамент: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кирпичный-ленточный; </a:t>
            </a:r>
            <a:r>
              <a:rPr lang="ru-RU" sz="1600" dirty="0" smtClean="0">
                <a:latin typeface="+mj-lt"/>
                <a:cs typeface="Times New Roman" pitchFamily="18" charset="0"/>
              </a:rPr>
              <a:t>кровля: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 шифер; </a:t>
            </a:r>
            <a:r>
              <a:rPr lang="ru-RU" sz="1600" dirty="0" smtClean="0">
                <a:latin typeface="+mj-lt"/>
                <a:cs typeface="Times New Roman" pitchFamily="18" charset="0"/>
              </a:rPr>
              <a:t>полы: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дощатые</a:t>
            </a:r>
            <a:r>
              <a:rPr lang="ru-RU" sz="1600" b="1" dirty="0">
                <a:latin typeface="+mj-lt"/>
                <a:cs typeface="Times New Roman" pitchFamily="18" charset="0"/>
              </a:rPr>
              <a:t>, линолеум,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плитка</a:t>
            </a:r>
          </a:p>
          <a:p>
            <a:pPr>
              <a:spcAft>
                <a:spcPts val="1000"/>
              </a:spcAft>
            </a:pPr>
            <a:r>
              <a:rPr lang="ru-RU" sz="1600" b="1" dirty="0" smtClean="0">
                <a:latin typeface="+mj-lt"/>
                <a:cs typeface="Times New Roman" pitchFamily="18" charset="0"/>
              </a:rPr>
              <a:t>Начальная </a:t>
            </a:r>
            <a:r>
              <a:rPr lang="ru-RU" sz="1600" b="1" dirty="0">
                <a:latin typeface="+mj-lt"/>
                <a:cs typeface="Times New Roman" pitchFamily="18" charset="0"/>
              </a:rPr>
              <a:t>цена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– 67 341, </a:t>
            </a:r>
            <a:r>
              <a:rPr lang="ru-RU" sz="1600" b="1" dirty="0">
                <a:latin typeface="+mj-lt"/>
                <a:cs typeface="Times New Roman" pitchFamily="18" charset="0"/>
              </a:rPr>
              <a:t>86 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тыс</a:t>
            </a:r>
            <a:r>
              <a:rPr lang="ru-RU" sz="1600" b="1" dirty="0">
                <a:latin typeface="+mj-lt"/>
                <a:cs typeface="Times New Roman" pitchFamily="18" charset="0"/>
              </a:rPr>
              <a:t>. руб.</a:t>
            </a:r>
          </a:p>
          <a:p>
            <a:pPr>
              <a:spcAft>
                <a:spcPts val="1000"/>
              </a:spcAft>
            </a:pPr>
            <a:endParaRPr lang="ru-RU" sz="1600" b="1" dirty="0">
              <a:latin typeface="+mj-lt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843" y="1801044"/>
            <a:ext cx="3333216" cy="21103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43" y="4025969"/>
            <a:ext cx="3333216" cy="211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9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9788" y="688975"/>
            <a:ext cx="1034891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>
                <a:latin typeface="+mj-lt"/>
              </a:rPr>
              <a:t>Право аренды земельных участков, </a:t>
            </a:r>
            <a:r>
              <a:rPr lang="ru-RU" sz="2800" dirty="0">
                <a:latin typeface="+mj-lt"/>
              </a:rPr>
              <a:t>площадью </a:t>
            </a:r>
            <a:r>
              <a:rPr lang="ru-RU" sz="2800" dirty="0" smtClean="0">
                <a:latin typeface="+mj-lt"/>
              </a:rPr>
              <a:t>12 139 </a:t>
            </a:r>
            <a:r>
              <a:rPr lang="ru-RU" sz="2800" dirty="0" err="1" smtClean="0">
                <a:latin typeface="+mj-lt"/>
              </a:rPr>
              <a:t>кв.м</a:t>
            </a:r>
            <a:r>
              <a:rPr lang="ru-RU" sz="2800" dirty="0" smtClean="0">
                <a:latin typeface="+mj-lt"/>
              </a:rPr>
              <a:t>,   9 500 </a:t>
            </a:r>
            <a:r>
              <a:rPr lang="ru-RU" sz="2800" dirty="0" err="1" smtClean="0">
                <a:latin typeface="+mj-lt"/>
              </a:rPr>
              <a:t>кв.м</a:t>
            </a:r>
            <a:r>
              <a:rPr lang="ru-RU" sz="2800" dirty="0" smtClean="0">
                <a:latin typeface="+mj-lt"/>
              </a:rPr>
              <a:t>, 41 </a:t>
            </a:r>
            <a:r>
              <a:rPr lang="ru-RU" sz="2800" dirty="0" err="1" smtClean="0">
                <a:latin typeface="+mj-lt"/>
              </a:rPr>
              <a:t>кв.м</a:t>
            </a:r>
            <a:r>
              <a:rPr lang="ru-RU" sz="2800" dirty="0" smtClean="0">
                <a:latin typeface="+mj-lt"/>
              </a:rPr>
              <a:t>. и нежилое помещение </a:t>
            </a:r>
            <a:r>
              <a:rPr lang="ru-RU" sz="2800" smtClean="0">
                <a:latin typeface="+mj-lt"/>
              </a:rPr>
              <a:t>(кладовая)</a:t>
            </a:r>
            <a:endParaRPr lang="en-US" sz="2800" dirty="0">
              <a:latin typeface="+mj-lt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5968999" y="1219201"/>
            <a:ext cx="5943253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endParaRPr lang="ru-RU" sz="1600" dirty="0" smtClean="0">
              <a:latin typeface="+mj-lt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Кадастровый номер: </a:t>
            </a:r>
            <a:r>
              <a:rPr lang="ru-RU" sz="1600" b="1" dirty="0">
                <a:latin typeface="+mj-lt"/>
                <a:cs typeface="Times New Roman" pitchFamily="18" charset="0"/>
              </a:rPr>
              <a:t>23:43:0000000:894/11, 23:43:0000000:894/12,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23:43:0000000:894/20</a:t>
            </a:r>
            <a:endParaRPr lang="ru-RU" sz="1600" b="1" dirty="0">
              <a:latin typeface="+mj-lt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Адрес </a:t>
            </a:r>
            <a:r>
              <a:rPr lang="ru-RU" sz="1600" dirty="0">
                <a:latin typeface="+mj-lt"/>
                <a:cs typeface="Times New Roman" pitchFamily="18" charset="0"/>
              </a:rPr>
              <a:t>(местоположение</a:t>
            </a:r>
            <a:r>
              <a:rPr lang="ru-RU" sz="1600" dirty="0" smtClean="0">
                <a:latin typeface="+mj-lt"/>
                <a:cs typeface="Times New Roman" pitchFamily="18" charset="0"/>
              </a:rPr>
              <a:t>): </a:t>
            </a:r>
            <a:r>
              <a:rPr lang="ru-RU" sz="1600" b="1" dirty="0">
                <a:latin typeface="+mj-lt"/>
                <a:cs typeface="Times New Roman" pitchFamily="18" charset="0"/>
              </a:rPr>
              <a:t>г.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Краснодар</a:t>
            </a:r>
            <a:r>
              <a:rPr lang="ru-RU" sz="1600" b="1" dirty="0">
                <a:latin typeface="+mj-lt"/>
                <a:cs typeface="Times New Roman" pitchFamily="18" charset="0"/>
              </a:rPr>
              <a:t>, Прикубанский внутригородской округ, проезд 1-й Лиговский </a:t>
            </a: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Категория: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земли </a:t>
            </a:r>
            <a:r>
              <a:rPr lang="ru-RU" sz="1600" b="1" dirty="0">
                <a:latin typeface="+mj-lt"/>
                <a:cs typeface="Times New Roman" pitchFamily="18" charset="0"/>
              </a:rPr>
              <a:t>населенных пунктов</a:t>
            </a:r>
            <a:r>
              <a:rPr lang="ru-RU" sz="1600" dirty="0">
                <a:latin typeface="+mj-lt"/>
                <a:cs typeface="Times New Roman" pitchFamily="18" charset="0"/>
              </a:rPr>
              <a:t> </a:t>
            </a:r>
            <a:endParaRPr lang="ru-RU" sz="1600" dirty="0" smtClean="0">
              <a:latin typeface="+mj-lt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b="1" dirty="0" smtClean="0">
                <a:latin typeface="+mj-lt"/>
                <a:cs typeface="Times New Roman" pitchFamily="18" charset="0"/>
              </a:rPr>
              <a:t>Начальная цена : 134 416 тыс. руб.</a:t>
            </a:r>
            <a:endParaRPr lang="ru-RU" sz="1600" b="1" dirty="0">
              <a:latin typeface="+mj-lt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b="1" dirty="0" smtClean="0">
                <a:latin typeface="+mj-lt"/>
                <a:cs typeface="Times New Roman" pitchFamily="18" charset="0"/>
              </a:rPr>
              <a:t>Нежилое помещение, общей площадью 3 </a:t>
            </a:r>
            <a:r>
              <a:rPr lang="ru-RU" sz="1600" b="1" dirty="0" err="1" smtClean="0">
                <a:latin typeface="+mj-lt"/>
                <a:cs typeface="Times New Roman" pitchFamily="18" charset="0"/>
              </a:rPr>
              <a:t>кв.м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. (кладовая)</a:t>
            </a:r>
            <a:endParaRPr lang="ru-RU" sz="1600" dirty="0" smtClean="0">
              <a:latin typeface="+mj-lt"/>
              <a:cs typeface="Times New Roman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600" dirty="0" smtClean="0">
                <a:latin typeface="+mj-lt"/>
                <a:cs typeface="Times New Roman" pitchFamily="18" charset="0"/>
              </a:rPr>
              <a:t>Кадастровый номер: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23:43:0119002:4495</a:t>
            </a:r>
          </a:p>
          <a:p>
            <a:pPr>
              <a:spcAft>
                <a:spcPts val="1000"/>
              </a:spcAft>
            </a:pPr>
            <a:r>
              <a:rPr lang="ru-RU" sz="1600" dirty="0">
                <a:latin typeface="+mj-lt"/>
                <a:cs typeface="Times New Roman" pitchFamily="18" charset="0"/>
              </a:rPr>
              <a:t>Адрес:</a:t>
            </a:r>
            <a:r>
              <a:rPr lang="ru-RU" sz="1600" b="1" dirty="0">
                <a:latin typeface="+mj-lt"/>
                <a:cs typeface="Times New Roman" pitchFamily="18" charset="0"/>
              </a:rPr>
              <a:t>  г. Краснодар,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ул</a:t>
            </a:r>
            <a:r>
              <a:rPr lang="ru-RU" sz="1600" b="1" dirty="0">
                <a:latin typeface="+mj-lt"/>
                <a:cs typeface="Times New Roman" pitchFamily="18" charset="0"/>
              </a:rPr>
              <a:t>. Александра </a:t>
            </a:r>
            <a:r>
              <a:rPr lang="ru-RU" sz="1600" b="1" dirty="0" err="1">
                <a:latin typeface="+mj-lt"/>
                <a:cs typeface="Times New Roman" pitchFamily="18" charset="0"/>
              </a:rPr>
              <a:t>Покрышкина</a:t>
            </a:r>
            <a:r>
              <a:rPr lang="ru-RU" sz="1600" b="1" dirty="0">
                <a:latin typeface="+mj-lt"/>
                <a:cs typeface="Times New Roman" pitchFamily="18" charset="0"/>
              </a:rPr>
              <a:t>,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               дом № 2/2</a:t>
            </a:r>
          </a:p>
          <a:p>
            <a:pPr>
              <a:spcAft>
                <a:spcPts val="1000"/>
              </a:spcAft>
            </a:pPr>
            <a:r>
              <a:rPr lang="ru-RU" sz="1600" b="1" dirty="0" smtClean="0">
                <a:latin typeface="+mj-lt"/>
                <a:cs typeface="Times New Roman" pitchFamily="18" charset="0"/>
              </a:rPr>
              <a:t>Начальная </a:t>
            </a:r>
            <a:r>
              <a:rPr lang="ru-RU" sz="1600" b="1" dirty="0">
                <a:latin typeface="+mj-lt"/>
                <a:cs typeface="Times New Roman" pitchFamily="18" charset="0"/>
              </a:rPr>
              <a:t>цена </a:t>
            </a:r>
            <a:r>
              <a:rPr lang="ru-RU" sz="1600" b="1" dirty="0" smtClean="0">
                <a:latin typeface="+mj-lt"/>
                <a:cs typeface="Times New Roman" pitchFamily="18" charset="0"/>
              </a:rPr>
              <a:t>– 44 тыс</a:t>
            </a:r>
            <a:r>
              <a:rPr lang="ru-RU" sz="1600" b="1" dirty="0">
                <a:latin typeface="+mj-lt"/>
                <a:cs typeface="Times New Roman" pitchFamily="18" charset="0"/>
              </a:rPr>
              <a:t>. руб.</a:t>
            </a:r>
          </a:p>
          <a:p>
            <a:pPr>
              <a:spcAft>
                <a:spcPts val="1000"/>
              </a:spcAft>
            </a:pPr>
            <a:endParaRPr lang="ru-RU" sz="1600" b="1" dirty="0">
              <a:solidFill>
                <a:schemeClr val="accent6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70" y="1800684"/>
            <a:ext cx="5468130" cy="400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9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519" y="633980"/>
            <a:ext cx="1098942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2400" dirty="0" smtClean="0">
                <a:latin typeface="+mj-lt"/>
              </a:rPr>
              <a:t>В настоящее время, на электронной площадке «</a:t>
            </a:r>
            <a:r>
              <a:rPr lang="ru-RU" sz="2400" dirty="0" err="1">
                <a:latin typeface="+mj-lt"/>
              </a:rPr>
              <a:t>Альфалот</a:t>
            </a:r>
            <a:r>
              <a:rPr lang="ru-RU" sz="2400" dirty="0">
                <a:latin typeface="+mj-lt"/>
              </a:rPr>
              <a:t>»: </a:t>
            </a:r>
            <a:r>
              <a:rPr lang="en-US" sz="2400" dirty="0">
                <a:latin typeface="+mj-lt"/>
                <a:hlinkClick r:id="rId2"/>
              </a:rPr>
              <a:t>https://</a:t>
            </a:r>
            <a:r>
              <a:rPr lang="en-US" sz="2400" dirty="0" smtClean="0">
                <a:latin typeface="+mj-lt"/>
                <a:hlinkClick r:id="rId2"/>
              </a:rPr>
              <a:t>bankrupt.alfalot.ru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с 09.06.2020 по 23.09.2020 проводятся электронные </a:t>
            </a:r>
            <a:r>
              <a:rPr lang="ru-RU" sz="2400" dirty="0">
                <a:latin typeface="+mj-lt"/>
              </a:rPr>
              <a:t>торги в форме </a:t>
            </a:r>
            <a:r>
              <a:rPr lang="ru-RU" sz="2400" dirty="0" smtClean="0">
                <a:latin typeface="+mj-lt"/>
              </a:rPr>
              <a:t>публичного предложения, </a:t>
            </a:r>
            <a:r>
              <a:rPr lang="ru-RU" sz="2400" dirty="0">
                <a:latin typeface="+mj-lt"/>
              </a:rPr>
              <a:t>с открытой формой подачи предложения о </a:t>
            </a:r>
            <a:r>
              <a:rPr lang="ru-RU" sz="2400" dirty="0" smtClean="0">
                <a:latin typeface="+mj-lt"/>
              </a:rPr>
              <a:t>цене, по </a:t>
            </a:r>
            <a:r>
              <a:rPr lang="ru-RU" sz="2400" dirty="0">
                <a:latin typeface="+mj-lt"/>
              </a:rPr>
              <a:t>реализации следующего </a:t>
            </a:r>
            <a:r>
              <a:rPr lang="ru-RU" sz="2400" dirty="0" smtClean="0">
                <a:latin typeface="+mj-lt"/>
              </a:rPr>
              <a:t>имущества:</a:t>
            </a:r>
            <a:endParaRPr lang="en-US" sz="2400" dirty="0">
              <a:latin typeface="+mj-lt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333404" y="2119745"/>
            <a:ext cx="57939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+mj-lt"/>
              </a:rPr>
              <a:t> </a:t>
            </a:r>
            <a:endParaRPr lang="ru-RU" sz="14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6705" y="2372711"/>
            <a:ext cx="11596255" cy="3367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</a:t>
            </a:r>
            <a:r>
              <a:rPr lang="ru-RU" sz="1600" dirty="0">
                <a:latin typeface="+mj-lt"/>
              </a:rPr>
              <a:t>№ 3: Нежилые помещения №№1-14, </a:t>
            </a:r>
            <a:r>
              <a:rPr lang="ru-RU" sz="1600" dirty="0" smtClean="0">
                <a:latin typeface="+mj-lt"/>
              </a:rPr>
              <a:t>общей площадью - 329,40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расположенные </a:t>
            </a:r>
            <a:r>
              <a:rPr lang="ru-RU" sz="1600" dirty="0">
                <a:latin typeface="+mj-lt"/>
              </a:rPr>
              <a:t>по адресу: г. Краснодар, ул. Северная, д. 324, Литер А, 11 этаж,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</a:t>
            </a:r>
            <a:r>
              <a:rPr lang="ru-RU" sz="1600" dirty="0" smtClean="0">
                <a:latin typeface="+mj-lt"/>
              </a:rPr>
              <a:t>23:43:0205072:70. </a:t>
            </a:r>
            <a:r>
              <a:rPr lang="ru-RU" sz="1600" b="1" dirty="0">
                <a:latin typeface="+mj-lt"/>
              </a:rPr>
              <a:t>Начальная цена: 13 </a:t>
            </a:r>
            <a:r>
              <a:rPr lang="ru-RU" sz="1600" b="1" dirty="0" smtClean="0">
                <a:latin typeface="+mj-lt"/>
              </a:rPr>
              <a:t>999,05 тыс. руб.;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</a:t>
            </a:r>
            <a:r>
              <a:rPr lang="ru-RU" sz="1600" dirty="0">
                <a:latin typeface="+mj-lt"/>
              </a:rPr>
              <a:t>№ 4: Нежилые помещения №№2/1, 2/2, 2/8, 3, общей площадью - </a:t>
            </a:r>
            <a:r>
              <a:rPr lang="ru-RU" sz="1600" dirty="0" smtClean="0">
                <a:latin typeface="+mj-lt"/>
              </a:rPr>
              <a:t>102,30 </a:t>
            </a:r>
            <a:r>
              <a:rPr lang="ru-RU" sz="1600" dirty="0">
                <a:latin typeface="+mj-lt"/>
              </a:rPr>
              <a:t>кв. </a:t>
            </a:r>
            <a:r>
              <a:rPr lang="ru-RU" sz="1600" dirty="0" smtClean="0">
                <a:latin typeface="+mj-lt"/>
              </a:rPr>
              <a:t>м,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№23:43:0205072:75; </a:t>
            </a:r>
            <a:r>
              <a:rPr lang="ru-RU" sz="1600" dirty="0" err="1">
                <a:latin typeface="+mj-lt"/>
              </a:rPr>
              <a:t>г.Краснодар</a:t>
            </a:r>
            <a:r>
              <a:rPr lang="ru-RU" sz="1600" dirty="0">
                <a:latin typeface="+mj-lt"/>
              </a:rPr>
              <a:t>, ул. Северная, д. 324, Литера К, 10 </a:t>
            </a:r>
            <a:r>
              <a:rPr lang="ru-RU" sz="1600" dirty="0" smtClean="0">
                <a:latin typeface="+mj-lt"/>
              </a:rPr>
              <a:t>этаж. </a:t>
            </a:r>
            <a:r>
              <a:rPr lang="ru-RU" sz="1600" b="1" dirty="0">
                <a:latin typeface="+mj-lt"/>
              </a:rPr>
              <a:t>Начальная цена</a:t>
            </a:r>
            <a:r>
              <a:rPr lang="ru-RU" sz="1600" b="1" dirty="0" smtClean="0">
                <a:latin typeface="+mj-lt"/>
              </a:rPr>
              <a:t>:</a:t>
            </a:r>
            <a:r>
              <a:rPr lang="ru-RU" sz="1600" b="1" dirty="0">
                <a:latin typeface="+mj-lt"/>
              </a:rPr>
              <a:t> 4 </a:t>
            </a:r>
            <a:r>
              <a:rPr lang="ru-RU" sz="1600" b="1" dirty="0" smtClean="0">
                <a:latin typeface="+mj-lt"/>
              </a:rPr>
              <a:t>756,35 тыс. руб.;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</a:t>
            </a:r>
            <a:r>
              <a:rPr lang="ru-RU" sz="1600" dirty="0">
                <a:latin typeface="+mj-lt"/>
              </a:rPr>
              <a:t>№ 5: Нежилые помещения 579/1458 доли в праве общей долевой собственности, общей площадью - </a:t>
            </a:r>
            <a:r>
              <a:rPr lang="ru-RU" sz="1600" dirty="0" smtClean="0">
                <a:latin typeface="+mj-lt"/>
              </a:rPr>
              <a:t>137,40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</a:t>
            </a:r>
            <a:r>
              <a:rPr lang="ru-RU" sz="1600" dirty="0">
                <a:latin typeface="+mj-lt"/>
              </a:rPr>
              <a:t>расположенные по адресу: г. Краснодар, ул. Северная, д. 324, Литер К, 10 этаж,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</a:t>
            </a:r>
            <a:r>
              <a:rPr lang="ru-RU" sz="1600" dirty="0" smtClean="0">
                <a:latin typeface="+mj-lt"/>
              </a:rPr>
              <a:t>23:43:0205072:74.</a:t>
            </a:r>
            <a:r>
              <a:rPr lang="ru-RU" sz="1600" dirty="0">
                <a:latin typeface="+mj-lt"/>
              </a:rPr>
              <a:t> </a:t>
            </a:r>
            <a:r>
              <a:rPr lang="ru-RU" sz="1600" b="1" dirty="0">
                <a:latin typeface="+mj-lt"/>
              </a:rPr>
              <a:t>Начальная цена</a:t>
            </a:r>
            <a:r>
              <a:rPr lang="ru-RU" sz="1600" b="1" dirty="0" smtClean="0">
                <a:latin typeface="+mj-lt"/>
              </a:rPr>
              <a:t>: </a:t>
            </a:r>
            <a:r>
              <a:rPr lang="ru-RU" sz="1600" b="1" dirty="0">
                <a:latin typeface="+mj-lt"/>
              </a:rPr>
              <a:t>2 </a:t>
            </a:r>
            <a:r>
              <a:rPr lang="ru-RU" sz="1600" b="1" dirty="0" smtClean="0">
                <a:latin typeface="+mj-lt"/>
              </a:rPr>
              <a:t>536,95 тыс. </a:t>
            </a:r>
            <a:r>
              <a:rPr lang="ru-RU" sz="1600" b="1" dirty="0">
                <a:latin typeface="+mj-lt"/>
              </a:rPr>
              <a:t>руб</a:t>
            </a:r>
            <a:r>
              <a:rPr lang="ru-RU" sz="1600" b="1" dirty="0" smtClean="0">
                <a:latin typeface="+mj-lt"/>
              </a:rPr>
              <a:t>.;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</a:t>
            </a:r>
            <a:r>
              <a:rPr lang="ru-RU" sz="1600" dirty="0">
                <a:latin typeface="+mj-lt"/>
              </a:rPr>
              <a:t>№ 6: Нежилые помещения, общей площадью - </a:t>
            </a:r>
            <a:r>
              <a:rPr lang="ru-RU" sz="1600" dirty="0" smtClean="0">
                <a:latin typeface="+mj-lt"/>
              </a:rPr>
              <a:t>164,10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</a:t>
            </a:r>
            <a:r>
              <a:rPr lang="ru-RU" sz="1600" dirty="0">
                <a:latin typeface="+mj-lt"/>
              </a:rPr>
              <a:t>расположенные по адресу: г. Краснодар, ул. Северная, д. 324, Литер К, 9 этаж,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</a:t>
            </a:r>
            <a:r>
              <a:rPr lang="ru-RU" sz="1600" dirty="0" smtClean="0">
                <a:latin typeface="+mj-lt"/>
              </a:rPr>
              <a:t>23:43:0205072:71.</a:t>
            </a:r>
            <a:r>
              <a:rPr lang="ru-RU" sz="1600" dirty="0">
                <a:latin typeface="+mj-lt"/>
              </a:rPr>
              <a:t> </a:t>
            </a:r>
            <a:r>
              <a:rPr lang="ru-RU" sz="1600" b="1" dirty="0">
                <a:latin typeface="+mj-lt"/>
              </a:rPr>
              <a:t>Начальная цена</a:t>
            </a:r>
            <a:r>
              <a:rPr lang="ru-RU" sz="1600" b="1" dirty="0" smtClean="0">
                <a:latin typeface="+mj-lt"/>
              </a:rPr>
              <a:t>: </a:t>
            </a:r>
            <a:r>
              <a:rPr lang="ru-RU" sz="1600" b="1" dirty="0">
                <a:latin typeface="+mj-lt"/>
              </a:rPr>
              <a:t>7 </a:t>
            </a:r>
            <a:r>
              <a:rPr lang="ru-RU" sz="1600" b="1" dirty="0" smtClean="0">
                <a:latin typeface="+mj-lt"/>
              </a:rPr>
              <a:t>629,67 тыс. </a:t>
            </a:r>
            <a:r>
              <a:rPr lang="ru-RU" sz="1600" b="1" dirty="0">
                <a:latin typeface="+mj-lt"/>
              </a:rPr>
              <a:t>руб</a:t>
            </a:r>
            <a:r>
              <a:rPr lang="ru-RU" sz="1600" b="1" dirty="0" smtClean="0">
                <a:latin typeface="+mj-lt"/>
              </a:rPr>
              <a:t>.;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</a:t>
            </a:r>
            <a:r>
              <a:rPr lang="ru-RU" sz="1600" dirty="0">
                <a:latin typeface="+mj-lt"/>
              </a:rPr>
              <a:t>№ 7: Нежилое помещение, общей площадью - 147,5 </a:t>
            </a:r>
            <a:r>
              <a:rPr lang="ru-RU" sz="1600" dirty="0" err="1">
                <a:latin typeface="+mj-lt"/>
              </a:rPr>
              <a:t>кв.м</a:t>
            </a:r>
            <a:r>
              <a:rPr lang="ru-RU" sz="1600" dirty="0">
                <a:latin typeface="+mj-lt"/>
              </a:rPr>
              <a:t>, г. Краснодар, ул. Северная, д. 324, Литер К, 9 этаж, 943/1472 доли в праве общей долевой собственности,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№23:43:0205072:72. </a:t>
            </a:r>
            <a:r>
              <a:rPr lang="ru-RU" sz="1600" b="1" dirty="0">
                <a:latin typeface="+mj-lt"/>
              </a:rPr>
              <a:t>Начальная цена: 4 </a:t>
            </a:r>
            <a:r>
              <a:rPr lang="ru-RU" sz="1600" b="1" dirty="0" smtClean="0">
                <a:latin typeface="+mj-lt"/>
              </a:rPr>
              <a:t>393,35 тыс. </a:t>
            </a:r>
            <a:r>
              <a:rPr lang="ru-RU" sz="1600" b="1" dirty="0">
                <a:latin typeface="+mj-lt"/>
              </a:rPr>
              <a:t>руб.;</a:t>
            </a:r>
          </a:p>
          <a:p>
            <a:pPr>
              <a:spcAft>
                <a:spcPts val="500"/>
              </a:spcAft>
            </a:pPr>
            <a:endParaRPr lang="ru-RU" sz="16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433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9786" y="758675"/>
            <a:ext cx="99890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endParaRPr lang="ru-RU" sz="14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1890" y="307572"/>
            <a:ext cx="11610109" cy="6491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ru-RU" sz="1600" dirty="0">
                <a:latin typeface="+mj-lt"/>
              </a:rPr>
              <a:t>Лот № 8: Нежилые помещения №№ 54, 55, 56, 57, общей площадью - 57,50 </a:t>
            </a:r>
            <a:r>
              <a:rPr lang="ru-RU" sz="1600" dirty="0" err="1">
                <a:latin typeface="+mj-lt"/>
              </a:rPr>
              <a:t>кв.м</a:t>
            </a:r>
            <a:r>
              <a:rPr lang="ru-RU" sz="1600" dirty="0">
                <a:latin typeface="+mj-lt"/>
              </a:rPr>
              <a:t>, расположенные по адресу: </a:t>
            </a:r>
            <a:r>
              <a:rPr lang="ru-RU" sz="1600" dirty="0" smtClean="0">
                <a:latin typeface="+mj-lt"/>
              </a:rPr>
              <a:t>                               г</a:t>
            </a:r>
            <a:r>
              <a:rPr lang="ru-RU" sz="1600" dirty="0">
                <a:latin typeface="+mj-lt"/>
              </a:rPr>
              <a:t>. Краснодар, Кубанская набережная, д. 64,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№23:43:0208025:446. </a:t>
            </a:r>
            <a:r>
              <a:rPr lang="ru-RU" sz="1600" b="1" dirty="0">
                <a:latin typeface="+mj-lt"/>
              </a:rPr>
              <a:t>Начальная цена: 1 </a:t>
            </a:r>
            <a:r>
              <a:rPr lang="ru-RU" sz="1600" b="1" dirty="0" smtClean="0">
                <a:latin typeface="+mj-lt"/>
              </a:rPr>
              <a:t>630,87 тыс. </a:t>
            </a:r>
            <a:r>
              <a:rPr lang="ru-RU" sz="1600" b="1" dirty="0">
                <a:latin typeface="+mj-lt"/>
              </a:rPr>
              <a:t>руб</a:t>
            </a:r>
            <a:r>
              <a:rPr lang="ru-RU" sz="1600" b="1" dirty="0" smtClean="0">
                <a:latin typeface="+mj-lt"/>
              </a:rPr>
              <a:t>.;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</a:t>
            </a:r>
            <a:r>
              <a:rPr lang="ru-RU" sz="1600" dirty="0">
                <a:latin typeface="+mj-lt"/>
              </a:rPr>
              <a:t>№ 9: Нежилые помещения </a:t>
            </a:r>
            <a:r>
              <a:rPr lang="ru-RU" sz="1600" dirty="0" smtClean="0">
                <a:latin typeface="+mj-lt"/>
              </a:rPr>
              <a:t>№№ 1</a:t>
            </a:r>
            <a:r>
              <a:rPr lang="ru-RU" sz="1600" dirty="0">
                <a:latin typeface="+mj-lt"/>
              </a:rPr>
              <a:t>, 2, 3, 4, общей площадью - </a:t>
            </a:r>
            <a:r>
              <a:rPr lang="ru-RU" sz="1600" dirty="0" smtClean="0">
                <a:latin typeface="+mj-lt"/>
              </a:rPr>
              <a:t>60,1 </a:t>
            </a:r>
            <a:r>
              <a:rPr lang="ru-RU" sz="1600" dirty="0">
                <a:latin typeface="+mj-lt"/>
              </a:rPr>
              <a:t>кв</a:t>
            </a:r>
            <a:r>
              <a:rPr lang="ru-RU" sz="1600" dirty="0" smtClean="0">
                <a:latin typeface="+mj-lt"/>
              </a:rPr>
              <a:t>.., </a:t>
            </a:r>
            <a:r>
              <a:rPr lang="ru-RU" sz="1600" dirty="0">
                <a:latin typeface="+mj-lt"/>
              </a:rPr>
              <a:t>расположенные по адресу: г. Краснодар, </a:t>
            </a:r>
            <a:r>
              <a:rPr lang="ru-RU" sz="1600" dirty="0" smtClean="0">
                <a:latin typeface="+mj-lt"/>
              </a:rPr>
              <a:t>                  ул</a:t>
            </a:r>
            <a:r>
              <a:rPr lang="ru-RU" sz="1600" dirty="0">
                <a:latin typeface="+mj-lt"/>
              </a:rPr>
              <a:t>. Им. Александра </a:t>
            </a:r>
            <a:r>
              <a:rPr lang="ru-RU" sz="1600" dirty="0" err="1">
                <a:latin typeface="+mj-lt"/>
              </a:rPr>
              <a:t>Покрышкина</a:t>
            </a:r>
            <a:r>
              <a:rPr lang="ru-RU" sz="1600" dirty="0">
                <a:latin typeface="+mj-lt"/>
              </a:rPr>
              <a:t>, д. 4/10,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</a:t>
            </a:r>
            <a:r>
              <a:rPr lang="ru-RU" sz="1600" dirty="0" smtClean="0">
                <a:latin typeface="+mj-lt"/>
              </a:rPr>
              <a:t>23:43:0119002:1445. </a:t>
            </a:r>
            <a:r>
              <a:rPr lang="ru-RU" sz="1600" b="1" dirty="0">
                <a:latin typeface="+mj-lt"/>
              </a:rPr>
              <a:t>Начальная цена: 1 </a:t>
            </a:r>
            <a:r>
              <a:rPr lang="ru-RU" sz="1600" b="1" dirty="0" smtClean="0">
                <a:latin typeface="+mj-lt"/>
              </a:rPr>
              <a:t>406,77 тыс. </a:t>
            </a:r>
            <a:r>
              <a:rPr lang="ru-RU" sz="1600" b="1" dirty="0">
                <a:latin typeface="+mj-lt"/>
              </a:rPr>
              <a:t>руб.</a:t>
            </a:r>
            <a:r>
              <a:rPr lang="ru-RU" sz="1600" b="1" dirty="0" smtClean="0">
                <a:latin typeface="+mj-lt"/>
              </a:rPr>
              <a:t>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</a:t>
            </a:r>
            <a:r>
              <a:rPr lang="ru-RU" sz="1600" dirty="0">
                <a:latin typeface="+mj-lt"/>
              </a:rPr>
              <a:t>№ 10: Нежилые помещения </a:t>
            </a:r>
            <a:r>
              <a:rPr lang="ru-RU" sz="1600" dirty="0" smtClean="0">
                <a:latin typeface="+mj-lt"/>
              </a:rPr>
              <a:t>№№ 58</a:t>
            </a:r>
            <a:r>
              <a:rPr lang="ru-RU" sz="1600" dirty="0">
                <a:latin typeface="+mj-lt"/>
              </a:rPr>
              <a:t>, 59, 60, 61, общей площадью - </a:t>
            </a:r>
            <a:r>
              <a:rPr lang="ru-RU" sz="1600" dirty="0" smtClean="0">
                <a:latin typeface="+mj-lt"/>
              </a:rPr>
              <a:t>80,2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</a:t>
            </a:r>
            <a:r>
              <a:rPr lang="ru-RU" sz="1600" dirty="0">
                <a:latin typeface="+mj-lt"/>
              </a:rPr>
              <a:t>расположенные по адресу г. Краснодар, ул. Им. Александра </a:t>
            </a:r>
            <a:r>
              <a:rPr lang="ru-RU" sz="1600" dirty="0" err="1">
                <a:latin typeface="+mj-lt"/>
              </a:rPr>
              <a:t>Покрышкина</a:t>
            </a:r>
            <a:r>
              <a:rPr lang="ru-RU" sz="1600" dirty="0">
                <a:latin typeface="+mj-lt"/>
              </a:rPr>
              <a:t>, д. 4/10,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</a:t>
            </a:r>
            <a:r>
              <a:rPr lang="ru-RU" sz="1600" dirty="0" smtClean="0">
                <a:latin typeface="+mj-lt"/>
              </a:rPr>
              <a:t>23:43:0119002:1448.</a:t>
            </a:r>
            <a:r>
              <a:rPr lang="ru-RU" sz="1600" dirty="0">
                <a:latin typeface="+mj-lt"/>
              </a:rPr>
              <a:t> </a:t>
            </a:r>
            <a:r>
              <a:rPr lang="ru-RU" sz="1600" b="1" dirty="0">
                <a:latin typeface="+mj-lt"/>
              </a:rPr>
              <a:t>Начальная </a:t>
            </a:r>
            <a:r>
              <a:rPr lang="ru-RU" sz="1600" b="1" dirty="0" smtClean="0">
                <a:latin typeface="+mj-lt"/>
              </a:rPr>
              <a:t>цена: 1 877,32 тыс. </a:t>
            </a:r>
            <a:r>
              <a:rPr lang="ru-RU" sz="1600" b="1" dirty="0">
                <a:latin typeface="+mj-lt"/>
              </a:rPr>
              <a:t>руб</a:t>
            </a:r>
            <a:r>
              <a:rPr lang="ru-RU" sz="1600" b="1" dirty="0" smtClean="0">
                <a:latin typeface="+mj-lt"/>
              </a:rPr>
              <a:t>.;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</a:t>
            </a:r>
            <a:r>
              <a:rPr lang="ru-RU" sz="1600" dirty="0">
                <a:latin typeface="+mj-lt"/>
              </a:rPr>
              <a:t>№ 11: Нежилые помещения </a:t>
            </a:r>
            <a:r>
              <a:rPr lang="ru-RU" sz="1600" dirty="0" smtClean="0">
                <a:latin typeface="+mj-lt"/>
              </a:rPr>
              <a:t>№№ 29</a:t>
            </a:r>
            <a:r>
              <a:rPr lang="ru-RU" sz="1600" dirty="0">
                <a:latin typeface="+mj-lt"/>
              </a:rPr>
              <a:t>, 30, 31, общей площадью - </a:t>
            </a:r>
            <a:r>
              <a:rPr lang="ru-RU" sz="1600" dirty="0" smtClean="0">
                <a:latin typeface="+mj-lt"/>
              </a:rPr>
              <a:t>80,2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</a:t>
            </a:r>
            <a:r>
              <a:rPr lang="ru-RU" sz="1600" dirty="0">
                <a:latin typeface="+mj-lt"/>
              </a:rPr>
              <a:t>расположенные по адресу г. Краснодар, ул. Им. Александра </a:t>
            </a:r>
            <a:r>
              <a:rPr lang="ru-RU" sz="1600" dirty="0" err="1">
                <a:latin typeface="+mj-lt"/>
              </a:rPr>
              <a:t>Покрышкина</a:t>
            </a:r>
            <a:r>
              <a:rPr lang="ru-RU" sz="1600" dirty="0">
                <a:latin typeface="+mj-lt"/>
              </a:rPr>
              <a:t>, д. 4/10,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</a:t>
            </a:r>
            <a:r>
              <a:rPr lang="ru-RU" sz="1600" dirty="0" smtClean="0">
                <a:latin typeface="+mj-lt"/>
              </a:rPr>
              <a:t>23:43:0119002:1444. </a:t>
            </a:r>
            <a:r>
              <a:rPr lang="ru-RU" sz="1600" b="1" dirty="0">
                <a:latin typeface="+mj-lt"/>
              </a:rPr>
              <a:t>Начальная цена</a:t>
            </a:r>
            <a:r>
              <a:rPr lang="ru-RU" sz="1600" b="1" dirty="0" smtClean="0">
                <a:latin typeface="+mj-lt"/>
              </a:rPr>
              <a:t>:</a:t>
            </a:r>
            <a:r>
              <a:rPr lang="ru-RU" sz="1600" b="1" dirty="0">
                <a:latin typeface="+mj-lt"/>
              </a:rPr>
              <a:t> 1 </a:t>
            </a:r>
            <a:r>
              <a:rPr lang="ru-RU" sz="1600" b="1" dirty="0" smtClean="0">
                <a:latin typeface="+mj-lt"/>
              </a:rPr>
              <a:t>877,32 тыс. </a:t>
            </a:r>
            <a:r>
              <a:rPr lang="ru-RU" sz="1600" b="1" dirty="0">
                <a:latin typeface="+mj-lt"/>
              </a:rPr>
              <a:t>руб</a:t>
            </a:r>
            <a:r>
              <a:rPr lang="ru-RU" sz="1600" b="1" dirty="0" smtClean="0">
                <a:latin typeface="+mj-lt"/>
              </a:rPr>
              <a:t>.;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</a:t>
            </a:r>
            <a:r>
              <a:rPr lang="ru-RU" sz="1600" dirty="0">
                <a:latin typeface="+mj-lt"/>
              </a:rPr>
              <a:t>№ 12: Нежилые помещения </a:t>
            </a:r>
            <a:r>
              <a:rPr lang="ru-RU" sz="1600" dirty="0" smtClean="0">
                <a:latin typeface="+mj-lt"/>
              </a:rPr>
              <a:t>№№ 37</a:t>
            </a:r>
            <a:r>
              <a:rPr lang="ru-RU" sz="1600" dirty="0">
                <a:latin typeface="+mj-lt"/>
              </a:rPr>
              <a:t>, 38, 39, 40, общей площадью -</a:t>
            </a:r>
            <a:r>
              <a:rPr lang="ru-RU" sz="1600" dirty="0" smtClean="0">
                <a:latin typeface="+mj-lt"/>
              </a:rPr>
              <a:t> </a:t>
            </a:r>
            <a:r>
              <a:rPr lang="ru-RU" sz="1600" dirty="0">
                <a:latin typeface="+mj-lt"/>
              </a:rPr>
              <a:t>81,80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</a:t>
            </a:r>
            <a:r>
              <a:rPr lang="ru-RU" sz="1600" dirty="0">
                <a:latin typeface="+mj-lt"/>
              </a:rPr>
              <a:t>расположенные по адресу г. Краснодар, ул. Им. Александра </a:t>
            </a:r>
            <a:r>
              <a:rPr lang="ru-RU" sz="1600" dirty="0" err="1">
                <a:latin typeface="+mj-lt"/>
              </a:rPr>
              <a:t>Покрышкина</a:t>
            </a:r>
            <a:r>
              <a:rPr lang="ru-RU" sz="1600" dirty="0">
                <a:latin typeface="+mj-lt"/>
              </a:rPr>
              <a:t>, д. 4/10,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</a:t>
            </a:r>
            <a:r>
              <a:rPr lang="ru-RU" sz="1600" dirty="0" smtClean="0">
                <a:latin typeface="+mj-lt"/>
              </a:rPr>
              <a:t>23:43:0119002:1439. </a:t>
            </a:r>
            <a:r>
              <a:rPr lang="ru-RU" sz="1600" b="1" dirty="0">
                <a:latin typeface="+mj-lt"/>
              </a:rPr>
              <a:t>Начальная цена</a:t>
            </a:r>
            <a:r>
              <a:rPr lang="ru-RU" sz="1600" b="1" dirty="0" smtClean="0">
                <a:latin typeface="+mj-lt"/>
              </a:rPr>
              <a:t>: </a:t>
            </a:r>
            <a:r>
              <a:rPr lang="ru-RU" sz="1600" b="1" dirty="0">
                <a:latin typeface="+mj-lt"/>
              </a:rPr>
              <a:t>1 </a:t>
            </a:r>
            <a:r>
              <a:rPr lang="ru-RU" sz="1600" b="1" dirty="0" smtClean="0">
                <a:latin typeface="+mj-lt"/>
              </a:rPr>
              <a:t>914,82 тыс. руб.;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</a:t>
            </a:r>
            <a:r>
              <a:rPr lang="ru-RU" sz="1600" dirty="0">
                <a:latin typeface="+mj-lt"/>
              </a:rPr>
              <a:t>№ 13: Нежилые помещения </a:t>
            </a:r>
            <a:r>
              <a:rPr lang="ru-RU" sz="1600" dirty="0" smtClean="0">
                <a:latin typeface="+mj-lt"/>
              </a:rPr>
              <a:t>№№ 50</a:t>
            </a:r>
            <a:r>
              <a:rPr lang="ru-RU" sz="1600" dirty="0">
                <a:latin typeface="+mj-lt"/>
              </a:rPr>
              <a:t>, 51, 52, общей площадью - </a:t>
            </a:r>
            <a:r>
              <a:rPr lang="ru-RU" sz="1600" dirty="0" smtClean="0">
                <a:latin typeface="+mj-lt"/>
              </a:rPr>
              <a:t>79,9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</a:t>
            </a:r>
            <a:r>
              <a:rPr lang="ru-RU" sz="1600" dirty="0">
                <a:latin typeface="+mj-lt"/>
              </a:rPr>
              <a:t>расположенные по адресу г. Краснодар, ул. Им. Александра </a:t>
            </a:r>
            <a:r>
              <a:rPr lang="ru-RU" sz="1600" dirty="0" err="1">
                <a:latin typeface="+mj-lt"/>
              </a:rPr>
              <a:t>Покрышкина</a:t>
            </a:r>
            <a:r>
              <a:rPr lang="ru-RU" sz="1600" dirty="0">
                <a:latin typeface="+mj-lt"/>
              </a:rPr>
              <a:t>, д. 4/10,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</a:t>
            </a:r>
            <a:r>
              <a:rPr lang="ru-RU" sz="1600" dirty="0" smtClean="0">
                <a:latin typeface="+mj-lt"/>
              </a:rPr>
              <a:t>23:43:0119002:1440. </a:t>
            </a:r>
            <a:r>
              <a:rPr lang="ru-RU" sz="1600" b="1" dirty="0">
                <a:latin typeface="+mj-lt"/>
              </a:rPr>
              <a:t>Начальная цена</a:t>
            </a:r>
            <a:r>
              <a:rPr lang="ru-RU" sz="1600" b="1" dirty="0" smtClean="0">
                <a:latin typeface="+mj-lt"/>
              </a:rPr>
              <a:t>: </a:t>
            </a:r>
            <a:r>
              <a:rPr lang="ru-RU" sz="1600" b="1" dirty="0">
                <a:latin typeface="+mj-lt"/>
              </a:rPr>
              <a:t>1 </a:t>
            </a:r>
            <a:r>
              <a:rPr lang="ru-RU" sz="1600" b="1" dirty="0" smtClean="0">
                <a:latin typeface="+mj-lt"/>
              </a:rPr>
              <a:t>870,27 тыс. </a:t>
            </a:r>
            <a:r>
              <a:rPr lang="ru-RU" sz="1600" b="1" dirty="0">
                <a:latin typeface="+mj-lt"/>
              </a:rPr>
              <a:t>руб</a:t>
            </a:r>
            <a:r>
              <a:rPr lang="ru-RU" sz="1600" b="1" dirty="0" smtClean="0">
                <a:latin typeface="+mj-lt"/>
              </a:rPr>
              <a:t>.;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</a:t>
            </a:r>
            <a:r>
              <a:rPr lang="ru-RU" sz="1600" dirty="0">
                <a:latin typeface="+mj-lt"/>
              </a:rPr>
              <a:t>№ 14: Нежилые помещения №№ 45, 46, 47, 48, общей площадью - 60,5 </a:t>
            </a:r>
            <a:r>
              <a:rPr lang="ru-RU" sz="1600" dirty="0" err="1">
                <a:latin typeface="+mj-lt"/>
              </a:rPr>
              <a:t>кв.м</a:t>
            </a:r>
            <a:r>
              <a:rPr lang="ru-RU" sz="1600" dirty="0">
                <a:latin typeface="+mj-lt"/>
              </a:rPr>
              <a:t>, расположенные по адресу г. Краснодар, ул. Им. Александра </a:t>
            </a:r>
            <a:r>
              <a:rPr lang="ru-RU" sz="1600" dirty="0" err="1">
                <a:latin typeface="+mj-lt"/>
              </a:rPr>
              <a:t>Покрышкина</a:t>
            </a:r>
            <a:r>
              <a:rPr lang="ru-RU" sz="1600" dirty="0">
                <a:latin typeface="+mj-lt"/>
              </a:rPr>
              <a:t>, д. 4/10,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№23:43:0119002:1443. </a:t>
            </a:r>
            <a:r>
              <a:rPr lang="ru-RU" sz="1600" b="1" dirty="0">
                <a:latin typeface="+mj-lt"/>
              </a:rPr>
              <a:t>Начальная цена: 1 </a:t>
            </a:r>
            <a:r>
              <a:rPr lang="ru-RU" sz="1600" b="1" dirty="0" smtClean="0">
                <a:latin typeface="+mj-lt"/>
              </a:rPr>
              <a:t>416,22 тыс. </a:t>
            </a:r>
            <a:r>
              <a:rPr lang="ru-RU" sz="1600" b="1" dirty="0">
                <a:latin typeface="+mj-lt"/>
              </a:rPr>
              <a:t>руб.;</a:t>
            </a:r>
          </a:p>
          <a:p>
            <a:pPr>
              <a:spcAft>
                <a:spcPts val="500"/>
              </a:spcAft>
            </a:pPr>
            <a:r>
              <a:rPr lang="ru-RU" sz="1600" dirty="0">
                <a:latin typeface="+mj-lt"/>
              </a:rPr>
              <a:t>Лот № 15: Нежилые помещения №№ 24, 25, 26, 27, общей площадью - 60,9 </a:t>
            </a:r>
            <a:r>
              <a:rPr lang="ru-RU" sz="1600" dirty="0" err="1">
                <a:latin typeface="+mj-lt"/>
              </a:rPr>
              <a:t>кв.м</a:t>
            </a:r>
            <a:r>
              <a:rPr lang="ru-RU" sz="1600" dirty="0">
                <a:latin typeface="+mj-lt"/>
              </a:rPr>
              <a:t>, расположенные по адресу г. Краснодар, ул. Им. Александра </a:t>
            </a:r>
            <a:r>
              <a:rPr lang="ru-RU" sz="1600" dirty="0" err="1">
                <a:latin typeface="+mj-lt"/>
              </a:rPr>
              <a:t>Покрышкина</a:t>
            </a:r>
            <a:r>
              <a:rPr lang="ru-RU" sz="1600" dirty="0">
                <a:latin typeface="+mj-lt"/>
              </a:rPr>
              <a:t>, д. 4/10,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№23:43:0119002:1447. </a:t>
            </a:r>
            <a:r>
              <a:rPr lang="ru-RU" sz="1600" b="1" dirty="0">
                <a:latin typeface="+mj-lt"/>
              </a:rPr>
              <a:t>Начальная цена: 1 </a:t>
            </a:r>
            <a:r>
              <a:rPr lang="ru-RU" sz="1600" b="1" dirty="0" smtClean="0">
                <a:latin typeface="+mj-lt"/>
              </a:rPr>
              <a:t>425,52 тыс. </a:t>
            </a:r>
            <a:r>
              <a:rPr lang="ru-RU" sz="1600" b="1" dirty="0">
                <a:latin typeface="+mj-lt"/>
              </a:rPr>
              <a:t>руб</a:t>
            </a:r>
            <a:r>
              <a:rPr lang="ru-RU" sz="1600" b="1" dirty="0" smtClean="0">
                <a:latin typeface="+mj-lt"/>
              </a:rPr>
              <a:t>.;</a:t>
            </a:r>
          </a:p>
          <a:p>
            <a:pPr>
              <a:spcAft>
                <a:spcPts val="500"/>
              </a:spcAft>
            </a:pPr>
            <a:r>
              <a:rPr lang="ru-RU" sz="1600" dirty="0">
                <a:latin typeface="+mj-lt"/>
              </a:rPr>
              <a:t>Лот № 16: Нежилые помещения №№ 42, 44, 45, 46, 47, 48, 49, 50, 51, 52, 53, общей площадью - 274,6 </a:t>
            </a:r>
            <a:r>
              <a:rPr lang="ru-RU" sz="1600" dirty="0" err="1">
                <a:latin typeface="+mj-lt"/>
              </a:rPr>
              <a:t>кв.м</a:t>
            </a:r>
            <a:r>
              <a:rPr lang="ru-RU" sz="1600" dirty="0">
                <a:latin typeface="+mj-lt"/>
              </a:rPr>
              <a:t>, расположенные по адресу г. Краснодар, ул. Им. Александра </a:t>
            </a:r>
            <a:r>
              <a:rPr lang="ru-RU" sz="1600" dirty="0" err="1">
                <a:latin typeface="+mj-lt"/>
              </a:rPr>
              <a:t>Покрышкина</a:t>
            </a:r>
            <a:r>
              <a:rPr lang="ru-RU" sz="1600" dirty="0">
                <a:latin typeface="+mj-lt"/>
              </a:rPr>
              <a:t>, д. 4/4,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№23:43:0119002:2516. </a:t>
            </a:r>
            <a:r>
              <a:rPr lang="ru-RU" sz="1600" b="1" dirty="0">
                <a:latin typeface="+mj-lt"/>
              </a:rPr>
              <a:t>Начальная цена: 5 </a:t>
            </a:r>
            <a:r>
              <a:rPr lang="ru-RU" sz="1600" b="1" dirty="0" smtClean="0">
                <a:latin typeface="+mj-lt"/>
              </a:rPr>
              <a:t>402,92 тыс. </a:t>
            </a:r>
            <a:r>
              <a:rPr lang="ru-RU" sz="1600" b="1" dirty="0">
                <a:latin typeface="+mj-lt"/>
              </a:rPr>
              <a:t>руб.;</a:t>
            </a:r>
            <a:r>
              <a:rPr lang="ru-RU" sz="1600" dirty="0">
                <a:latin typeface="+mj-lt"/>
              </a:rPr>
              <a:t> </a:t>
            </a:r>
          </a:p>
          <a:p>
            <a:pPr>
              <a:spcAft>
                <a:spcPts val="500"/>
              </a:spcAft>
            </a:pPr>
            <a:r>
              <a:rPr lang="ru-RU" sz="1600" dirty="0">
                <a:latin typeface="+mj-lt"/>
              </a:rPr>
              <a:t>Лот № 17: Нежилые помещения №№ 15, 16, 17, 18, общей площадью - 64,9 </a:t>
            </a:r>
            <a:r>
              <a:rPr lang="ru-RU" sz="1600" dirty="0" err="1">
                <a:latin typeface="+mj-lt"/>
              </a:rPr>
              <a:t>кв.м</a:t>
            </a:r>
            <a:r>
              <a:rPr lang="ru-RU" sz="1600" dirty="0">
                <a:latin typeface="+mj-lt"/>
              </a:rPr>
              <a:t>, расположенные по адресу г. Краснодар, ул. Им. Александра </a:t>
            </a:r>
            <a:r>
              <a:rPr lang="ru-RU" sz="1600" dirty="0" err="1">
                <a:latin typeface="+mj-lt"/>
              </a:rPr>
              <a:t>Покрышкина</a:t>
            </a:r>
            <a:r>
              <a:rPr lang="ru-RU" sz="1600" dirty="0">
                <a:latin typeface="+mj-lt"/>
              </a:rPr>
              <a:t>, д. 4/6,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№23:43:0119002:2510. </a:t>
            </a:r>
            <a:r>
              <a:rPr lang="ru-RU" sz="1600" b="1" dirty="0">
                <a:latin typeface="+mj-lt"/>
              </a:rPr>
              <a:t>Начальная цена: 1 </a:t>
            </a:r>
            <a:r>
              <a:rPr lang="ru-RU" sz="1600" b="1" dirty="0" smtClean="0">
                <a:latin typeface="+mj-lt"/>
              </a:rPr>
              <a:t>519,20 тыс. </a:t>
            </a:r>
            <a:r>
              <a:rPr lang="ru-RU" sz="1600" b="1" dirty="0">
                <a:latin typeface="+mj-lt"/>
              </a:rPr>
              <a:t>руб.;</a:t>
            </a:r>
          </a:p>
          <a:p>
            <a:pPr>
              <a:spcAft>
                <a:spcPts val="500"/>
              </a:spcAft>
            </a:pPr>
            <a:endParaRPr lang="ru-RU" sz="1600" dirty="0">
              <a:latin typeface="+mj-lt"/>
            </a:endParaRP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72657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73"/>
          <p:cNvSpPr/>
          <p:nvPr/>
        </p:nvSpPr>
        <p:spPr>
          <a:xfrm rot="18900000">
            <a:off x="6816447" y="5005933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15280" y="676115"/>
            <a:ext cx="1125981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0C344C"/>
                </a:solidFill>
                <a:latin typeface="+mj-lt"/>
              </a:rPr>
              <a:t>В </a:t>
            </a:r>
            <a:r>
              <a:rPr lang="ru-RU" sz="2800" dirty="0" smtClean="0">
                <a:solidFill>
                  <a:srgbClr val="0C344C"/>
                </a:solidFill>
                <a:latin typeface="+mj-lt"/>
              </a:rPr>
              <a:t>отношении </a:t>
            </a:r>
            <a:r>
              <a:rPr lang="ru-RU" sz="2800" dirty="0">
                <a:solidFill>
                  <a:srgbClr val="0C344C"/>
                </a:solidFill>
                <a:latin typeface="+mj-lt"/>
              </a:rPr>
              <a:t>ЗАО «</a:t>
            </a:r>
            <a:r>
              <a:rPr lang="ru-RU" sz="2800" dirty="0" smtClean="0">
                <a:solidFill>
                  <a:srgbClr val="0C344C"/>
                </a:solidFill>
                <a:latin typeface="+mj-lt"/>
              </a:rPr>
              <a:t>Кубаньстройпроект» 11.04.2019 </a:t>
            </a:r>
            <a:r>
              <a:rPr lang="ru-RU" sz="2800" dirty="0">
                <a:solidFill>
                  <a:srgbClr val="0C344C"/>
                </a:solidFill>
                <a:latin typeface="+mj-lt"/>
              </a:rPr>
              <a:t>открыто конкурсное производство</a:t>
            </a:r>
          </a:p>
        </p:txBody>
      </p:sp>
      <p:sp>
        <p:nvSpPr>
          <p:cNvPr id="11" name="TextBox 25"/>
          <p:cNvSpPr txBox="1"/>
          <p:nvPr/>
        </p:nvSpPr>
        <p:spPr>
          <a:xfrm>
            <a:off x="7631162" y="4798513"/>
            <a:ext cx="4168356" cy="8309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350000, </a:t>
            </a:r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РФ, Краснодарский край, г. Краснодар, </a:t>
            </a:r>
            <a:r>
              <a:rPr lang="ru-RU" b="1" dirty="0" smtClean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ул. Северная, дом 324, корп. А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7" name="TextBox 25"/>
          <p:cNvSpPr txBox="1"/>
          <p:nvPr/>
        </p:nvSpPr>
        <p:spPr>
          <a:xfrm>
            <a:off x="7630436" y="3813883"/>
            <a:ext cx="2493617" cy="169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+mj-lt"/>
              </a:rPr>
              <a:t>Основной вид деятельности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8" name="TextBox 25"/>
          <p:cNvSpPr txBox="1"/>
          <p:nvPr/>
        </p:nvSpPr>
        <p:spPr>
          <a:xfrm>
            <a:off x="7631162" y="3530031"/>
            <a:ext cx="4443928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Деятельность в области архитектуры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4" name="TextBox 25"/>
          <p:cNvSpPr txBox="1"/>
          <p:nvPr/>
        </p:nvSpPr>
        <p:spPr>
          <a:xfrm>
            <a:off x="7630436" y="2545401"/>
            <a:ext cx="2493617" cy="1692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100" dirty="0">
                <a:latin typeface="+mj-lt"/>
              </a:rPr>
              <a:t>Конкурсный управляющий</a:t>
            </a:r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631163" y="2261549"/>
            <a:ext cx="3790340" cy="27699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Кравченко </a:t>
            </a:r>
            <a:r>
              <a:rPr lang="ru-RU" b="1" dirty="0">
                <a:solidFill>
                  <a:srgbClr val="0C344C"/>
                </a:solidFill>
                <a:latin typeface="+mj-lt"/>
                <a:cs typeface="Calibri Light" panose="020F0302020204030204" pitchFamily="34" charset="0"/>
              </a:rPr>
              <a:t>Михаил Михайлович</a:t>
            </a:r>
            <a:endParaRPr lang="en-US" b="1" dirty="0">
              <a:solidFill>
                <a:srgbClr val="0C344C"/>
              </a:solidFill>
              <a:latin typeface="+mj-lt"/>
              <a:cs typeface="Calibri Light" panose="020F0302020204030204" pitchFamily="34" charset="0"/>
            </a:endParaRPr>
          </a:p>
        </p:txBody>
      </p:sp>
      <p:sp>
        <p:nvSpPr>
          <p:cNvPr id="16" name="Rectangle: Rounded Corners 50"/>
          <p:cNvSpPr/>
          <p:nvPr/>
        </p:nvSpPr>
        <p:spPr>
          <a:xfrm rot="2700000">
            <a:off x="6367538" y="4887690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sp>
        <p:nvSpPr>
          <p:cNvPr id="20" name="Rectangle: Rounded Corners 73"/>
          <p:cNvSpPr/>
          <p:nvPr/>
        </p:nvSpPr>
        <p:spPr>
          <a:xfrm rot="18900000">
            <a:off x="6816445" y="3580140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50"/>
          <p:cNvSpPr/>
          <p:nvPr/>
        </p:nvSpPr>
        <p:spPr>
          <a:xfrm rot="2700000">
            <a:off x="6337020" y="3493101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923" y="3537252"/>
            <a:ext cx="426463" cy="426463"/>
          </a:xfrm>
          <a:prstGeom prst="rect">
            <a:avLst/>
          </a:prstGeom>
        </p:spPr>
      </p:pic>
      <p:sp>
        <p:nvSpPr>
          <p:cNvPr id="23" name="Rectangle: Rounded Corners 73"/>
          <p:cNvSpPr/>
          <p:nvPr/>
        </p:nvSpPr>
        <p:spPr>
          <a:xfrm rot="18900000">
            <a:off x="6816446" y="2313963"/>
            <a:ext cx="453779" cy="453781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BFBEBE"/>
              </a:gs>
              <a:gs pos="100000">
                <a:schemeClr val="bg1">
                  <a:lumMod val="9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50"/>
          <p:cNvSpPr/>
          <p:nvPr/>
        </p:nvSpPr>
        <p:spPr>
          <a:xfrm rot="2700000">
            <a:off x="6337019" y="2180332"/>
            <a:ext cx="690266" cy="690268"/>
          </a:xfrm>
          <a:prstGeom prst="roundRect">
            <a:avLst>
              <a:gd name="adj" fmla="val 9141"/>
            </a:avLst>
          </a:prstGeom>
          <a:gradFill flip="none" rotWithShape="1">
            <a:gsLst>
              <a:gs pos="0">
                <a:srgbClr val="0C344C"/>
              </a:gs>
              <a:gs pos="100000">
                <a:srgbClr val="D80F79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4" y="1866868"/>
            <a:ext cx="5200922" cy="380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3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9786" y="758675"/>
            <a:ext cx="99890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endParaRPr lang="ru-RU" sz="14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1890" y="307572"/>
            <a:ext cx="11488189" cy="21903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№ 21: Нежилые помещения №№ 44, 45, </a:t>
            </a:r>
            <a:r>
              <a:rPr lang="ru-RU" sz="1600" dirty="0">
                <a:latin typeface="+mj-lt"/>
              </a:rPr>
              <a:t>общей площадью - </a:t>
            </a:r>
            <a:r>
              <a:rPr lang="ru-RU" sz="1600" dirty="0" smtClean="0">
                <a:latin typeface="+mj-lt"/>
              </a:rPr>
              <a:t>48,3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расположенные по адресу г. Краснодар, Кубанская набережная, д. 64, </a:t>
            </a:r>
            <a:r>
              <a:rPr lang="ru-RU" sz="1600" dirty="0" err="1" smtClean="0">
                <a:latin typeface="+mj-lt"/>
              </a:rPr>
              <a:t>кад</a:t>
            </a:r>
            <a:r>
              <a:rPr lang="ru-RU" sz="1600" dirty="0" smtClean="0">
                <a:latin typeface="+mj-lt"/>
              </a:rPr>
              <a:t>. №23:43:0208025:1421. </a:t>
            </a:r>
            <a:r>
              <a:rPr lang="ru-RU" sz="1600" b="1" dirty="0">
                <a:latin typeface="+mj-lt"/>
              </a:rPr>
              <a:t>Начальная </a:t>
            </a:r>
            <a:r>
              <a:rPr lang="ru-RU" sz="1600" b="1" dirty="0" smtClean="0">
                <a:latin typeface="+mj-lt"/>
              </a:rPr>
              <a:t>цена: 1 463,77 тыс. </a:t>
            </a:r>
            <a:r>
              <a:rPr lang="ru-RU" sz="1600" b="1" dirty="0">
                <a:latin typeface="+mj-lt"/>
              </a:rPr>
              <a:t>руб</a:t>
            </a:r>
            <a:r>
              <a:rPr lang="ru-RU" sz="1600" b="1" dirty="0" smtClean="0">
                <a:latin typeface="+mj-lt"/>
              </a:rPr>
              <a:t>.;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№ 22: Нежилое помещение №№ 29, </a:t>
            </a:r>
            <a:r>
              <a:rPr lang="ru-RU" sz="1600" dirty="0">
                <a:latin typeface="+mj-lt"/>
              </a:rPr>
              <a:t>общей площадью - </a:t>
            </a:r>
            <a:r>
              <a:rPr lang="ru-RU" sz="1600" dirty="0" smtClean="0">
                <a:latin typeface="+mj-lt"/>
              </a:rPr>
              <a:t>41,2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расположенные по адресу г. Краснодар, Кубанская набережная, д. 64, </a:t>
            </a:r>
            <a:r>
              <a:rPr lang="ru-RU" sz="1600" dirty="0" err="1" smtClean="0">
                <a:latin typeface="+mj-lt"/>
              </a:rPr>
              <a:t>кад</a:t>
            </a:r>
            <a:r>
              <a:rPr lang="ru-RU" sz="1600" dirty="0" smtClean="0">
                <a:latin typeface="+mj-lt"/>
              </a:rPr>
              <a:t>. №23:43:0208025:1422. </a:t>
            </a:r>
            <a:r>
              <a:rPr lang="ru-RU" sz="1600" b="1" dirty="0">
                <a:latin typeface="+mj-lt"/>
              </a:rPr>
              <a:t>Начальная цена: 1 </a:t>
            </a:r>
            <a:r>
              <a:rPr lang="ru-RU" sz="1600" b="1" dirty="0" smtClean="0">
                <a:latin typeface="+mj-lt"/>
              </a:rPr>
              <a:t>248,52 тыс. руб.;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№ 24: Здание нежилое, </a:t>
            </a:r>
            <a:r>
              <a:rPr lang="ru-RU" sz="1600" dirty="0">
                <a:latin typeface="+mj-lt"/>
              </a:rPr>
              <a:t>общей площадью - </a:t>
            </a:r>
            <a:r>
              <a:rPr lang="ru-RU" sz="1600" dirty="0" smtClean="0">
                <a:latin typeface="+mj-lt"/>
              </a:rPr>
              <a:t>308,40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расположенное по адресу: г. Краснодар, проезд им. Репина, д. 16, </a:t>
            </a:r>
            <a:r>
              <a:rPr lang="ru-RU" sz="1600" dirty="0" err="1" smtClean="0">
                <a:latin typeface="+mj-lt"/>
              </a:rPr>
              <a:t>кад</a:t>
            </a:r>
            <a:r>
              <a:rPr lang="ru-RU" sz="1600" dirty="0" smtClean="0">
                <a:latin typeface="+mj-lt"/>
              </a:rPr>
              <a:t>. №23:43:0139097:2766; Прав аренды земельного участка, </a:t>
            </a:r>
            <a:r>
              <a:rPr lang="ru-RU" sz="1600" dirty="0">
                <a:latin typeface="+mj-lt"/>
              </a:rPr>
              <a:t>общей площадью - </a:t>
            </a:r>
            <a:r>
              <a:rPr lang="ru-RU" sz="1600" dirty="0" smtClean="0">
                <a:latin typeface="+mj-lt"/>
              </a:rPr>
              <a:t>2 074,00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расположенного по адресу: г. Краснодар, проезд им. Репина, д. 16, </a:t>
            </a:r>
            <a:r>
              <a:rPr lang="ru-RU" sz="1600" dirty="0" err="1" smtClean="0">
                <a:latin typeface="+mj-lt"/>
              </a:rPr>
              <a:t>кад</a:t>
            </a:r>
            <a:r>
              <a:rPr lang="ru-RU" sz="1600" dirty="0" smtClean="0">
                <a:latin typeface="+mj-lt"/>
              </a:rPr>
              <a:t>. №23:43:0139097:28.                                         </a:t>
            </a:r>
            <a:r>
              <a:rPr lang="ru-RU" sz="1600" b="1" dirty="0" smtClean="0">
                <a:latin typeface="+mj-lt"/>
              </a:rPr>
              <a:t>Начальная цена - </a:t>
            </a:r>
            <a:r>
              <a:rPr lang="ru-RU" sz="1600" b="1" dirty="0">
                <a:latin typeface="+mj-lt"/>
              </a:rPr>
              <a:t>11 </a:t>
            </a:r>
            <a:r>
              <a:rPr lang="ru-RU" sz="1600" b="1" dirty="0" smtClean="0">
                <a:latin typeface="+mj-lt"/>
              </a:rPr>
              <a:t>898,75 тыс. </a:t>
            </a:r>
            <a:r>
              <a:rPr lang="ru-RU" sz="1600" b="1" dirty="0">
                <a:latin typeface="+mj-lt"/>
              </a:rPr>
              <a:t>руб</a:t>
            </a:r>
            <a:r>
              <a:rPr lang="ru-RU" sz="1600" b="1" dirty="0" smtClean="0">
                <a:latin typeface="+mj-lt"/>
              </a:rPr>
              <a:t>.</a:t>
            </a:r>
            <a:endParaRPr lang="ru-RU" sz="16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1890" y="2949018"/>
            <a:ext cx="11205102" cy="2995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>
                <a:latin typeface="+mj-lt"/>
              </a:rPr>
              <a:t>Заявки на участие в торгах принимаются </a:t>
            </a:r>
            <a:r>
              <a:rPr lang="ru-RU" sz="1600" b="1" dirty="0">
                <a:latin typeface="+mj-lt"/>
              </a:rPr>
              <a:t>с </a:t>
            </a:r>
            <a:r>
              <a:rPr lang="ru-RU" sz="1600" b="1" dirty="0" smtClean="0">
                <a:latin typeface="+mj-lt"/>
              </a:rPr>
              <a:t>09.06.2020 </a:t>
            </a:r>
            <a:r>
              <a:rPr lang="ru-RU" sz="1600" b="1" dirty="0">
                <a:latin typeface="+mj-lt"/>
              </a:rPr>
              <a:t>до </a:t>
            </a:r>
            <a:r>
              <a:rPr lang="ru-RU" sz="1600" b="1" dirty="0" smtClean="0">
                <a:latin typeface="+mj-lt"/>
              </a:rPr>
              <a:t>23.09.2020</a:t>
            </a:r>
            <a:r>
              <a:rPr lang="ru-RU" sz="1600" dirty="0" smtClean="0">
                <a:latin typeface="+mj-lt"/>
              </a:rPr>
              <a:t>  </a:t>
            </a:r>
            <a:r>
              <a:rPr lang="ru-RU" sz="1600" dirty="0">
                <a:latin typeface="+mj-lt"/>
              </a:rPr>
              <a:t>в электронной форме </a:t>
            </a:r>
            <a:r>
              <a:rPr lang="ru-RU" sz="1600" dirty="0" smtClean="0">
                <a:latin typeface="+mj-lt"/>
              </a:rPr>
              <a:t>на сайте электронной </a:t>
            </a:r>
            <a:r>
              <a:rPr lang="ru-RU" sz="1600" dirty="0">
                <a:latin typeface="+mj-lt"/>
              </a:rPr>
              <a:t>площадки. Порядок снижения цены: 5% от начальной цены лотов каждые 5 рабочих дней. Задаток 10% от цены лота на периоде. </a:t>
            </a:r>
            <a:endParaRPr lang="ru-RU" sz="1600" dirty="0" smtClean="0">
              <a:latin typeface="+mj-lt"/>
            </a:endParaRPr>
          </a:p>
          <a:p>
            <a:pPr>
              <a:spcAft>
                <a:spcPts val="800"/>
              </a:spcAft>
            </a:pPr>
            <a:r>
              <a:rPr lang="ru-RU" sz="1600" dirty="0" smtClean="0">
                <a:latin typeface="+mj-lt"/>
              </a:rPr>
              <a:t>http</a:t>
            </a:r>
            <a:r>
              <a:rPr lang="ru-RU" sz="1600" dirty="0">
                <a:latin typeface="+mj-lt"/>
              </a:rPr>
              <a:t>://lider-style.ru (организатор торгов – ООО «Лидер </a:t>
            </a:r>
            <a:r>
              <a:rPr lang="ru-RU" sz="1600" dirty="0" err="1">
                <a:latin typeface="+mj-lt"/>
              </a:rPr>
              <a:t>Стайл</a:t>
            </a:r>
            <a:r>
              <a:rPr lang="ru-RU" sz="1600" dirty="0" smtClean="0">
                <a:latin typeface="+mj-lt"/>
              </a:rPr>
              <a:t>»)</a:t>
            </a:r>
            <a:endParaRPr lang="ru-RU" sz="1600" dirty="0">
              <a:latin typeface="+mj-lt"/>
            </a:endParaRPr>
          </a:p>
          <a:p>
            <a:pPr algn="ctr">
              <a:spcBef>
                <a:spcPts val="1200"/>
              </a:spcBef>
              <a:spcAft>
                <a:spcPts val="800"/>
              </a:spcAft>
            </a:pPr>
            <a:r>
              <a:rPr lang="ru-RU" sz="1600" dirty="0">
                <a:latin typeface="+mj-lt"/>
              </a:rPr>
              <a:t>Вся информация размещена на официальном ресурсе по </a:t>
            </a:r>
            <a:r>
              <a:rPr lang="ru-RU" sz="1600" dirty="0" smtClean="0">
                <a:latin typeface="+mj-lt"/>
              </a:rPr>
              <a:t>адресу: </a:t>
            </a:r>
            <a:r>
              <a:rPr lang="en-US" sz="1600" dirty="0" smtClean="0">
                <a:latin typeface="+mj-lt"/>
                <a:hlinkClick r:id="rId2"/>
              </a:rPr>
              <a:t>https</a:t>
            </a:r>
            <a:r>
              <a:rPr lang="en-US" sz="1600" dirty="0">
                <a:latin typeface="+mj-lt"/>
                <a:hlinkClick r:id="rId2"/>
              </a:rPr>
              <a:t>://</a:t>
            </a:r>
            <a:r>
              <a:rPr lang="en-US" sz="1600" dirty="0" smtClean="0">
                <a:latin typeface="+mj-lt"/>
                <a:hlinkClick r:id="rId2"/>
              </a:rPr>
              <a:t>bankrot.fedresurs.ru/MessageWindow.aspx?ID=CA0876F4E26B42D9D0A46E9D64CE6BCE</a:t>
            </a:r>
            <a:endParaRPr lang="ru-RU" sz="1600" dirty="0" smtClean="0">
              <a:latin typeface="+mj-lt"/>
            </a:endParaRPr>
          </a:p>
          <a:p>
            <a:pPr algn="ctr">
              <a:spcBef>
                <a:spcPts val="1200"/>
              </a:spcBef>
              <a:spcAft>
                <a:spcPts val="800"/>
              </a:spcAft>
            </a:pPr>
            <a:endParaRPr lang="ru-RU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algn="ctr">
              <a:spcBef>
                <a:spcPts val="1200"/>
              </a:spcBef>
              <a:spcAft>
                <a:spcPts val="800"/>
              </a:spcAft>
            </a:pP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06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519" y="633980"/>
            <a:ext cx="1098942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2400" dirty="0" smtClean="0">
                <a:latin typeface="+mj-lt"/>
              </a:rPr>
              <a:t>Также, на электронной площадке «</a:t>
            </a:r>
            <a:r>
              <a:rPr lang="ru-RU" sz="2400" dirty="0" err="1">
                <a:latin typeface="+mj-lt"/>
              </a:rPr>
              <a:t>Альфалот</a:t>
            </a:r>
            <a:r>
              <a:rPr lang="ru-RU" sz="2400" dirty="0">
                <a:latin typeface="+mj-lt"/>
              </a:rPr>
              <a:t>»: </a:t>
            </a:r>
            <a:r>
              <a:rPr lang="en-US" sz="2400" dirty="0">
                <a:latin typeface="+mj-lt"/>
                <a:hlinkClick r:id="rId2"/>
              </a:rPr>
              <a:t>https://</a:t>
            </a:r>
            <a:r>
              <a:rPr lang="en-US" sz="2400" dirty="0" smtClean="0">
                <a:latin typeface="+mj-lt"/>
                <a:hlinkClick r:id="rId2"/>
              </a:rPr>
              <a:t>bankrupt.alfalot.ru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10.08.2020 проводятся повторные электронные </a:t>
            </a:r>
            <a:r>
              <a:rPr lang="ru-RU" sz="2400" dirty="0">
                <a:latin typeface="+mj-lt"/>
              </a:rPr>
              <a:t>торги в форме </a:t>
            </a:r>
            <a:r>
              <a:rPr lang="ru-RU" sz="2400" dirty="0" smtClean="0">
                <a:latin typeface="+mj-lt"/>
              </a:rPr>
              <a:t>аукциона, </a:t>
            </a:r>
            <a:r>
              <a:rPr lang="ru-RU" sz="2400" dirty="0">
                <a:latin typeface="+mj-lt"/>
              </a:rPr>
              <a:t>с открытой формой подачи предложения о </a:t>
            </a:r>
            <a:r>
              <a:rPr lang="ru-RU" sz="2400" dirty="0" smtClean="0">
                <a:latin typeface="+mj-lt"/>
              </a:rPr>
              <a:t>цене, по </a:t>
            </a:r>
            <a:r>
              <a:rPr lang="ru-RU" sz="2400" dirty="0">
                <a:latin typeface="+mj-lt"/>
              </a:rPr>
              <a:t>реализации следующего </a:t>
            </a:r>
            <a:r>
              <a:rPr lang="ru-RU" sz="2400" dirty="0" smtClean="0">
                <a:latin typeface="+mj-lt"/>
              </a:rPr>
              <a:t>имущества:</a:t>
            </a:r>
            <a:endParaRPr lang="en-US" sz="2400" dirty="0">
              <a:latin typeface="+mj-lt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333404" y="2119745"/>
            <a:ext cx="57939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+mj-lt"/>
              </a:rPr>
              <a:t> </a:t>
            </a:r>
            <a:endParaRPr lang="ru-RU" sz="14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6705" y="2372711"/>
            <a:ext cx="11596255" cy="1387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</a:t>
            </a:r>
            <a:r>
              <a:rPr lang="ru-RU" sz="1600" dirty="0">
                <a:latin typeface="+mj-lt"/>
              </a:rPr>
              <a:t>№ </a:t>
            </a:r>
            <a:r>
              <a:rPr lang="ru-RU" sz="1600" dirty="0" smtClean="0">
                <a:latin typeface="+mj-lt"/>
              </a:rPr>
              <a:t>23</a:t>
            </a:r>
            <a:r>
              <a:rPr lang="ru-RU" sz="1600" dirty="0">
                <a:latin typeface="+mj-lt"/>
              </a:rPr>
              <a:t>: Земельный участок, </a:t>
            </a:r>
            <a:r>
              <a:rPr lang="ru-RU" sz="1600" dirty="0" smtClean="0">
                <a:latin typeface="+mj-lt"/>
              </a:rPr>
              <a:t>общей площадью </a:t>
            </a:r>
            <a:r>
              <a:rPr lang="ru-RU" sz="1600" dirty="0">
                <a:latin typeface="+mj-lt"/>
              </a:rPr>
              <a:t>937,0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</a:t>
            </a:r>
            <a:r>
              <a:rPr lang="ru-RU" sz="1600" dirty="0">
                <a:latin typeface="+mj-lt"/>
              </a:rPr>
              <a:t>расположенный по </a:t>
            </a:r>
            <a:r>
              <a:rPr lang="ru-RU" sz="1600" dirty="0" smtClean="0">
                <a:latin typeface="+mj-lt"/>
              </a:rPr>
              <a:t>адресу: </a:t>
            </a:r>
            <a:r>
              <a:rPr lang="ru-RU" sz="1600" dirty="0">
                <a:latin typeface="+mj-lt"/>
              </a:rPr>
              <a:t>г. Краснодар, ул. </a:t>
            </a:r>
            <a:r>
              <a:rPr lang="ru-RU" sz="1600" dirty="0" smtClean="0">
                <a:latin typeface="+mj-lt"/>
              </a:rPr>
              <a:t>Гимна-</a:t>
            </a:r>
            <a:r>
              <a:rPr lang="ru-RU" sz="1600" dirty="0" err="1" smtClean="0">
                <a:latin typeface="+mj-lt"/>
              </a:rPr>
              <a:t>зическая</a:t>
            </a:r>
            <a:r>
              <a:rPr lang="ru-RU" sz="1600" dirty="0">
                <a:latin typeface="+mj-lt"/>
              </a:rPr>
              <a:t>, д. </a:t>
            </a:r>
            <a:r>
              <a:rPr lang="ru-RU" sz="1600" dirty="0" smtClean="0">
                <a:latin typeface="+mj-lt"/>
              </a:rPr>
              <a:t>55,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№23:43:0208005:12, категория земель: земли населенных пунктов, разрешенное использование: для эксплуатации административного здания с </a:t>
            </a:r>
            <a:r>
              <a:rPr lang="ru-RU" sz="1600" dirty="0" smtClean="0">
                <a:latin typeface="+mj-lt"/>
              </a:rPr>
              <a:t>пристройками; Здание </a:t>
            </a:r>
            <a:r>
              <a:rPr lang="ru-RU" sz="1600" dirty="0">
                <a:latin typeface="+mj-lt"/>
              </a:rPr>
              <a:t>нежилое, общ. Пл. 1 337,5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расположенное </a:t>
            </a:r>
            <a:r>
              <a:rPr lang="ru-RU" sz="1600" dirty="0">
                <a:latin typeface="+mj-lt"/>
              </a:rPr>
              <a:t>по </a:t>
            </a:r>
            <a:r>
              <a:rPr lang="ru-RU" sz="1600" dirty="0" smtClean="0">
                <a:latin typeface="+mj-lt"/>
              </a:rPr>
              <a:t>адресу: </a:t>
            </a:r>
            <a:r>
              <a:rPr lang="ru-RU" sz="1600" dirty="0">
                <a:latin typeface="+mj-lt"/>
              </a:rPr>
              <a:t>г. Краснодар, ул. Гимназическая, д. </a:t>
            </a:r>
            <a:r>
              <a:rPr lang="ru-RU" sz="1600" dirty="0" smtClean="0">
                <a:latin typeface="+mj-lt"/>
              </a:rPr>
              <a:t>55,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№23:43:0208005:83. </a:t>
            </a:r>
            <a:r>
              <a:rPr lang="ru-RU" sz="1600" b="1" dirty="0">
                <a:latin typeface="+mj-lt"/>
              </a:rPr>
              <a:t>Начальная цена: 60 </a:t>
            </a:r>
            <a:r>
              <a:rPr lang="ru-RU" sz="1600" b="1" dirty="0" smtClean="0">
                <a:latin typeface="+mj-lt"/>
              </a:rPr>
              <a:t>607, 68 тыс. руб.</a:t>
            </a:r>
          </a:p>
          <a:p>
            <a:pPr>
              <a:spcAft>
                <a:spcPts val="500"/>
              </a:spcAft>
            </a:pPr>
            <a:endParaRPr lang="ru-RU" sz="1600" dirty="0" smtClean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1519" y="4221271"/>
            <a:ext cx="11460481" cy="2944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Заявки на участие в торгах принимаются </a:t>
            </a:r>
            <a:r>
              <a:rPr lang="ru-RU" sz="1600" b="1" dirty="0">
                <a:solidFill>
                  <a:srgbClr val="000000"/>
                </a:solidFill>
                <a:latin typeface="Adobe Gothic Std B"/>
              </a:rPr>
              <a:t>с </a:t>
            </a:r>
            <a:r>
              <a:rPr lang="ru-RU" sz="1600" b="1" dirty="0" smtClean="0">
                <a:solidFill>
                  <a:srgbClr val="000000"/>
                </a:solidFill>
                <a:latin typeface="Adobe Gothic Std B"/>
              </a:rPr>
              <a:t>29.06.2020 по 05.08.2020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 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в электронной форме на сайте электронной площадки. </a:t>
            </a:r>
            <a:endParaRPr lang="ru-RU" sz="1600" dirty="0" smtClean="0">
              <a:solidFill>
                <a:srgbClr val="000000"/>
              </a:solidFill>
              <a:latin typeface="Adobe Gothic Std B"/>
            </a:endParaRPr>
          </a:p>
          <a:p>
            <a:pPr lvl="0">
              <a:spcAft>
                <a:spcPts val="800"/>
              </a:spcAft>
            </a:pP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http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://lider-style.ru (организатор торгов – ООО «Лидер </a:t>
            </a:r>
            <a:r>
              <a:rPr lang="ru-RU" sz="1600" dirty="0" err="1">
                <a:solidFill>
                  <a:srgbClr val="000000"/>
                </a:solidFill>
                <a:latin typeface="Adobe Gothic Std B"/>
              </a:rPr>
              <a:t>Стайл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»)</a:t>
            </a:r>
          </a:p>
          <a:p>
            <a:pPr lvl="0" algn="ctr">
              <a:spcBef>
                <a:spcPts val="1200"/>
              </a:spcBef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Вся информация размещена на официальном ресурсе по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адресу:</a:t>
            </a:r>
          </a:p>
          <a:p>
            <a:pPr lvl="0" algn="ctr">
              <a:spcBef>
                <a:spcPts val="1200"/>
              </a:spcBef>
              <a:spcAft>
                <a:spcPts val="800"/>
              </a:spcAft>
            </a:pPr>
            <a:r>
              <a:rPr lang="en-US" sz="1600" dirty="0" smtClean="0">
                <a:solidFill>
                  <a:srgbClr val="000000"/>
                </a:solidFill>
                <a:latin typeface="Adobe Gothic Std B"/>
                <a:hlinkClick r:id="rId3"/>
              </a:rPr>
              <a:t>https</a:t>
            </a:r>
            <a:r>
              <a:rPr lang="en-US" sz="1600" dirty="0">
                <a:solidFill>
                  <a:srgbClr val="000000"/>
                </a:solidFill>
                <a:latin typeface="Adobe Gothic Std B"/>
                <a:hlinkClick r:id="rId3"/>
              </a:rPr>
              <a:t>://</a:t>
            </a:r>
            <a:r>
              <a:rPr lang="en-US" sz="1600" dirty="0" smtClean="0">
                <a:solidFill>
                  <a:srgbClr val="000000"/>
                </a:solidFill>
                <a:latin typeface="Adobe Gothic Std B"/>
                <a:hlinkClick r:id="rId3"/>
              </a:rPr>
              <a:t>bankrot.fedresurs.ru/MessageWindow.aspx?ID=AD0BFD70DFA841AB1144C33945A1B5C2</a:t>
            </a:r>
            <a:endParaRPr lang="ru-RU" sz="1600" dirty="0" smtClean="0">
              <a:solidFill>
                <a:srgbClr val="000000"/>
              </a:solidFill>
              <a:latin typeface="Adobe Gothic Std B"/>
            </a:endParaRPr>
          </a:p>
          <a:p>
            <a:pPr lvl="0" algn="ctr">
              <a:spcBef>
                <a:spcPts val="1200"/>
              </a:spcBef>
              <a:spcAft>
                <a:spcPts val="800"/>
              </a:spcAft>
            </a:pPr>
            <a:endParaRPr lang="ru-RU" sz="1600" dirty="0" smtClean="0">
              <a:solidFill>
                <a:srgbClr val="000000"/>
              </a:solidFill>
              <a:latin typeface="Adobe Gothic Std B"/>
            </a:endParaRPr>
          </a:p>
          <a:p>
            <a:pPr lvl="0" algn="ctr">
              <a:spcBef>
                <a:spcPts val="1200"/>
              </a:spcBef>
              <a:spcAft>
                <a:spcPts val="800"/>
              </a:spcAft>
            </a:pPr>
            <a:endParaRPr lang="ru-RU" sz="1600" dirty="0">
              <a:solidFill>
                <a:srgbClr val="000000"/>
              </a:solidFill>
              <a:latin typeface="Adobe Gothic Std B"/>
            </a:endParaRPr>
          </a:p>
        </p:txBody>
      </p:sp>
    </p:spTree>
    <p:extLst>
      <p:ext uri="{BB962C8B-B14F-4D97-AF65-F5344CB8AC3E}">
        <p14:creationId xmlns:p14="http://schemas.microsoft.com/office/powerpoint/2010/main" val="3399801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1519" y="939799"/>
            <a:ext cx="1120648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ru-RU" sz="2400" dirty="0" smtClean="0">
                <a:latin typeface="+mj-lt"/>
              </a:rPr>
              <a:t>На электронной площадке «</a:t>
            </a:r>
            <a:r>
              <a:rPr lang="ru-RU" sz="2400" dirty="0" err="1">
                <a:latin typeface="+mj-lt"/>
              </a:rPr>
              <a:t>Альфалот</a:t>
            </a:r>
            <a:r>
              <a:rPr lang="ru-RU" sz="2400" dirty="0">
                <a:latin typeface="+mj-lt"/>
              </a:rPr>
              <a:t>»: </a:t>
            </a:r>
            <a:r>
              <a:rPr lang="en-US" sz="2400" dirty="0">
                <a:latin typeface="+mj-lt"/>
                <a:hlinkClick r:id="rId2"/>
              </a:rPr>
              <a:t>https://</a:t>
            </a:r>
            <a:r>
              <a:rPr lang="en-US" sz="2400" dirty="0" smtClean="0">
                <a:latin typeface="+mj-lt"/>
                <a:hlinkClick r:id="rId2"/>
              </a:rPr>
              <a:t>bankrupt.alfalot.ru</a:t>
            </a:r>
            <a:r>
              <a:rPr lang="ru-RU" sz="2400" dirty="0">
                <a:latin typeface="+mj-lt"/>
              </a:rPr>
              <a:t> </a:t>
            </a:r>
            <a:r>
              <a:rPr lang="ru-RU" sz="2400" dirty="0" smtClean="0">
                <a:latin typeface="+mj-lt"/>
              </a:rPr>
              <a:t>03.08.2020 проводятся электронные </a:t>
            </a:r>
            <a:r>
              <a:rPr lang="ru-RU" sz="2400" dirty="0">
                <a:latin typeface="+mj-lt"/>
              </a:rPr>
              <a:t>торги в форме </a:t>
            </a:r>
            <a:r>
              <a:rPr lang="ru-RU" sz="2400" dirty="0" smtClean="0">
                <a:latin typeface="+mj-lt"/>
              </a:rPr>
              <a:t>аукциона, </a:t>
            </a:r>
            <a:r>
              <a:rPr lang="ru-RU" sz="2400" dirty="0">
                <a:latin typeface="+mj-lt"/>
              </a:rPr>
              <a:t>с открытой формой подачи предложения о </a:t>
            </a:r>
            <a:r>
              <a:rPr lang="ru-RU" sz="2400" dirty="0" smtClean="0">
                <a:latin typeface="+mj-lt"/>
              </a:rPr>
              <a:t>цене, по </a:t>
            </a:r>
            <a:r>
              <a:rPr lang="ru-RU" sz="2400" dirty="0">
                <a:latin typeface="+mj-lt"/>
              </a:rPr>
              <a:t>реализации следующего </a:t>
            </a:r>
            <a:r>
              <a:rPr lang="ru-RU" sz="2400" dirty="0" smtClean="0">
                <a:latin typeface="+mj-lt"/>
              </a:rPr>
              <a:t>имущества:</a:t>
            </a:r>
            <a:endParaRPr lang="en-US" sz="2400" dirty="0">
              <a:latin typeface="+mj-lt"/>
            </a:endParaRPr>
          </a:p>
        </p:txBody>
      </p:sp>
      <p:grpSp>
        <p:nvGrpSpPr>
          <p:cNvPr id="3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333404" y="2119745"/>
            <a:ext cx="57939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  <a:latin typeface="+mj-lt"/>
              </a:rPr>
              <a:t> </a:t>
            </a:r>
            <a:endParaRPr lang="ru-RU" sz="1400" dirty="0"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6705" y="2427522"/>
            <a:ext cx="11596255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</a:t>
            </a:r>
            <a:r>
              <a:rPr lang="ru-RU" sz="1600" dirty="0">
                <a:latin typeface="+mj-lt"/>
              </a:rPr>
              <a:t>№ </a:t>
            </a:r>
            <a:r>
              <a:rPr lang="ru-RU" sz="1600" dirty="0" smtClean="0">
                <a:latin typeface="+mj-lt"/>
              </a:rPr>
              <a:t>34:  </a:t>
            </a:r>
            <a:r>
              <a:rPr lang="ru-RU" sz="1600" dirty="0">
                <a:latin typeface="+mj-lt"/>
              </a:rPr>
              <a:t>Право аренды земельных участков №23:43:0000000:894/11, площадью 12 139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</a:t>
            </a:r>
            <a:r>
              <a:rPr lang="ru-RU" sz="1600" dirty="0">
                <a:latin typeface="+mj-lt"/>
              </a:rPr>
              <a:t>№23:43:0000000:894/12 площадью 9 500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</a:t>
            </a:r>
            <a:r>
              <a:rPr lang="ru-RU" sz="1600" dirty="0">
                <a:latin typeface="+mj-lt"/>
              </a:rPr>
              <a:t>№23:43:0000000:894/20 площадью 41 </a:t>
            </a:r>
            <a:r>
              <a:rPr lang="ru-RU" sz="1600" dirty="0" err="1">
                <a:latin typeface="+mj-lt"/>
              </a:rPr>
              <a:t>кв.м</a:t>
            </a:r>
            <a:r>
              <a:rPr lang="ru-RU" sz="1600" dirty="0">
                <a:latin typeface="+mj-lt"/>
              </a:rPr>
              <a:t>. </a:t>
            </a:r>
            <a:r>
              <a:rPr lang="ru-RU" sz="1600" b="1" dirty="0">
                <a:latin typeface="+mj-lt"/>
              </a:rPr>
              <a:t>Начальная цена: 134 </a:t>
            </a:r>
            <a:r>
              <a:rPr lang="ru-RU" sz="1600" b="1" dirty="0" smtClean="0">
                <a:latin typeface="+mj-lt"/>
              </a:rPr>
              <a:t>416, 00 тыс. руб.</a:t>
            </a:r>
          </a:p>
          <a:p>
            <a:pPr>
              <a:spcAft>
                <a:spcPts val="500"/>
              </a:spcAft>
            </a:pPr>
            <a:endParaRPr lang="ru-RU" sz="1600" dirty="0" smtClean="0">
              <a:latin typeface="+mj-lt"/>
            </a:endParaRP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+mj-lt"/>
              </a:rPr>
              <a:t>Лот № 35</a:t>
            </a:r>
            <a:r>
              <a:rPr lang="ru-RU" sz="1600" dirty="0">
                <a:latin typeface="+mj-lt"/>
              </a:rPr>
              <a:t>:  Нежилые помещения №744, </a:t>
            </a:r>
            <a:r>
              <a:rPr lang="ru-RU" sz="1600" dirty="0" err="1">
                <a:latin typeface="+mj-lt"/>
              </a:rPr>
              <a:t>кад</a:t>
            </a:r>
            <a:r>
              <a:rPr lang="ru-RU" sz="1600" dirty="0">
                <a:latin typeface="+mj-lt"/>
              </a:rPr>
              <a:t>. № 23:43:0119002:4495, пл. 3 </a:t>
            </a:r>
            <a:r>
              <a:rPr lang="ru-RU" sz="1600" dirty="0" err="1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. </a:t>
            </a:r>
            <a:r>
              <a:rPr lang="ru-RU" sz="1600" b="1" dirty="0" smtClean="0">
                <a:latin typeface="+mj-lt"/>
              </a:rPr>
              <a:t>Начальная цена: 44 тыс. руб.</a:t>
            </a:r>
          </a:p>
          <a:p>
            <a:pPr>
              <a:spcAft>
                <a:spcPts val="500"/>
              </a:spcAft>
            </a:pPr>
            <a:r>
              <a:rPr lang="ru-RU" sz="1600" dirty="0" smtClean="0">
                <a:latin typeface="Arial" panose="020B0604020202020204" pitchFamily="34" charset="0"/>
              </a:rPr>
              <a:t>Место </a:t>
            </a:r>
            <a:r>
              <a:rPr lang="ru-RU" sz="1600" dirty="0">
                <a:latin typeface="Arial" panose="020B0604020202020204" pitchFamily="34" charset="0"/>
              </a:rPr>
              <a:t>нахождения имущества: г. Краснодар г. Краснодар, </a:t>
            </a:r>
            <a:r>
              <a:rPr lang="ru-RU" sz="1600" dirty="0" smtClean="0">
                <a:latin typeface="Arial" panose="020B0604020202020204" pitchFamily="34" charset="0"/>
              </a:rPr>
              <a:t>проезд </a:t>
            </a:r>
            <a:r>
              <a:rPr lang="ru-RU" sz="1600" dirty="0">
                <a:latin typeface="Arial" panose="020B0604020202020204" pitchFamily="34" charset="0"/>
              </a:rPr>
              <a:t>1-й </a:t>
            </a:r>
            <a:r>
              <a:rPr lang="ru-RU" sz="1600" dirty="0" smtClean="0">
                <a:latin typeface="Arial" panose="020B0604020202020204" pitchFamily="34" charset="0"/>
              </a:rPr>
              <a:t>Лиговский</a:t>
            </a:r>
            <a:r>
              <a:rPr lang="ru-RU" sz="1600" dirty="0">
                <a:latin typeface="Arial" panose="020B0604020202020204" pitchFamily="34" charset="0"/>
              </a:rPr>
              <a:t>.</a:t>
            </a:r>
            <a:endParaRPr lang="ru-RU" sz="1600" dirty="0" smtClean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6705" y="4372476"/>
            <a:ext cx="11408295" cy="2790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Заявки на участие в торгах принимаются </a:t>
            </a:r>
            <a:r>
              <a:rPr lang="ru-RU" sz="1600" b="1" dirty="0">
                <a:solidFill>
                  <a:srgbClr val="000000"/>
                </a:solidFill>
                <a:latin typeface="Adobe Gothic Std B"/>
              </a:rPr>
              <a:t>с </a:t>
            </a:r>
            <a:r>
              <a:rPr lang="ru-RU" sz="1600" b="1" dirty="0" smtClean="0">
                <a:solidFill>
                  <a:srgbClr val="000000"/>
                </a:solidFill>
                <a:latin typeface="Adobe Gothic Std B"/>
              </a:rPr>
              <a:t>22.06.2020 по 29.07.2020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 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в электронной форме на сайте электронной площадки. Шаг аукциона – 5% от начальной цены продажи.</a:t>
            </a:r>
            <a:endParaRPr lang="ru-RU" sz="1600" dirty="0" smtClean="0">
              <a:solidFill>
                <a:srgbClr val="000000"/>
              </a:solidFill>
              <a:latin typeface="Adobe Gothic Std B"/>
            </a:endParaRPr>
          </a:p>
          <a:p>
            <a:pPr lvl="0">
              <a:spcAft>
                <a:spcPts val="800"/>
              </a:spcAft>
            </a:pP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Организатор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торгов – Кравченко Михаил Михайлович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(г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. Краснодар, ул. Мира,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д.28)</a:t>
            </a:r>
          </a:p>
          <a:p>
            <a:pPr lvl="0" algn="ctr">
              <a:spcAft>
                <a:spcPts val="800"/>
              </a:spcAft>
            </a:pP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Вся </a:t>
            </a:r>
            <a:r>
              <a:rPr lang="ru-RU" sz="1600" dirty="0">
                <a:solidFill>
                  <a:srgbClr val="000000"/>
                </a:solidFill>
                <a:latin typeface="Adobe Gothic Std B"/>
              </a:rPr>
              <a:t>информация размещена на официальном ресурсе по </a:t>
            </a:r>
            <a:r>
              <a:rPr lang="ru-RU" sz="1600" dirty="0" smtClean="0">
                <a:solidFill>
                  <a:srgbClr val="000000"/>
                </a:solidFill>
                <a:latin typeface="Adobe Gothic Std B"/>
              </a:rPr>
              <a:t>адресу:</a:t>
            </a:r>
          </a:p>
          <a:p>
            <a:pPr lvl="0" algn="ctr">
              <a:spcBef>
                <a:spcPts val="1200"/>
              </a:spcBef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  <a:latin typeface="Adobe Gothic Std B"/>
                <a:hlinkClick r:id="rId3"/>
              </a:rPr>
              <a:t>https://</a:t>
            </a:r>
            <a:r>
              <a:rPr lang="en-US" sz="1600" dirty="0" smtClean="0">
                <a:solidFill>
                  <a:srgbClr val="000000"/>
                </a:solidFill>
                <a:latin typeface="Adobe Gothic Std B"/>
                <a:hlinkClick r:id="rId3"/>
              </a:rPr>
              <a:t>bankrot.fedresurs.ru/MessageWindow.aspx?ID=E6633C932C19CA39989407B58D298122</a:t>
            </a:r>
            <a:endParaRPr lang="ru-RU" sz="1600" dirty="0" smtClean="0">
              <a:solidFill>
                <a:srgbClr val="000000"/>
              </a:solidFill>
              <a:latin typeface="Adobe Gothic Std B"/>
            </a:endParaRPr>
          </a:p>
          <a:p>
            <a:pPr lvl="0" algn="ctr">
              <a:spcBef>
                <a:spcPts val="1200"/>
              </a:spcBef>
              <a:spcAft>
                <a:spcPts val="800"/>
              </a:spcAft>
            </a:pPr>
            <a:endParaRPr lang="ru-RU" sz="1600" dirty="0" smtClean="0">
              <a:solidFill>
                <a:srgbClr val="000000"/>
              </a:solidFill>
              <a:latin typeface="Adobe Gothic Std B"/>
            </a:endParaRPr>
          </a:p>
          <a:p>
            <a:pPr lvl="0" algn="ctr">
              <a:spcBef>
                <a:spcPts val="1200"/>
              </a:spcBef>
              <a:spcAft>
                <a:spcPts val="800"/>
              </a:spcAft>
            </a:pPr>
            <a:endParaRPr lang="ru-RU" sz="1600" dirty="0">
              <a:solidFill>
                <a:srgbClr val="000000"/>
              </a:solidFill>
              <a:latin typeface="Adobe Gothic Std B"/>
            </a:endParaRPr>
          </a:p>
        </p:txBody>
      </p:sp>
    </p:spTree>
    <p:extLst>
      <p:ext uri="{BB962C8B-B14F-4D97-AF65-F5344CB8AC3E}">
        <p14:creationId xmlns:p14="http://schemas.microsoft.com/office/powerpoint/2010/main" val="3848947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370521"/>
            <a:ext cx="12192000" cy="3487479"/>
          </a:xfrm>
          <a:prstGeom prst="rect">
            <a:avLst/>
          </a:prstGeom>
          <a:solidFill>
            <a:srgbClr val="0C3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3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39788" y="688975"/>
            <a:ext cx="567531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>
                <a:solidFill>
                  <a:srgbClr val="0C344C"/>
                </a:solidFill>
                <a:latin typeface="+mj-lt"/>
              </a:rPr>
              <a:t>Спасибо за внимание!</a:t>
            </a:r>
            <a:endParaRPr lang="en-US" sz="2800" dirty="0">
              <a:solidFill>
                <a:srgbClr val="0C344C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17745" y="1833486"/>
            <a:ext cx="5718581" cy="1314187"/>
            <a:chOff x="6515099" y="1771723"/>
            <a:chExt cx="5230310" cy="1314187"/>
          </a:xfrm>
        </p:grpSpPr>
        <p:sp>
          <p:nvSpPr>
            <p:cNvPr id="10" name="TextBox 25"/>
            <p:cNvSpPr txBox="1"/>
            <p:nvPr/>
          </p:nvSpPr>
          <p:spPr>
            <a:xfrm>
              <a:off x="6515099" y="1771723"/>
              <a:ext cx="5230310" cy="492443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600" dirty="0" smtClean="0">
                  <a:solidFill>
                    <a:srgbClr val="6F878C"/>
                  </a:solidFill>
                  <a:latin typeface="+mj-lt"/>
                  <a:cs typeface="Calibri Light" panose="020F0302020204030204" pitchFamily="34" charset="0"/>
                </a:rPr>
                <a:t>Администрация муниципального образования </a:t>
              </a:r>
            </a:p>
            <a:p>
              <a:r>
                <a:rPr lang="ru-RU" sz="1600" dirty="0" smtClean="0">
                  <a:solidFill>
                    <a:srgbClr val="6F878C"/>
                  </a:solidFill>
                  <a:latin typeface="+mj-lt"/>
                  <a:cs typeface="Calibri Light" panose="020F0302020204030204" pitchFamily="34" charset="0"/>
                </a:rPr>
                <a:t>город Краснодар</a:t>
              </a:r>
              <a:endParaRPr lang="en-US" sz="1600" dirty="0">
                <a:solidFill>
                  <a:srgbClr val="6F878C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sp>
          <p:nvSpPr>
            <p:cNvPr id="11" name="TextBox 25"/>
            <p:cNvSpPr txBox="1"/>
            <p:nvPr/>
          </p:nvSpPr>
          <p:spPr>
            <a:xfrm>
              <a:off x="6515099" y="2439579"/>
              <a:ext cx="4579914" cy="6463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5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Calibri Light" panose="020F0302020204030204" pitchFamily="34" charset="0"/>
                </a:rPr>
                <a:t>Получить консультацию или отправить заявку на инвестиционный проект можно на официальном инвестиционном портале города Краснодар: </a:t>
              </a:r>
              <a:endParaRPr lang="en-US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endParaRPr>
            </a:p>
            <a:p>
              <a:endParaRPr lang="ru-RU" sz="10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Calibri Light" panose="020F0302020204030204" pitchFamily="34" charset="0"/>
              </a:endParaRPr>
            </a:p>
            <a:p>
              <a:r>
                <a:rPr lang="en-US" sz="1050" b="1" dirty="0" smtClean="0">
                  <a:solidFill>
                    <a:srgbClr val="19627F"/>
                  </a:solidFill>
                  <a:latin typeface="+mj-lt"/>
                  <a:cs typeface="Calibri Light" panose="020F0302020204030204" pitchFamily="34" charset="0"/>
                </a:rPr>
                <a:t>www.investment.krd.ru</a:t>
              </a:r>
              <a:endParaRPr lang="en-US" sz="1050" b="1" dirty="0">
                <a:solidFill>
                  <a:srgbClr val="19627F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5817745" y="3921712"/>
            <a:ext cx="3181789" cy="1406217"/>
            <a:chOff x="837317" y="4568043"/>
            <a:chExt cx="3181789" cy="1406217"/>
          </a:xfrm>
        </p:grpSpPr>
        <p:sp>
          <p:nvSpPr>
            <p:cNvPr id="21" name="TextBox 25"/>
            <p:cNvSpPr txBox="1"/>
            <p:nvPr/>
          </p:nvSpPr>
          <p:spPr>
            <a:xfrm>
              <a:off x="837317" y="5004764"/>
              <a:ext cx="3181789" cy="9694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050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350000 г. Краснодар, ул. Красная, 122</a:t>
              </a:r>
            </a:p>
            <a:p>
              <a:endParaRPr lang="ru-RU" sz="105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  <a:p>
              <a:r>
                <a:rPr lang="ru-RU" sz="1050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Инвесторам телефон для справок:</a:t>
              </a:r>
            </a:p>
            <a:p>
              <a:r>
                <a:rPr lang="ru-RU" sz="1050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+ 7 (861) </a:t>
              </a:r>
              <a:r>
                <a:rPr lang="ru-RU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259</a:t>
              </a:r>
              <a:r>
                <a:rPr lang="en-US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-</a:t>
              </a:r>
              <a:r>
                <a:rPr lang="ru-RU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82</a:t>
              </a:r>
              <a:r>
                <a:rPr lang="en-US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-</a:t>
              </a:r>
              <a:r>
                <a:rPr lang="ru-RU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17</a:t>
              </a:r>
              <a:endParaRPr lang="ru-RU" sz="105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  <a:p>
              <a:endParaRPr lang="ru-RU" sz="105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  <a:p>
              <a:r>
                <a:rPr lang="en-US" sz="1050" dirty="0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e-</a:t>
              </a:r>
              <a:r>
                <a:rPr lang="ru-RU" sz="1050" dirty="0" err="1" smtClean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mail</a:t>
              </a:r>
              <a:r>
                <a:rPr lang="ru-RU" sz="1050" dirty="0">
                  <a:solidFill>
                    <a:schemeClr val="bg1"/>
                  </a:solidFill>
                  <a:latin typeface="+mj-lt"/>
                  <a:cs typeface="Calibri Light" panose="020F0302020204030204" pitchFamily="34" charset="0"/>
                </a:rPr>
                <a:t>: plan@krd.ru</a:t>
              </a:r>
              <a:endParaRPr lang="en-US" sz="1050" dirty="0">
                <a:solidFill>
                  <a:schemeClr val="bg1"/>
                </a:solidFill>
                <a:latin typeface="+mj-lt"/>
                <a:cs typeface="Calibri Light" panose="020F0302020204030204" pitchFamily="34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38044" y="4568043"/>
              <a:ext cx="272283" cy="295733"/>
              <a:chOff x="3421063" y="2887663"/>
              <a:chExt cx="331788" cy="360363"/>
            </a:xfrm>
            <a:solidFill>
              <a:schemeClr val="bg1"/>
            </a:solidFill>
          </p:grpSpPr>
          <p:sp>
            <p:nvSpPr>
              <p:cNvPr id="24" name="Freeform 211"/>
              <p:cNvSpPr>
                <a:spLocks noEditPoints="1"/>
              </p:cNvSpPr>
              <p:nvPr/>
            </p:nvSpPr>
            <p:spPr bwMode="auto">
              <a:xfrm>
                <a:off x="3586163" y="3082926"/>
                <a:ext cx="166688" cy="165100"/>
              </a:xfrm>
              <a:custGeom>
                <a:avLst/>
                <a:gdLst>
                  <a:gd name="T0" fmla="*/ 43 w 44"/>
                  <a:gd name="T1" fmla="*/ 40 h 44"/>
                  <a:gd name="T2" fmla="*/ 31 w 44"/>
                  <a:gd name="T3" fmla="*/ 28 h 44"/>
                  <a:gd name="T4" fmla="*/ 34 w 44"/>
                  <a:gd name="T5" fmla="*/ 17 h 44"/>
                  <a:gd name="T6" fmla="*/ 17 w 44"/>
                  <a:gd name="T7" fmla="*/ 0 h 44"/>
                  <a:gd name="T8" fmla="*/ 0 w 44"/>
                  <a:gd name="T9" fmla="*/ 17 h 44"/>
                  <a:gd name="T10" fmla="*/ 17 w 44"/>
                  <a:gd name="T11" fmla="*/ 34 h 44"/>
                  <a:gd name="T12" fmla="*/ 28 w 44"/>
                  <a:gd name="T13" fmla="*/ 30 h 44"/>
                  <a:gd name="T14" fmla="*/ 41 w 44"/>
                  <a:gd name="T15" fmla="*/ 43 h 44"/>
                  <a:gd name="T16" fmla="*/ 42 w 44"/>
                  <a:gd name="T17" fmla="*/ 44 h 44"/>
                  <a:gd name="T18" fmla="*/ 43 w 44"/>
                  <a:gd name="T19" fmla="*/ 43 h 44"/>
                  <a:gd name="T20" fmla="*/ 43 w 44"/>
                  <a:gd name="T21" fmla="*/ 40 h 44"/>
                  <a:gd name="T22" fmla="*/ 4 w 44"/>
                  <a:gd name="T23" fmla="*/ 17 h 44"/>
                  <a:gd name="T24" fmla="*/ 17 w 44"/>
                  <a:gd name="T25" fmla="*/ 4 h 44"/>
                  <a:gd name="T26" fmla="*/ 30 w 44"/>
                  <a:gd name="T27" fmla="*/ 17 h 44"/>
                  <a:gd name="T28" fmla="*/ 17 w 44"/>
                  <a:gd name="T29" fmla="*/ 30 h 44"/>
                  <a:gd name="T30" fmla="*/ 4 w 44"/>
                  <a:gd name="T31" fmla="*/ 1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" h="44">
                    <a:moveTo>
                      <a:pt x="43" y="40"/>
                    </a:moveTo>
                    <a:cubicBezTo>
                      <a:pt x="31" y="28"/>
                      <a:pt x="31" y="28"/>
                      <a:pt x="31" y="28"/>
                    </a:cubicBezTo>
                    <a:cubicBezTo>
                      <a:pt x="33" y="25"/>
                      <a:pt x="34" y="21"/>
                      <a:pt x="34" y="17"/>
                    </a:cubicBezTo>
                    <a:cubicBezTo>
                      <a:pt x="34" y="8"/>
                      <a:pt x="2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7"/>
                      <a:pt x="8" y="34"/>
                      <a:pt x="17" y="34"/>
                    </a:cubicBezTo>
                    <a:cubicBezTo>
                      <a:pt x="21" y="34"/>
                      <a:pt x="25" y="33"/>
                      <a:pt x="28" y="30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44"/>
                      <a:pt x="41" y="44"/>
                      <a:pt x="42" y="44"/>
                    </a:cubicBezTo>
                    <a:cubicBezTo>
                      <a:pt x="43" y="44"/>
                      <a:pt x="43" y="44"/>
                      <a:pt x="43" y="43"/>
                    </a:cubicBezTo>
                    <a:cubicBezTo>
                      <a:pt x="44" y="42"/>
                      <a:pt x="44" y="41"/>
                      <a:pt x="43" y="40"/>
                    </a:cubicBezTo>
                    <a:close/>
                    <a:moveTo>
                      <a:pt x="4" y="17"/>
                    </a:moveTo>
                    <a:cubicBezTo>
                      <a:pt x="4" y="10"/>
                      <a:pt x="10" y="4"/>
                      <a:pt x="17" y="4"/>
                    </a:cubicBezTo>
                    <a:cubicBezTo>
                      <a:pt x="25" y="4"/>
                      <a:pt x="30" y="10"/>
                      <a:pt x="30" y="17"/>
                    </a:cubicBezTo>
                    <a:cubicBezTo>
                      <a:pt x="30" y="24"/>
                      <a:pt x="25" y="30"/>
                      <a:pt x="17" y="30"/>
                    </a:cubicBezTo>
                    <a:cubicBezTo>
                      <a:pt x="10" y="30"/>
                      <a:pt x="4" y="24"/>
                      <a:pt x="4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5" name="Freeform 212"/>
              <p:cNvSpPr>
                <a:spLocks/>
              </p:cNvSpPr>
              <p:nvPr/>
            </p:nvSpPr>
            <p:spPr bwMode="auto">
              <a:xfrm>
                <a:off x="3451225" y="2917826"/>
                <a:ext cx="255588" cy="14288"/>
              </a:xfrm>
              <a:custGeom>
                <a:avLst/>
                <a:gdLst>
                  <a:gd name="T0" fmla="*/ 2 w 68"/>
                  <a:gd name="T1" fmla="*/ 0 h 4"/>
                  <a:gd name="T2" fmla="*/ 0 w 68"/>
                  <a:gd name="T3" fmla="*/ 2 h 4"/>
                  <a:gd name="T4" fmla="*/ 2 w 68"/>
                  <a:gd name="T5" fmla="*/ 4 h 4"/>
                  <a:gd name="T6" fmla="*/ 66 w 68"/>
                  <a:gd name="T7" fmla="*/ 4 h 4"/>
                  <a:gd name="T8" fmla="*/ 68 w 68"/>
                  <a:gd name="T9" fmla="*/ 2 h 4"/>
                  <a:gd name="T10" fmla="*/ 66 w 68"/>
                  <a:gd name="T11" fmla="*/ 0 h 4"/>
                  <a:gd name="T12" fmla="*/ 2 w 68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" h="4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6" y="4"/>
                      <a:pt x="66" y="4"/>
                      <a:pt x="66" y="4"/>
                    </a:cubicBezTo>
                    <a:cubicBezTo>
                      <a:pt x="67" y="4"/>
                      <a:pt x="68" y="3"/>
                      <a:pt x="68" y="2"/>
                    </a:cubicBezTo>
                    <a:cubicBezTo>
                      <a:pt x="68" y="1"/>
                      <a:pt x="67" y="0"/>
                      <a:pt x="66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6" name="Freeform 213"/>
              <p:cNvSpPr>
                <a:spLocks/>
              </p:cNvSpPr>
              <p:nvPr/>
            </p:nvSpPr>
            <p:spPr bwMode="auto">
              <a:xfrm>
                <a:off x="3722688" y="318452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27" name="Freeform 214"/>
              <p:cNvSpPr>
                <a:spLocks/>
              </p:cNvSpPr>
              <p:nvPr/>
            </p:nvSpPr>
            <p:spPr bwMode="auto">
              <a:xfrm>
                <a:off x="3421063" y="2887663"/>
                <a:ext cx="301625" cy="360363"/>
              </a:xfrm>
              <a:custGeom>
                <a:avLst/>
                <a:gdLst>
                  <a:gd name="T0" fmla="*/ 71 w 80"/>
                  <a:gd name="T1" fmla="*/ 88 h 96"/>
                  <a:gd name="T2" fmla="*/ 61 w 80"/>
                  <a:gd name="T3" fmla="*/ 90 h 96"/>
                  <a:gd name="T4" fmla="*/ 40 w 80"/>
                  <a:gd name="T5" fmla="*/ 69 h 96"/>
                  <a:gd name="T6" fmla="*/ 61 w 80"/>
                  <a:gd name="T7" fmla="*/ 48 h 96"/>
                  <a:gd name="T8" fmla="*/ 80 w 80"/>
                  <a:gd name="T9" fmla="*/ 59 h 96"/>
                  <a:gd name="T10" fmla="*/ 80 w 80"/>
                  <a:gd name="T11" fmla="*/ 18 h 96"/>
                  <a:gd name="T12" fmla="*/ 78 w 80"/>
                  <a:gd name="T13" fmla="*/ 16 h 96"/>
                  <a:gd name="T14" fmla="*/ 10 w 80"/>
                  <a:gd name="T15" fmla="*/ 16 h 96"/>
                  <a:gd name="T16" fmla="*/ 4 w 80"/>
                  <a:gd name="T17" fmla="*/ 10 h 96"/>
                  <a:gd name="T18" fmla="*/ 10 w 80"/>
                  <a:gd name="T19" fmla="*/ 4 h 96"/>
                  <a:gd name="T20" fmla="*/ 78 w 80"/>
                  <a:gd name="T21" fmla="*/ 4 h 96"/>
                  <a:gd name="T22" fmla="*/ 80 w 80"/>
                  <a:gd name="T23" fmla="*/ 2 h 96"/>
                  <a:gd name="T24" fmla="*/ 78 w 80"/>
                  <a:gd name="T25" fmla="*/ 0 h 96"/>
                  <a:gd name="T26" fmla="*/ 10 w 80"/>
                  <a:gd name="T27" fmla="*/ 0 h 96"/>
                  <a:gd name="T28" fmla="*/ 0 w 80"/>
                  <a:gd name="T29" fmla="*/ 10 h 96"/>
                  <a:gd name="T30" fmla="*/ 0 w 80"/>
                  <a:gd name="T31" fmla="*/ 86 h 96"/>
                  <a:gd name="T32" fmla="*/ 10 w 80"/>
                  <a:gd name="T33" fmla="*/ 96 h 96"/>
                  <a:gd name="T34" fmla="*/ 78 w 80"/>
                  <a:gd name="T35" fmla="*/ 96 h 96"/>
                  <a:gd name="T36" fmla="*/ 79 w 80"/>
                  <a:gd name="T37" fmla="*/ 96 h 96"/>
                  <a:gd name="T38" fmla="*/ 71 w 80"/>
                  <a:gd name="T39" fmla="*/ 88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0" h="96">
                    <a:moveTo>
                      <a:pt x="71" y="88"/>
                    </a:moveTo>
                    <a:cubicBezTo>
                      <a:pt x="68" y="89"/>
                      <a:pt x="65" y="90"/>
                      <a:pt x="61" y="90"/>
                    </a:cubicBezTo>
                    <a:cubicBezTo>
                      <a:pt x="50" y="90"/>
                      <a:pt x="40" y="81"/>
                      <a:pt x="40" y="69"/>
                    </a:cubicBezTo>
                    <a:cubicBezTo>
                      <a:pt x="40" y="57"/>
                      <a:pt x="50" y="48"/>
                      <a:pt x="61" y="48"/>
                    </a:cubicBezTo>
                    <a:cubicBezTo>
                      <a:pt x="69" y="48"/>
                      <a:pt x="76" y="53"/>
                      <a:pt x="80" y="59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7"/>
                      <a:pt x="79" y="16"/>
                      <a:pt x="78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7" y="16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4"/>
                      <a:pt x="80" y="3"/>
                      <a:pt x="80" y="2"/>
                    </a:cubicBezTo>
                    <a:cubicBezTo>
                      <a:pt x="80" y="1"/>
                      <a:pt x="79" y="0"/>
                      <a:pt x="7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4"/>
                      <a:pt x="0" y="10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0" y="92"/>
                      <a:pt x="4" y="96"/>
                      <a:pt x="10" y="96"/>
                    </a:cubicBezTo>
                    <a:cubicBezTo>
                      <a:pt x="78" y="96"/>
                      <a:pt x="78" y="96"/>
                      <a:pt x="78" y="96"/>
                    </a:cubicBezTo>
                    <a:cubicBezTo>
                      <a:pt x="78" y="96"/>
                      <a:pt x="79" y="96"/>
                      <a:pt x="79" y="96"/>
                    </a:cubicBezTo>
                    <a:lnTo>
                      <a:pt x="71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1" y="1809380"/>
            <a:ext cx="4422576" cy="258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1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15280" y="676115"/>
            <a:ext cx="1065628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 smtClean="0">
                <a:latin typeface="+mj-lt"/>
              </a:rPr>
              <a:t>ЗАО </a:t>
            </a:r>
            <a:r>
              <a:rPr lang="ru-RU" sz="2800" dirty="0">
                <a:latin typeface="+mj-lt"/>
              </a:rPr>
              <a:t>«Кубаньстройпроект</a:t>
            </a:r>
            <a:r>
              <a:rPr lang="ru-RU" sz="2800" dirty="0" smtClean="0">
                <a:latin typeface="+mj-lt"/>
              </a:rPr>
              <a:t>» располагает земельными участками, рыночной стоимостью (без учёта НДС), согласно отчета об оценки от 28.08.2019, в размере  349 545 тыс. руб.:</a:t>
            </a:r>
          </a:p>
          <a:p>
            <a:pPr algn="ctr"/>
            <a:r>
              <a:rPr lang="ru-RU" sz="2800" b="1" dirty="0" smtClean="0">
                <a:latin typeface="+mj-lt"/>
              </a:rPr>
              <a:t>  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776801" y="2550380"/>
            <a:ext cx="967303" cy="571139"/>
            <a:chOff x="1113598" y="2572521"/>
            <a:chExt cx="1166638" cy="734541"/>
          </a:xfrm>
        </p:grpSpPr>
        <p:grpSp>
          <p:nvGrpSpPr>
            <p:cNvPr id="30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33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34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35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31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32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917586" y="2393780"/>
            <a:ext cx="102744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Право аренды земельного участка с кадастровым номером 23:43:0000000:894/4, площадью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15562 </a:t>
            </a:r>
            <a:r>
              <a:rPr lang="ru-RU" sz="1600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расположенного по адресу: Краснодарский край, г. Краснодар, Прикубанский внутригородской округ, проезд 1-й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Лиговский – 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62 067,17 тыс. руб.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;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776802" y="3763530"/>
            <a:ext cx="967303" cy="571139"/>
            <a:chOff x="1113598" y="2572521"/>
            <a:chExt cx="1166638" cy="734541"/>
          </a:xfrm>
        </p:grpSpPr>
        <p:grpSp>
          <p:nvGrpSpPr>
            <p:cNvPr id="37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40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41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42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38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39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917586" y="3631844"/>
            <a:ext cx="101940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Право аренды земельного участка с кадастровым номером 23:43:0000000:894/5, площадью 11516 </a:t>
            </a:r>
            <a:r>
              <a:rPr lang="ru-RU" sz="1600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, расположенного по адресу: Краснодарский край, г. Краснодар, Прикубанский внутригородской округ, проезд 1-й Лиговский - </a:t>
            </a:r>
            <a:r>
              <a:rPr lang="ru-RU" sz="1600" b="1" dirty="0">
                <a:solidFill>
                  <a:srgbClr val="000000"/>
                </a:solidFill>
                <a:latin typeface="+mj-lt"/>
              </a:rPr>
              <a:t>45 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930,18 тыс. руб.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;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ru-RU" sz="16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776803" y="4945958"/>
            <a:ext cx="967303" cy="571139"/>
            <a:chOff x="1113598" y="2572521"/>
            <a:chExt cx="1166638" cy="734541"/>
          </a:xfrm>
        </p:grpSpPr>
        <p:grpSp>
          <p:nvGrpSpPr>
            <p:cNvPr id="44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47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48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49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45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46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925177" y="4814272"/>
            <a:ext cx="1007840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Право аренды земельного участка с кадастровым номером 23:43:0000000:894/6, площадью 8191 </a:t>
            </a:r>
            <a:r>
              <a:rPr lang="ru-RU" sz="1600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, расположенного по адресу: Краснодарский край, г. Краснодар, Прикубанский внутригородской округ, проезд 1-й Лиговский - </a:t>
            </a:r>
            <a:r>
              <a:rPr lang="ru-RU" sz="1600" b="1" dirty="0">
                <a:solidFill>
                  <a:srgbClr val="000000"/>
                </a:solidFill>
                <a:latin typeface="+mj-lt"/>
              </a:rPr>
              <a:t>32 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668,82 тыс. руб.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;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0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807264" y="3004468"/>
            <a:ext cx="967303" cy="571139"/>
            <a:chOff x="1113598" y="2572521"/>
            <a:chExt cx="1166638" cy="734541"/>
          </a:xfrm>
        </p:grpSpPr>
        <p:grpSp>
          <p:nvGrpSpPr>
            <p:cNvPr id="30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33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34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35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31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32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962028" y="2796110"/>
            <a:ext cx="102299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Право аренды земельного участка с кадастровым номером 23:43:0000000:894/9, площадью 10014 </a:t>
            </a:r>
            <a:r>
              <a:rPr lang="ru-RU" sz="1600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расположенного по адресу: Краснодарский край, г. Краснодар, Прикубанский внутригородской округ, проезд 1-й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Лиговский – </a:t>
            </a:r>
            <a:r>
              <a:rPr lang="ru-RU" sz="1600" b="1" dirty="0">
                <a:solidFill>
                  <a:srgbClr val="000000"/>
                </a:solidFill>
                <a:latin typeface="+mj-lt"/>
              </a:rPr>
              <a:t>39 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939,63 тыс. руб.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;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	</a:t>
            </a:r>
          </a:p>
        </p:txBody>
      </p:sp>
      <p:grpSp>
        <p:nvGrpSpPr>
          <p:cNvPr id="36" name="Группа 35"/>
          <p:cNvGrpSpPr/>
          <p:nvPr/>
        </p:nvGrpSpPr>
        <p:grpSpPr>
          <a:xfrm>
            <a:off x="807267" y="4087461"/>
            <a:ext cx="967303" cy="571139"/>
            <a:chOff x="1113598" y="2572521"/>
            <a:chExt cx="1166638" cy="734541"/>
          </a:xfrm>
        </p:grpSpPr>
        <p:grpSp>
          <p:nvGrpSpPr>
            <p:cNvPr id="37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40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41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42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38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39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962028" y="3928672"/>
            <a:ext cx="1022997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Право аренды земельного участка с кадастровым номером 23:43:0000000:894/10, площадью 25095 </a:t>
            </a:r>
            <a:r>
              <a:rPr lang="ru-RU" sz="1600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расположенного по адресу: Краснодарский край, г. </a:t>
            </a:r>
            <a:r>
              <a:rPr lang="ru-RU" sz="1600" dirty="0" err="1">
                <a:solidFill>
                  <a:srgbClr val="000000"/>
                </a:solidFill>
                <a:latin typeface="+mj-lt"/>
              </a:rPr>
              <a:t>Краснодар,Прикубанский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 внутригородской округ, проезд 1-й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Лиговский - </a:t>
            </a:r>
            <a:r>
              <a:rPr lang="ru-RU" sz="1600" b="1" dirty="0">
                <a:solidFill>
                  <a:srgbClr val="000000"/>
                </a:solidFill>
                <a:latin typeface="+mj-lt"/>
              </a:rPr>
              <a:t>100 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088,39 тыс. руб.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;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43" name="Группа 42"/>
          <p:cNvGrpSpPr/>
          <p:nvPr/>
        </p:nvGrpSpPr>
        <p:grpSpPr>
          <a:xfrm>
            <a:off x="807267" y="5211249"/>
            <a:ext cx="967303" cy="571139"/>
            <a:chOff x="1113598" y="2572521"/>
            <a:chExt cx="1166638" cy="734541"/>
          </a:xfrm>
        </p:grpSpPr>
        <p:grpSp>
          <p:nvGrpSpPr>
            <p:cNvPr id="44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47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48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49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45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46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1925176" y="5145577"/>
            <a:ext cx="10178155" cy="1077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Право аренды земельного участка с кадастровым номером 23:43:0000000:894/16, площадью 73 </a:t>
            </a:r>
            <a:r>
              <a:rPr lang="ru-RU" sz="1600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расположенного по адресу: Краснодарский край, г. Краснодар, </a:t>
            </a:r>
            <a:r>
              <a:rPr lang="ru-RU" sz="1600" dirty="0" err="1">
                <a:solidFill>
                  <a:srgbClr val="000000"/>
                </a:solidFill>
                <a:latin typeface="+mj-lt"/>
              </a:rPr>
              <a:t>Прикубанский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внутригородской округ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, проезд 1-й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Лиговский – 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291,15 тыс. руб.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;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ru-RU" sz="16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807265" y="745859"/>
            <a:ext cx="967303" cy="571139"/>
            <a:chOff x="1113598" y="2572521"/>
            <a:chExt cx="1166638" cy="734541"/>
          </a:xfrm>
        </p:grpSpPr>
        <p:grpSp>
          <p:nvGrpSpPr>
            <p:cNvPr id="51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54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55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56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52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53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925177" y="581891"/>
            <a:ext cx="101781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Право аренды земельного участка с кадастровым номером 23:43:0000000:894/7, площадью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5257 </a:t>
            </a:r>
            <a:r>
              <a:rPr lang="ru-RU" sz="1600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расположенного по адресу: Краснодарский край, г. Краснодар, Прикубанский внутригородской округ, проезд 1-й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Лиговский - </a:t>
            </a:r>
            <a:r>
              <a:rPr lang="ru-RU" sz="1600" b="1" dirty="0">
                <a:solidFill>
                  <a:srgbClr val="000000"/>
                </a:solidFill>
                <a:latin typeface="+mj-lt"/>
              </a:rPr>
              <a:t>20 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966,91 тыс. руб.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;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ru-RU" sz="16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807263" y="1891833"/>
            <a:ext cx="967303" cy="571139"/>
            <a:chOff x="1113598" y="2572521"/>
            <a:chExt cx="1166638" cy="734541"/>
          </a:xfrm>
        </p:grpSpPr>
        <p:grpSp>
          <p:nvGrpSpPr>
            <p:cNvPr id="58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61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62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63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59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60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975594" y="1707244"/>
            <a:ext cx="1012773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Право аренды земельного участка с кадастровым номером 23:43:0000000:894/8, площадью 11810 </a:t>
            </a:r>
            <a:r>
              <a:rPr lang="ru-RU" sz="1600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расположенного по адресу: Краснодарский край, г. Краснодар, Прикубанский внутригородской округ, проезд 1-й Лиговский - </a:t>
            </a:r>
            <a:r>
              <a:rPr lang="ru-RU" sz="1600" b="1" dirty="0">
                <a:solidFill>
                  <a:srgbClr val="000000"/>
                </a:solidFill>
                <a:latin typeface="+mj-lt"/>
              </a:rPr>
              <a:t>47 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102,76 тыс. руб.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;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8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856755" y="3048218"/>
            <a:ext cx="967303" cy="571139"/>
            <a:chOff x="1113598" y="2572521"/>
            <a:chExt cx="1166638" cy="734541"/>
          </a:xfrm>
        </p:grpSpPr>
        <p:grpSp>
          <p:nvGrpSpPr>
            <p:cNvPr id="30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33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34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35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31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32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004900" y="2975955"/>
            <a:ext cx="101870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Право аренды земельного участка с кадастровым номером 23:43:0000000:894/19, площадью 41 </a:t>
            </a:r>
            <a:r>
              <a:rPr lang="ru-RU" sz="1600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расположенного по адресу: Краснодарский край, г. Краснодар, Прикубанский внутригородской округ, проезд 1-й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Лиговский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–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163, 52 тыс. руб.</a:t>
            </a:r>
          </a:p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	</a:t>
            </a:r>
          </a:p>
        </p:txBody>
      </p:sp>
      <p:grpSp>
        <p:nvGrpSpPr>
          <p:cNvPr id="50" name="Группа 49"/>
          <p:cNvGrpSpPr/>
          <p:nvPr/>
        </p:nvGrpSpPr>
        <p:grpSpPr>
          <a:xfrm>
            <a:off x="856760" y="752484"/>
            <a:ext cx="967303" cy="571139"/>
            <a:chOff x="1113598" y="2572521"/>
            <a:chExt cx="1166638" cy="734541"/>
          </a:xfrm>
        </p:grpSpPr>
        <p:grpSp>
          <p:nvGrpSpPr>
            <p:cNvPr id="51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54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55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56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52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53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925177" y="581891"/>
            <a:ext cx="101781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Право аренды земельного участка с кадастровым номером 23:43:0000000:894/17, площадью 41 </a:t>
            </a:r>
            <a:r>
              <a:rPr lang="ru-RU" sz="1600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расположенного по адресу: Краснодарский край, г. Краснодар, Прикубанский внутригородской округ, проезд 1-й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Лиговский – 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163, 52 тыс. руб.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;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endParaRPr lang="ru-RU" sz="1600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856756" y="1838930"/>
            <a:ext cx="967303" cy="571139"/>
            <a:chOff x="1113598" y="2572521"/>
            <a:chExt cx="1166638" cy="734541"/>
          </a:xfrm>
        </p:grpSpPr>
        <p:grpSp>
          <p:nvGrpSpPr>
            <p:cNvPr id="58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61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62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63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59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60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004901" y="1839924"/>
            <a:ext cx="96827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Право аренды земельного участка с кадастровым номером 23:43:0000000:894/18, площадью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  41 </a:t>
            </a:r>
            <a:r>
              <a:rPr lang="ru-RU" sz="1600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расположенного по адресу: Краснодарский край, г. Краснодар,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Прикубанский внутригородской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округ, проезд 1-й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Лиговский – 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163, 52 тыс. руб.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;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	</a:t>
            </a:r>
          </a:p>
          <a:p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	</a:t>
            </a:r>
            <a:endParaRPr lang="ru-RU" sz="16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60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grpSp>
        <p:nvGrpSpPr>
          <p:cNvPr id="29" name="Группа 28"/>
          <p:cNvGrpSpPr/>
          <p:nvPr/>
        </p:nvGrpSpPr>
        <p:grpSpPr>
          <a:xfrm>
            <a:off x="747690" y="5016980"/>
            <a:ext cx="967303" cy="571139"/>
            <a:chOff x="1113598" y="2572521"/>
            <a:chExt cx="1166638" cy="734541"/>
          </a:xfrm>
        </p:grpSpPr>
        <p:grpSp>
          <p:nvGrpSpPr>
            <p:cNvPr id="30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33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34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35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31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32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1919358" y="5016980"/>
            <a:ext cx="89952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+mj-lt"/>
              </a:rPr>
              <a:t>Земельный участок кадастровый номер 23:43:0000000:894/13, площадью 14622 </a:t>
            </a:r>
            <a:r>
              <a:rPr lang="ru-RU" sz="1600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, расположенный 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по адресу: Краснодарский край, г. Краснодар, Прикубанский внутригородской округ, проезд 1-й </a:t>
            </a:r>
            <a:r>
              <a:rPr lang="ru-RU" sz="1600" dirty="0" smtClean="0">
                <a:solidFill>
                  <a:srgbClr val="000000"/>
                </a:solidFill>
                <a:latin typeface="+mj-lt"/>
              </a:rPr>
              <a:t>Лиговский – </a:t>
            </a:r>
            <a:r>
              <a:rPr lang="ru-RU" sz="1600" b="1" dirty="0" smtClean="0">
                <a:solidFill>
                  <a:srgbClr val="000000"/>
                </a:solidFill>
                <a:latin typeface="+mj-lt"/>
              </a:rPr>
              <a:t>90 656,40 тыс. руб.</a:t>
            </a:r>
            <a:r>
              <a:rPr lang="ru-RU" sz="1600" dirty="0">
                <a:solidFill>
                  <a:srgbClr val="000000"/>
                </a:solidFill>
                <a:latin typeface="+mj-lt"/>
              </a:rPr>
              <a:t>	</a:t>
            </a:r>
          </a:p>
        </p:txBody>
      </p:sp>
      <p:grpSp>
        <p:nvGrpSpPr>
          <p:cNvPr id="50" name="Группа 49"/>
          <p:cNvGrpSpPr/>
          <p:nvPr/>
        </p:nvGrpSpPr>
        <p:grpSpPr>
          <a:xfrm>
            <a:off x="814086" y="2535039"/>
            <a:ext cx="967303" cy="571139"/>
            <a:chOff x="1113598" y="2572521"/>
            <a:chExt cx="1166638" cy="734541"/>
          </a:xfrm>
        </p:grpSpPr>
        <p:grpSp>
          <p:nvGrpSpPr>
            <p:cNvPr id="51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54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55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56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52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53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751031" y="3800036"/>
            <a:ext cx="967303" cy="571139"/>
            <a:chOff x="1113598" y="2572521"/>
            <a:chExt cx="1166638" cy="734541"/>
          </a:xfrm>
        </p:grpSpPr>
        <p:grpSp>
          <p:nvGrpSpPr>
            <p:cNvPr id="58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61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62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63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59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60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714898" y="666450"/>
            <a:ext cx="113385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rgbClr val="000000"/>
                </a:solidFill>
                <a:latin typeface="Adobe Gothic Std B"/>
              </a:rPr>
              <a:t>ЗАО «Кубаньстройпроект»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на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праве аренды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также принадлежат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5 земельных участков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рыночная стоимость которых,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согласно отчета об оценки от 09.08.2019, 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составляет - 225 </a:t>
            </a:r>
            <a:r>
              <a:rPr lang="ru-RU" sz="2800" dirty="0">
                <a:solidFill>
                  <a:srgbClr val="000000"/>
                </a:solidFill>
                <a:latin typeface="Adobe Gothic Std B"/>
              </a:rPr>
              <a:t>326,6 тыс. руб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.: </a:t>
            </a:r>
            <a:endParaRPr lang="ru-RU" sz="2800" dirty="0">
              <a:solidFill>
                <a:srgbClr val="000000"/>
              </a:solidFill>
              <a:latin typeface="Adobe Gothic Std B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19358" y="2403352"/>
            <a:ext cx="93443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Земельный участок кадастровый номер 23:43:0000000:894/11, площадью 12139 кв. </a:t>
            </a:r>
            <a:r>
              <a:rPr lang="ru-RU" sz="1600" dirty="0" smtClean="0">
                <a:latin typeface="+mj-lt"/>
              </a:rPr>
              <a:t>м, расположенный </a:t>
            </a:r>
            <a:r>
              <a:rPr lang="ru-RU" sz="1600" dirty="0">
                <a:latin typeface="+mj-lt"/>
              </a:rPr>
              <a:t>по адресу: Краснодарский край, г. Краснодар, Прикубанский внутригородской округ, проезд 1-й </a:t>
            </a:r>
            <a:r>
              <a:rPr lang="ru-RU" sz="1600" dirty="0" smtClean="0">
                <a:latin typeface="+mj-lt"/>
              </a:rPr>
              <a:t>Лиговский – </a:t>
            </a:r>
            <a:r>
              <a:rPr lang="ru-RU" sz="1600" b="1" dirty="0" smtClean="0">
                <a:latin typeface="+mj-lt"/>
              </a:rPr>
              <a:t>75 261,80 тыс. руб.</a:t>
            </a:r>
            <a:endParaRPr lang="ru-RU" sz="1600" b="1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56304" y="3678589"/>
            <a:ext cx="9199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Земельный участок кадастровый номер 23:43:0000000:894/12, площадью 9500 </a:t>
            </a:r>
            <a:r>
              <a:rPr lang="ru-RU" sz="1600" dirty="0" err="1" smtClean="0">
                <a:latin typeface="+mj-lt"/>
              </a:rPr>
              <a:t>кв.м</a:t>
            </a:r>
            <a:r>
              <a:rPr lang="ru-RU" sz="1600" dirty="0" smtClean="0">
                <a:latin typeface="+mj-lt"/>
              </a:rPr>
              <a:t>, расположенный </a:t>
            </a:r>
            <a:r>
              <a:rPr lang="ru-RU" sz="1600" dirty="0">
                <a:latin typeface="+mj-lt"/>
              </a:rPr>
              <a:t>по адресу: Краснодарский край, г. Краснодар, Прикубанский внутригородской округ, проезд 1-й </a:t>
            </a:r>
            <a:r>
              <a:rPr lang="ru-RU" sz="1600" dirty="0" smtClean="0">
                <a:latin typeface="+mj-lt"/>
              </a:rPr>
              <a:t>Лиговский – </a:t>
            </a:r>
            <a:r>
              <a:rPr lang="ru-RU" sz="1600" b="1" dirty="0" smtClean="0">
                <a:latin typeface="+mj-lt"/>
              </a:rPr>
              <a:t>58 900,00 тыс. руб.</a:t>
            </a:r>
            <a:endParaRPr lang="ru-RU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146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029" y="3965658"/>
            <a:ext cx="527836" cy="527836"/>
          </a:xfrm>
          <a:prstGeom prst="rect">
            <a:avLst/>
          </a:prstGeom>
        </p:spPr>
      </p:pic>
      <p:grpSp>
        <p:nvGrpSpPr>
          <p:cNvPr id="51" name="Group 61"/>
          <p:cNvGrpSpPr/>
          <p:nvPr/>
        </p:nvGrpSpPr>
        <p:grpSpPr>
          <a:xfrm>
            <a:off x="4959561" y="1122726"/>
            <a:ext cx="967303" cy="571139"/>
            <a:chOff x="920816" y="2053524"/>
            <a:chExt cx="1294484" cy="815037"/>
          </a:xfrm>
        </p:grpSpPr>
        <p:sp>
          <p:nvSpPr>
            <p:cNvPr id="54" name="Rectangle: Rounded Corners 12"/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C344C"/>
                </a:solidFill>
              </a:endParaRPr>
            </a:p>
          </p:txBody>
        </p:sp>
        <p:sp>
          <p:nvSpPr>
            <p:cNvPr id="55" name="Rectangle: Rounded Corners 13"/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344C"/>
                </a:solidFill>
              </a:endParaRPr>
            </a:p>
          </p:txBody>
        </p:sp>
        <p:sp>
          <p:nvSpPr>
            <p:cNvPr id="56" name="Rectangle: Rounded Corners 14"/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en-US" dirty="0">
                <a:solidFill>
                  <a:srgbClr val="0C344C"/>
                </a:solidFill>
              </a:endParaRPr>
            </a:p>
          </p:txBody>
        </p:sp>
      </p:grpSp>
      <p:grpSp>
        <p:nvGrpSpPr>
          <p:cNvPr id="58" name="Group 61"/>
          <p:cNvGrpSpPr/>
          <p:nvPr/>
        </p:nvGrpSpPr>
        <p:grpSpPr>
          <a:xfrm>
            <a:off x="4959560" y="3965658"/>
            <a:ext cx="967303" cy="571139"/>
            <a:chOff x="920816" y="2053524"/>
            <a:chExt cx="1294484" cy="815037"/>
          </a:xfrm>
        </p:grpSpPr>
        <p:sp>
          <p:nvSpPr>
            <p:cNvPr id="61" name="Rectangle: Rounded Corners 12"/>
            <p:cNvSpPr/>
            <p:nvPr/>
          </p:nvSpPr>
          <p:spPr>
            <a:xfrm rot="18900000">
              <a:off x="920816" y="2233116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C344C"/>
                </a:solidFill>
              </a:endParaRPr>
            </a:p>
          </p:txBody>
        </p:sp>
        <p:sp>
          <p:nvSpPr>
            <p:cNvPr id="62" name="Rectangle: Rounded Corners 13"/>
            <p:cNvSpPr/>
            <p:nvPr/>
          </p:nvSpPr>
          <p:spPr>
            <a:xfrm rot="18900000">
              <a:off x="1759444" y="2233117"/>
              <a:ext cx="455856" cy="455857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C344C"/>
                </a:solidFill>
              </a:endParaRPr>
            </a:p>
          </p:txBody>
        </p:sp>
        <p:sp>
          <p:nvSpPr>
            <p:cNvPr id="63" name="Rectangle: Rounded Corners 14"/>
            <p:cNvSpPr/>
            <p:nvPr/>
          </p:nvSpPr>
          <p:spPr>
            <a:xfrm rot="2700000">
              <a:off x="1160540" y="2053524"/>
              <a:ext cx="815037" cy="81503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ru-RU" dirty="0" smtClean="0">
                <a:solidFill>
                  <a:srgbClr val="0C344C"/>
                </a:solidFill>
              </a:endParaRPr>
            </a:p>
            <a:p>
              <a:pPr algn="ctr"/>
              <a:endParaRPr lang="ru-RU" dirty="0">
                <a:solidFill>
                  <a:srgbClr val="0C344C"/>
                </a:solidFill>
              </a:endParaRPr>
            </a:p>
            <a:p>
              <a:pPr algn="ctr"/>
              <a:endParaRPr lang="en-US" dirty="0">
                <a:solidFill>
                  <a:srgbClr val="0C344C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6223479" y="991040"/>
            <a:ext cx="50236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Земельный участок кадастровый номер 23:43:0000000:894/20, площадью 41 кв. </a:t>
            </a:r>
            <a:r>
              <a:rPr lang="ru-RU" sz="1600" dirty="0" smtClean="0">
                <a:latin typeface="+mj-lt"/>
              </a:rPr>
              <a:t>м, расположенный </a:t>
            </a:r>
            <a:r>
              <a:rPr lang="ru-RU" sz="1600" dirty="0">
                <a:latin typeface="+mj-lt"/>
              </a:rPr>
              <a:t>по адресу: Краснодарский край, г. Краснодар, Прикубанский внутригородской округ, проезд 1-й </a:t>
            </a:r>
            <a:r>
              <a:rPr lang="ru-RU" sz="1600" dirty="0" smtClean="0">
                <a:latin typeface="+mj-lt"/>
              </a:rPr>
              <a:t>Лиговский – </a:t>
            </a:r>
            <a:r>
              <a:rPr lang="ru-RU" sz="1600" b="1" dirty="0" smtClean="0">
                <a:latin typeface="+mj-lt"/>
              </a:rPr>
              <a:t>254,20 тыс.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23479" y="3833972"/>
            <a:ext cx="49488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j-lt"/>
              </a:rPr>
              <a:t>Земельный участок кадастровый номер 23:43:0000000:894/21, площадью 41 кв. </a:t>
            </a:r>
            <a:r>
              <a:rPr lang="ru-RU" sz="1600" dirty="0" smtClean="0">
                <a:latin typeface="+mj-lt"/>
              </a:rPr>
              <a:t>м, </a:t>
            </a:r>
            <a:r>
              <a:rPr lang="ru-RU" sz="1600" dirty="0" smtClean="0">
                <a:latin typeface="+mj-lt"/>
              </a:rPr>
              <a:t>расположенный </a:t>
            </a:r>
            <a:r>
              <a:rPr lang="ru-RU" sz="1600" dirty="0">
                <a:latin typeface="+mj-lt"/>
              </a:rPr>
              <a:t>по адресу: Краснодарский край, г. Краснодар, Прикубанский внутригородской округ, проезд 1-й </a:t>
            </a:r>
            <a:r>
              <a:rPr lang="ru-RU" sz="1600" dirty="0" smtClean="0">
                <a:latin typeface="+mj-lt"/>
              </a:rPr>
              <a:t>Лиговский – </a:t>
            </a:r>
            <a:r>
              <a:rPr lang="ru-RU" sz="1600" b="1" dirty="0" smtClean="0">
                <a:latin typeface="+mj-lt"/>
              </a:rPr>
              <a:t>254,20 тыс. руб.</a:t>
            </a:r>
            <a:endParaRPr lang="ru-RU" sz="1600" b="1" dirty="0"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988" y="994408"/>
            <a:ext cx="3566899" cy="228439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89" y="3468905"/>
            <a:ext cx="3566899" cy="236908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423" y="1222505"/>
            <a:ext cx="371580" cy="37158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427" y="4065437"/>
            <a:ext cx="371580" cy="3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05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72012" y="607263"/>
            <a:ext cx="108658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solidFill>
                  <a:srgbClr val="000000"/>
                </a:solidFill>
                <a:latin typeface="+mj-lt"/>
              </a:rPr>
              <a:t>Данные земельные </a:t>
            </a:r>
            <a:r>
              <a:rPr lang="ru-RU" sz="2800" dirty="0">
                <a:solidFill>
                  <a:srgbClr val="000000"/>
                </a:solidFill>
                <a:latin typeface="+mj-lt"/>
              </a:rPr>
              <a:t>участки являются частями земельного участка с кадастровым номером 23:43:0000000:894</a:t>
            </a:r>
            <a:r>
              <a:rPr lang="ru-RU" sz="2800" dirty="0" smtClean="0">
                <a:solidFill>
                  <a:srgbClr val="000000"/>
                </a:solidFill>
                <a:latin typeface="+mj-lt"/>
              </a:rPr>
              <a:t>,             </a:t>
            </a:r>
            <a:r>
              <a:rPr lang="ru-RU" sz="2800" dirty="0">
                <a:solidFill>
                  <a:srgbClr val="000000"/>
                </a:solidFill>
                <a:latin typeface="+mj-lt"/>
              </a:rPr>
              <a:t>площадью 300 000 </a:t>
            </a:r>
            <a:r>
              <a:rPr lang="ru-RU" sz="2800" dirty="0" err="1" smtClean="0">
                <a:solidFill>
                  <a:srgbClr val="000000"/>
                </a:solidFill>
                <a:latin typeface="+mj-lt"/>
              </a:rPr>
              <a:t>кв.м</a:t>
            </a:r>
            <a:r>
              <a:rPr lang="ru-RU" sz="2800" dirty="0">
                <a:solidFill>
                  <a:srgbClr val="000000"/>
                </a:solidFill>
                <a:latin typeface="+mj-lt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70" y="2261549"/>
            <a:ext cx="4236520" cy="362065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203767" y="2191755"/>
            <a:ext cx="666680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Категория земель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: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земли населенных пунктов</a:t>
            </a:r>
          </a:p>
          <a:p>
            <a:pPr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Разрешенное использование: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для </a:t>
            </a:r>
            <a:r>
              <a:rPr lang="ru-RU" sz="1400" b="1" dirty="0">
                <a:solidFill>
                  <a:srgbClr val="000000"/>
                </a:solidFill>
                <a:latin typeface="+mj-lt"/>
              </a:rPr>
              <a:t>иных видов использования, характерных для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населенных </a:t>
            </a:r>
            <a:r>
              <a:rPr lang="ru-RU" sz="1400" b="1" dirty="0">
                <a:solidFill>
                  <a:srgbClr val="000000"/>
                </a:solidFill>
                <a:latin typeface="+mj-lt"/>
              </a:rPr>
              <a:t>пунктов </a:t>
            </a:r>
            <a:endParaRPr lang="ru-RU" sz="1400" b="1" dirty="0" smtClean="0">
              <a:solidFill>
                <a:srgbClr val="000000"/>
              </a:solidFill>
              <a:latin typeface="+mj-lt"/>
            </a:endParaRPr>
          </a:p>
          <a:p>
            <a:pPr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Фактическое использование: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для </a:t>
            </a:r>
            <a:r>
              <a:rPr lang="ru-RU" sz="1400" b="1" dirty="0">
                <a:solidFill>
                  <a:srgbClr val="000000"/>
                </a:solidFill>
                <a:latin typeface="+mj-lt"/>
              </a:rPr>
              <a:t>строительства многоэтажных и </a:t>
            </a:r>
            <a:r>
              <a:rPr lang="ru-RU" sz="1400" b="1" dirty="0" err="1">
                <a:solidFill>
                  <a:srgbClr val="000000"/>
                </a:solidFill>
                <a:latin typeface="+mj-lt"/>
              </a:rPr>
              <a:t>среднеэтажных</a:t>
            </a:r>
            <a:r>
              <a:rPr lang="ru-RU" sz="14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жилых </a:t>
            </a:r>
            <a:r>
              <a:rPr lang="ru-RU" sz="1400" b="1" dirty="0">
                <a:solidFill>
                  <a:srgbClr val="000000"/>
                </a:solidFill>
                <a:latin typeface="+mj-lt"/>
              </a:rPr>
              <a:t>домов, в том числе со встроенно-пристроенными помещениями общественного назначения,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общественных </a:t>
            </a:r>
            <a:r>
              <a:rPr lang="ru-RU" sz="1400" b="1" dirty="0">
                <a:solidFill>
                  <a:srgbClr val="000000"/>
                </a:solidFill>
                <a:latin typeface="+mj-lt"/>
              </a:rPr>
              <a:t>зданий административного назначения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	</a:t>
            </a:r>
            <a:endParaRPr lang="ru-RU" sz="1400" dirty="0" smtClean="0">
              <a:solidFill>
                <a:srgbClr val="000000"/>
              </a:solidFill>
              <a:latin typeface="+mj-lt"/>
            </a:endParaRPr>
          </a:p>
          <a:p>
            <a:pPr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Инженерные коммуникации: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есть </a:t>
            </a:r>
            <a:r>
              <a:rPr lang="ru-RU" sz="1400" b="1" dirty="0">
                <a:solidFill>
                  <a:srgbClr val="000000"/>
                </a:solidFill>
                <a:latin typeface="+mj-lt"/>
              </a:rPr>
              <a:t>возможность подключения к центральным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коммуникациям</a:t>
            </a:r>
          </a:p>
          <a:p>
            <a:pPr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Плотность застройки: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средняя</a:t>
            </a:r>
          </a:p>
          <a:p>
            <a:pPr>
              <a:spcAft>
                <a:spcPts val="1000"/>
              </a:spcAft>
            </a:pPr>
            <a:r>
              <a:rPr lang="ru-RU" sz="1400" dirty="0">
                <a:solidFill>
                  <a:srgbClr val="000000"/>
                </a:solidFill>
                <a:latin typeface="+mj-lt"/>
              </a:rPr>
              <a:t>Подъездные пути: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асфальтированная дорога</a:t>
            </a:r>
          </a:p>
          <a:p>
            <a:pPr>
              <a:spcAft>
                <a:spcPts val="1000"/>
              </a:spcAft>
            </a:pP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Имущественные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права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земельных участков, </a:t>
            </a:r>
            <a:r>
              <a:rPr lang="ru-RU" sz="1400" dirty="0" err="1" smtClean="0">
                <a:solidFill>
                  <a:srgbClr val="000000"/>
                </a:solidFill>
                <a:latin typeface="+mj-lt"/>
              </a:rPr>
              <a:t>выделеных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+mj-lt"/>
              </a:rPr>
              <a:t>из земельного участка с кадастровым номером 23:43:0000000:894 </a:t>
            </a:r>
            <a:r>
              <a:rPr lang="ru-RU" sz="1400" dirty="0" smtClean="0">
                <a:solidFill>
                  <a:srgbClr val="000000"/>
                </a:solidFill>
                <a:latin typeface="+mj-lt"/>
              </a:rPr>
              <a:t>–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право </a:t>
            </a:r>
            <a:r>
              <a:rPr lang="ru-RU" sz="1400" b="1" dirty="0">
                <a:solidFill>
                  <a:srgbClr val="000000"/>
                </a:solidFill>
                <a:latin typeface="+mj-lt"/>
              </a:rPr>
              <a:t>аренды ЗАО «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Кубаньстройпроект</a:t>
            </a:r>
            <a:r>
              <a:rPr lang="ru-RU" sz="1400" b="1" dirty="0">
                <a:solidFill>
                  <a:srgbClr val="000000"/>
                </a:solidFill>
                <a:latin typeface="+mj-lt"/>
              </a:rPr>
              <a:t>» до 2058 </a:t>
            </a:r>
            <a:r>
              <a:rPr lang="ru-RU" sz="1400" b="1" dirty="0" smtClean="0">
                <a:solidFill>
                  <a:srgbClr val="000000"/>
                </a:solidFill>
                <a:latin typeface="+mj-lt"/>
              </a:rPr>
              <a:t>года. </a:t>
            </a:r>
            <a:endParaRPr lang="ru-RU" sz="14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384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/>
          <p:nvPr/>
        </p:nvGrpSpPr>
        <p:grpSpPr>
          <a:xfrm>
            <a:off x="386346" y="0"/>
            <a:ext cx="1240778" cy="482568"/>
            <a:chOff x="5401469" y="1588"/>
            <a:chExt cx="1389063" cy="540239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401469" y="1588"/>
              <a:ext cx="1205279" cy="540239"/>
            </a:xfrm>
            <a:custGeom>
              <a:avLst/>
              <a:gdLst>
                <a:gd name="T0" fmla="*/ 0 w 1410"/>
                <a:gd name="T1" fmla="*/ 0 h 632"/>
                <a:gd name="T2" fmla="*/ 630 w 1410"/>
                <a:gd name="T3" fmla="*/ 632 h 632"/>
                <a:gd name="T4" fmla="*/ 1410 w 1410"/>
                <a:gd name="T5" fmla="*/ 632 h 632"/>
                <a:gd name="T6" fmla="*/ 780 w 1410"/>
                <a:gd name="T7" fmla="*/ 0 h 632"/>
                <a:gd name="T8" fmla="*/ 0 w 1410"/>
                <a:gd name="T9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10" h="632">
                  <a:moveTo>
                    <a:pt x="0" y="0"/>
                  </a:moveTo>
                  <a:lnTo>
                    <a:pt x="630" y="632"/>
                  </a:lnTo>
                  <a:lnTo>
                    <a:pt x="1410" y="632"/>
                  </a:lnTo>
                  <a:lnTo>
                    <a:pt x="78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252003" y="1588"/>
              <a:ext cx="538529" cy="426549"/>
            </a:xfrm>
            <a:custGeom>
              <a:avLst/>
              <a:gdLst>
                <a:gd name="T0" fmla="*/ 0 w 630"/>
                <a:gd name="T1" fmla="*/ 0 h 499"/>
                <a:gd name="T2" fmla="*/ 498 w 630"/>
                <a:gd name="T3" fmla="*/ 499 h 499"/>
                <a:gd name="T4" fmla="*/ 630 w 630"/>
                <a:gd name="T5" fmla="*/ 499 h 499"/>
                <a:gd name="T6" fmla="*/ 132 w 630"/>
                <a:gd name="T7" fmla="*/ 0 h 499"/>
                <a:gd name="T8" fmla="*/ 0 w 630"/>
                <a:gd name="T9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0" h="499">
                  <a:moveTo>
                    <a:pt x="0" y="0"/>
                  </a:moveTo>
                  <a:lnTo>
                    <a:pt x="498" y="499"/>
                  </a:lnTo>
                  <a:lnTo>
                    <a:pt x="630" y="499"/>
                  </a:lnTo>
                  <a:lnTo>
                    <a:pt x="13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433" y="5016980"/>
            <a:ext cx="400917" cy="40091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61" y="2261549"/>
            <a:ext cx="527836" cy="52783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6461" y="606829"/>
            <a:ext cx="112434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Adobe Gothic Std B"/>
              </a:rPr>
              <a:t>ЗАО «Кубаньстройпроект</a:t>
            </a:r>
            <a:r>
              <a:rPr lang="ru-RU" sz="2800" dirty="0" smtClean="0">
                <a:solidFill>
                  <a:srgbClr val="000000"/>
                </a:solidFill>
                <a:latin typeface="Adobe Gothic Std B"/>
              </a:rPr>
              <a:t>» принадлежат 16 объектов недвижимого имущества рыночной стоимостью – 29 728,83 тыс. руб., согласно отчета об оценке от 13.08.2019, в том числе: </a:t>
            </a:r>
            <a:endParaRPr lang="ru-RU" sz="28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902952" y="2715245"/>
            <a:ext cx="967303" cy="571139"/>
            <a:chOff x="1113598" y="2572521"/>
            <a:chExt cx="1166638" cy="734541"/>
          </a:xfrm>
        </p:grpSpPr>
        <p:grpSp>
          <p:nvGrpSpPr>
            <p:cNvPr id="12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15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16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17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13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14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39594" y="4325373"/>
            <a:ext cx="967303" cy="571139"/>
            <a:chOff x="1113598" y="2572521"/>
            <a:chExt cx="1166638" cy="734541"/>
          </a:xfrm>
        </p:grpSpPr>
        <p:grpSp>
          <p:nvGrpSpPr>
            <p:cNvPr id="30" name="Group 61"/>
            <p:cNvGrpSpPr/>
            <p:nvPr/>
          </p:nvGrpSpPr>
          <p:grpSpPr>
            <a:xfrm>
              <a:off x="1113598" y="2572521"/>
              <a:ext cx="1166638" cy="734541"/>
              <a:chOff x="920816" y="2053524"/>
              <a:chExt cx="1294484" cy="815037"/>
            </a:xfrm>
          </p:grpSpPr>
          <p:sp>
            <p:nvSpPr>
              <p:cNvPr id="33" name="Rectangle: Rounded Corners 12"/>
              <p:cNvSpPr/>
              <p:nvPr/>
            </p:nvSpPr>
            <p:spPr>
              <a:xfrm rot="18900000">
                <a:off x="920816" y="2233116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  <p:sp>
            <p:nvSpPr>
              <p:cNvPr id="34" name="Rectangle: Rounded Corners 13"/>
              <p:cNvSpPr/>
              <p:nvPr/>
            </p:nvSpPr>
            <p:spPr>
              <a:xfrm rot="18900000">
                <a:off x="1759444" y="2233117"/>
                <a:ext cx="455856" cy="455857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C344C"/>
                  </a:solidFill>
                </a:endParaRPr>
              </a:p>
            </p:txBody>
          </p:sp>
          <p:sp>
            <p:nvSpPr>
              <p:cNvPr id="35" name="Rectangle: Rounded Corners 14"/>
              <p:cNvSpPr/>
              <p:nvPr/>
            </p:nvSpPr>
            <p:spPr>
              <a:xfrm rot="2700000">
                <a:off x="1160540" y="2053524"/>
                <a:ext cx="815037" cy="81503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ru-RU" dirty="0" smtClean="0">
                  <a:solidFill>
                    <a:srgbClr val="0C344C"/>
                  </a:solidFill>
                </a:endParaRPr>
              </a:p>
              <a:p>
                <a:pPr algn="ctr"/>
                <a:endParaRPr lang="ru-RU" dirty="0">
                  <a:solidFill>
                    <a:srgbClr val="0C344C"/>
                  </a:solidFill>
                </a:endParaRPr>
              </a:p>
              <a:p>
                <a:pPr algn="ctr"/>
                <a:endParaRPr lang="en-US" dirty="0">
                  <a:solidFill>
                    <a:srgbClr val="0C344C"/>
                  </a:solidFill>
                </a:endParaRPr>
              </a:p>
            </p:txBody>
          </p:sp>
        </p:grpSp>
        <p:sp>
          <p:nvSpPr>
            <p:cNvPr id="31" name="Freeform 89"/>
            <p:cNvSpPr>
              <a:spLocks noEditPoints="1"/>
            </p:cNvSpPr>
            <p:nvPr/>
          </p:nvSpPr>
          <p:spPr bwMode="auto">
            <a:xfrm>
              <a:off x="1491864" y="2865976"/>
              <a:ext cx="255588" cy="255588"/>
            </a:xfrm>
            <a:custGeom>
              <a:avLst/>
              <a:gdLst>
                <a:gd name="T0" fmla="*/ 67 w 68"/>
                <a:gd name="T1" fmla="*/ 41 h 68"/>
                <a:gd name="T2" fmla="*/ 62 w 68"/>
                <a:gd name="T3" fmla="*/ 38 h 68"/>
                <a:gd name="T4" fmla="*/ 62 w 68"/>
                <a:gd name="T5" fmla="*/ 34 h 68"/>
                <a:gd name="T6" fmla="*/ 62 w 68"/>
                <a:gd name="T7" fmla="*/ 30 h 68"/>
                <a:gd name="T8" fmla="*/ 67 w 68"/>
                <a:gd name="T9" fmla="*/ 27 h 68"/>
                <a:gd name="T10" fmla="*/ 67 w 68"/>
                <a:gd name="T11" fmla="*/ 24 h 68"/>
                <a:gd name="T12" fmla="*/ 59 w 68"/>
                <a:gd name="T13" fmla="*/ 10 h 68"/>
                <a:gd name="T14" fmla="*/ 58 w 68"/>
                <a:gd name="T15" fmla="*/ 9 h 68"/>
                <a:gd name="T16" fmla="*/ 57 w 68"/>
                <a:gd name="T17" fmla="*/ 9 h 68"/>
                <a:gd name="T18" fmla="*/ 52 w 68"/>
                <a:gd name="T19" fmla="*/ 12 h 68"/>
                <a:gd name="T20" fmla="*/ 44 w 68"/>
                <a:gd name="T21" fmla="*/ 8 h 68"/>
                <a:gd name="T22" fmla="*/ 44 w 68"/>
                <a:gd name="T23" fmla="*/ 2 h 68"/>
                <a:gd name="T24" fmla="*/ 42 w 68"/>
                <a:gd name="T25" fmla="*/ 0 h 68"/>
                <a:gd name="T26" fmla="*/ 26 w 68"/>
                <a:gd name="T27" fmla="*/ 0 h 68"/>
                <a:gd name="T28" fmla="*/ 24 w 68"/>
                <a:gd name="T29" fmla="*/ 2 h 68"/>
                <a:gd name="T30" fmla="*/ 24 w 68"/>
                <a:gd name="T31" fmla="*/ 8 h 68"/>
                <a:gd name="T32" fmla="*/ 17 w 68"/>
                <a:gd name="T33" fmla="*/ 12 h 68"/>
                <a:gd name="T34" fmla="*/ 11 w 68"/>
                <a:gd name="T35" fmla="*/ 9 h 68"/>
                <a:gd name="T36" fmla="*/ 9 w 68"/>
                <a:gd name="T37" fmla="*/ 10 h 68"/>
                <a:gd name="T38" fmla="*/ 1 w 68"/>
                <a:gd name="T39" fmla="*/ 24 h 68"/>
                <a:gd name="T40" fmla="*/ 0 w 68"/>
                <a:gd name="T41" fmla="*/ 25 h 68"/>
                <a:gd name="T42" fmla="*/ 1 w 68"/>
                <a:gd name="T43" fmla="*/ 27 h 68"/>
                <a:gd name="T44" fmla="*/ 6 w 68"/>
                <a:gd name="T45" fmla="*/ 30 h 68"/>
                <a:gd name="T46" fmla="*/ 6 w 68"/>
                <a:gd name="T47" fmla="*/ 34 h 68"/>
                <a:gd name="T48" fmla="*/ 6 w 68"/>
                <a:gd name="T49" fmla="*/ 38 h 68"/>
                <a:gd name="T50" fmla="*/ 1 w 68"/>
                <a:gd name="T51" fmla="*/ 41 h 68"/>
                <a:gd name="T52" fmla="*/ 1 w 68"/>
                <a:gd name="T53" fmla="*/ 44 h 68"/>
                <a:gd name="T54" fmla="*/ 9 w 68"/>
                <a:gd name="T55" fmla="*/ 58 h 68"/>
                <a:gd name="T56" fmla="*/ 11 w 68"/>
                <a:gd name="T57" fmla="*/ 59 h 68"/>
                <a:gd name="T58" fmla="*/ 17 w 68"/>
                <a:gd name="T59" fmla="*/ 56 h 68"/>
                <a:gd name="T60" fmla="*/ 24 w 68"/>
                <a:gd name="T61" fmla="*/ 60 h 68"/>
                <a:gd name="T62" fmla="*/ 24 w 68"/>
                <a:gd name="T63" fmla="*/ 66 h 68"/>
                <a:gd name="T64" fmla="*/ 26 w 68"/>
                <a:gd name="T65" fmla="*/ 68 h 68"/>
                <a:gd name="T66" fmla="*/ 42 w 68"/>
                <a:gd name="T67" fmla="*/ 68 h 68"/>
                <a:gd name="T68" fmla="*/ 44 w 68"/>
                <a:gd name="T69" fmla="*/ 66 h 68"/>
                <a:gd name="T70" fmla="*/ 44 w 68"/>
                <a:gd name="T71" fmla="*/ 60 h 68"/>
                <a:gd name="T72" fmla="*/ 52 w 68"/>
                <a:gd name="T73" fmla="*/ 56 h 68"/>
                <a:gd name="T74" fmla="*/ 57 w 68"/>
                <a:gd name="T75" fmla="*/ 59 h 68"/>
                <a:gd name="T76" fmla="*/ 58 w 68"/>
                <a:gd name="T77" fmla="*/ 59 h 68"/>
                <a:gd name="T78" fmla="*/ 60 w 68"/>
                <a:gd name="T79" fmla="*/ 58 h 68"/>
                <a:gd name="T80" fmla="*/ 68 w 68"/>
                <a:gd name="T81" fmla="*/ 44 h 68"/>
                <a:gd name="T82" fmla="*/ 67 w 68"/>
                <a:gd name="T83" fmla="*/ 41 h 68"/>
                <a:gd name="T84" fmla="*/ 34 w 68"/>
                <a:gd name="T85" fmla="*/ 48 h 68"/>
                <a:gd name="T86" fmla="*/ 20 w 68"/>
                <a:gd name="T87" fmla="*/ 34 h 68"/>
                <a:gd name="T88" fmla="*/ 34 w 68"/>
                <a:gd name="T89" fmla="*/ 20 h 68"/>
                <a:gd name="T90" fmla="*/ 48 w 68"/>
                <a:gd name="T91" fmla="*/ 34 h 68"/>
                <a:gd name="T92" fmla="*/ 34 w 68"/>
                <a:gd name="T93" fmla="*/ 4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8" h="68">
                  <a:moveTo>
                    <a:pt x="67" y="41"/>
                  </a:moveTo>
                  <a:cubicBezTo>
                    <a:pt x="62" y="38"/>
                    <a:pt x="62" y="38"/>
                    <a:pt x="62" y="38"/>
                  </a:cubicBezTo>
                  <a:cubicBezTo>
                    <a:pt x="62" y="37"/>
                    <a:pt x="62" y="35"/>
                    <a:pt x="62" y="34"/>
                  </a:cubicBezTo>
                  <a:cubicBezTo>
                    <a:pt x="62" y="33"/>
                    <a:pt x="62" y="31"/>
                    <a:pt x="62" y="30"/>
                  </a:cubicBezTo>
                  <a:cubicBezTo>
                    <a:pt x="67" y="27"/>
                    <a:pt x="67" y="27"/>
                    <a:pt x="67" y="27"/>
                  </a:cubicBezTo>
                  <a:cubicBezTo>
                    <a:pt x="68" y="26"/>
                    <a:pt x="68" y="25"/>
                    <a:pt x="67" y="24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59" y="10"/>
                    <a:pt x="59" y="9"/>
                    <a:pt x="58" y="9"/>
                  </a:cubicBezTo>
                  <a:cubicBezTo>
                    <a:pt x="58" y="9"/>
                    <a:pt x="57" y="9"/>
                    <a:pt x="57" y="9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47" y="9"/>
                    <a:pt x="44" y="8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4" y="1"/>
                    <a:pt x="43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4" y="1"/>
                    <a:pt x="24" y="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2" y="9"/>
                    <a:pt x="19" y="10"/>
                    <a:pt x="17" y="12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9"/>
                    <a:pt x="9" y="9"/>
                    <a:pt x="9" y="10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0" y="24"/>
                    <a:pt x="0" y="25"/>
                    <a:pt x="0" y="25"/>
                  </a:cubicBezTo>
                  <a:cubicBezTo>
                    <a:pt x="1" y="26"/>
                    <a:pt x="1" y="26"/>
                    <a:pt x="1" y="27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6" y="31"/>
                    <a:pt x="6" y="33"/>
                    <a:pt x="6" y="34"/>
                  </a:cubicBezTo>
                  <a:cubicBezTo>
                    <a:pt x="6" y="35"/>
                    <a:pt x="6" y="37"/>
                    <a:pt x="6" y="38"/>
                  </a:cubicBezTo>
                  <a:cubicBezTo>
                    <a:pt x="1" y="41"/>
                    <a:pt x="1" y="41"/>
                    <a:pt x="1" y="41"/>
                  </a:cubicBezTo>
                  <a:cubicBezTo>
                    <a:pt x="0" y="42"/>
                    <a:pt x="0" y="43"/>
                    <a:pt x="1" y="44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9"/>
                    <a:pt x="10" y="59"/>
                    <a:pt x="11" y="59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9" y="58"/>
                    <a:pt x="22" y="59"/>
                    <a:pt x="24" y="60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7"/>
                    <a:pt x="25" y="68"/>
                    <a:pt x="26" y="68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3" y="68"/>
                    <a:pt x="44" y="67"/>
                    <a:pt x="44" y="66"/>
                  </a:cubicBezTo>
                  <a:cubicBezTo>
                    <a:pt x="44" y="60"/>
                    <a:pt x="44" y="60"/>
                    <a:pt x="44" y="60"/>
                  </a:cubicBezTo>
                  <a:cubicBezTo>
                    <a:pt x="47" y="59"/>
                    <a:pt x="50" y="58"/>
                    <a:pt x="52" y="56"/>
                  </a:cubicBezTo>
                  <a:cubicBezTo>
                    <a:pt x="57" y="59"/>
                    <a:pt x="57" y="59"/>
                    <a:pt x="57" y="59"/>
                  </a:cubicBezTo>
                  <a:cubicBezTo>
                    <a:pt x="57" y="59"/>
                    <a:pt x="58" y="59"/>
                    <a:pt x="58" y="59"/>
                  </a:cubicBezTo>
                  <a:cubicBezTo>
                    <a:pt x="59" y="59"/>
                    <a:pt x="59" y="58"/>
                    <a:pt x="60" y="58"/>
                  </a:cubicBezTo>
                  <a:cubicBezTo>
                    <a:pt x="68" y="44"/>
                    <a:pt x="68" y="44"/>
                    <a:pt x="68" y="44"/>
                  </a:cubicBezTo>
                  <a:cubicBezTo>
                    <a:pt x="68" y="43"/>
                    <a:pt x="68" y="42"/>
                    <a:pt x="67" y="41"/>
                  </a:cubicBezTo>
                  <a:close/>
                  <a:moveTo>
                    <a:pt x="34" y="48"/>
                  </a:moveTo>
                  <a:cubicBezTo>
                    <a:pt x="26" y="48"/>
                    <a:pt x="20" y="42"/>
                    <a:pt x="20" y="34"/>
                  </a:cubicBezTo>
                  <a:cubicBezTo>
                    <a:pt x="20" y="26"/>
                    <a:pt x="26" y="20"/>
                    <a:pt x="34" y="20"/>
                  </a:cubicBezTo>
                  <a:cubicBezTo>
                    <a:pt x="42" y="20"/>
                    <a:pt x="48" y="26"/>
                    <a:pt x="48" y="34"/>
                  </a:cubicBezTo>
                  <a:cubicBezTo>
                    <a:pt x="48" y="42"/>
                    <a:pt x="42" y="48"/>
                    <a:pt x="34" y="4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  <p:sp>
          <p:nvSpPr>
            <p:cNvPr id="32" name="Freeform 90"/>
            <p:cNvSpPr>
              <a:spLocks noEditPoints="1"/>
            </p:cNvSpPr>
            <p:nvPr/>
          </p:nvSpPr>
          <p:spPr bwMode="auto">
            <a:xfrm>
              <a:off x="1703001" y="2759613"/>
              <a:ext cx="149225" cy="150813"/>
            </a:xfrm>
            <a:custGeom>
              <a:avLst/>
              <a:gdLst>
                <a:gd name="T0" fmla="*/ 39 w 40"/>
                <a:gd name="T1" fmla="*/ 24 h 40"/>
                <a:gd name="T2" fmla="*/ 36 w 40"/>
                <a:gd name="T3" fmla="*/ 22 h 40"/>
                <a:gd name="T4" fmla="*/ 36 w 40"/>
                <a:gd name="T5" fmla="*/ 20 h 40"/>
                <a:gd name="T6" fmla="*/ 36 w 40"/>
                <a:gd name="T7" fmla="*/ 18 h 40"/>
                <a:gd name="T8" fmla="*/ 39 w 40"/>
                <a:gd name="T9" fmla="*/ 16 h 40"/>
                <a:gd name="T10" fmla="*/ 39 w 40"/>
                <a:gd name="T11" fmla="*/ 13 h 40"/>
                <a:gd name="T12" fmla="*/ 35 w 40"/>
                <a:gd name="T13" fmla="*/ 7 h 40"/>
                <a:gd name="T14" fmla="*/ 34 w 40"/>
                <a:gd name="T15" fmla="*/ 6 h 40"/>
                <a:gd name="T16" fmla="*/ 33 w 40"/>
                <a:gd name="T17" fmla="*/ 6 h 40"/>
                <a:gd name="T18" fmla="*/ 30 w 40"/>
                <a:gd name="T19" fmla="*/ 7 h 40"/>
                <a:gd name="T20" fmla="*/ 26 w 40"/>
                <a:gd name="T21" fmla="*/ 5 h 40"/>
                <a:gd name="T22" fmla="*/ 26 w 40"/>
                <a:gd name="T23" fmla="*/ 2 h 40"/>
                <a:gd name="T24" fmla="*/ 24 w 40"/>
                <a:gd name="T25" fmla="*/ 0 h 40"/>
                <a:gd name="T26" fmla="*/ 16 w 40"/>
                <a:gd name="T27" fmla="*/ 0 h 40"/>
                <a:gd name="T28" fmla="*/ 14 w 40"/>
                <a:gd name="T29" fmla="*/ 2 h 40"/>
                <a:gd name="T30" fmla="*/ 14 w 40"/>
                <a:gd name="T31" fmla="*/ 5 h 40"/>
                <a:gd name="T32" fmla="*/ 10 w 40"/>
                <a:gd name="T33" fmla="*/ 7 h 40"/>
                <a:gd name="T34" fmla="*/ 8 w 40"/>
                <a:gd name="T35" fmla="*/ 6 h 40"/>
                <a:gd name="T36" fmla="*/ 5 w 40"/>
                <a:gd name="T37" fmla="*/ 7 h 40"/>
                <a:gd name="T38" fmla="*/ 1 w 40"/>
                <a:gd name="T39" fmla="*/ 13 h 40"/>
                <a:gd name="T40" fmla="*/ 1 w 40"/>
                <a:gd name="T41" fmla="*/ 15 h 40"/>
                <a:gd name="T42" fmla="*/ 1 w 40"/>
                <a:gd name="T43" fmla="*/ 16 h 40"/>
                <a:gd name="T44" fmla="*/ 4 w 40"/>
                <a:gd name="T45" fmla="*/ 18 h 40"/>
                <a:gd name="T46" fmla="*/ 4 w 40"/>
                <a:gd name="T47" fmla="*/ 20 h 40"/>
                <a:gd name="T48" fmla="*/ 4 w 40"/>
                <a:gd name="T49" fmla="*/ 22 h 40"/>
                <a:gd name="T50" fmla="*/ 1 w 40"/>
                <a:gd name="T51" fmla="*/ 24 h 40"/>
                <a:gd name="T52" fmla="*/ 1 w 40"/>
                <a:gd name="T53" fmla="*/ 25 h 40"/>
                <a:gd name="T54" fmla="*/ 1 w 40"/>
                <a:gd name="T55" fmla="*/ 27 h 40"/>
                <a:gd name="T56" fmla="*/ 5 w 40"/>
                <a:gd name="T57" fmla="*/ 33 h 40"/>
                <a:gd name="T58" fmla="*/ 7 w 40"/>
                <a:gd name="T59" fmla="*/ 34 h 40"/>
                <a:gd name="T60" fmla="*/ 10 w 40"/>
                <a:gd name="T61" fmla="*/ 33 h 40"/>
                <a:gd name="T62" fmla="*/ 14 w 40"/>
                <a:gd name="T63" fmla="*/ 35 h 40"/>
                <a:gd name="T64" fmla="*/ 14 w 40"/>
                <a:gd name="T65" fmla="*/ 38 h 40"/>
                <a:gd name="T66" fmla="*/ 16 w 40"/>
                <a:gd name="T67" fmla="*/ 40 h 40"/>
                <a:gd name="T68" fmla="*/ 24 w 40"/>
                <a:gd name="T69" fmla="*/ 40 h 40"/>
                <a:gd name="T70" fmla="*/ 26 w 40"/>
                <a:gd name="T71" fmla="*/ 38 h 40"/>
                <a:gd name="T72" fmla="*/ 26 w 40"/>
                <a:gd name="T73" fmla="*/ 35 h 40"/>
                <a:gd name="T74" fmla="*/ 30 w 40"/>
                <a:gd name="T75" fmla="*/ 33 h 40"/>
                <a:gd name="T76" fmla="*/ 33 w 40"/>
                <a:gd name="T77" fmla="*/ 34 h 40"/>
                <a:gd name="T78" fmla="*/ 34 w 40"/>
                <a:gd name="T79" fmla="*/ 34 h 40"/>
                <a:gd name="T80" fmla="*/ 35 w 40"/>
                <a:gd name="T81" fmla="*/ 33 h 40"/>
                <a:gd name="T82" fmla="*/ 39 w 40"/>
                <a:gd name="T83" fmla="*/ 27 h 40"/>
                <a:gd name="T84" fmla="*/ 39 w 40"/>
                <a:gd name="T85" fmla="*/ 24 h 40"/>
                <a:gd name="T86" fmla="*/ 20 w 40"/>
                <a:gd name="T87" fmla="*/ 28 h 40"/>
                <a:gd name="T88" fmla="*/ 12 w 40"/>
                <a:gd name="T89" fmla="*/ 20 h 40"/>
                <a:gd name="T90" fmla="*/ 20 w 40"/>
                <a:gd name="T91" fmla="*/ 12 h 40"/>
                <a:gd name="T92" fmla="*/ 28 w 40"/>
                <a:gd name="T93" fmla="*/ 20 h 40"/>
                <a:gd name="T94" fmla="*/ 20 w 40"/>
                <a:gd name="T95" fmla="*/ 2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0" h="40">
                  <a:moveTo>
                    <a:pt x="39" y="24"/>
                  </a:moveTo>
                  <a:cubicBezTo>
                    <a:pt x="36" y="22"/>
                    <a:pt x="36" y="22"/>
                    <a:pt x="36" y="22"/>
                  </a:cubicBezTo>
                  <a:cubicBezTo>
                    <a:pt x="36" y="21"/>
                    <a:pt x="36" y="21"/>
                    <a:pt x="36" y="20"/>
                  </a:cubicBezTo>
                  <a:cubicBezTo>
                    <a:pt x="36" y="19"/>
                    <a:pt x="36" y="19"/>
                    <a:pt x="36" y="18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6"/>
                    <a:pt x="40" y="14"/>
                    <a:pt x="39" y="13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5" y="6"/>
                    <a:pt x="35" y="6"/>
                    <a:pt x="34" y="6"/>
                  </a:cubicBezTo>
                  <a:cubicBezTo>
                    <a:pt x="34" y="5"/>
                    <a:pt x="33" y="6"/>
                    <a:pt x="33" y="6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6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3" y="6"/>
                    <a:pt x="12" y="7"/>
                    <a:pt x="10" y="7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5"/>
                    <a:pt x="5" y="6"/>
                    <a:pt x="5" y="7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9"/>
                    <a:pt x="4" y="19"/>
                    <a:pt x="4" y="20"/>
                  </a:cubicBezTo>
                  <a:cubicBezTo>
                    <a:pt x="4" y="21"/>
                    <a:pt x="4" y="21"/>
                    <a:pt x="4" y="22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1" y="25"/>
                    <a:pt x="1" y="25"/>
                  </a:cubicBezTo>
                  <a:cubicBezTo>
                    <a:pt x="0" y="26"/>
                    <a:pt x="0" y="26"/>
                    <a:pt x="1" y="27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4"/>
                    <a:pt x="6" y="35"/>
                    <a:pt x="7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3" y="34"/>
                    <a:pt x="14" y="35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5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25" y="40"/>
                    <a:pt x="26" y="39"/>
                    <a:pt x="26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4"/>
                    <a:pt x="29" y="34"/>
                    <a:pt x="30" y="33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4" y="35"/>
                    <a:pt x="34" y="34"/>
                  </a:cubicBezTo>
                  <a:cubicBezTo>
                    <a:pt x="35" y="34"/>
                    <a:pt x="35" y="34"/>
                    <a:pt x="35" y="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6"/>
                    <a:pt x="40" y="24"/>
                    <a:pt x="39" y="24"/>
                  </a:cubicBezTo>
                  <a:close/>
                  <a:moveTo>
                    <a:pt x="20" y="28"/>
                  </a:moveTo>
                  <a:cubicBezTo>
                    <a:pt x="16" y="28"/>
                    <a:pt x="12" y="24"/>
                    <a:pt x="12" y="20"/>
                  </a:cubicBezTo>
                  <a:cubicBezTo>
                    <a:pt x="12" y="16"/>
                    <a:pt x="16" y="12"/>
                    <a:pt x="20" y="12"/>
                  </a:cubicBezTo>
                  <a:cubicBezTo>
                    <a:pt x="24" y="12"/>
                    <a:pt x="28" y="16"/>
                    <a:pt x="28" y="20"/>
                  </a:cubicBezTo>
                  <a:cubicBezTo>
                    <a:pt x="28" y="24"/>
                    <a:pt x="24" y="28"/>
                    <a:pt x="20" y="28"/>
                  </a:cubicBezTo>
                  <a:close/>
                </a:path>
              </a:pathLst>
            </a:custGeom>
            <a:solidFill>
              <a:srgbClr val="0C34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solidFill>
                  <a:srgbClr val="0C344C"/>
                </a:solidFill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142722" y="2583559"/>
            <a:ext cx="6127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</a:rPr>
              <a:t>3 </a:t>
            </a:r>
            <a:r>
              <a:rPr lang="ru-RU" sz="1600" dirty="0">
                <a:latin typeface="+mj-lt"/>
              </a:rPr>
              <a:t>нежилых помещения </a:t>
            </a:r>
            <a:r>
              <a:rPr lang="ru-RU" sz="1600" dirty="0" smtClean="0">
                <a:latin typeface="+mj-lt"/>
              </a:rPr>
              <a:t>( </a:t>
            </a:r>
            <a:r>
              <a:rPr lang="ru-RU" sz="1600" dirty="0" err="1" smtClean="0">
                <a:latin typeface="+mj-lt"/>
              </a:rPr>
              <a:t>торгово</a:t>
            </a:r>
            <a:r>
              <a:rPr lang="ru-RU" sz="1600" dirty="0" smtClean="0">
                <a:latin typeface="+mj-lt"/>
              </a:rPr>
              <a:t> - офисные</a:t>
            </a:r>
            <a:r>
              <a:rPr lang="ru-RU" sz="1600" dirty="0">
                <a:latin typeface="+mj-lt"/>
              </a:rPr>
              <a:t>), </a:t>
            </a:r>
            <a:r>
              <a:rPr lang="ru-RU" sz="1600" dirty="0" smtClean="0">
                <a:latin typeface="+mj-lt"/>
              </a:rPr>
              <a:t>расположенные </a:t>
            </a:r>
            <a:r>
              <a:rPr lang="ru-RU" sz="1600" dirty="0">
                <a:latin typeface="+mj-lt"/>
              </a:rPr>
              <a:t>по адресу</a:t>
            </a:r>
            <a:r>
              <a:rPr lang="ru-RU" sz="1600" dirty="0" smtClean="0">
                <a:latin typeface="+mj-lt"/>
              </a:rPr>
              <a:t>: </a:t>
            </a:r>
            <a:r>
              <a:rPr lang="ru-RU" sz="1600" dirty="0">
                <a:latin typeface="+mj-lt"/>
              </a:rPr>
              <a:t>г. Краснодар, </a:t>
            </a:r>
            <a:r>
              <a:rPr lang="ru-RU" sz="1600" dirty="0" smtClean="0">
                <a:latin typeface="+mj-lt"/>
              </a:rPr>
              <a:t>ул</a:t>
            </a:r>
            <a:r>
              <a:rPr lang="ru-RU" sz="1600" dirty="0">
                <a:latin typeface="+mj-lt"/>
              </a:rPr>
              <a:t>. Северная, д. </a:t>
            </a:r>
            <a:r>
              <a:rPr lang="ru-RU" sz="1600" dirty="0" smtClean="0">
                <a:latin typeface="+mj-lt"/>
              </a:rPr>
              <a:t>324 –                        </a:t>
            </a:r>
            <a:r>
              <a:rPr lang="ru-RU" sz="1600" b="1" dirty="0" smtClean="0">
                <a:latin typeface="+mj-lt"/>
              </a:rPr>
              <a:t>24 483,75 тыс. руб.</a:t>
            </a:r>
            <a:endParaRPr lang="ru-RU" sz="1600" b="1" dirty="0">
              <a:latin typeface="+mj-lt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129869" y="4193688"/>
            <a:ext cx="61403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</a:rPr>
              <a:t>13 нежилых помещений </a:t>
            </a:r>
            <a:r>
              <a:rPr lang="ru-RU" sz="1600" dirty="0">
                <a:latin typeface="+mj-lt"/>
              </a:rPr>
              <a:t>(</a:t>
            </a:r>
            <a:r>
              <a:rPr lang="ru-RU" sz="1600" dirty="0" smtClean="0">
                <a:latin typeface="+mj-lt"/>
              </a:rPr>
              <a:t>парковочные места – 12 шт., складское – 1 шт.), расположенные </a:t>
            </a:r>
            <a:r>
              <a:rPr lang="ru-RU" sz="1600" dirty="0">
                <a:latin typeface="+mj-lt"/>
              </a:rPr>
              <a:t>по адресу: </a:t>
            </a:r>
            <a:r>
              <a:rPr lang="ru-RU" sz="1600" dirty="0" smtClean="0">
                <a:latin typeface="+mj-lt"/>
              </a:rPr>
              <a:t>г</a:t>
            </a:r>
            <a:r>
              <a:rPr lang="ru-RU" sz="1600" dirty="0">
                <a:latin typeface="+mj-lt"/>
              </a:rPr>
              <a:t>. Краснодар, ул. Кубанская Набережная, д. </a:t>
            </a:r>
            <a:r>
              <a:rPr lang="ru-RU" sz="1600" dirty="0" smtClean="0">
                <a:latin typeface="+mj-lt"/>
              </a:rPr>
              <a:t>64 – </a:t>
            </a:r>
            <a:r>
              <a:rPr lang="ru-RU" sz="1600" b="1" dirty="0" smtClean="0">
                <a:latin typeface="+mj-lt"/>
              </a:rPr>
              <a:t>5 245,08 тыс. руб.</a:t>
            </a:r>
            <a:endParaRPr lang="ru-RU" sz="1600" b="1" dirty="0">
              <a:latin typeface="+mj-lt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582" y="1991824"/>
            <a:ext cx="3261188" cy="415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1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Другая 13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D80F79"/>
      </a:accent1>
      <a:accent2>
        <a:srgbClr val="0C344C"/>
      </a:accent2>
      <a:accent3>
        <a:srgbClr val="19627F"/>
      </a:accent3>
      <a:accent4>
        <a:srgbClr val="6F878C"/>
      </a:accent4>
      <a:accent5>
        <a:srgbClr val="BFBEBE"/>
      </a:accent5>
      <a:accent6>
        <a:srgbClr val="DF5327"/>
      </a:accent6>
      <a:hlink>
        <a:srgbClr val="F59E00"/>
      </a:hlink>
      <a:folHlink>
        <a:srgbClr val="B2B2B2"/>
      </a:folHlink>
    </a:clrScheme>
    <a:fontScheme name="Custom 2">
      <a:majorFont>
        <a:latin typeface="Adobe Gothic Std B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10399</TotalTime>
  <Words>2975</Words>
  <Application>Microsoft Office PowerPoint</Application>
  <PresentationFormat>Широкоэкранный</PresentationFormat>
  <Paragraphs>996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Adobe Gothic Std B</vt:lpstr>
      <vt:lpstr>Arial</vt:lpstr>
      <vt:lpstr>Calibri</vt:lpstr>
      <vt:lpstr>Calibri Light</vt:lpstr>
      <vt:lpstr>HelveticaNeueCyr</vt:lpstr>
      <vt:lpstr>Times New Roman</vt:lpstr>
      <vt:lpstr>Office Theme</vt:lpstr>
      <vt:lpstr>Имущественный комплекс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Fauzy Lukman</dc:creator>
  <cp:lastModifiedBy>Москвитина Н.А.</cp:lastModifiedBy>
  <cp:revision>446</cp:revision>
  <cp:lastPrinted>2019-10-18T12:08:50Z</cp:lastPrinted>
  <dcterms:created xsi:type="dcterms:W3CDTF">2017-06-08T09:33:15Z</dcterms:created>
  <dcterms:modified xsi:type="dcterms:W3CDTF">2020-07-08T12:43:52Z</dcterms:modified>
</cp:coreProperties>
</file>