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310" r:id="rId4"/>
    <p:sldId id="311" r:id="rId5"/>
    <p:sldId id="319" r:id="rId6"/>
    <p:sldId id="335" r:id="rId7"/>
    <p:sldId id="265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66" d="100"/>
          <a:sy n="66" d="100"/>
        </p:scale>
        <p:origin x="47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bankrot.fedresurs.ru/MessageWindow.aspx?ID=125F94D6635D0D1A1CA49D49F6DD3F75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комплекс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4" y="3216167"/>
            <a:ext cx="10045836" cy="20755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принадлежащий ООО «Второе краснодарское монтажное </a:t>
            </a:r>
            <a:r>
              <a:rPr lang="ru-RU" sz="2800" dirty="0" smtClean="0">
                <a:latin typeface="+mj-lt"/>
              </a:rPr>
              <a:t>управление специализированное </a:t>
            </a:r>
            <a:r>
              <a:rPr lang="ru-RU" sz="2800" dirty="0">
                <a:latin typeface="+mj-lt"/>
              </a:rPr>
              <a:t>теплоэнергетического</a:t>
            </a:r>
          </a:p>
          <a:p>
            <a:r>
              <a:rPr lang="ru-RU" sz="2800" dirty="0">
                <a:latin typeface="+mj-lt"/>
              </a:rPr>
              <a:t>оборудования» </a:t>
            </a:r>
            <a:r>
              <a:rPr lang="ru-RU" sz="2800" dirty="0" smtClean="0">
                <a:latin typeface="+mj-lt"/>
              </a:rPr>
              <a:t>(ООО </a:t>
            </a:r>
            <a:r>
              <a:rPr lang="ru-RU" sz="2800" dirty="0">
                <a:latin typeface="+mj-lt"/>
              </a:rPr>
              <a:t>«КМУС-2-ТЭО</a:t>
            </a:r>
            <a:r>
              <a:rPr lang="ru-RU" sz="2800" dirty="0" smtClean="0">
                <a:latin typeface="+mj-lt"/>
              </a:rPr>
              <a:t>»)</a:t>
            </a:r>
          </a:p>
          <a:p>
            <a:pPr>
              <a:spcBef>
                <a:spcPts val="1800"/>
              </a:spcBef>
            </a:pPr>
            <a:r>
              <a:rPr lang="ru-RU" sz="2800" dirty="0">
                <a:latin typeface="+mj-lt"/>
              </a:rPr>
              <a:t>ИНН 2308170111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280" y="676115"/>
            <a:ext cx="1125981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ООО «КМУС-2-ТЭО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» 05.02.2019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168356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350000,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РФ, Краснодарский край,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     г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. Краснодар,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ул. </a:t>
            </a:r>
            <a:r>
              <a:rPr lang="ru-RU" b="1" dirty="0" err="1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Рашпилевская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, дом 49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4152436"/>
            <a:ext cx="2493617" cy="1738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30436" y="3486158"/>
            <a:ext cx="435697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Строительство жилых и нежилых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зданий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Белов Александр Сергеевич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0" y="2023230"/>
            <a:ext cx="5111822" cy="378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3197" y="474291"/>
            <a:ext cx="1126844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latin typeface="+mj-lt"/>
              </a:rPr>
              <a:t>ООО «КМУС-2-ТЭО</a:t>
            </a:r>
            <a:r>
              <a:rPr lang="ru-RU" sz="2800" smtClean="0">
                <a:latin typeface="+mj-lt"/>
              </a:rPr>
              <a:t>» </a:t>
            </a:r>
            <a:r>
              <a:rPr lang="ru-RU" sz="2800" smtClean="0">
                <a:latin typeface="+mj-lt"/>
              </a:rPr>
              <a:t>обладает </a:t>
            </a:r>
            <a:r>
              <a:rPr lang="ru-RU" sz="2800" dirty="0" smtClean="0">
                <a:latin typeface="+mj-lt"/>
              </a:rPr>
              <a:t>имуществом</a:t>
            </a:r>
            <a:r>
              <a:rPr lang="ru-RU" sz="2800" dirty="0">
                <a:latin typeface="+mj-lt"/>
              </a:rPr>
              <a:t>, расположенном по адресу: г. </a:t>
            </a:r>
            <a:r>
              <a:rPr lang="ru-RU" sz="2800" dirty="0" smtClean="0">
                <a:latin typeface="+mj-lt"/>
              </a:rPr>
              <a:t>Краснодар, ул. </a:t>
            </a:r>
            <a:r>
              <a:rPr lang="ru-RU" sz="2800" dirty="0" err="1" smtClean="0">
                <a:latin typeface="+mj-lt"/>
              </a:rPr>
              <a:t>Рашпилевская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smtClean="0">
                <a:latin typeface="+mj-lt"/>
              </a:rPr>
              <a:t>49, рыночной стоимостью (без учёта НДС), согласно отчета об оценке от 25.04.2019, в размере  </a:t>
            </a:r>
            <a:r>
              <a:rPr lang="ru-RU" sz="2800" dirty="0">
                <a:latin typeface="+mj-lt"/>
              </a:rPr>
              <a:t>18 </a:t>
            </a:r>
            <a:r>
              <a:rPr lang="ru-RU" sz="2800" dirty="0" smtClean="0">
                <a:latin typeface="+mj-lt"/>
              </a:rPr>
              <a:t>860 тыс. руб.:</a:t>
            </a:r>
          </a:p>
          <a:p>
            <a:pPr algn="ctr"/>
            <a:r>
              <a:rPr lang="ru-RU" sz="2800" b="1" dirty="0" smtClean="0">
                <a:latin typeface="+mj-lt"/>
              </a:rPr>
              <a:t>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043442" y="2420494"/>
            <a:ext cx="643845" cy="369315"/>
            <a:chOff x="1113598" y="2572521"/>
            <a:chExt cx="1166638" cy="734541"/>
          </a:xfrm>
        </p:grpSpPr>
        <p:grpSp>
          <p:nvGrpSpPr>
            <p:cNvPr id="30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33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34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87531" y="2372129"/>
            <a:ext cx="6737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Нежилые помещения первого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этажа №№ 10, 11, 13, 13/1, 14, 16, 18 - 27, 27/1, 31, 31а, 32, 33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здания литер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Г, площадью -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256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; </a:t>
            </a:r>
          </a:p>
          <a:p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  <a:p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837" y="2372130"/>
            <a:ext cx="2862920" cy="38528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729" y="3103018"/>
            <a:ext cx="2483740" cy="30962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3198" y="2932526"/>
            <a:ext cx="5468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dobe Gothic Std B"/>
              </a:rPr>
              <a:t>Кад</a:t>
            </a:r>
            <a:r>
              <a:rPr lang="ru-RU" sz="1600" dirty="0">
                <a:latin typeface="Adobe Gothic Std B"/>
              </a:rPr>
              <a:t>. </a:t>
            </a:r>
            <a:r>
              <a:rPr lang="ru-RU" sz="1600" dirty="0" smtClean="0">
                <a:latin typeface="Adobe Gothic Std B"/>
              </a:rPr>
              <a:t>номер: 23:43:0208010:231</a:t>
            </a:r>
          </a:p>
          <a:p>
            <a:r>
              <a:rPr lang="ru-RU" sz="1600" dirty="0">
                <a:latin typeface="Adobe Gothic Std B"/>
              </a:rPr>
              <a:t>Износ здания: 60</a:t>
            </a:r>
            <a:r>
              <a:rPr lang="ru-RU" sz="1600" dirty="0" smtClean="0">
                <a:latin typeface="Adobe Gothic Std B"/>
              </a:rPr>
              <a:t>%</a:t>
            </a:r>
          </a:p>
          <a:p>
            <a:r>
              <a:rPr lang="ru-RU" sz="1600" dirty="0" smtClean="0">
                <a:latin typeface="Adobe Gothic Std B"/>
              </a:rPr>
              <a:t>Помещения </a:t>
            </a:r>
            <a:r>
              <a:rPr lang="ru-RU" sz="1600" dirty="0">
                <a:latin typeface="Adobe Gothic Std B"/>
              </a:rPr>
              <a:t>относятся к торгово-офисной недвижимости. </a:t>
            </a:r>
            <a:r>
              <a:rPr lang="ru-RU" sz="1600" dirty="0" smtClean="0">
                <a:latin typeface="Adobe Gothic Std B"/>
              </a:rPr>
              <a:t>Есть все </a:t>
            </a:r>
            <a:r>
              <a:rPr lang="ru-RU" sz="1600" dirty="0">
                <a:latin typeface="Adobe Gothic Std B"/>
              </a:rPr>
              <a:t>коммуникации.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34" y="4063221"/>
            <a:ext cx="1974104" cy="21618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7283" y="4063221"/>
            <a:ext cx="1852164" cy="21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61" y="1036322"/>
            <a:ext cx="1079086" cy="902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6147" y="1036322"/>
            <a:ext cx="10161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Нежилые помещения подвала №№ 1-9, 9/1, 28, 30, 30/1, 31 - 34, 34/1, 35, 41, 42 здания литер под/Г,</a:t>
            </a:r>
          </a:p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площадью - 294,4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. </a:t>
            </a:r>
          </a:p>
          <a:p>
            <a:endParaRPr lang="ru-RU" sz="1600" dirty="0">
              <a:solidFill>
                <a:srgbClr val="000000"/>
              </a:solidFill>
              <a:latin typeface="+mj-lt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Общая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площадь - 560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	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037" y="1698041"/>
            <a:ext cx="3339000" cy="4330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933" y="1698040"/>
            <a:ext cx="3339000" cy="4330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908" y="2330815"/>
            <a:ext cx="3370140" cy="36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633980"/>
            <a:ext cx="1098942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800" dirty="0">
                <a:latin typeface="+mj-lt"/>
              </a:rPr>
              <a:t>Н</a:t>
            </a:r>
            <a:r>
              <a:rPr lang="ru-RU" sz="2800" dirty="0" smtClean="0">
                <a:latin typeface="+mj-lt"/>
              </a:rPr>
              <a:t>а электронной площадке ЭТП «</a:t>
            </a:r>
            <a:r>
              <a:rPr lang="ru-RU" sz="2800" dirty="0" err="1" smtClean="0">
                <a:latin typeface="+mj-lt"/>
              </a:rPr>
              <a:t>Альфалот</a:t>
            </a:r>
            <a:r>
              <a:rPr lang="ru-RU" sz="2800" dirty="0" smtClean="0">
                <a:latin typeface="+mj-lt"/>
              </a:rPr>
              <a:t>» </a:t>
            </a:r>
            <a:r>
              <a:rPr lang="en-US" sz="2800" dirty="0" smtClean="0">
                <a:latin typeface="+mj-lt"/>
              </a:rPr>
              <a:t>bankrupt.alfalot.ru</a:t>
            </a:r>
            <a:r>
              <a:rPr lang="ru-RU" sz="2800" dirty="0" smtClean="0">
                <a:latin typeface="+mj-lt"/>
              </a:rPr>
              <a:t> с 12.04.2021 по 30.04.2021 проводятся электронные торги по реализации имущества должника:</a:t>
            </a:r>
          </a:p>
          <a:p>
            <a:pPr algn="just"/>
            <a:endParaRPr lang="en-US" sz="2800" dirty="0"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519" y="1947849"/>
            <a:ext cx="11521441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dirty="0">
                <a:latin typeface="+mj-lt"/>
              </a:rPr>
              <a:t>Лот </a:t>
            </a:r>
            <a:r>
              <a:rPr lang="ru-RU" sz="1600" dirty="0" smtClean="0">
                <a:latin typeface="+mj-lt"/>
              </a:rPr>
              <a:t>№ 1</a:t>
            </a:r>
            <a:r>
              <a:rPr lang="ru-RU" sz="1600" dirty="0">
                <a:latin typeface="+mj-lt"/>
              </a:rPr>
              <a:t>: Нежилые помещения первого этажа </a:t>
            </a:r>
            <a:r>
              <a:rPr lang="ru-RU" sz="1600" dirty="0" smtClean="0">
                <a:latin typeface="+mj-lt"/>
              </a:rPr>
              <a:t>№№ 10</a:t>
            </a:r>
            <a:r>
              <a:rPr lang="ru-RU" sz="1600" dirty="0">
                <a:latin typeface="+mj-lt"/>
              </a:rPr>
              <a:t>,​11,​13,​13/1,​14,​16,​18-27,​27/1,​31,​31а,​32,​33 здания литер Г; </a:t>
            </a:r>
            <a:r>
              <a:rPr lang="ru-RU" sz="1600" dirty="0" smtClean="0">
                <a:latin typeface="+mj-lt"/>
              </a:rPr>
              <a:t>площадь - 256 </a:t>
            </a:r>
            <a:r>
              <a:rPr lang="ru-RU" sz="1600" dirty="0">
                <a:latin typeface="+mj-lt"/>
              </a:rPr>
              <a:t>кв. м; </a:t>
            </a:r>
            <a:r>
              <a:rPr lang="ru-RU" sz="1600" dirty="0" smtClean="0">
                <a:latin typeface="+mj-lt"/>
              </a:rPr>
              <a:t>нежилые </a:t>
            </a:r>
            <a:r>
              <a:rPr lang="ru-RU" sz="1600" dirty="0">
                <a:latin typeface="+mj-lt"/>
              </a:rPr>
              <a:t>помещения, </a:t>
            </a:r>
            <a:r>
              <a:rPr lang="ru-RU" sz="1600" dirty="0" smtClean="0">
                <a:latin typeface="+mj-lt"/>
              </a:rPr>
              <a:t>подвала №№ 1-9</a:t>
            </a:r>
            <a:r>
              <a:rPr lang="ru-RU" sz="1600" dirty="0">
                <a:latin typeface="+mj-lt"/>
              </a:rPr>
              <a:t>,​9/1,​28,​30,​30/1,​31-34,​34/1,​35,​41,​42 здания литер под/Г, </a:t>
            </a:r>
            <a:r>
              <a:rPr lang="ru-RU" sz="1600" dirty="0" smtClean="0">
                <a:latin typeface="+mj-lt"/>
              </a:rPr>
              <a:t>площадь -  294,4 </a:t>
            </a:r>
            <a:r>
              <a:rPr lang="ru-RU" sz="1600" dirty="0" err="1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smtClean="0">
                <a:latin typeface="+mj-lt"/>
              </a:rPr>
              <a:t>общая площадь – 560 </a:t>
            </a:r>
            <a:r>
              <a:rPr lang="ru-RU" sz="1600" dirty="0" err="1" smtClean="0">
                <a:latin typeface="+mj-lt"/>
              </a:rPr>
              <a:t>кв.м</a:t>
            </a:r>
            <a:r>
              <a:rPr lang="ru-RU" sz="1600" dirty="0" smtClean="0">
                <a:latin typeface="+mj-lt"/>
              </a:rPr>
              <a:t>, расположенное по адресу:  </a:t>
            </a:r>
            <a:r>
              <a:rPr lang="ru-RU" sz="1600" dirty="0">
                <a:latin typeface="+mj-lt"/>
              </a:rPr>
              <a:t>г</a:t>
            </a:r>
            <a:r>
              <a:rPr lang="ru-RU" sz="1600" dirty="0" smtClean="0">
                <a:latin typeface="+mj-lt"/>
              </a:rPr>
              <a:t>. Краснодар</a:t>
            </a:r>
            <a:r>
              <a:rPr lang="ru-RU" sz="1600" dirty="0">
                <a:latin typeface="+mj-lt"/>
              </a:rPr>
              <a:t>, Западный округ, </a:t>
            </a:r>
            <a:r>
              <a:rPr lang="ru-RU" sz="1600" dirty="0" err="1">
                <a:latin typeface="+mj-lt"/>
              </a:rPr>
              <a:t>ул.Рашпилевская</a:t>
            </a:r>
            <a:r>
              <a:rPr lang="ru-RU" sz="1600" dirty="0">
                <a:latin typeface="+mj-lt"/>
              </a:rPr>
              <a:t>, д.49</a:t>
            </a:r>
            <a:r>
              <a:rPr lang="ru-RU" sz="1600" dirty="0" smtClean="0">
                <a:latin typeface="+mj-lt"/>
              </a:rPr>
              <a:t>. 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Начальная </a:t>
            </a:r>
            <a:r>
              <a:rPr lang="ru-RU" sz="1600" b="1" dirty="0">
                <a:latin typeface="+mj-lt"/>
              </a:rPr>
              <a:t>цена лота – </a:t>
            </a:r>
            <a:r>
              <a:rPr lang="ru-RU" sz="1600" b="1" dirty="0" smtClean="0">
                <a:latin typeface="+mj-lt"/>
              </a:rPr>
              <a:t>16 974 тыс. руб</a:t>
            </a:r>
            <a:r>
              <a:rPr lang="ru-RU" sz="1600" b="1" dirty="0">
                <a:latin typeface="+mj-lt"/>
              </a:rPr>
              <a:t>. </a:t>
            </a:r>
            <a:endParaRPr lang="ru-RU" sz="1600" b="1" dirty="0" smtClean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519" y="3507304"/>
            <a:ext cx="961842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b="1" dirty="0">
                <a:latin typeface="Adobe Gothic Std B"/>
              </a:rPr>
              <a:t>Интервалы снижения цены</a:t>
            </a:r>
            <a:r>
              <a:rPr lang="ru-RU" b="1" dirty="0" smtClean="0">
                <a:latin typeface="Adobe Gothic Std B"/>
              </a:rPr>
              <a:t>:</a:t>
            </a:r>
          </a:p>
          <a:p>
            <a:pPr lvl="0">
              <a:spcAft>
                <a:spcPts val="500"/>
              </a:spcAft>
            </a:pPr>
            <a:endParaRPr lang="ru-RU" b="1" dirty="0">
              <a:latin typeface="Adobe Gothic Std B"/>
            </a:endParaRPr>
          </a:p>
          <a:p>
            <a:pPr lvl="0">
              <a:spcAft>
                <a:spcPts val="500"/>
              </a:spcAft>
            </a:pPr>
            <a:r>
              <a:rPr lang="ru-RU" sz="1600" b="1" dirty="0">
                <a:latin typeface="Adobe Gothic Std B"/>
              </a:rPr>
              <a:t>С </a:t>
            </a:r>
            <a:r>
              <a:rPr lang="ru-RU" sz="1600" b="1" dirty="0" smtClean="0">
                <a:latin typeface="Adobe Gothic Std B"/>
              </a:rPr>
              <a:t>12.04.2021  </a:t>
            </a:r>
            <a:r>
              <a:rPr lang="ru-RU" sz="1600" b="1" dirty="0">
                <a:latin typeface="Adobe Gothic Std B"/>
              </a:rPr>
              <a:t>по	</a:t>
            </a:r>
            <a:r>
              <a:rPr lang="ru-RU" sz="1600" b="1" dirty="0" smtClean="0">
                <a:latin typeface="Adobe Gothic Std B"/>
              </a:rPr>
              <a:t>15.04.2021 </a:t>
            </a:r>
            <a:r>
              <a:rPr lang="ru-RU" sz="1600" b="1" dirty="0">
                <a:latin typeface="Adobe Gothic Std B"/>
              </a:rPr>
              <a:t>цена на интервале </a:t>
            </a:r>
            <a:r>
              <a:rPr lang="ru-RU" sz="1600" b="1" dirty="0" smtClean="0">
                <a:latin typeface="Adobe Gothic Std B"/>
              </a:rPr>
              <a:t>– 16 974, 00 тыс</a:t>
            </a:r>
            <a:r>
              <a:rPr lang="ru-RU" sz="1600" b="1" dirty="0">
                <a:latin typeface="Adobe Gothic Std B"/>
              </a:rPr>
              <a:t>. руб</a:t>
            </a:r>
            <a:r>
              <a:rPr lang="ru-RU" sz="1600" b="1" dirty="0" smtClean="0">
                <a:latin typeface="Adobe Gothic Std B"/>
              </a:rPr>
              <a:t>.;</a:t>
            </a:r>
            <a:endParaRPr lang="ru-RU" sz="1600" b="1" dirty="0">
              <a:latin typeface="Adobe Gothic Std B"/>
            </a:endParaRPr>
          </a:p>
          <a:p>
            <a:pPr lvl="0">
              <a:spcAft>
                <a:spcPts val="500"/>
              </a:spcAft>
            </a:pPr>
            <a:r>
              <a:rPr lang="ru-RU" sz="1600" b="1" dirty="0">
                <a:latin typeface="Adobe Gothic Std B"/>
              </a:rPr>
              <a:t>С </a:t>
            </a:r>
            <a:r>
              <a:rPr lang="ru-RU" sz="1600" b="1" dirty="0" smtClean="0">
                <a:latin typeface="Adobe Gothic Std B"/>
              </a:rPr>
              <a:t>15.04.2021  </a:t>
            </a:r>
            <a:r>
              <a:rPr lang="ru-RU" sz="1600" b="1" dirty="0">
                <a:latin typeface="Adobe Gothic Std B"/>
              </a:rPr>
              <a:t>по	</a:t>
            </a:r>
            <a:r>
              <a:rPr lang="ru-RU" sz="1600" b="1" dirty="0" smtClean="0">
                <a:latin typeface="Adobe Gothic Std B"/>
              </a:rPr>
              <a:t>18.04.2021 </a:t>
            </a:r>
            <a:r>
              <a:rPr lang="ru-RU" sz="1600" b="1" dirty="0">
                <a:latin typeface="Adobe Gothic Std B"/>
              </a:rPr>
              <a:t>цена на интервале </a:t>
            </a:r>
            <a:r>
              <a:rPr lang="ru-RU" sz="1600" b="1" dirty="0" smtClean="0">
                <a:latin typeface="Adobe Gothic Std B"/>
              </a:rPr>
              <a:t>– 15 276 ,60 тыс</a:t>
            </a:r>
            <a:r>
              <a:rPr lang="ru-RU" sz="1600" b="1" dirty="0">
                <a:latin typeface="Adobe Gothic Std B"/>
              </a:rPr>
              <a:t>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>
                <a:latin typeface="Adobe Gothic Std B"/>
              </a:rPr>
              <a:t>С </a:t>
            </a:r>
            <a:r>
              <a:rPr lang="ru-RU" sz="1600" b="1" dirty="0" smtClean="0">
                <a:latin typeface="Adobe Gothic Std B"/>
              </a:rPr>
              <a:t>18.04.2021  </a:t>
            </a:r>
            <a:r>
              <a:rPr lang="ru-RU" sz="1600" b="1" dirty="0">
                <a:latin typeface="Adobe Gothic Std B"/>
              </a:rPr>
              <a:t>по	</a:t>
            </a:r>
            <a:r>
              <a:rPr lang="ru-RU" sz="1600" b="1" dirty="0" smtClean="0">
                <a:latin typeface="Adobe Gothic Std B"/>
              </a:rPr>
              <a:t>21.04.2021 </a:t>
            </a:r>
            <a:r>
              <a:rPr lang="ru-RU" sz="1600" b="1" dirty="0">
                <a:latin typeface="Adobe Gothic Std B"/>
              </a:rPr>
              <a:t>цена на интервале - </a:t>
            </a:r>
            <a:r>
              <a:rPr lang="ru-RU" sz="1600" b="1" dirty="0" smtClean="0">
                <a:latin typeface="Adobe Gothic Std B"/>
              </a:rPr>
              <a:t> 13 579, 20 </a:t>
            </a:r>
            <a:r>
              <a:rPr lang="ru-RU" sz="1600" b="1" dirty="0">
                <a:latin typeface="Adobe Gothic Std B"/>
              </a:rPr>
              <a:t>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>
                <a:latin typeface="Adobe Gothic Std B"/>
              </a:rPr>
              <a:t>С </a:t>
            </a:r>
            <a:r>
              <a:rPr lang="ru-RU" sz="1600" b="1" dirty="0" smtClean="0">
                <a:latin typeface="Adobe Gothic Std B"/>
              </a:rPr>
              <a:t>21.04.2021  </a:t>
            </a:r>
            <a:r>
              <a:rPr lang="ru-RU" sz="1600" b="1" dirty="0">
                <a:latin typeface="Adobe Gothic Std B"/>
              </a:rPr>
              <a:t>по	</a:t>
            </a:r>
            <a:r>
              <a:rPr lang="ru-RU" sz="1600" b="1" dirty="0" smtClean="0">
                <a:latin typeface="Adobe Gothic Std B"/>
              </a:rPr>
              <a:t>24.04.2021 </a:t>
            </a:r>
            <a:r>
              <a:rPr lang="ru-RU" sz="1600" b="1" dirty="0">
                <a:latin typeface="Adobe Gothic Std B"/>
              </a:rPr>
              <a:t>цена на интервале - </a:t>
            </a:r>
            <a:r>
              <a:rPr lang="ru-RU" sz="1600" b="1" dirty="0" smtClean="0">
                <a:latin typeface="Adobe Gothic Std B"/>
              </a:rPr>
              <a:t>11 881, 80 тыс</a:t>
            </a:r>
            <a:r>
              <a:rPr lang="ru-RU" sz="1600" b="1" dirty="0">
                <a:latin typeface="Adobe Gothic Std B"/>
              </a:rPr>
              <a:t>. руб.;</a:t>
            </a:r>
          </a:p>
          <a:p>
            <a:pPr lvl="0">
              <a:spcAft>
                <a:spcPts val="500"/>
              </a:spcAft>
            </a:pPr>
            <a:endParaRPr lang="ru-RU" b="1" dirty="0">
              <a:latin typeface="Adobe Gothic Std B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231" y="3356615"/>
            <a:ext cx="2345635" cy="20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3567" y="789140"/>
            <a:ext cx="11348581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600" b="1" dirty="0">
                <a:latin typeface="Adobe Gothic Std B"/>
              </a:rPr>
              <a:t>С  </a:t>
            </a:r>
            <a:r>
              <a:rPr lang="ru-RU" sz="1600" b="1" dirty="0" smtClean="0">
                <a:latin typeface="Adobe Gothic Std B"/>
              </a:rPr>
              <a:t>24.04.2021 </a:t>
            </a:r>
            <a:r>
              <a:rPr lang="ru-RU" sz="1600" b="1" dirty="0">
                <a:latin typeface="Adobe Gothic Std B"/>
              </a:rPr>
              <a:t>по </a:t>
            </a:r>
            <a:r>
              <a:rPr lang="ru-RU" sz="1600" b="1" dirty="0" smtClean="0">
                <a:latin typeface="Adobe Gothic Std B"/>
              </a:rPr>
              <a:t>27.04.2021 </a:t>
            </a:r>
            <a:r>
              <a:rPr lang="ru-RU" sz="1600" b="1" dirty="0">
                <a:latin typeface="Adobe Gothic Std B"/>
              </a:rPr>
              <a:t>цена на интервале </a:t>
            </a:r>
            <a:r>
              <a:rPr lang="ru-RU" sz="1600" b="1" dirty="0" smtClean="0">
                <a:latin typeface="Adobe Gothic Std B"/>
              </a:rPr>
              <a:t>– 10 184, 40 </a:t>
            </a:r>
            <a:r>
              <a:rPr lang="ru-RU" sz="1600" b="1" dirty="0">
                <a:latin typeface="Adobe Gothic Std B"/>
              </a:rPr>
              <a:t>тыс. руб.;</a:t>
            </a:r>
          </a:p>
          <a:p>
            <a:pPr lvl="0">
              <a:spcAft>
                <a:spcPts val="500"/>
              </a:spcAft>
            </a:pPr>
            <a:r>
              <a:rPr lang="ru-RU" sz="1600" b="1" dirty="0">
                <a:latin typeface="Adobe Gothic Std B"/>
              </a:rPr>
              <a:t>С  </a:t>
            </a:r>
            <a:r>
              <a:rPr lang="ru-RU" sz="1600" b="1" dirty="0" smtClean="0">
                <a:latin typeface="Adobe Gothic Std B"/>
              </a:rPr>
              <a:t>27.04.2021 </a:t>
            </a:r>
            <a:r>
              <a:rPr lang="ru-RU" sz="1600" b="1" dirty="0">
                <a:latin typeface="Adobe Gothic Std B"/>
              </a:rPr>
              <a:t>по </a:t>
            </a:r>
            <a:r>
              <a:rPr lang="ru-RU" sz="1600" b="1" dirty="0" smtClean="0">
                <a:latin typeface="Adobe Gothic Std B"/>
              </a:rPr>
              <a:t>30.04.2021 </a:t>
            </a:r>
            <a:r>
              <a:rPr lang="ru-RU" sz="1600" b="1" dirty="0">
                <a:latin typeface="Adobe Gothic Std B"/>
              </a:rPr>
              <a:t>цена на интервале - </a:t>
            </a:r>
            <a:r>
              <a:rPr lang="ru-RU" sz="1600" b="1" dirty="0" smtClean="0">
                <a:latin typeface="Adobe Gothic Std B"/>
              </a:rPr>
              <a:t> 8 487, 00 </a:t>
            </a:r>
            <a:r>
              <a:rPr lang="ru-RU" sz="1600" b="1" dirty="0">
                <a:latin typeface="Adobe Gothic Std B"/>
              </a:rPr>
              <a:t>тыс. руб</a:t>
            </a:r>
            <a:r>
              <a:rPr lang="ru-RU" sz="1600" b="1" dirty="0" smtClean="0">
                <a:latin typeface="Adobe Gothic Std B"/>
              </a:rPr>
              <a:t>.</a:t>
            </a:r>
            <a:endParaRPr lang="ru-RU" sz="1600" b="1" dirty="0">
              <a:latin typeface="Adobe Gothic Std B"/>
            </a:endParaRPr>
          </a:p>
          <a:p>
            <a:pPr algn="ctr"/>
            <a:endParaRPr lang="ru-RU" sz="1600" dirty="0" smtClean="0">
              <a:solidFill>
                <a:srgbClr val="FF0000"/>
              </a:solidFill>
              <a:latin typeface="Adobe Gothic Std B"/>
            </a:endParaRPr>
          </a:p>
          <a:p>
            <a:pPr algn="ctr"/>
            <a:r>
              <a:rPr lang="ru-RU" sz="1600" dirty="0" smtClean="0">
                <a:latin typeface="Adobe Gothic Std B"/>
              </a:rPr>
              <a:t>Заявки </a:t>
            </a:r>
            <a:r>
              <a:rPr lang="ru-RU" sz="1600" dirty="0">
                <a:latin typeface="Adobe Gothic Std B"/>
              </a:rPr>
              <a:t>на участие в торгах принимаются </a:t>
            </a:r>
            <a:r>
              <a:rPr lang="ru-RU" sz="1600" b="1" dirty="0">
                <a:latin typeface="Adobe Gothic Std B"/>
              </a:rPr>
              <a:t>с </a:t>
            </a:r>
            <a:r>
              <a:rPr lang="ru-RU" sz="1600" b="1" dirty="0" smtClean="0">
                <a:latin typeface="Adobe Gothic Std B"/>
              </a:rPr>
              <a:t>12.04.2021 </a:t>
            </a:r>
            <a:r>
              <a:rPr lang="ru-RU" sz="1600" b="1" dirty="0">
                <a:latin typeface="Adobe Gothic Std B"/>
              </a:rPr>
              <a:t>до </a:t>
            </a:r>
            <a:r>
              <a:rPr lang="ru-RU" sz="1600" b="1" dirty="0" smtClean="0">
                <a:latin typeface="Adobe Gothic Std B"/>
              </a:rPr>
              <a:t>30.04.2021  </a:t>
            </a:r>
            <a:r>
              <a:rPr lang="ru-RU" sz="1600" dirty="0">
                <a:latin typeface="Adobe Gothic Std B"/>
              </a:rPr>
              <a:t>в электронной форме на сайте электронной площадки. Минимальная цена продажи имущества посредством публичного предложения составляет </a:t>
            </a:r>
            <a:r>
              <a:rPr lang="ru-RU" sz="1600" dirty="0" smtClean="0">
                <a:latin typeface="Adobe Gothic Std B"/>
              </a:rPr>
              <a:t>50 (пятьдесят) </a:t>
            </a:r>
            <a:r>
              <a:rPr lang="ru-RU" sz="1600" dirty="0">
                <a:latin typeface="Adobe Gothic Std B"/>
              </a:rPr>
              <a:t>процентов от начальной цены продажи имущества/лота. </a:t>
            </a:r>
            <a:endParaRPr lang="ru-RU" sz="1600" dirty="0" smtClean="0">
              <a:latin typeface="Adobe Gothic Std B"/>
            </a:endParaRPr>
          </a:p>
          <a:p>
            <a:pPr algn="ctr"/>
            <a:endParaRPr lang="ru-RU" sz="1600" dirty="0">
              <a:latin typeface="Adobe Gothic Std B"/>
            </a:endParaRPr>
          </a:p>
          <a:p>
            <a:pPr algn="ctr"/>
            <a:r>
              <a:rPr lang="ru-RU" sz="1600" dirty="0" smtClean="0">
                <a:latin typeface="Adobe Gothic Std B"/>
              </a:rPr>
              <a:t>Вся </a:t>
            </a:r>
            <a:r>
              <a:rPr lang="ru-RU" sz="1600" dirty="0">
                <a:latin typeface="Adobe Gothic Std B"/>
              </a:rPr>
              <a:t>информация размещена на официальном ресурсе по адресу</a:t>
            </a:r>
            <a:r>
              <a:rPr lang="ru-RU" sz="1600" dirty="0" smtClean="0">
                <a:latin typeface="Adobe Gothic Std B"/>
              </a:rPr>
              <a:t>:</a:t>
            </a:r>
          </a:p>
          <a:p>
            <a:pPr algn="ctr"/>
            <a:r>
              <a:rPr lang="en-US" sz="1600" dirty="0">
                <a:latin typeface="Adobe Gothic Std B"/>
                <a:hlinkClick r:id="rId2"/>
              </a:rPr>
              <a:t>https://</a:t>
            </a:r>
            <a:r>
              <a:rPr lang="en-US" sz="1600" dirty="0" smtClean="0">
                <a:latin typeface="Adobe Gothic Std B"/>
                <a:hlinkClick r:id="rId2"/>
              </a:rPr>
              <a:t>bankrot.fedresurs.ru/MessageWindow.aspx?ID=125F94D6635D0D1A1CA49D49F6DD3F75</a:t>
            </a:r>
            <a:endParaRPr lang="ru-RU" sz="1600" dirty="0" smtClean="0">
              <a:latin typeface="Adobe Gothic Std B"/>
            </a:endParaRPr>
          </a:p>
          <a:p>
            <a:pPr algn="ctr"/>
            <a:endParaRPr lang="ru-RU" sz="1600" dirty="0" smtClean="0">
              <a:solidFill>
                <a:srgbClr val="FF0000"/>
              </a:solidFill>
              <a:latin typeface="Adobe Gothic Std B"/>
            </a:endParaRPr>
          </a:p>
          <a:p>
            <a:pPr algn="ctr"/>
            <a:endParaRPr lang="ru-RU" sz="1600" dirty="0">
              <a:latin typeface="Adobe Gothic Std B"/>
            </a:endParaRPr>
          </a:p>
        </p:txBody>
      </p:sp>
      <p:pic>
        <p:nvPicPr>
          <p:cNvPr id="2" name="Picture 4" descr="http://qrcoder.ru/code/?https%3A%2F%2Fbankrot.fedresurs.ru%2FMessageWindow.aspx%3FID%3D125F94D6635D0D1A1CA49D49F6DD3F75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29269" y="3488557"/>
            <a:ext cx="2882519" cy="23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1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+ 7 (861) 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259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82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17</a:t>
              </a:r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e-</a:t>
              </a:r>
              <a:r>
                <a:rPr lang="ru-RU" sz="1050" dirty="0" err="1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11391</TotalTime>
  <Words>495</Words>
  <Application>Microsoft Office PowerPoint</Application>
  <PresentationFormat>Широкоэкранный</PresentationFormat>
  <Paragraphs>90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Adobe Gothic Std B</vt:lpstr>
      <vt:lpstr>Arial</vt:lpstr>
      <vt:lpstr>Calibri</vt:lpstr>
      <vt:lpstr>Calibri Light</vt:lpstr>
      <vt:lpstr>HelveticaNeueCyr</vt:lpstr>
      <vt:lpstr>Office Theme</vt:lpstr>
      <vt:lpstr>Имущественный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519</cp:revision>
  <cp:lastPrinted>2020-11-18T07:52:06Z</cp:lastPrinted>
  <dcterms:created xsi:type="dcterms:W3CDTF">2017-06-08T09:33:15Z</dcterms:created>
  <dcterms:modified xsi:type="dcterms:W3CDTF">2021-04-12T13:21:35Z</dcterms:modified>
</cp:coreProperties>
</file>