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97" r:id="rId4"/>
    <p:sldId id="301" r:id="rId5"/>
    <p:sldId id="299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15" d="100"/>
          <a:sy n="115" d="100"/>
        </p:scale>
        <p:origin x="492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bankrot.fedresurs.ru/MessageWindow.aspx?ID=06F91355895B260892E44FF7201B96DE" TargetMode="External"/><Relationship Id="rId2" Type="http://schemas.openxmlformats.org/officeDocument/2006/relationships/hyperlink" Target="https://electro-torgi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</a:t>
            </a:r>
            <a:r>
              <a:rPr lang="ru-RU" dirty="0" smtClean="0"/>
              <a:t>комплекс теплоснабжения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МУП совхоз «Прогресс</a:t>
            </a:r>
            <a:r>
              <a:rPr lang="ru-RU" dirty="0" smtClean="0">
                <a:latin typeface="+mj-lt"/>
              </a:rPr>
              <a:t>» </a:t>
            </a:r>
          </a:p>
          <a:p>
            <a:r>
              <a:rPr lang="ru-RU" dirty="0" smtClean="0">
                <a:latin typeface="+mj-lt"/>
              </a:rPr>
              <a:t>города Краснодара 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latin typeface="+mj-lt"/>
              </a:rPr>
              <a:t>ИНН </a:t>
            </a:r>
            <a:r>
              <a:rPr lang="ru-RU" dirty="0">
                <a:latin typeface="+mj-lt"/>
              </a:rPr>
              <a:t>2311030611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МУП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совхоз «Прогресс» города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Краснодара</a:t>
            </a:r>
          </a:p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02.06.2017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5552"/>
            <a:ext cx="4936530" cy="3765366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7631162" y="4798513"/>
            <a:ext cx="3375473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350031, РФ, Краснодарский край, г. Краснодар, посёлок Березовый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813883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1162" y="3530031"/>
            <a:ext cx="357020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Сбор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и обработка сточных вод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Беликов Анатолий Петрович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Имущественный комплекс теплоснабжения, расположенный по адресу: г. Краснодар, пос. 1-е отделение свинооткормочного хозяйства «Прогресс», </a:t>
            </a:r>
          </a:p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дом 7/1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9788" y="2206119"/>
            <a:ext cx="11128094" cy="52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Комплекс непосредственно используется для производства услуг в условиях естественной монополии - подачи тепловой энергии и включает: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 ВН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ВН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Котельная литер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I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Б, 1975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г.п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АВ-4,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малый КВЖ-5-118,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ЭЦВ-8-25-100, 2017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КМ 100-65 20 с/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дв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 30кВт;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Насосная литер под/Г 42, 1971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на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50 м</a:t>
            </a:r>
            <a:r>
              <a:rPr lang="ru-RU" baseline="300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1962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>
              <a:spcAft>
                <a:spcPts val="1000"/>
              </a:spcAft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 50 м</a:t>
            </a:r>
            <a:r>
              <a:rPr lang="ru-RU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1980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Тепловые сети, 2001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Теплотрасса, 1990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Установка умягчения непрерывного действия, 2018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Шкаф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автом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управления ШУКС – 10, 2004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подпиточный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для котлов,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Генератор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ENERGY,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1993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сетевой ГВС;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GRUNDFOS,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асинхронный сетевой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ГВС, 2006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Водогрейный жаротрубный котел ЗИОСАБ-5000М в комплекте, 2020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Передаточное оборудование ТМЦ.  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Начальная цена лота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333333"/>
                </a:solidFill>
                <a:latin typeface="Adobe Gothic Std B"/>
              </a:rPr>
              <a:t>60 426,08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тыс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₽.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224" y="482569"/>
            <a:ext cx="931432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Проводятся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открытые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электронные торги в форме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конкурса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посредством публичного предложения на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сайте электронной площадки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АО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«</a:t>
            </a:r>
            <a:r>
              <a:rPr lang="ru-RU" sz="2800" dirty="0" err="1">
                <a:solidFill>
                  <a:srgbClr val="0C344C"/>
                </a:solidFill>
                <a:latin typeface="+mj-lt"/>
              </a:rPr>
              <a:t>Вэллстон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»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по </a:t>
            </a:r>
            <a:r>
              <a:rPr lang="ru-RU" sz="2800" dirty="0" err="1" smtClean="0">
                <a:solidFill>
                  <a:srgbClr val="0C344C"/>
                </a:solidFill>
                <a:latin typeface="+mj-lt"/>
              </a:rPr>
              <a:t>реали-зации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следующего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имущества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МУП совхоз «Прогресс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»: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84213" y="2437426"/>
            <a:ext cx="11208778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+mj-lt"/>
              </a:rPr>
              <a:t>Лот №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1: 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Имущественный комплекс теплоснабжения МУП совхоз «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Прогресс», расположенный по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адресу: </a:t>
            </a:r>
            <a:endParaRPr lang="ru-RU" sz="1600" dirty="0" smtClean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г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. Краснодар, </a:t>
            </a:r>
            <a:r>
              <a:rPr lang="ru-RU" sz="1600" dirty="0" err="1">
                <a:solidFill>
                  <a:srgbClr val="333333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 внутригородской округ, пос. 1-е отделение свинооткормочного хозяйства «Прогресс», дом 7/1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.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b="1" dirty="0">
                <a:solidFill>
                  <a:srgbClr val="333333"/>
                </a:solidFill>
                <a:latin typeface="+mj-lt"/>
              </a:rPr>
              <a:t>Начальная цена продажи лота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– 60 426, 08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тыс.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₽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.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с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о снижением стоимости имущества на 10% каждые 7 календарных дней, но не ниже цены, соответствующей 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35% 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цены на повторных торгах.</a:t>
            </a:r>
          </a:p>
          <a:p>
            <a:pPr lvl="0">
              <a:spcAft>
                <a:spcPts val="800"/>
              </a:spcAft>
            </a:pPr>
            <a:r>
              <a:rPr lang="ru-RU" sz="1600" b="1" dirty="0" smtClean="0">
                <a:latin typeface="Adobe Gothic Std B"/>
              </a:rPr>
              <a:t>Заявки </a:t>
            </a:r>
            <a:r>
              <a:rPr lang="ru-RU" sz="1600" b="1" dirty="0">
                <a:latin typeface="Adobe Gothic Std B"/>
              </a:rPr>
              <a:t>на участие в торгах принимаются с </a:t>
            </a:r>
            <a:r>
              <a:rPr lang="ru-RU" sz="1600" b="1" dirty="0" smtClean="0">
                <a:latin typeface="Adobe Gothic Std B"/>
              </a:rPr>
              <a:t>07.02.2022 </a:t>
            </a:r>
            <a:r>
              <a:rPr lang="ru-RU" sz="1600" b="1" dirty="0">
                <a:latin typeface="Adobe Gothic Std B"/>
              </a:rPr>
              <a:t>до </a:t>
            </a:r>
            <a:r>
              <a:rPr lang="ru-RU" sz="1600" b="1" dirty="0" smtClean="0">
                <a:latin typeface="Adobe Gothic Std B"/>
              </a:rPr>
              <a:t>14.03.2022  </a:t>
            </a:r>
            <a:r>
              <a:rPr lang="ru-RU" sz="1600" b="1" dirty="0">
                <a:latin typeface="Adobe Gothic Std B"/>
              </a:rPr>
              <a:t>в электронной </a:t>
            </a:r>
            <a:r>
              <a:rPr lang="ru-RU" sz="1600" b="1" dirty="0" smtClean="0">
                <a:latin typeface="Adobe Gothic Std B"/>
              </a:rPr>
              <a:t>форме на </a:t>
            </a:r>
            <a:r>
              <a:rPr lang="ru-RU" sz="1600" b="1" dirty="0">
                <a:latin typeface="Adobe Gothic Std B"/>
              </a:rPr>
              <a:t>сайте </a:t>
            </a:r>
            <a:r>
              <a:rPr lang="ru-RU" sz="1600" b="1" dirty="0" smtClean="0">
                <a:latin typeface="Adobe Gothic Std B"/>
              </a:rPr>
              <a:t>электронной </a:t>
            </a:r>
            <a:r>
              <a:rPr lang="ru-RU" sz="1600" b="1" dirty="0">
                <a:latin typeface="Adobe Gothic Std B"/>
              </a:rPr>
              <a:t>площадки. </a:t>
            </a:r>
          </a:p>
          <a:p>
            <a:pPr lvl="0">
              <a:spcAft>
                <a:spcPts val="800"/>
              </a:spcAft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Подведение итогов на сайте ЭП 14.03.2022 в 12:00.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Сумма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задатка - 20% от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цены, на соответствующем этапе снижения цены.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ru-RU" sz="1400" dirty="0">
                <a:solidFill>
                  <a:srgbClr val="6F878C"/>
                </a:solidFill>
                <a:latin typeface="Adobe Gothic Std B"/>
                <a:hlinkClick r:id="rId2"/>
              </a:rPr>
              <a:t>https://electro-torgi.ru</a:t>
            </a:r>
            <a:r>
              <a:rPr lang="ru-RU" sz="1400" dirty="0">
                <a:solidFill>
                  <a:srgbClr val="6F878C"/>
                </a:solidFill>
                <a:latin typeface="Adobe Gothic Std B"/>
              </a:rPr>
              <a:t>  (организатор торгов – ООО «АИВ Групп» )</a:t>
            </a:r>
          </a:p>
          <a:p>
            <a:pPr lvl="0" algn="ctr"/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Вся </a:t>
            </a:r>
            <a:r>
              <a:rPr lang="ru-RU" sz="1600" dirty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информация размещена на официальном ресурсе по адресу</a:t>
            </a:r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:</a:t>
            </a:r>
          </a:p>
          <a:p>
            <a:pPr lvl="0" algn="ctr"/>
            <a:r>
              <a:rPr lang="en-US" sz="1600" dirty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https://</a:t>
            </a:r>
            <a:r>
              <a:rPr lang="en-US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old.bankrot.fedresurs.ru/MessageWindow.aspx?ID=06F91355895B260892E44FF7201B96DE</a:t>
            </a:r>
            <a:endParaRPr lang="ru-RU" sz="1600" dirty="0" smtClean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 algn="ctr"/>
            <a:endParaRPr lang="ru-RU" sz="1600" dirty="0" smtClean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 algn="ctr"/>
            <a:endParaRPr lang="ru-RU" sz="1600" dirty="0" smtClean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endParaRPr lang="ru-RU" sz="1600" b="1" dirty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663" y="381015"/>
            <a:ext cx="1619103" cy="16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829439"/>
            <a:chOff x="6515099" y="1771723"/>
            <a:chExt cx="5230310" cy="829439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+ 7 (861) 259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82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17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9492</TotalTime>
  <Words>369</Words>
  <Application>Microsoft Office PowerPoint</Application>
  <PresentationFormat>Широкоэкранный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336</cp:revision>
  <cp:lastPrinted>2019-10-18T12:08:50Z</cp:lastPrinted>
  <dcterms:created xsi:type="dcterms:W3CDTF">2017-06-08T09:33:15Z</dcterms:created>
  <dcterms:modified xsi:type="dcterms:W3CDTF">2022-02-02T12:08:27Z</dcterms:modified>
</cp:coreProperties>
</file>