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1" r:id="rId2"/>
    <p:sldId id="323" r:id="rId3"/>
    <p:sldId id="336" r:id="rId4"/>
    <p:sldId id="339" r:id="rId5"/>
    <p:sldId id="337" r:id="rId6"/>
    <p:sldId id="3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2C6A90"/>
    <a:srgbClr val="3262FA"/>
    <a:srgbClr val="A50021"/>
    <a:srgbClr val="CC0000"/>
    <a:srgbClr val="E2F1FA"/>
    <a:srgbClr val="97D6ED"/>
    <a:srgbClr val="1A9BF2"/>
    <a:srgbClr val="E0FDB1"/>
    <a:srgbClr val="F8F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7155" autoAdjust="0"/>
  </p:normalViewPr>
  <p:slideViewPr>
    <p:cSldViewPr snapToGrid="0" showGuides="1">
      <p:cViewPr varScale="1">
        <p:scale>
          <a:sx n="87" d="100"/>
          <a:sy n="87" d="100"/>
        </p:scale>
        <p:origin x="7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3262FA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1-11F3-4D6D-A330-7589A62C848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3-11F3-4D6D-A330-7589A62C8481}"/>
              </c:ext>
            </c:extLst>
          </c:dPt>
          <c:dPt>
            <c:idx val="2"/>
            <c:bubble3D val="0"/>
            <c:spPr>
              <a:solidFill>
                <a:srgbClr val="1A9BF2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5-11F3-4D6D-A330-7589A62C8481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F3-4D6D-A330-7589A62C8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8AA-47B2-819F-6317FCDE232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8AA-47B2-819F-6317FCDE232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8AA-47B2-819F-6317FCDE2329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AA-47B2-819F-6317FCDE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47D5-5B1F-45BD-9C91-1A78DE5E836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9B03-28D0-4FDD-9F58-F5436D02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17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32824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Департамент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экономического развития, инвестиций и внешних связей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+mj-lt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.jp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1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794"/>
            <a:ext cx="12192000" cy="47131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5"/>
          <p:cNvSpPr txBox="1"/>
          <p:nvPr/>
        </p:nvSpPr>
        <p:spPr>
          <a:xfrm>
            <a:off x="950817" y="970102"/>
            <a:ext cx="1037182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в сфере закупок товаров, работ, услуг </a:t>
            </a:r>
            <a:r>
              <a:rPr lang="ru-RU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обеспечения муниципальных 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нужд, осуществляемый управлением экономики администрации муниципального образования </a:t>
            </a:r>
            <a:endParaRPr lang="ru-RU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Краснодар</a:t>
            </a:r>
            <a:endParaRPr lang="ru-RU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4684382"/>
            <a:ext cx="1480457" cy="11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82536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5"/>
          <p:cNvSpPr txBox="1"/>
          <p:nvPr/>
        </p:nvSpPr>
        <p:spPr>
          <a:xfrm>
            <a:off x="3077909" y="5928255"/>
            <a:ext cx="6117642" cy="78483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 экономики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администрации муниципального образования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 Краснодар </a:t>
            </a:r>
          </a:p>
        </p:txBody>
      </p:sp>
    </p:spTree>
    <p:extLst>
      <p:ext uri="{BB962C8B-B14F-4D97-AF65-F5344CB8AC3E}">
        <p14:creationId xmlns:p14="http://schemas.microsoft.com/office/powerpoint/2010/main" val="25249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388865" y="1419997"/>
            <a:ext cx="4680882" cy="4680882"/>
          </a:xfrm>
          <a:prstGeom prst="ellipse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06552" y="1381917"/>
            <a:ext cx="4133276" cy="4133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2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2" name="Правильный пятиугольник 1"/>
          <p:cNvSpPr/>
          <p:nvPr/>
        </p:nvSpPr>
        <p:spPr>
          <a:xfrm rot="8979365">
            <a:off x="3549757" y="4526886"/>
            <a:ext cx="1906858" cy="1816055"/>
          </a:xfrm>
          <a:prstGeom prst="pentagon">
            <a:avLst/>
          </a:prstGeom>
          <a:solidFill>
            <a:srgbClr val="3192C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авильный пятиугольник 78"/>
          <p:cNvSpPr/>
          <p:nvPr/>
        </p:nvSpPr>
        <p:spPr>
          <a:xfrm rot="6782317">
            <a:off x="4759120" y="3140455"/>
            <a:ext cx="1906858" cy="1816055"/>
          </a:xfrm>
          <a:prstGeom prst="pentagon">
            <a:avLst/>
          </a:prstGeom>
          <a:solidFill>
            <a:srgbClr val="3262F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авильный пятиугольник 80"/>
          <p:cNvSpPr/>
          <p:nvPr/>
        </p:nvSpPr>
        <p:spPr>
          <a:xfrm rot="11147632">
            <a:off x="1735653" y="4890002"/>
            <a:ext cx="1906858" cy="1816055"/>
          </a:xfrm>
          <a:prstGeom prst="pentagon">
            <a:avLst/>
          </a:prstGeom>
          <a:solidFill>
            <a:schemeClr val="accent2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авильный пятиугольник 81"/>
          <p:cNvSpPr/>
          <p:nvPr/>
        </p:nvSpPr>
        <p:spPr>
          <a:xfrm rot="8979365">
            <a:off x="145695" y="4165737"/>
            <a:ext cx="1906858" cy="1816055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3" name="Правильный пятиугольник 82"/>
          <p:cNvSpPr/>
          <p:nvPr/>
        </p:nvSpPr>
        <p:spPr>
          <a:xfrm rot="4656938">
            <a:off x="4944947" y="1312197"/>
            <a:ext cx="1906858" cy="1816055"/>
          </a:xfrm>
          <a:prstGeom prst="pentagon">
            <a:avLst/>
          </a:prstGeom>
          <a:solidFill>
            <a:srgbClr val="F10D3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74986911"/>
              </p:ext>
            </p:extLst>
          </p:nvPr>
        </p:nvGraphicFramePr>
        <p:xfrm>
          <a:off x="1187118" y="1059733"/>
          <a:ext cx="3588174" cy="36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25"/>
          <p:cNvSpPr txBox="1"/>
          <p:nvPr/>
        </p:nvSpPr>
        <p:spPr>
          <a:xfrm>
            <a:off x="2892283" y="2198181"/>
            <a:ext cx="172583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лановые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внеплановые 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проверки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25"/>
          <p:cNvSpPr txBox="1"/>
          <p:nvPr/>
        </p:nvSpPr>
        <p:spPr>
          <a:xfrm>
            <a:off x="1762033" y="3308112"/>
            <a:ext cx="2441667" cy="92333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Согласование заключения контракта с единственным поставщиком</a:t>
            </a:r>
          </a:p>
        </p:txBody>
      </p:sp>
      <p:sp>
        <p:nvSpPr>
          <p:cNvPr id="99" name="TextBox 25"/>
          <p:cNvSpPr txBox="1"/>
          <p:nvPr/>
        </p:nvSpPr>
        <p:spPr>
          <a:xfrm>
            <a:off x="1406552" y="2181033"/>
            <a:ext cx="1599057" cy="69249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Рассмотрение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жалоб в сфере закупок</a:t>
            </a:r>
          </a:p>
        </p:txBody>
      </p:sp>
      <p:sp>
        <p:nvSpPr>
          <p:cNvPr id="100" name="TextBox 25"/>
          <p:cNvSpPr txBox="1"/>
          <p:nvPr/>
        </p:nvSpPr>
        <p:spPr>
          <a:xfrm>
            <a:off x="4921812" y="1919423"/>
            <a:ext cx="1885388" cy="46166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Уполномоченные органы</a:t>
            </a:r>
          </a:p>
        </p:txBody>
      </p:sp>
      <p:sp>
        <p:nvSpPr>
          <p:cNvPr id="101" name="TextBox 25"/>
          <p:cNvSpPr txBox="1"/>
          <p:nvPr/>
        </p:nvSpPr>
        <p:spPr>
          <a:xfrm>
            <a:off x="4668918" y="3677172"/>
            <a:ext cx="1885388" cy="69249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Комиссии по осуществлению закупок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25"/>
          <p:cNvSpPr txBox="1"/>
          <p:nvPr/>
        </p:nvSpPr>
        <p:spPr>
          <a:xfrm>
            <a:off x="3547792" y="5085804"/>
            <a:ext cx="1885388" cy="46166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Контрактные службы</a:t>
            </a:r>
          </a:p>
        </p:txBody>
      </p:sp>
      <p:sp>
        <p:nvSpPr>
          <p:cNvPr id="103" name="TextBox 25"/>
          <p:cNvSpPr txBox="1"/>
          <p:nvPr/>
        </p:nvSpPr>
        <p:spPr>
          <a:xfrm>
            <a:off x="1767718" y="5408225"/>
            <a:ext cx="1885388" cy="46166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Контрактные управляющие</a:t>
            </a:r>
          </a:p>
        </p:txBody>
      </p:sp>
      <p:sp>
        <p:nvSpPr>
          <p:cNvPr id="104" name="TextBox 25"/>
          <p:cNvSpPr txBox="1"/>
          <p:nvPr/>
        </p:nvSpPr>
        <p:spPr>
          <a:xfrm>
            <a:off x="103266" y="4800157"/>
            <a:ext cx="1885388" cy="2308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Заказчики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6989756" y="2714426"/>
            <a:ext cx="48574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Постановление администрации муниципального образования город Краснодар от 14.07.2014 № </a:t>
            </a:r>
            <a:r>
              <a:rPr lang="ru-RU" sz="2000" b="1" dirty="0" smtClean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4696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Об органах администрации муниципального образования </a:t>
            </a:r>
            <a:endParaRPr lang="ru-RU" sz="2000" b="1" dirty="0" smtClean="0">
              <a:solidFill>
                <a:srgbClr val="67605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dirty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. Краснодар, уполномоченных на осуществление функций в сфере закупок товаров, работ, услуг для обеспечения муниципальных нужд муниципального образования город Краснодар»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89756" y="2451081"/>
            <a:ext cx="5091119" cy="3270748"/>
          </a:xfrm>
          <a:prstGeom prst="rect">
            <a:avLst/>
          </a:prstGeom>
          <a:noFill/>
          <a:ln w="38100"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0" y="-25098"/>
            <a:ext cx="12192001" cy="1091264"/>
            <a:chOff x="-1" y="-1232"/>
            <a:chExt cx="12192001" cy="1091264"/>
          </a:xfrm>
        </p:grpSpPr>
        <p:pic>
          <p:nvPicPr>
            <p:cNvPr id="43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46" name="TextBox 25"/>
            <p:cNvSpPr txBox="1"/>
            <p:nvPr/>
          </p:nvSpPr>
          <p:spPr>
            <a:xfrm>
              <a:off x="5619226" y="211526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Контрольные функции и полномочия управления экономики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0" y="1036134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3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39" name="Шестиугольник 38"/>
          <p:cNvSpPr/>
          <p:nvPr/>
        </p:nvSpPr>
        <p:spPr>
          <a:xfrm>
            <a:off x="485583" y="4191020"/>
            <a:ext cx="11431500" cy="2036023"/>
          </a:xfrm>
          <a:prstGeom prst="hexagon">
            <a:avLst/>
          </a:prstGeom>
          <a:solidFill>
            <a:srgbClr val="2C6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86786" y="4191020"/>
            <a:ext cx="10424163" cy="2236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485583" y="1600324"/>
            <a:ext cx="3662592" cy="12319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437958" y="1219323"/>
            <a:ext cx="1407989" cy="1213785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25"/>
          <p:cNvSpPr txBox="1"/>
          <p:nvPr/>
        </p:nvSpPr>
        <p:spPr>
          <a:xfrm>
            <a:off x="1920099" y="1740610"/>
            <a:ext cx="1725835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Внеплановая проверка на основании жалобы участника закупки</a:t>
            </a:r>
          </a:p>
        </p:txBody>
      </p:sp>
      <p:sp>
        <p:nvSpPr>
          <p:cNvPr id="44" name="Шестиугольник 43"/>
          <p:cNvSpPr/>
          <p:nvPr/>
        </p:nvSpPr>
        <p:spPr>
          <a:xfrm>
            <a:off x="4391874" y="1591265"/>
            <a:ext cx="3662592" cy="12319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/>
          <p:cNvSpPr/>
          <p:nvPr/>
        </p:nvSpPr>
        <p:spPr>
          <a:xfrm>
            <a:off x="4344249" y="1210264"/>
            <a:ext cx="1407989" cy="1213785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25"/>
          <p:cNvSpPr txBox="1"/>
          <p:nvPr/>
        </p:nvSpPr>
        <p:spPr>
          <a:xfrm>
            <a:off x="5920599" y="1776328"/>
            <a:ext cx="1725835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Истечение срока исполнения ранее выданного предписания </a:t>
            </a:r>
          </a:p>
        </p:txBody>
      </p:sp>
      <p:sp>
        <p:nvSpPr>
          <p:cNvPr id="53" name="Шестиугольник 52"/>
          <p:cNvSpPr/>
          <p:nvPr/>
        </p:nvSpPr>
        <p:spPr>
          <a:xfrm>
            <a:off x="8254491" y="1600324"/>
            <a:ext cx="3662592" cy="12319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8206866" y="1219323"/>
            <a:ext cx="1407989" cy="1213785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25"/>
          <p:cNvSpPr txBox="1"/>
          <p:nvPr/>
        </p:nvSpPr>
        <p:spPr>
          <a:xfrm>
            <a:off x="9614855" y="1740610"/>
            <a:ext cx="2096517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Согласование заключения контракта с единственным поставщиком</a:t>
            </a:r>
          </a:p>
        </p:txBody>
      </p:sp>
      <p:pic>
        <p:nvPicPr>
          <p:cNvPr id="56" name="Picture 7" descr="C:\Users\r.pilyuk\Downloads\200053a5843e0d95bb40e1ef70e48e60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4" y="1459842"/>
            <a:ext cx="679736" cy="7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r.pilyuk\Downloads\5d4e9ad861ef6d44fe34c3154ac2073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20" y="1468204"/>
            <a:ext cx="693447" cy="6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Шестиугольник 57"/>
          <p:cNvSpPr/>
          <p:nvPr/>
        </p:nvSpPr>
        <p:spPr>
          <a:xfrm>
            <a:off x="3156515" y="3337328"/>
            <a:ext cx="5759327" cy="1231900"/>
          </a:xfrm>
          <a:prstGeom prst="hexagon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/>
          <p:cNvSpPr/>
          <p:nvPr/>
        </p:nvSpPr>
        <p:spPr>
          <a:xfrm>
            <a:off x="3108891" y="2956327"/>
            <a:ext cx="1407989" cy="1213785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25"/>
          <p:cNvSpPr txBox="1"/>
          <p:nvPr/>
        </p:nvSpPr>
        <p:spPr>
          <a:xfrm>
            <a:off x="4832837" y="3691219"/>
            <a:ext cx="3115981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информации о признаках нарушения</a:t>
            </a:r>
          </a:p>
        </p:txBody>
      </p:sp>
      <p:pic>
        <p:nvPicPr>
          <p:cNvPr id="63" name="Picture 4" descr="C:\Users\r.pilyuk\Desktop\noun_1197967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83" y="3197660"/>
            <a:ext cx="709004" cy="7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r.pilyuk\Desktop\12.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52" y="1384126"/>
            <a:ext cx="745790" cy="7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4895850" y="1828596"/>
            <a:ext cx="97632" cy="102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05368" y="1828596"/>
            <a:ext cx="97632" cy="102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7"/>
          <p:cNvSpPr/>
          <p:nvPr/>
        </p:nvSpPr>
        <p:spPr>
          <a:xfrm>
            <a:off x="485583" y="4191020"/>
            <a:ext cx="603331" cy="1018011"/>
          </a:xfrm>
          <a:custGeom>
            <a:avLst/>
            <a:gdLst>
              <a:gd name="connsiteX0" fmla="*/ 0 w 996237"/>
              <a:gd name="connsiteY0" fmla="*/ 1018011 h 1018011"/>
              <a:gd name="connsiteX1" fmla="*/ 498119 w 996237"/>
              <a:gd name="connsiteY1" fmla="*/ 0 h 1018011"/>
              <a:gd name="connsiteX2" fmla="*/ 996237 w 996237"/>
              <a:gd name="connsiteY2" fmla="*/ 1018011 h 1018011"/>
              <a:gd name="connsiteX3" fmla="*/ 0 w 996237"/>
              <a:gd name="connsiteY3" fmla="*/ 1018011 h 1018011"/>
              <a:gd name="connsiteX0" fmla="*/ 0 w 603331"/>
              <a:gd name="connsiteY0" fmla="*/ 1018011 h 1018011"/>
              <a:gd name="connsiteX1" fmla="*/ 498119 w 603331"/>
              <a:gd name="connsiteY1" fmla="*/ 0 h 1018011"/>
              <a:gd name="connsiteX2" fmla="*/ 603331 w 603331"/>
              <a:gd name="connsiteY2" fmla="*/ 220293 h 1018011"/>
              <a:gd name="connsiteX3" fmla="*/ 0 w 603331"/>
              <a:gd name="connsiteY3" fmla="*/ 1018011 h 10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331" h="1018011">
                <a:moveTo>
                  <a:pt x="0" y="1018011"/>
                </a:moveTo>
                <a:lnTo>
                  <a:pt x="498119" y="0"/>
                </a:lnTo>
                <a:lnTo>
                  <a:pt x="603331" y="220293"/>
                </a:lnTo>
                <a:lnTo>
                  <a:pt x="0" y="10180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10"/>
          <p:cNvSpPr/>
          <p:nvPr/>
        </p:nvSpPr>
        <p:spPr>
          <a:xfrm>
            <a:off x="11263424" y="4191020"/>
            <a:ext cx="653659" cy="1018011"/>
          </a:xfrm>
          <a:custGeom>
            <a:avLst/>
            <a:gdLst>
              <a:gd name="connsiteX0" fmla="*/ 0 w 1024340"/>
              <a:gd name="connsiteY0" fmla="*/ 1018011 h 1018011"/>
              <a:gd name="connsiteX1" fmla="*/ 512170 w 1024340"/>
              <a:gd name="connsiteY1" fmla="*/ 0 h 1018011"/>
              <a:gd name="connsiteX2" fmla="*/ 1024340 w 1024340"/>
              <a:gd name="connsiteY2" fmla="*/ 1018011 h 1018011"/>
              <a:gd name="connsiteX3" fmla="*/ 0 w 1024340"/>
              <a:gd name="connsiteY3" fmla="*/ 1018011 h 1018011"/>
              <a:gd name="connsiteX0" fmla="*/ 0 w 627465"/>
              <a:gd name="connsiteY0" fmla="*/ 217911 h 1018011"/>
              <a:gd name="connsiteX1" fmla="*/ 115295 w 627465"/>
              <a:gd name="connsiteY1" fmla="*/ 0 h 1018011"/>
              <a:gd name="connsiteX2" fmla="*/ 627465 w 627465"/>
              <a:gd name="connsiteY2" fmla="*/ 1018011 h 1018011"/>
              <a:gd name="connsiteX3" fmla="*/ 0 w 627465"/>
              <a:gd name="connsiteY3" fmla="*/ 217911 h 1018011"/>
              <a:gd name="connsiteX0" fmla="*/ 0 w 653659"/>
              <a:gd name="connsiteY0" fmla="*/ 177429 h 1018011"/>
              <a:gd name="connsiteX1" fmla="*/ 141489 w 653659"/>
              <a:gd name="connsiteY1" fmla="*/ 0 h 1018011"/>
              <a:gd name="connsiteX2" fmla="*/ 653659 w 653659"/>
              <a:gd name="connsiteY2" fmla="*/ 1018011 h 1018011"/>
              <a:gd name="connsiteX3" fmla="*/ 0 w 653659"/>
              <a:gd name="connsiteY3" fmla="*/ 177429 h 10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659" h="1018011">
                <a:moveTo>
                  <a:pt x="0" y="177429"/>
                </a:moveTo>
                <a:lnTo>
                  <a:pt x="141489" y="0"/>
                </a:lnTo>
                <a:lnTo>
                  <a:pt x="653659" y="1018011"/>
                </a:lnTo>
                <a:lnTo>
                  <a:pt x="0" y="17742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 flipH="1" flipV="1">
            <a:off x="8254491" y="4414684"/>
            <a:ext cx="85070" cy="1650422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Равнобедренный треугольник 94"/>
          <p:cNvSpPr/>
          <p:nvPr/>
        </p:nvSpPr>
        <p:spPr>
          <a:xfrm flipH="1" flipV="1">
            <a:off x="4063105" y="4414684"/>
            <a:ext cx="85070" cy="1650422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25"/>
          <p:cNvSpPr txBox="1"/>
          <p:nvPr/>
        </p:nvSpPr>
        <p:spPr>
          <a:xfrm>
            <a:off x="1088914" y="4503494"/>
            <a:ext cx="2813160" cy="172354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Заявление, сообщение физического лица, юридического лица или осуществляющих общественный контроль общественного объединения или объединения юридических лиц</a:t>
            </a:r>
          </a:p>
        </p:txBody>
      </p:sp>
      <p:sp>
        <p:nvSpPr>
          <p:cNvPr id="101" name="TextBox 25"/>
          <p:cNvSpPr txBox="1"/>
          <p:nvPr/>
        </p:nvSpPr>
        <p:spPr>
          <a:xfrm>
            <a:off x="4864215" y="5042101"/>
            <a:ext cx="2813160" cy="64633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Обнаружение контрольным органом в сфере закупок признаков нарушений</a:t>
            </a:r>
          </a:p>
        </p:txBody>
      </p:sp>
      <p:sp>
        <p:nvSpPr>
          <p:cNvPr id="102" name="TextBox 25"/>
          <p:cNvSpPr txBox="1"/>
          <p:nvPr/>
        </p:nvSpPr>
        <p:spPr>
          <a:xfrm>
            <a:off x="8679207" y="4934379"/>
            <a:ext cx="2813160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Сообщение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средств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массовой информации, в котором указывается на наличие признаков нарушений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0" y="-25098"/>
            <a:ext cx="12192001" cy="1091264"/>
            <a:chOff x="-1" y="-1232"/>
            <a:chExt cx="12192001" cy="1091264"/>
          </a:xfrm>
        </p:grpSpPr>
        <p:pic>
          <p:nvPicPr>
            <p:cNvPr id="46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50" name="TextBox 25"/>
            <p:cNvSpPr txBox="1"/>
            <p:nvPr/>
          </p:nvSpPr>
          <p:spPr>
            <a:xfrm>
              <a:off x="5619226" y="420756"/>
              <a:ext cx="47615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Внеплановые проверки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1" y="1046814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45833" y="1754894"/>
            <a:ext cx="533307" cy="5845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№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17302" y="1754894"/>
            <a:ext cx="3455607" cy="584581"/>
          </a:xfrm>
          <a:prstGeom prst="rect">
            <a:avLst/>
          </a:prstGeom>
          <a:solidFill>
            <a:srgbClr val="676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Показатели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02079" y="1753902"/>
            <a:ext cx="933042" cy="5845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5832" y="2372603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17302" y="2372603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органов ведомственного контроля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502079" y="2371612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5833" y="2985744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45818" y="3600029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5819" y="4213170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42008" y="4824477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41993" y="5438762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41994" y="6051903"/>
            <a:ext cx="533307" cy="65931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17302" y="2986305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подведомственных заказчиков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502079" y="2987695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17302" y="3599914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проведенных проверок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502079" y="3598923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17302" y="4213096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охвата проверками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502079" y="4212105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22%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17302" y="4824477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выявленных нарушений законодательства РФ о контрактной системе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502079" y="4823486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17302" y="5439042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выявленных признаков административных правонарушений 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502079" y="5438051"/>
            <a:ext cx="933042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017302" y="6053839"/>
            <a:ext cx="3455607" cy="657375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Передано в Краснодарское УФАС России, Министерство экономики Краснодарского края</a:t>
            </a:r>
            <a:r>
              <a:rPr lang="ru-RU" sz="1200" b="1" dirty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502079" y="6052849"/>
            <a:ext cx="933042" cy="6583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388" y="1133937"/>
            <a:ext cx="588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Осуществление ведомственного контроля структурными подразделениями 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5837497" y="1753902"/>
            <a:ext cx="5929326" cy="1382111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5697151" y="3298034"/>
            <a:ext cx="6133172" cy="1383350"/>
          </a:xfrm>
          <a:prstGeom prst="hexagon">
            <a:avLst/>
          </a:prstGeom>
          <a:solidFill>
            <a:srgbClr val="018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5786697" y="4865978"/>
            <a:ext cx="6118432" cy="1388771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5794265" y="1785653"/>
            <a:ext cx="1512083" cy="1303520"/>
          </a:xfrm>
          <a:prstGeom prst="hexagon">
            <a:avLst/>
          </a:prstGeom>
          <a:noFill/>
          <a:ln w="76200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/>
          <p:cNvSpPr/>
          <p:nvPr/>
        </p:nvSpPr>
        <p:spPr>
          <a:xfrm>
            <a:off x="5870541" y="1848753"/>
            <a:ext cx="1364320" cy="1176138"/>
          </a:xfrm>
          <a:prstGeom prst="hexagon">
            <a:avLst/>
          </a:prstGeom>
          <a:solidFill>
            <a:schemeClr val="bg1"/>
          </a:solidFill>
          <a:ln w="3175">
            <a:solidFill>
              <a:srgbClr val="4545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/>
          <p:cNvSpPr/>
          <p:nvPr/>
        </p:nvSpPr>
        <p:spPr>
          <a:xfrm>
            <a:off x="10318239" y="3331410"/>
            <a:ext cx="1512083" cy="1303520"/>
          </a:xfrm>
          <a:prstGeom prst="hexagon">
            <a:avLst/>
          </a:prstGeom>
          <a:noFill/>
          <a:ln w="3175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>
            <a:off x="10388165" y="3388160"/>
            <a:ext cx="1364320" cy="1176138"/>
          </a:xfrm>
          <a:prstGeom prst="hexagon">
            <a:avLst/>
          </a:prstGeom>
          <a:solidFill>
            <a:schemeClr val="bg1"/>
          </a:solidFill>
          <a:ln w="76200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>
            <a:off x="5818028" y="4903993"/>
            <a:ext cx="1512083" cy="1303520"/>
          </a:xfrm>
          <a:prstGeom prst="hexagon">
            <a:avLst/>
          </a:prstGeom>
          <a:noFill/>
          <a:ln w="76200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5894304" y="4967093"/>
            <a:ext cx="1364320" cy="1176138"/>
          </a:xfrm>
          <a:prstGeom prst="hexagon">
            <a:avLst/>
          </a:prstGeom>
          <a:solidFill>
            <a:schemeClr val="bg1"/>
          </a:solidFill>
          <a:ln w="3175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978644" y="1840767"/>
            <a:ext cx="120231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ч.2 </a:t>
            </a:r>
            <a:endParaRPr lang="ru-RU" sz="2300" b="1" dirty="0" smtClean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ст.7.31 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550168" y="3410136"/>
            <a:ext cx="120231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ч.2 </a:t>
            </a:r>
            <a:endParaRPr lang="ru-RU" sz="2300" b="1" dirty="0" smtClean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ст.7.31 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82224" y="5258605"/>
            <a:ext cx="13658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ст.7.32.5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7380911" y="1908716"/>
            <a:ext cx="4084829" cy="107721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Несоблюдение сроков направления сведений о заключении, исполнении, изменении, расторжении контракта в реестр контрактов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ч.2 ст.7.31 КоАП РФ штраф – 20 тыс. руб. для должностных лиц)</a:t>
            </a:r>
          </a:p>
        </p:txBody>
      </p:sp>
      <p:sp>
        <p:nvSpPr>
          <p:cNvPr id="59" name="TextBox 25"/>
          <p:cNvSpPr txBox="1"/>
          <p:nvPr/>
        </p:nvSpPr>
        <p:spPr>
          <a:xfrm>
            <a:off x="6125577" y="3329898"/>
            <a:ext cx="4084829" cy="129266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Несвоевременное представление документа о приёмке поставленного товара, выполненной работы, оказанной услуги, а также информации об оплате 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контрактов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(ч.2 ст.7.31 КоАП РФ штраф – 20 тыс. руб. для должностных лиц)</a:t>
            </a:r>
          </a:p>
        </p:txBody>
      </p:sp>
      <p:sp>
        <p:nvSpPr>
          <p:cNvPr id="60" name="TextBox 25"/>
          <p:cNvSpPr txBox="1"/>
          <p:nvPr/>
        </p:nvSpPr>
        <p:spPr>
          <a:xfrm>
            <a:off x="7417461" y="5129476"/>
            <a:ext cx="4084829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Нарушение сроков и порядка оплаты товаров (работ, услуг) при осуществлении закупок (ст.7.32.5 КоАП РФ – штраф от 30 до 50 тыс. руб. для должностных лиц)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99445" y="1292068"/>
            <a:ext cx="3769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Характерные нарушения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619226" y="420756"/>
              <a:ext cx="47615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Ведомственный контроль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 rot="16200000">
            <a:off x="4333289" y="-1044570"/>
            <a:ext cx="1501282" cy="6424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539220" y="1586055"/>
            <a:ext cx="1501282" cy="1163444"/>
          </a:xfrm>
          <a:prstGeom prst="rect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364441" y="1963308"/>
            <a:ext cx="1501285" cy="487000"/>
          </a:xfrm>
          <a:prstGeom prst="triangle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64626" y="1420851"/>
            <a:ext cx="1497566" cy="14975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00128" y="1492455"/>
            <a:ext cx="4921752" cy="129266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Частью 3 ст.7.30 КоАП РФ установлена административная ответственность за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неразмещение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ЕИС информации и документов, размещение которых предусмотрено в соответствии с законодательством о контрактной системе в сумме 50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для должностных лиц</a:t>
            </a:r>
          </a:p>
        </p:txBody>
      </p:sp>
      <p:sp>
        <p:nvSpPr>
          <p:cNvPr id="27" name="Овал 26"/>
          <p:cNvSpPr/>
          <p:nvPr/>
        </p:nvSpPr>
        <p:spPr>
          <a:xfrm>
            <a:off x="7731489" y="1636441"/>
            <a:ext cx="1018064" cy="1018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14527" y="1525907"/>
            <a:ext cx="1236933" cy="1236933"/>
          </a:xfrm>
          <a:prstGeom prst="ellipse">
            <a:avLst/>
          </a:prstGeom>
          <a:noFill/>
          <a:ln w="28575"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5"/>
          <p:cNvSpPr txBox="1"/>
          <p:nvPr/>
        </p:nvSpPr>
        <p:spPr>
          <a:xfrm>
            <a:off x="793906" y="1599541"/>
            <a:ext cx="1284076" cy="1154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ст.7.30 КоАП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12176" y="1754210"/>
            <a:ext cx="1081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500" b="1" dirty="0" err="1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6119438" y="718992"/>
            <a:ext cx="1501282" cy="6424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9913506" y="3340632"/>
            <a:ext cx="1501282" cy="1163444"/>
          </a:xfrm>
          <a:prstGeom prst="rect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>
            <a:off x="9088282" y="3689695"/>
            <a:ext cx="1501285" cy="487000"/>
          </a:xfrm>
          <a:prstGeom prst="triangle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49108" y="3182140"/>
            <a:ext cx="1497566" cy="14975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533927" y="3264009"/>
            <a:ext cx="4921752" cy="129266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Частью 1.4 ст.7.30 КоАП РФ установлена административная ответственность за размещение в ЕИС информации и документов, подлежащих размещению, с нарушением требований, предусмотренных законодательством о контрактной системе в сумме 15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для должностных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лиц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181735" y="3419930"/>
            <a:ext cx="1018064" cy="1018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72342" y="3300555"/>
            <a:ext cx="1236933" cy="1236933"/>
          </a:xfrm>
          <a:prstGeom prst="ellipse">
            <a:avLst/>
          </a:prstGeom>
          <a:noFill/>
          <a:ln w="28575"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25"/>
          <p:cNvSpPr txBox="1"/>
          <p:nvPr/>
        </p:nvSpPr>
        <p:spPr>
          <a:xfrm>
            <a:off x="9974484" y="3366818"/>
            <a:ext cx="1284076" cy="1154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 1.4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ст.7.30 КоАП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73166" y="3519333"/>
            <a:ext cx="1081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500" b="1" dirty="0" err="1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4419056" y="2527649"/>
            <a:ext cx="1501282" cy="6424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624987" y="5158274"/>
            <a:ext cx="1501282" cy="1163444"/>
          </a:xfrm>
          <a:prstGeom prst="rect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1450208" y="5535527"/>
            <a:ext cx="1501285" cy="487000"/>
          </a:xfrm>
          <a:prstGeom prst="triangle">
            <a:avLst/>
          </a:prstGeom>
          <a:solidFill>
            <a:srgbClr val="E5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550393" y="4993070"/>
            <a:ext cx="1497566" cy="149756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055" y="5285705"/>
            <a:ext cx="4921752" cy="86177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Частью 11 ст.7.30 КоАП РФ установлена административная ответственность за осуществление закупок у СМП, СОНО в размере менее 15% от СГОЗ в сумме 50 тыс. руб. для должностных лиц</a:t>
            </a:r>
          </a:p>
        </p:txBody>
      </p:sp>
      <p:sp>
        <p:nvSpPr>
          <p:cNvPr id="41" name="Овал 40"/>
          <p:cNvSpPr/>
          <p:nvPr/>
        </p:nvSpPr>
        <p:spPr>
          <a:xfrm>
            <a:off x="7817256" y="5208660"/>
            <a:ext cx="1018064" cy="1018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712994" y="5098126"/>
            <a:ext cx="1236933" cy="1236933"/>
          </a:xfrm>
          <a:prstGeom prst="ellipse">
            <a:avLst/>
          </a:prstGeom>
          <a:noFill/>
          <a:ln w="28575"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25"/>
          <p:cNvSpPr txBox="1"/>
          <p:nvPr/>
        </p:nvSpPr>
        <p:spPr>
          <a:xfrm>
            <a:off x="879673" y="5171760"/>
            <a:ext cx="1284076" cy="1154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 11 </a:t>
            </a:r>
            <a:r>
              <a:rPr lang="ru-RU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ст.7.30 КоАП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97943" y="5326429"/>
            <a:ext cx="1081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500" b="1" dirty="0" err="1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5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46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5497550" y="256513"/>
              <a:ext cx="476157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Отчёт заказчика об объёме закупок у СМП и СОНО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0" y="1036134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>
          <a:xfrm>
            <a:off x="1388865" y="1419997"/>
            <a:ext cx="4680882" cy="4680882"/>
          </a:xfrm>
          <a:prstGeom prst="ellipse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406552" y="1381917"/>
            <a:ext cx="4133276" cy="4133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авильный пятиугольник 67"/>
          <p:cNvSpPr/>
          <p:nvPr/>
        </p:nvSpPr>
        <p:spPr>
          <a:xfrm rot="4656938">
            <a:off x="4944947" y="1312197"/>
            <a:ext cx="1906858" cy="1816055"/>
          </a:xfrm>
          <a:prstGeom prst="pentagon">
            <a:avLst/>
          </a:prstGeom>
          <a:solidFill>
            <a:srgbClr val="97D6ED"/>
          </a:solidFill>
          <a:ln w="38100" cmpd="sng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solidFill>
              <a:srgbClr val="3262FA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53" name="Правильный пятиугольник 52"/>
          <p:cNvSpPr/>
          <p:nvPr/>
        </p:nvSpPr>
        <p:spPr>
          <a:xfrm rot="8979365">
            <a:off x="3549757" y="4526886"/>
            <a:ext cx="1906858" cy="1816055"/>
          </a:xfrm>
          <a:prstGeom prst="pentagon">
            <a:avLst/>
          </a:prstGeom>
          <a:solidFill>
            <a:srgbClr val="3262FA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ильный пятиугольник 53"/>
          <p:cNvSpPr/>
          <p:nvPr/>
        </p:nvSpPr>
        <p:spPr>
          <a:xfrm rot="6782317">
            <a:off x="4759120" y="3140455"/>
            <a:ext cx="1906858" cy="1816055"/>
          </a:xfrm>
          <a:prstGeom prst="pentagon">
            <a:avLst/>
          </a:prstGeom>
          <a:solidFill>
            <a:srgbClr val="3192CD"/>
          </a:solidFill>
          <a:ln w="38100" cmpd="sng">
            <a:solidFill>
              <a:srgbClr val="00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ильный пятиугольник 54"/>
          <p:cNvSpPr/>
          <p:nvPr/>
        </p:nvSpPr>
        <p:spPr>
          <a:xfrm rot="11147632">
            <a:off x="1735653" y="4890002"/>
            <a:ext cx="1906858" cy="1816055"/>
          </a:xfrm>
          <a:prstGeom prst="pentagon">
            <a:avLst/>
          </a:prstGeom>
          <a:solidFill>
            <a:srgbClr val="F10D3E"/>
          </a:solidFill>
          <a:ln w="38100" cmpd="sng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943732697"/>
              </p:ext>
            </p:extLst>
          </p:nvPr>
        </p:nvGraphicFramePr>
        <p:xfrm>
          <a:off x="1187118" y="1059733"/>
          <a:ext cx="3588174" cy="36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25"/>
          <p:cNvSpPr txBox="1"/>
          <p:nvPr/>
        </p:nvSpPr>
        <p:spPr>
          <a:xfrm>
            <a:off x="1566040" y="1980647"/>
            <a:ext cx="2853560" cy="18466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Лица, виновные в нарушении законодательства РФ и иных нормативных правовых актах о контрактной системе в сфере закупок, несут ответственность в соответствии с российским законодательством:</a:t>
            </a:r>
          </a:p>
        </p:txBody>
      </p:sp>
      <p:sp>
        <p:nvSpPr>
          <p:cNvPr id="63" name="TextBox 25"/>
          <p:cNvSpPr txBox="1"/>
          <p:nvPr/>
        </p:nvSpPr>
        <p:spPr>
          <a:xfrm>
            <a:off x="4921812" y="1919422"/>
            <a:ext cx="1783788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Гражданско-правовую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668918" y="3917108"/>
            <a:ext cx="1885388" cy="2308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Дисциплинарную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3547792" y="5058430"/>
            <a:ext cx="1885388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Администра-тивную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25"/>
          <p:cNvSpPr txBox="1"/>
          <p:nvPr/>
        </p:nvSpPr>
        <p:spPr>
          <a:xfrm>
            <a:off x="1767718" y="5408225"/>
            <a:ext cx="1885388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Уголовную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05914" y="3155361"/>
            <a:ext cx="42552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Спасибо за </a:t>
            </a:r>
          </a:p>
          <a:p>
            <a:r>
              <a:rPr lang="ru-RU" sz="54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внимание!</a:t>
            </a:r>
            <a:endParaRPr lang="ru-RU" sz="5400" b="1" dirty="0">
              <a:solidFill>
                <a:srgbClr val="00467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-37209"/>
            <a:ext cx="12192001" cy="1091264"/>
            <a:chOff x="-1" y="-1232"/>
            <a:chExt cx="12192001" cy="1091264"/>
          </a:xfrm>
        </p:grpSpPr>
        <p:pic>
          <p:nvPicPr>
            <p:cNvPr id="37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40" name="TextBox 25"/>
            <p:cNvSpPr txBox="1"/>
            <p:nvPr/>
          </p:nvSpPr>
          <p:spPr>
            <a:xfrm>
              <a:off x="5497550" y="256513"/>
              <a:ext cx="47615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019931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82092"/>
            <a:ext cx="429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Ответственность должностных лиц</a:t>
            </a:r>
          </a:p>
        </p:txBody>
      </p:sp>
    </p:spTree>
    <p:extLst>
      <p:ext uri="{BB962C8B-B14F-4D97-AF65-F5344CB8AC3E}">
        <p14:creationId xmlns:p14="http://schemas.microsoft.com/office/powerpoint/2010/main" val="395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14008</TotalTime>
  <Words>577</Words>
  <Application>Microsoft Office PowerPoint</Application>
  <PresentationFormat>Широкоэкранный</PresentationFormat>
  <Paragraphs>114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MS PGothic</vt:lpstr>
      <vt:lpstr>Adobe Gothic Std B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Поляков В.Н.</cp:lastModifiedBy>
  <cp:revision>951</cp:revision>
  <dcterms:created xsi:type="dcterms:W3CDTF">2017-06-08T09:33:15Z</dcterms:created>
  <dcterms:modified xsi:type="dcterms:W3CDTF">2022-04-13T12:09:44Z</dcterms:modified>
</cp:coreProperties>
</file>