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95" r:id="rId3"/>
    <p:sldId id="310" r:id="rId4"/>
    <p:sldId id="311" r:id="rId5"/>
    <p:sldId id="334" r:id="rId6"/>
    <p:sldId id="319" r:id="rId7"/>
    <p:sldId id="265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BE"/>
    <a:srgbClr val="0C344C"/>
    <a:srgbClr val="6F878C"/>
    <a:srgbClr val="D80F79"/>
    <a:srgbClr val="196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4" autoAdjust="0"/>
  </p:normalViewPr>
  <p:slideViewPr>
    <p:cSldViewPr snapToGrid="0" showGuides="1">
      <p:cViewPr varScale="1">
        <p:scale>
          <a:sx n="77" d="100"/>
          <a:sy n="77" d="100"/>
        </p:scale>
        <p:origin x="72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866E-01B6-40FB-9DF2-B2EA56AAFFB1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62295-C31D-4FF8-8426-D07586DC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9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r="89"/>
          <a:stretch/>
        </p:blipFill>
        <p:spPr>
          <a:xfrm>
            <a:off x="-10633" y="-25897"/>
            <a:ext cx="12216810" cy="6883896"/>
          </a:xfrm>
          <a:prstGeom prst="rect">
            <a:avLst/>
          </a:prstGeom>
        </p:spPr>
      </p:pic>
      <p:sp>
        <p:nvSpPr>
          <p:cNvPr id="28" name="Rectangle 26"/>
          <p:cNvSpPr/>
          <p:nvPr userDrawn="1"/>
        </p:nvSpPr>
        <p:spPr>
          <a:xfrm>
            <a:off x="-9525" y="-25897"/>
            <a:ext cx="12192000" cy="68838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731962"/>
            <a:ext cx="7237412" cy="2209799"/>
          </a:xfrm>
        </p:spPr>
        <p:txBody>
          <a:bodyPr lIns="0" tIns="0" rIns="0" bIns="0" anchor="b">
            <a:normAutofit/>
          </a:bodyPr>
          <a:lstStyle>
            <a:lvl1pPr algn="l">
              <a:defRPr sz="4800">
                <a:solidFill>
                  <a:srgbClr val="0C344C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216167"/>
            <a:ext cx="7237412" cy="10079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rgbClr val="0C344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 flipH="1">
            <a:off x="7975121" y="262418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 flipH="1">
            <a:off x="11432696" y="146415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rgbClr val="1962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 flipH="1">
            <a:off x="7298845" y="-10634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8"/>
          <p:cNvSpPr>
            <a:spLocks/>
          </p:cNvSpPr>
          <p:nvPr userDrawn="1"/>
        </p:nvSpPr>
        <p:spPr bwMode="auto">
          <a:xfrm flipH="1">
            <a:off x="11422063" y="4283075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 userDrawn="1"/>
        </p:nvSpPr>
        <p:spPr bwMode="auto">
          <a:xfrm flipH="1">
            <a:off x="6577565" y="-9045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 userDrawn="1"/>
        </p:nvSpPr>
        <p:spPr bwMode="auto">
          <a:xfrm flipV="1">
            <a:off x="0" y="4635812"/>
            <a:ext cx="2225154" cy="2222187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solidFill>
            <a:srgbClr val="0C34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/>
          <p:cNvSpPr>
            <a:spLocks/>
          </p:cNvSpPr>
          <p:nvPr userDrawn="1"/>
        </p:nvSpPr>
        <p:spPr bwMode="auto">
          <a:xfrm flipV="1">
            <a:off x="-10633" y="3316999"/>
            <a:ext cx="2633593" cy="2624693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 flipV="1">
            <a:off x="498989" y="5249955"/>
            <a:ext cx="2050022" cy="160804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19627F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 userDrawn="1"/>
        </p:nvSpPr>
        <p:spPr bwMode="auto">
          <a:xfrm flipV="1">
            <a:off x="1354395" y="5046650"/>
            <a:ext cx="1813245" cy="1811350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80560" y="6134163"/>
            <a:ext cx="2743200" cy="365125"/>
          </a:xfrm>
        </p:spPr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4951" y="6134163"/>
            <a:ext cx="312851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4660" y="6134163"/>
            <a:ext cx="2139140" cy="365125"/>
          </a:xfrm>
        </p:spPr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3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83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6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2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64488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288212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238874"/>
            <a:ext cx="12192000" cy="619125"/>
          </a:xfrm>
          <a:prstGeom prst="rect">
            <a:avLst/>
          </a:prstGeom>
          <a:gradFill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0"/>
          <p:cNvGrpSpPr>
            <a:grpSpLocks noChangeAspect="1"/>
          </p:cNvGrpSpPr>
          <p:nvPr userDrawn="1"/>
        </p:nvGrpSpPr>
        <p:grpSpPr bwMode="auto">
          <a:xfrm flipV="1">
            <a:off x="1" y="-599232"/>
            <a:ext cx="2407278" cy="396032"/>
            <a:chOff x="0" y="0"/>
            <a:chExt cx="5963" cy="981"/>
          </a:xfrm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1246" y="0"/>
              <a:ext cx="978" cy="981"/>
            </a:xfrm>
            <a:prstGeom prst="ellipse">
              <a:avLst/>
            </a:pr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22"/>
            <p:cNvSpPr>
              <a:spLocks noChangeArrowheads="1"/>
            </p:cNvSpPr>
            <p:nvPr/>
          </p:nvSpPr>
          <p:spPr bwMode="auto">
            <a:xfrm>
              <a:off x="0" y="0"/>
              <a:ext cx="978" cy="981"/>
            </a:xfrm>
            <a:prstGeom prst="ellipse">
              <a:avLst/>
            </a:prstGeom>
            <a:solidFill>
              <a:srgbClr val="D80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2493" y="0"/>
              <a:ext cx="977" cy="981"/>
            </a:xfrm>
            <a:prstGeom prst="ellipse">
              <a:avLst/>
            </a:prstGeom>
            <a:solidFill>
              <a:srgbClr val="196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24"/>
            <p:cNvSpPr>
              <a:spLocks noChangeArrowheads="1"/>
            </p:cNvSpPr>
            <p:nvPr/>
          </p:nvSpPr>
          <p:spPr bwMode="auto">
            <a:xfrm>
              <a:off x="3739" y="0"/>
              <a:ext cx="978" cy="981"/>
            </a:xfrm>
            <a:prstGeom prst="ellipse">
              <a:avLst/>
            </a:prstGeom>
            <a:solidFill>
              <a:srgbClr val="6F8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4986" y="0"/>
              <a:ext cx="977" cy="981"/>
            </a:xfrm>
            <a:prstGeom prst="ellipse">
              <a:avLst/>
            </a:prstGeom>
            <a:solidFill>
              <a:srgbClr val="BF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Freeform 13"/>
          <p:cNvSpPr>
            <a:spLocks/>
          </p:cNvSpPr>
          <p:nvPr userDrawn="1"/>
        </p:nvSpPr>
        <p:spPr bwMode="auto">
          <a:xfrm flipH="1">
            <a:off x="8620125" y="0"/>
            <a:ext cx="3571875" cy="3567112"/>
          </a:xfrm>
          <a:custGeom>
            <a:avLst/>
            <a:gdLst>
              <a:gd name="T0" fmla="*/ 0 w 2250"/>
              <a:gd name="T1" fmla="*/ 0 h 2247"/>
              <a:gd name="T2" fmla="*/ 2250 w 2250"/>
              <a:gd name="T3" fmla="*/ 0 h 2247"/>
              <a:gd name="T4" fmla="*/ 0 w 2250"/>
              <a:gd name="T5" fmla="*/ 2247 h 2247"/>
              <a:gd name="T6" fmla="*/ 0 w 2250"/>
              <a:gd name="T7" fmla="*/ 0 h 2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0" h="2247">
                <a:moveTo>
                  <a:pt x="0" y="0"/>
                </a:moveTo>
                <a:lnTo>
                  <a:pt x="2250" y="0"/>
                </a:lnTo>
                <a:lnTo>
                  <a:pt x="0" y="22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 flipH="1">
            <a:off x="7979541" y="273051"/>
            <a:ext cx="4227512" cy="4213225"/>
          </a:xfrm>
          <a:custGeom>
            <a:avLst/>
            <a:gdLst>
              <a:gd name="T0" fmla="*/ 0 w 3264"/>
              <a:gd name="T1" fmla="*/ 2218 h 3253"/>
              <a:gd name="T2" fmla="*/ 2220 w 3264"/>
              <a:gd name="T3" fmla="*/ 0 h 3253"/>
              <a:gd name="T4" fmla="*/ 3264 w 3264"/>
              <a:gd name="T5" fmla="*/ 0 h 3253"/>
              <a:gd name="T6" fmla="*/ 5 w 3264"/>
              <a:gd name="T7" fmla="*/ 3253 h 3253"/>
              <a:gd name="T8" fmla="*/ 0 w 3264"/>
              <a:gd name="T9" fmla="*/ 2218 h 3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4" h="3253">
                <a:moveTo>
                  <a:pt x="0" y="2218"/>
                </a:moveTo>
                <a:lnTo>
                  <a:pt x="2220" y="0"/>
                </a:lnTo>
                <a:lnTo>
                  <a:pt x="3264" y="0"/>
                </a:lnTo>
                <a:lnTo>
                  <a:pt x="5" y="3253"/>
                </a:lnTo>
                <a:lnTo>
                  <a:pt x="0" y="221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  <a:alpha val="26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 flipH="1">
            <a:off x="11422063" y="1474788"/>
            <a:ext cx="769937" cy="1249363"/>
          </a:xfrm>
          <a:custGeom>
            <a:avLst/>
            <a:gdLst>
              <a:gd name="T0" fmla="*/ 0 w 485"/>
              <a:gd name="T1" fmla="*/ 484 h 787"/>
              <a:gd name="T2" fmla="*/ 485 w 485"/>
              <a:gd name="T3" fmla="*/ 0 h 787"/>
              <a:gd name="T4" fmla="*/ 485 w 485"/>
              <a:gd name="T5" fmla="*/ 304 h 787"/>
              <a:gd name="T6" fmla="*/ 2 w 485"/>
              <a:gd name="T7" fmla="*/ 787 h 787"/>
              <a:gd name="T8" fmla="*/ 0 w 485"/>
              <a:gd name="T9" fmla="*/ 484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5" h="787">
                <a:moveTo>
                  <a:pt x="0" y="484"/>
                </a:moveTo>
                <a:lnTo>
                  <a:pt x="485" y="0"/>
                </a:lnTo>
                <a:lnTo>
                  <a:pt x="485" y="304"/>
                </a:lnTo>
                <a:lnTo>
                  <a:pt x="2" y="787"/>
                </a:lnTo>
                <a:lnTo>
                  <a:pt x="0" y="48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flipH="1">
            <a:off x="7303265" y="-1"/>
            <a:ext cx="3290748" cy="2581275"/>
          </a:xfrm>
          <a:custGeom>
            <a:avLst/>
            <a:gdLst>
              <a:gd name="T0" fmla="*/ 0 w 1744"/>
              <a:gd name="T1" fmla="*/ 1368 h 1368"/>
              <a:gd name="T2" fmla="*/ 1369 w 1744"/>
              <a:gd name="T3" fmla="*/ 0 h 1368"/>
              <a:gd name="T4" fmla="*/ 1744 w 1744"/>
              <a:gd name="T5" fmla="*/ 0 h 1368"/>
              <a:gd name="T6" fmla="*/ 375 w 1744"/>
              <a:gd name="T7" fmla="*/ 1368 h 1368"/>
              <a:gd name="T8" fmla="*/ 0 w 1744"/>
              <a:gd name="T9" fmla="*/ 1368 h 1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4" h="1368">
                <a:moveTo>
                  <a:pt x="0" y="1368"/>
                </a:moveTo>
                <a:lnTo>
                  <a:pt x="1369" y="0"/>
                </a:lnTo>
                <a:lnTo>
                  <a:pt x="1744" y="0"/>
                </a:lnTo>
                <a:lnTo>
                  <a:pt x="375" y="1368"/>
                </a:lnTo>
                <a:lnTo>
                  <a:pt x="0" y="136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 flipH="1">
            <a:off x="10839451" y="0"/>
            <a:ext cx="1352549" cy="1350748"/>
          </a:xfrm>
          <a:custGeom>
            <a:avLst/>
            <a:gdLst>
              <a:gd name="T0" fmla="*/ 6 w 2253"/>
              <a:gd name="T1" fmla="*/ 0 h 2250"/>
              <a:gd name="T2" fmla="*/ 2253 w 2253"/>
              <a:gd name="T3" fmla="*/ 0 h 2250"/>
              <a:gd name="T4" fmla="*/ 0 w 2253"/>
              <a:gd name="T5" fmla="*/ 2250 h 2250"/>
              <a:gd name="T6" fmla="*/ 6 w 2253"/>
              <a:gd name="T7" fmla="*/ 0 h 2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3" h="2250">
                <a:moveTo>
                  <a:pt x="6" y="0"/>
                </a:moveTo>
                <a:lnTo>
                  <a:pt x="2253" y="0"/>
                </a:lnTo>
                <a:lnTo>
                  <a:pt x="0" y="2250"/>
                </a:lnTo>
                <a:lnTo>
                  <a:pt x="6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 flipH="1">
            <a:off x="6566932" y="1588"/>
            <a:ext cx="2582386" cy="2579687"/>
          </a:xfrm>
          <a:custGeom>
            <a:avLst/>
            <a:gdLst>
              <a:gd name="T0" fmla="*/ 2568 w 2871"/>
              <a:gd name="T1" fmla="*/ 0 h 2868"/>
              <a:gd name="T2" fmla="*/ 0 w 2871"/>
              <a:gd name="T3" fmla="*/ 2566 h 2868"/>
              <a:gd name="T4" fmla="*/ 0 w 2871"/>
              <a:gd name="T5" fmla="*/ 2868 h 2868"/>
              <a:gd name="T6" fmla="*/ 2871 w 2871"/>
              <a:gd name="T7" fmla="*/ 0 h 2868"/>
              <a:gd name="T8" fmla="*/ 2568 w 2871"/>
              <a:gd name="T9" fmla="*/ 0 h 2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1" h="2868">
                <a:moveTo>
                  <a:pt x="2568" y="0"/>
                </a:moveTo>
                <a:lnTo>
                  <a:pt x="0" y="2566"/>
                </a:lnTo>
                <a:lnTo>
                  <a:pt x="0" y="2868"/>
                </a:lnTo>
                <a:lnTo>
                  <a:pt x="2871" y="0"/>
                </a:lnTo>
                <a:lnTo>
                  <a:pt x="2568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00424" y="633299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Администрация муниципального образования город Краснодар</a:t>
            </a:r>
          </a:p>
          <a:p>
            <a:r>
              <a:rPr lang="ru-RU" sz="105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Управление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экономики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515725" y="6394547"/>
            <a:ext cx="55258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fld id="{E6A9FDC2-2F63-4C5F-89F7-7A78A3515E8C}" type="slidenum">
              <a:rPr lang="ru-RU" sz="1400" b="0" smtClean="0">
                <a:solidFill>
                  <a:schemeClr val="tx1"/>
                </a:solidFill>
                <a:latin typeface="HelveticaNeueCyr" panose="02000503040000020004" pitchFamily="2" charset="-52"/>
              </a:rPr>
              <a:pPr algn="ctr"/>
              <a:t>‹#›</a:t>
            </a:fld>
            <a:endParaRPr lang="ru-RU" sz="1800" b="0" dirty="0">
              <a:solidFill>
                <a:schemeClr val="tx1"/>
              </a:solidFill>
              <a:latin typeface="HelveticaNeueCyr" panose="02000503040000020004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879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6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18269-CD32-429B-80E4-27A96AE6C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9605-A831-4471-A4C4-EBFA861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ankrot.fedresurs.ru/MessageWindow.aspx?ID=7EF2595B178E5A5B9704A200F4C1CAA1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400" y="731962"/>
            <a:ext cx="7035800" cy="2209799"/>
          </a:xfrm>
        </p:spPr>
        <p:txBody>
          <a:bodyPr/>
          <a:lstStyle/>
          <a:p>
            <a:r>
              <a:rPr lang="ru-RU" dirty="0" smtClean="0"/>
              <a:t>Имущественный комплекс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2224" y="3216167"/>
            <a:ext cx="8805759" cy="20755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j-lt"/>
              </a:rPr>
              <a:t>принадлежащий ООО «</a:t>
            </a:r>
            <a:r>
              <a:rPr lang="ru-RU" sz="2800" dirty="0" err="1" smtClean="0">
                <a:latin typeface="+mj-lt"/>
              </a:rPr>
              <a:t>СпецТехСтрой</a:t>
            </a:r>
            <a:r>
              <a:rPr lang="ru-RU" sz="2800" dirty="0" smtClean="0">
                <a:latin typeface="+mj-lt"/>
              </a:rPr>
              <a:t>-Монтаж»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latin typeface="+mj-lt"/>
              </a:rPr>
              <a:t>ИНН </a:t>
            </a:r>
            <a:r>
              <a:rPr lang="ru-RU" sz="2800" dirty="0" smtClean="0">
                <a:latin typeface="+mj-lt"/>
              </a:rPr>
              <a:t>2308084180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3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73"/>
          <p:cNvSpPr/>
          <p:nvPr/>
        </p:nvSpPr>
        <p:spPr>
          <a:xfrm rot="18900000">
            <a:off x="6816447" y="500593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280" y="676115"/>
            <a:ext cx="11259810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srgbClr val="0C344C"/>
                </a:solidFill>
                <a:latin typeface="+mj-lt"/>
              </a:rPr>
              <a:t>В 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отношении </a:t>
            </a:r>
            <a:r>
              <a:rPr lang="ru-RU" sz="2800" dirty="0">
                <a:solidFill>
                  <a:srgbClr val="0C344C"/>
                </a:solidFill>
                <a:latin typeface="Adobe Gothic Std B"/>
              </a:rPr>
              <a:t>ООО «</a:t>
            </a:r>
            <a:r>
              <a:rPr lang="ru-RU" sz="2800" dirty="0" err="1" smtClean="0">
                <a:solidFill>
                  <a:srgbClr val="0C344C"/>
                </a:solidFill>
                <a:latin typeface="Adobe Gothic Std B"/>
              </a:rPr>
              <a:t>СпецТехСтрой</a:t>
            </a:r>
            <a:r>
              <a:rPr lang="ru-RU" sz="2800" dirty="0" smtClean="0">
                <a:solidFill>
                  <a:srgbClr val="0C344C"/>
                </a:solidFill>
                <a:latin typeface="Adobe Gothic Std B"/>
              </a:rPr>
              <a:t>-Монтаж» 30</a:t>
            </a:r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.07.2018 </a:t>
            </a:r>
            <a:r>
              <a:rPr lang="ru-RU" sz="2800" dirty="0">
                <a:solidFill>
                  <a:srgbClr val="0C344C"/>
                </a:solidFill>
                <a:latin typeface="+mj-lt"/>
              </a:rPr>
              <a:t>открыто конкурсное производство</a:t>
            </a:r>
          </a:p>
        </p:txBody>
      </p:sp>
      <p:sp>
        <p:nvSpPr>
          <p:cNvPr id="11" name="TextBox 25"/>
          <p:cNvSpPr txBox="1"/>
          <p:nvPr/>
        </p:nvSpPr>
        <p:spPr>
          <a:xfrm>
            <a:off x="7631162" y="4798513"/>
            <a:ext cx="416835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350000,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РФ, Краснодарский край,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     г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. Краснодар, </a:t>
            </a:r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ул. Калинина, дом 333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630436" y="4152436"/>
            <a:ext cx="2493617" cy="1738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Основной вид деятельности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7617746" y="3350142"/>
            <a:ext cx="4369662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Перевозка </a:t>
            </a:r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грузов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неспециализированными</a:t>
            </a:r>
          </a:p>
          <a:p>
            <a:r>
              <a:rPr lang="ru-RU" b="1" dirty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автотранспортными средствами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7630436" y="2545401"/>
            <a:ext cx="2493617" cy="1692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+mj-lt"/>
              </a:rPr>
              <a:t>Конкурсный управляющий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631162" y="2261549"/>
            <a:ext cx="4443927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0C344C"/>
                </a:solidFill>
                <a:latin typeface="+mj-lt"/>
                <a:cs typeface="Calibri Light" panose="020F0302020204030204" pitchFamily="34" charset="0"/>
              </a:rPr>
              <a:t>Борисов Николай Владимирович</a:t>
            </a:r>
            <a:endParaRPr lang="en-US" b="1" dirty="0">
              <a:solidFill>
                <a:srgbClr val="0C344C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50"/>
          <p:cNvSpPr/>
          <p:nvPr/>
        </p:nvSpPr>
        <p:spPr>
          <a:xfrm rot="2700000">
            <a:off x="6367538" y="4887690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sp>
        <p:nvSpPr>
          <p:cNvPr id="20" name="Rectangle: Rounded Corners 73"/>
          <p:cNvSpPr/>
          <p:nvPr/>
        </p:nvSpPr>
        <p:spPr>
          <a:xfrm rot="18900000">
            <a:off x="6816445" y="3580140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50"/>
          <p:cNvSpPr/>
          <p:nvPr/>
        </p:nvSpPr>
        <p:spPr>
          <a:xfrm rot="2700000">
            <a:off x="6337020" y="3493101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23" y="3537252"/>
            <a:ext cx="426463" cy="426463"/>
          </a:xfrm>
          <a:prstGeom prst="rect">
            <a:avLst/>
          </a:prstGeom>
        </p:spPr>
      </p:pic>
      <p:sp>
        <p:nvSpPr>
          <p:cNvPr id="23" name="Rectangle: Rounded Corners 73"/>
          <p:cNvSpPr/>
          <p:nvPr/>
        </p:nvSpPr>
        <p:spPr>
          <a:xfrm rot="18900000">
            <a:off x="6816446" y="2313963"/>
            <a:ext cx="453779" cy="453781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BFBEBE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50"/>
          <p:cNvSpPr/>
          <p:nvPr/>
        </p:nvSpPr>
        <p:spPr>
          <a:xfrm rot="2700000">
            <a:off x="6337019" y="2180332"/>
            <a:ext cx="690266" cy="690268"/>
          </a:xfrm>
          <a:prstGeom prst="roundRect">
            <a:avLst>
              <a:gd name="adj" fmla="val 9141"/>
            </a:avLst>
          </a:prstGeom>
          <a:gradFill flip="none" rotWithShape="1">
            <a:gsLst>
              <a:gs pos="0">
                <a:srgbClr val="0C344C"/>
              </a:gs>
              <a:gs pos="100000">
                <a:srgbClr val="D80F7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1" y="2113463"/>
            <a:ext cx="5559077" cy="34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3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43197" y="474291"/>
            <a:ext cx="1134880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>
                <a:latin typeface="+mj-lt"/>
              </a:rPr>
              <a:t>ООО «</a:t>
            </a:r>
            <a:r>
              <a:rPr lang="ru-RU" sz="2800" dirty="0" err="1">
                <a:latin typeface="+mj-lt"/>
              </a:rPr>
              <a:t>СпецТехСтрой</a:t>
            </a:r>
            <a:r>
              <a:rPr lang="ru-RU" sz="2800" dirty="0">
                <a:latin typeface="+mj-lt"/>
              </a:rPr>
              <a:t>-Монтаж» </a:t>
            </a:r>
            <a:r>
              <a:rPr lang="ru-RU" sz="2800" dirty="0" smtClean="0">
                <a:latin typeface="+mj-lt"/>
              </a:rPr>
              <a:t>обладает </a:t>
            </a:r>
            <a:r>
              <a:rPr lang="ru-RU" sz="2800" dirty="0" smtClean="0">
                <a:latin typeface="+mj-lt"/>
              </a:rPr>
              <a:t>имуществом</a:t>
            </a:r>
            <a:r>
              <a:rPr lang="ru-RU" sz="2800" dirty="0">
                <a:latin typeface="+mj-lt"/>
              </a:rPr>
              <a:t>, расположенном по адресу: </a:t>
            </a:r>
            <a:r>
              <a:rPr lang="ru-RU" sz="2800" dirty="0" smtClean="0">
                <a:latin typeface="+mj-lt"/>
              </a:rPr>
              <a:t>Краснодарский край, ул. Ново-российская, дом 176/1, рыночной стоимостью (без учёта НДС), согласно отчета об оценке от 20.02.2020, в размере  4 260 тыс. руб.:</a:t>
            </a:r>
          </a:p>
          <a:p>
            <a:pPr algn="ctr"/>
            <a:r>
              <a:rPr lang="ru-RU" sz="2800" b="1" dirty="0" smtClean="0">
                <a:latin typeface="+mj-lt"/>
              </a:rPr>
              <a:t>  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961552" y="2704819"/>
            <a:ext cx="595524" cy="378846"/>
            <a:chOff x="1113598" y="2572521"/>
            <a:chExt cx="1166638" cy="734541"/>
          </a:xfrm>
        </p:grpSpPr>
        <p:grpSp>
          <p:nvGrpSpPr>
            <p:cNvPr id="30" name="Group 61"/>
            <p:cNvGrpSpPr/>
            <p:nvPr/>
          </p:nvGrpSpPr>
          <p:grpSpPr>
            <a:xfrm>
              <a:off x="1113598" y="2572521"/>
              <a:ext cx="1166638" cy="734541"/>
              <a:chOff x="920816" y="2053524"/>
              <a:chExt cx="1294484" cy="815037"/>
            </a:xfrm>
          </p:grpSpPr>
          <p:sp>
            <p:nvSpPr>
              <p:cNvPr id="33" name="Rectangle: Rounded Corners 12"/>
              <p:cNvSpPr/>
              <p:nvPr/>
            </p:nvSpPr>
            <p:spPr>
              <a:xfrm rot="18900000">
                <a:off x="920816" y="2233116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  <p:sp>
            <p:nvSpPr>
              <p:cNvPr id="34" name="Rectangle: Rounded Corners 13"/>
              <p:cNvSpPr/>
              <p:nvPr/>
            </p:nvSpPr>
            <p:spPr>
              <a:xfrm rot="18900000">
                <a:off x="1759444" y="2233117"/>
                <a:ext cx="455856" cy="455857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rgbClr val="0C344C"/>
                  </a:gs>
                  <a:gs pos="100000">
                    <a:srgbClr val="D80F79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C344C"/>
                  </a:solidFill>
                </a:endParaRPr>
              </a:p>
            </p:txBody>
          </p:sp>
          <p:sp>
            <p:nvSpPr>
              <p:cNvPr id="35" name="Rectangle: Rounded Corners 14"/>
              <p:cNvSpPr/>
              <p:nvPr/>
            </p:nvSpPr>
            <p:spPr>
              <a:xfrm rot="2700000">
                <a:off x="1160540" y="2053524"/>
                <a:ext cx="815037" cy="815038"/>
              </a:xfrm>
              <a:prstGeom prst="roundRect">
                <a:avLst>
                  <a:gd name="adj" fmla="val 9141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ru-RU" dirty="0" smtClean="0">
                  <a:solidFill>
                    <a:srgbClr val="0C344C"/>
                  </a:solidFill>
                </a:endParaRPr>
              </a:p>
              <a:p>
                <a:pPr algn="ctr"/>
                <a:endParaRPr lang="ru-RU" dirty="0">
                  <a:solidFill>
                    <a:srgbClr val="0C344C"/>
                  </a:solidFill>
                </a:endParaRPr>
              </a:p>
              <a:p>
                <a:pPr algn="ctr"/>
                <a:endParaRPr lang="en-US" dirty="0">
                  <a:solidFill>
                    <a:srgbClr val="0C344C"/>
                  </a:solidFill>
                </a:endParaRPr>
              </a:p>
            </p:txBody>
          </p:sp>
        </p:grpSp>
        <p:sp>
          <p:nvSpPr>
            <p:cNvPr id="31" name="Freeform 89"/>
            <p:cNvSpPr>
              <a:spLocks noEditPoints="1"/>
            </p:cNvSpPr>
            <p:nvPr/>
          </p:nvSpPr>
          <p:spPr bwMode="auto">
            <a:xfrm>
              <a:off x="1491864" y="2865976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1703001" y="2759613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rgbClr val="0C344C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87662" y="2517732"/>
            <a:ext cx="10423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Право аренды на земельный участок,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площадью 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117,41 </a:t>
            </a:r>
            <a:r>
              <a:rPr lang="ru-RU" sz="1600" dirty="0" err="1" smtClean="0">
                <a:solidFill>
                  <a:srgbClr val="000000"/>
                </a:solidFill>
                <a:latin typeface="Adobe Gothic Std B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 (общая площадь участка – 618 кв. м), кадастровый номер 23:43:0401021:249, расположенный по адресу: г. Краснодар, ул. Новороссийская, д. 176/1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24603" y="3576179"/>
            <a:ext cx="62870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Категория земель- земли населенных пунктов</a:t>
            </a:r>
          </a:p>
          <a:p>
            <a:endParaRPr lang="ru-RU" sz="1600" dirty="0">
              <a:latin typeface="Adobe Gothic Std B"/>
            </a:endParaRPr>
          </a:p>
          <a:p>
            <a:r>
              <a:rPr lang="ru-RU" sz="1600" dirty="0" smtClean="0">
                <a:latin typeface="Adobe Gothic Std B"/>
              </a:rPr>
              <a:t>Разрешенное использование – для </a:t>
            </a:r>
            <a:r>
              <a:rPr lang="ru-RU" sz="1600" dirty="0">
                <a:latin typeface="Adobe Gothic Std B"/>
              </a:rPr>
              <a:t>объектов общественно-делового значения, по документу: </a:t>
            </a:r>
            <a:r>
              <a:rPr lang="ru-RU" sz="1600" dirty="0" smtClean="0">
                <a:latin typeface="Adobe Gothic Std B"/>
              </a:rPr>
              <a:t>для эксплуатации станции </a:t>
            </a:r>
            <a:r>
              <a:rPr lang="ru-RU" sz="1600" dirty="0">
                <a:latin typeface="Adobe Gothic Std B"/>
              </a:rPr>
              <a:t>технического обслуживания с магазином и </a:t>
            </a:r>
            <a:r>
              <a:rPr lang="ru-RU" sz="1600" dirty="0" smtClean="0">
                <a:latin typeface="Adobe Gothic Std B"/>
              </a:rPr>
              <a:t>офисом</a:t>
            </a:r>
          </a:p>
          <a:p>
            <a:endParaRPr lang="ru-RU" sz="1600" dirty="0" smtClean="0">
              <a:latin typeface="Adobe Gothic Std B"/>
            </a:endParaRPr>
          </a:p>
          <a:p>
            <a:r>
              <a:rPr lang="ru-RU" sz="1600" dirty="0">
                <a:latin typeface="Adobe Gothic Std B"/>
              </a:rPr>
              <a:t>Срок аренды – 49 лет, до </a:t>
            </a:r>
            <a:r>
              <a:rPr lang="ru-RU" sz="1600" dirty="0" smtClean="0">
                <a:latin typeface="Adobe Gothic Std B"/>
              </a:rPr>
              <a:t>21.12.2059.</a:t>
            </a:r>
            <a:endParaRPr lang="ru-RU" sz="1600" dirty="0">
              <a:latin typeface="Adobe Gothic Std B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4" y="3388196"/>
            <a:ext cx="4540961" cy="273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1" y="2261549"/>
            <a:ext cx="527836" cy="5278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4192" y="665402"/>
            <a:ext cx="112483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+mj-lt"/>
              </a:rPr>
              <a:t>Стоимость имущества ООО «</a:t>
            </a:r>
            <a:r>
              <a:rPr lang="ru-RU" sz="2800" dirty="0" err="1">
                <a:solidFill>
                  <a:srgbClr val="000000"/>
                </a:solidFill>
                <a:latin typeface="+mj-lt"/>
              </a:rPr>
              <a:t>СпецТехСтрой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-Монтаж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»,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расположенного по адресу: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г.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Краснодар, ул. Новороссийская, дом 176/1,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согласно отчету об оценке составляет – 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3 975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тыс. руб., в состав которого входит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:</a:t>
            </a:r>
          </a:p>
          <a:p>
            <a:endParaRPr lang="ru-RU" sz="2800" dirty="0">
              <a:solidFill>
                <a:srgbClr val="000000"/>
              </a:solidFill>
              <a:latin typeface="+mj-lt"/>
            </a:endParaRPr>
          </a:p>
          <a:p>
            <a:endParaRPr lang="ru-RU" sz="16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54" y="2789385"/>
            <a:ext cx="755970" cy="627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54" y="4528288"/>
            <a:ext cx="755970" cy="6279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91222" y="2789385"/>
            <a:ext cx="5586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dobe Gothic Std B"/>
              </a:rPr>
              <a:t>Нежилое помещение</a:t>
            </a:r>
            <a:r>
              <a:rPr lang="ru-RU" dirty="0">
                <a:latin typeface="Adobe Gothic Std B"/>
              </a:rPr>
              <a:t>, общей площадью 186,5 кв. м, </a:t>
            </a:r>
            <a:r>
              <a:rPr lang="ru-RU" dirty="0" smtClean="0">
                <a:latin typeface="Adobe Gothic Std B"/>
              </a:rPr>
              <a:t>кадастровый №23:43:0401096:836.</a:t>
            </a:r>
          </a:p>
          <a:p>
            <a:r>
              <a:rPr lang="ru-RU" dirty="0" smtClean="0">
                <a:latin typeface="Adobe Gothic Std B"/>
              </a:rPr>
              <a:t>Назначение - административно-офисное</a:t>
            </a:r>
          </a:p>
          <a:p>
            <a:r>
              <a:rPr lang="ru-RU" dirty="0" smtClean="0">
                <a:latin typeface="Adobe Gothic Std B"/>
              </a:rPr>
              <a:t>Отопление, водопровод, канализация, горячее водоснабжение, электроосвещение – есть </a:t>
            </a:r>
          </a:p>
          <a:p>
            <a:r>
              <a:rPr lang="ru-RU" dirty="0" smtClean="0">
                <a:latin typeface="Adobe Gothic Std B"/>
              </a:rPr>
              <a:t>Год постройки - 1980</a:t>
            </a:r>
          </a:p>
          <a:p>
            <a:endParaRPr lang="ru-RU" dirty="0">
              <a:latin typeface="Adobe Gothic Std B"/>
            </a:endParaRPr>
          </a:p>
          <a:p>
            <a:endParaRPr lang="ru-RU" dirty="0" smtClean="0">
              <a:latin typeface="Adobe Gothic Std B"/>
            </a:endParaRPr>
          </a:p>
          <a:p>
            <a:endParaRPr lang="ru-RU" dirty="0">
              <a:latin typeface="Adobe Gothic Std B"/>
            </a:endParaRPr>
          </a:p>
          <a:p>
            <a:endParaRPr lang="ru-RU" dirty="0">
              <a:latin typeface="Adobe Gothic Std B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1222" y="4647973"/>
            <a:ext cx="70020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+mj-lt"/>
              </a:rPr>
              <a:t>Нежилое помещение</a:t>
            </a:r>
            <a:r>
              <a:rPr lang="ru-RU" dirty="0">
                <a:latin typeface="+mj-lt"/>
              </a:rPr>
              <a:t>, общей площадью 10,4 кв. м, 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кадастровый </a:t>
            </a:r>
            <a:r>
              <a:rPr lang="ru-RU" dirty="0">
                <a:latin typeface="+mj-lt"/>
              </a:rPr>
              <a:t>№</a:t>
            </a:r>
            <a:r>
              <a:rPr lang="ru-RU" dirty="0" smtClean="0">
                <a:latin typeface="+mj-lt"/>
              </a:rPr>
              <a:t>23:43:0401096:806</a:t>
            </a:r>
          </a:p>
          <a:p>
            <a:r>
              <a:rPr lang="ru-RU" dirty="0" smtClean="0">
                <a:latin typeface="+mj-lt"/>
              </a:rPr>
              <a:t>Назначение – бытовое</a:t>
            </a:r>
          </a:p>
          <a:p>
            <a:r>
              <a:rPr lang="ru-RU" dirty="0" smtClean="0">
                <a:latin typeface="+mj-lt"/>
              </a:rPr>
              <a:t>Отопление, электроосвещение - есть</a:t>
            </a:r>
            <a:endParaRPr lang="ru-RU" dirty="0">
              <a:latin typeface="+mj-lt"/>
            </a:endParaRPr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87" y="2942704"/>
            <a:ext cx="4609578" cy="292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33" y="5016980"/>
            <a:ext cx="400917" cy="40091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60" y="2338241"/>
            <a:ext cx="4488609" cy="4511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62959" y="701457"/>
            <a:ext cx="10637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dobe Gothic Std B"/>
              </a:rPr>
              <a:t>ООО «</a:t>
            </a:r>
            <a:r>
              <a:rPr lang="ru-RU" sz="2800" dirty="0" err="1">
                <a:latin typeface="Adobe Gothic Std B"/>
              </a:rPr>
              <a:t>СпецТехСтрой</a:t>
            </a:r>
            <a:r>
              <a:rPr lang="ru-RU" sz="2800" dirty="0">
                <a:latin typeface="Adobe Gothic Std B"/>
              </a:rPr>
              <a:t>-Монтаж» </a:t>
            </a:r>
            <a:r>
              <a:rPr lang="ru-RU" sz="2800" dirty="0" smtClean="0">
                <a:latin typeface="Adobe Gothic Std B"/>
              </a:rPr>
              <a:t>располагает недвижимым имуществом, стоимостью, согласно отчета об оценке – </a:t>
            </a:r>
          </a:p>
          <a:p>
            <a:pPr algn="ctr"/>
            <a:r>
              <a:rPr lang="ru-RU" sz="2800" dirty="0" smtClean="0">
                <a:latin typeface="Adobe Gothic Std B"/>
              </a:rPr>
              <a:t>1 990 тыс. руб.:</a:t>
            </a:r>
          </a:p>
          <a:p>
            <a:pPr algn="ctr"/>
            <a:endParaRPr lang="ru-RU" sz="2800" dirty="0" smtClean="0">
              <a:latin typeface="Adobe Gothic Std B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445" y="3410166"/>
            <a:ext cx="749873" cy="627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6378" y="2154477"/>
            <a:ext cx="72776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dobe Gothic Std B"/>
              </a:rPr>
              <a:t>Жилое помещение (Квартира)</a:t>
            </a:r>
            <a:r>
              <a:rPr lang="ru-RU" dirty="0">
                <a:latin typeface="Adobe Gothic Std B"/>
              </a:rPr>
              <a:t>, общей площадью 72,5 кв. м, </a:t>
            </a:r>
            <a:r>
              <a:rPr lang="ru-RU" dirty="0" smtClean="0">
                <a:latin typeface="Adobe Gothic Std B"/>
              </a:rPr>
              <a:t>кадастровый номер: 23:26:0203004:336</a:t>
            </a:r>
            <a:r>
              <a:rPr lang="ru-RU" dirty="0">
                <a:latin typeface="Adobe Gothic Std B"/>
              </a:rPr>
              <a:t>, расположенное по адресу: Краснодарский край, </a:t>
            </a:r>
            <a:r>
              <a:rPr lang="ru-RU" dirty="0" smtClean="0">
                <a:latin typeface="Adobe Gothic Std B"/>
              </a:rPr>
              <a:t>р-н Северский</a:t>
            </a:r>
            <a:r>
              <a:rPr lang="ru-RU" dirty="0">
                <a:latin typeface="Adobe Gothic Std B"/>
              </a:rPr>
              <a:t>, </a:t>
            </a:r>
            <a:r>
              <a:rPr lang="ru-RU" dirty="0" err="1">
                <a:latin typeface="Adobe Gothic Std B"/>
              </a:rPr>
              <a:t>пгт</a:t>
            </a:r>
            <a:r>
              <a:rPr lang="ru-RU" dirty="0">
                <a:latin typeface="Adobe Gothic Std B"/>
              </a:rPr>
              <a:t>. Афипский, </a:t>
            </a:r>
            <a:endParaRPr lang="ru-RU" dirty="0" smtClean="0">
              <a:latin typeface="Adobe Gothic Std B"/>
            </a:endParaRPr>
          </a:p>
          <a:p>
            <a:r>
              <a:rPr lang="ru-RU" dirty="0" smtClean="0">
                <a:latin typeface="Adobe Gothic Std B"/>
              </a:rPr>
              <a:t>ул</a:t>
            </a:r>
            <a:r>
              <a:rPr lang="ru-RU" dirty="0">
                <a:latin typeface="Adobe Gothic Std B"/>
              </a:rPr>
              <a:t>. Пушкина, д. 138 б, строение 1, кв. </a:t>
            </a:r>
            <a:r>
              <a:rPr lang="ru-RU" dirty="0" smtClean="0">
                <a:latin typeface="Adobe Gothic Std B"/>
              </a:rPr>
              <a:t>11</a:t>
            </a:r>
          </a:p>
          <a:p>
            <a:r>
              <a:rPr lang="ru-RU" dirty="0" smtClean="0">
                <a:latin typeface="Adobe Gothic Std B"/>
              </a:rPr>
              <a:t>Год постройки – 2014</a:t>
            </a:r>
          </a:p>
          <a:p>
            <a:r>
              <a:rPr lang="ru-RU" dirty="0" smtClean="0">
                <a:latin typeface="Adobe Gothic Std B"/>
              </a:rPr>
              <a:t>Лифт – нет</a:t>
            </a:r>
          </a:p>
          <a:p>
            <a:r>
              <a:rPr lang="ru-RU" dirty="0" smtClean="0">
                <a:latin typeface="Adobe Gothic Std B"/>
              </a:rPr>
              <a:t>Горячее водоснабжение – квартирный котел</a:t>
            </a:r>
          </a:p>
          <a:p>
            <a:r>
              <a:rPr lang="ru-RU" dirty="0" smtClean="0">
                <a:latin typeface="Adobe Gothic Std B"/>
              </a:rPr>
              <a:t>Электроснабжение – центральное</a:t>
            </a:r>
          </a:p>
          <a:p>
            <a:r>
              <a:rPr lang="ru-RU" dirty="0" smtClean="0">
                <a:latin typeface="Adobe Gothic Std B"/>
              </a:rPr>
              <a:t>Детская площадка – есть</a:t>
            </a:r>
          </a:p>
          <a:p>
            <a:r>
              <a:rPr lang="ru-RU" dirty="0" smtClean="0">
                <a:latin typeface="Adobe Gothic Std B"/>
              </a:rPr>
              <a:t>Количество комнат – 2</a:t>
            </a:r>
          </a:p>
          <a:p>
            <a:r>
              <a:rPr lang="ru-RU" dirty="0" smtClean="0">
                <a:latin typeface="Adobe Gothic Std B"/>
              </a:rPr>
              <a:t>Форма собственности - частная</a:t>
            </a:r>
            <a:endParaRPr lang="ru-RU" dirty="0">
              <a:latin typeface="Adobe Gothic Std B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5" y="3179287"/>
            <a:ext cx="4268952" cy="276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19" y="633980"/>
            <a:ext cx="10989425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800" dirty="0">
                <a:latin typeface="+mj-lt"/>
              </a:rPr>
              <a:t>Н</a:t>
            </a:r>
            <a:r>
              <a:rPr lang="ru-RU" sz="2800" dirty="0" smtClean="0">
                <a:latin typeface="+mj-lt"/>
              </a:rPr>
              <a:t>а электронной площадке ЗАО «Объединенная торговая площадка» ОТП </a:t>
            </a:r>
            <a:r>
              <a:rPr lang="en-US" sz="2800" dirty="0" smtClean="0">
                <a:latin typeface="+mj-lt"/>
              </a:rPr>
              <a:t>www.utpl.ru</a:t>
            </a:r>
            <a:r>
              <a:rPr lang="ru-RU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1</a:t>
            </a:r>
            <a:r>
              <a:rPr lang="ru-RU" sz="2800" dirty="0" smtClean="0">
                <a:latin typeface="+mj-lt"/>
              </a:rPr>
              <a:t>4.05.2021 проводятся повторные электронные </a:t>
            </a:r>
            <a:r>
              <a:rPr lang="ru-RU" sz="2800" dirty="0">
                <a:latin typeface="+mj-lt"/>
              </a:rPr>
              <a:t>торги </a:t>
            </a:r>
            <a:r>
              <a:rPr lang="ru-RU" sz="2800" dirty="0" smtClean="0">
                <a:latin typeface="+mj-lt"/>
              </a:rPr>
              <a:t>по реализации вышеуказанного имущества:</a:t>
            </a:r>
            <a:endParaRPr lang="en-US" sz="2800" dirty="0">
              <a:latin typeface="+mj-lt"/>
            </a:endParaRPr>
          </a:p>
        </p:txBody>
      </p:sp>
      <p:grpSp>
        <p:nvGrpSpPr>
          <p:cNvPr id="3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333404" y="2119745"/>
            <a:ext cx="5793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4"/>
                </a:solidFill>
                <a:latin typeface="+mj-lt"/>
              </a:rPr>
              <a:t> </a:t>
            </a:r>
            <a:endParaRPr lang="ru-RU" sz="14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1519" y="1947849"/>
            <a:ext cx="11521441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b="1" dirty="0">
                <a:latin typeface="+mj-lt"/>
              </a:rPr>
              <a:t>Лот №1:</a:t>
            </a:r>
            <a:r>
              <a:rPr lang="ru-RU" sz="1600" dirty="0">
                <a:latin typeface="+mj-lt"/>
              </a:rPr>
              <a:t> Нежилое помещение, общей площадью 186,5 кв. м, </a:t>
            </a:r>
            <a:r>
              <a:rPr lang="ru-RU" sz="1600" dirty="0" smtClean="0">
                <a:latin typeface="+mj-lt"/>
              </a:rPr>
              <a:t>кадастровый номер: 23:43:0401096:836; </a:t>
            </a:r>
            <a:r>
              <a:rPr lang="ru-RU" sz="1600" dirty="0">
                <a:latin typeface="+mj-lt"/>
              </a:rPr>
              <a:t>нежилое помещение, общей площадью 10,4 кв. м, </a:t>
            </a:r>
            <a:r>
              <a:rPr lang="ru-RU" sz="1600" dirty="0" smtClean="0">
                <a:latin typeface="+mj-lt"/>
              </a:rPr>
              <a:t>кадастровый номер: 23:43:0401096:806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smtClean="0">
                <a:latin typeface="+mj-lt"/>
              </a:rPr>
              <a:t>расположенные </a:t>
            </a:r>
            <a:r>
              <a:rPr lang="ru-RU" sz="1600" dirty="0">
                <a:latin typeface="+mj-lt"/>
              </a:rPr>
              <a:t>по адресу: Краснодарский край, г. Краснодар, ул. Новороссийская, </a:t>
            </a:r>
            <a:r>
              <a:rPr lang="ru-RU" sz="1600" dirty="0" smtClean="0">
                <a:latin typeface="+mj-lt"/>
              </a:rPr>
              <a:t>дом 176/1. </a:t>
            </a:r>
            <a:r>
              <a:rPr lang="ru-RU" sz="1600" dirty="0">
                <a:latin typeface="+mj-lt"/>
              </a:rPr>
              <a:t>Право аренды на земельный </a:t>
            </a:r>
            <a:r>
              <a:rPr lang="ru-RU" sz="1600" dirty="0" smtClean="0">
                <a:latin typeface="+mj-lt"/>
              </a:rPr>
              <a:t>участок, </a:t>
            </a:r>
            <a:r>
              <a:rPr lang="ru-RU" sz="1600" dirty="0">
                <a:latin typeface="+mj-lt"/>
              </a:rPr>
              <a:t>площадью 117,41 </a:t>
            </a:r>
            <a:r>
              <a:rPr lang="ru-RU" sz="1600" dirty="0" err="1">
                <a:latin typeface="+mj-lt"/>
              </a:rPr>
              <a:t>кв.м</a:t>
            </a:r>
            <a:r>
              <a:rPr lang="ru-RU" sz="1600" dirty="0">
                <a:latin typeface="+mj-lt"/>
              </a:rPr>
              <a:t>. (участок в натуре отсутствует, застроен), в общей доле участка, площадь участка 618 кв. м, </a:t>
            </a:r>
            <a:r>
              <a:rPr lang="ru-RU" sz="1600" dirty="0" smtClean="0">
                <a:latin typeface="+mj-lt"/>
              </a:rPr>
              <a:t>кадастровый номер: 23:43:0401021:249</a:t>
            </a:r>
            <a:r>
              <a:rPr lang="ru-RU" sz="1600" dirty="0">
                <a:latin typeface="+mj-lt"/>
              </a:rPr>
              <a:t>, расположенный </a:t>
            </a:r>
            <a:r>
              <a:rPr lang="ru-RU" sz="1600" dirty="0" smtClean="0">
                <a:latin typeface="+mj-lt"/>
              </a:rPr>
              <a:t>по </a:t>
            </a:r>
            <a:r>
              <a:rPr lang="ru-RU" sz="1600" dirty="0">
                <a:latin typeface="+mj-lt"/>
              </a:rPr>
              <a:t>адресу: г. Краснодар, ул. Новороссийская, д. </a:t>
            </a:r>
            <a:r>
              <a:rPr lang="ru-RU" sz="1600" dirty="0" smtClean="0">
                <a:latin typeface="+mj-lt"/>
              </a:rPr>
              <a:t>176/1. 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Начальная </a:t>
            </a:r>
            <a:r>
              <a:rPr lang="ru-RU" sz="1600" b="1" dirty="0">
                <a:latin typeface="+mj-lt"/>
              </a:rPr>
              <a:t>цена лота </a:t>
            </a:r>
            <a:r>
              <a:rPr lang="ru-RU" sz="1600" b="1" dirty="0" smtClean="0">
                <a:latin typeface="+mj-lt"/>
              </a:rPr>
              <a:t>– 6 553,8 тыс. руб.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Лот </a:t>
            </a:r>
            <a:r>
              <a:rPr lang="ru-RU" sz="1600" b="1" dirty="0">
                <a:latin typeface="+mj-lt"/>
              </a:rPr>
              <a:t>№</a:t>
            </a:r>
            <a:r>
              <a:rPr lang="ru-RU" sz="1600" b="1" dirty="0" smtClean="0">
                <a:latin typeface="+mj-lt"/>
              </a:rPr>
              <a:t>2: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Жилое помещение, общей площадью 72,5 кв. м, </a:t>
            </a:r>
            <a:r>
              <a:rPr lang="ru-RU" sz="1600" dirty="0" smtClean="0">
                <a:latin typeface="+mj-lt"/>
              </a:rPr>
              <a:t>кадастровый номер: 23:26:0203004:336</a:t>
            </a:r>
            <a:r>
              <a:rPr lang="ru-RU" sz="1600" dirty="0">
                <a:latin typeface="+mj-lt"/>
              </a:rPr>
              <a:t>, расположенное по адресу: Краснодарский край, р-н Северский, </a:t>
            </a:r>
            <a:r>
              <a:rPr lang="ru-RU" sz="1600" dirty="0" err="1">
                <a:latin typeface="+mj-lt"/>
              </a:rPr>
              <a:t>пгт</a:t>
            </a:r>
            <a:r>
              <a:rPr lang="ru-RU" sz="1600" dirty="0">
                <a:latin typeface="+mj-lt"/>
              </a:rPr>
              <a:t>. Афипский, ул. Пушкина, д. 138 б, строение 1, кв. </a:t>
            </a:r>
            <a:r>
              <a:rPr lang="ru-RU" sz="1600" dirty="0" smtClean="0">
                <a:latin typeface="+mj-lt"/>
              </a:rPr>
              <a:t>11.</a:t>
            </a:r>
          </a:p>
          <a:p>
            <a:pPr>
              <a:spcAft>
                <a:spcPts val="500"/>
              </a:spcAft>
            </a:pPr>
            <a:r>
              <a:rPr lang="ru-RU" sz="1600" b="1" dirty="0" smtClean="0">
                <a:latin typeface="+mj-lt"/>
              </a:rPr>
              <a:t>Начальная </a:t>
            </a:r>
            <a:r>
              <a:rPr lang="ru-RU" sz="1600" b="1" dirty="0">
                <a:latin typeface="+mj-lt"/>
              </a:rPr>
              <a:t>цена </a:t>
            </a:r>
            <a:r>
              <a:rPr lang="ru-RU" sz="1600" b="1" dirty="0" smtClean="0">
                <a:latin typeface="+mj-lt"/>
              </a:rPr>
              <a:t>лота -  </a:t>
            </a:r>
            <a:r>
              <a:rPr lang="ru-RU" sz="1600" b="1" dirty="0">
                <a:latin typeface="+mj-lt"/>
              </a:rPr>
              <a:t>2 </a:t>
            </a:r>
            <a:r>
              <a:rPr lang="ru-RU" sz="1600" b="1" dirty="0" smtClean="0">
                <a:latin typeface="+mj-lt"/>
              </a:rPr>
              <a:t>140,2 тыс. руб.</a:t>
            </a:r>
          </a:p>
          <a:p>
            <a:pPr>
              <a:spcAft>
                <a:spcPts val="500"/>
              </a:spcAft>
            </a:pPr>
            <a:endParaRPr lang="ru-RU" sz="1600" b="1" dirty="0" smtClean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8619" y="4421688"/>
            <a:ext cx="11548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Заявки на участие в торгах принимаются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с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05.04.2021 </a:t>
            </a:r>
            <a:r>
              <a:rPr lang="ru-RU" sz="1600" b="1" dirty="0">
                <a:solidFill>
                  <a:srgbClr val="000000"/>
                </a:solidFill>
                <a:latin typeface="Adobe Gothic Std B"/>
              </a:rPr>
              <a:t>до </a:t>
            </a:r>
            <a:r>
              <a:rPr lang="ru-RU" sz="1600" b="1" dirty="0" smtClean="0">
                <a:solidFill>
                  <a:srgbClr val="000000"/>
                </a:solidFill>
                <a:latin typeface="Adobe Gothic Std B"/>
              </a:rPr>
              <a:t>11.05.2021 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в электронной форме на сайте электронной площадки</a:t>
            </a:r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. Задаток – 10 % от начальной цены.</a:t>
            </a:r>
            <a:endParaRPr lang="ru-RU" sz="1600" dirty="0">
              <a:solidFill>
                <a:srgbClr val="000000"/>
              </a:solidFill>
              <a:latin typeface="Adobe Gothic Std B"/>
            </a:endParaRPr>
          </a:p>
          <a:p>
            <a:pPr lvl="0" algn="ctr"/>
            <a:r>
              <a:rPr lang="ru-RU" sz="1600" dirty="0" smtClean="0">
                <a:solidFill>
                  <a:srgbClr val="000000"/>
                </a:solidFill>
                <a:latin typeface="Adobe Gothic Std B"/>
              </a:rPr>
              <a:t>Вся </a:t>
            </a:r>
            <a:r>
              <a:rPr lang="ru-RU" sz="1600" dirty="0">
                <a:solidFill>
                  <a:srgbClr val="000000"/>
                </a:solidFill>
                <a:latin typeface="Adobe Gothic Std B"/>
              </a:rPr>
              <a:t>информация размещена на официальном ресурсе по адресу: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Adobe Gothic Std B"/>
                <a:hlinkClick r:id="rId2"/>
              </a:rPr>
              <a:t>https://</a:t>
            </a:r>
            <a:r>
              <a:rPr lang="en-US" sz="1600" dirty="0" smtClean="0">
                <a:solidFill>
                  <a:srgbClr val="000000"/>
                </a:solidFill>
                <a:latin typeface="Adobe Gothic Std B"/>
                <a:hlinkClick r:id="rId2"/>
              </a:rPr>
              <a:t>bankrot.fedresurs.ru/MessageWindow.aspx?ID=7EF2595B178E5A5B9704A200F4C1CAA1</a:t>
            </a:r>
            <a:endParaRPr lang="ru-RU" sz="1600" dirty="0" smtClean="0">
              <a:solidFill>
                <a:srgbClr val="000000"/>
              </a:solidFill>
              <a:latin typeface="Adobe Gothic Std B"/>
            </a:endParaRPr>
          </a:p>
          <a:p>
            <a:pPr lvl="0" algn="ctr"/>
            <a:endParaRPr lang="ru-RU" sz="1600" dirty="0">
              <a:solidFill>
                <a:srgbClr val="000000"/>
              </a:solidFill>
              <a:latin typeface="Adobe Gothic Std B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" y="4782912"/>
            <a:ext cx="1186058" cy="11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70521"/>
            <a:ext cx="12192000" cy="3487479"/>
          </a:xfrm>
          <a:prstGeom prst="rect">
            <a:avLst/>
          </a:prstGeom>
          <a:solidFill>
            <a:srgbClr val="0C3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6346" y="0"/>
            <a:ext cx="1240778" cy="482568"/>
            <a:chOff x="5401469" y="1588"/>
            <a:chExt cx="1389063" cy="540239"/>
          </a:xfrm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401469" y="1588"/>
              <a:ext cx="1205279" cy="540239"/>
            </a:xfrm>
            <a:custGeom>
              <a:avLst/>
              <a:gdLst>
                <a:gd name="T0" fmla="*/ 0 w 1410"/>
                <a:gd name="T1" fmla="*/ 0 h 632"/>
                <a:gd name="T2" fmla="*/ 630 w 1410"/>
                <a:gd name="T3" fmla="*/ 632 h 632"/>
                <a:gd name="T4" fmla="*/ 1410 w 1410"/>
                <a:gd name="T5" fmla="*/ 632 h 632"/>
                <a:gd name="T6" fmla="*/ 780 w 1410"/>
                <a:gd name="T7" fmla="*/ 0 h 632"/>
                <a:gd name="T8" fmla="*/ 0 w 1410"/>
                <a:gd name="T9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0" h="632">
                  <a:moveTo>
                    <a:pt x="0" y="0"/>
                  </a:moveTo>
                  <a:lnTo>
                    <a:pt x="630" y="632"/>
                  </a:lnTo>
                  <a:lnTo>
                    <a:pt x="1410" y="632"/>
                  </a:lnTo>
                  <a:lnTo>
                    <a:pt x="78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344C"/>
                </a:gs>
                <a:gs pos="100000">
                  <a:srgbClr val="D80F79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6252003" y="1588"/>
              <a:ext cx="538529" cy="426549"/>
            </a:xfrm>
            <a:custGeom>
              <a:avLst/>
              <a:gdLst>
                <a:gd name="T0" fmla="*/ 0 w 630"/>
                <a:gd name="T1" fmla="*/ 0 h 499"/>
                <a:gd name="T2" fmla="*/ 498 w 630"/>
                <a:gd name="T3" fmla="*/ 499 h 499"/>
                <a:gd name="T4" fmla="*/ 630 w 630"/>
                <a:gd name="T5" fmla="*/ 499 h 499"/>
                <a:gd name="T6" fmla="*/ 132 w 630"/>
                <a:gd name="T7" fmla="*/ 0 h 499"/>
                <a:gd name="T8" fmla="*/ 0 w 630"/>
                <a:gd name="T9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0" h="499">
                  <a:moveTo>
                    <a:pt x="0" y="0"/>
                  </a:moveTo>
                  <a:lnTo>
                    <a:pt x="498" y="499"/>
                  </a:lnTo>
                  <a:lnTo>
                    <a:pt x="630" y="499"/>
                  </a:lnTo>
                  <a:lnTo>
                    <a:pt x="1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344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39788" y="688975"/>
            <a:ext cx="56753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dirty="0" smtClean="0">
                <a:solidFill>
                  <a:srgbClr val="0C344C"/>
                </a:solidFill>
                <a:latin typeface="+mj-lt"/>
              </a:rPr>
              <a:t>Спасибо за внимание!</a:t>
            </a:r>
            <a:endParaRPr lang="en-US" sz="2800" dirty="0">
              <a:solidFill>
                <a:srgbClr val="0C344C"/>
              </a:solidFill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17745" y="1833486"/>
            <a:ext cx="5718581" cy="1314187"/>
            <a:chOff x="6515099" y="1771723"/>
            <a:chExt cx="5230310" cy="1314187"/>
          </a:xfrm>
        </p:grpSpPr>
        <p:sp>
          <p:nvSpPr>
            <p:cNvPr id="10" name="TextBox 25"/>
            <p:cNvSpPr txBox="1"/>
            <p:nvPr/>
          </p:nvSpPr>
          <p:spPr>
            <a:xfrm>
              <a:off x="6515099" y="1771723"/>
              <a:ext cx="523031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Администрация муниципального образования </a:t>
              </a:r>
            </a:p>
            <a:p>
              <a:r>
                <a:rPr lang="ru-RU" sz="1600" dirty="0" smtClean="0">
                  <a:solidFill>
                    <a:srgbClr val="6F878C"/>
                  </a:solidFill>
                  <a:latin typeface="+mj-lt"/>
                  <a:cs typeface="Calibri Light" panose="020F0302020204030204" pitchFamily="34" charset="0"/>
                </a:rPr>
                <a:t>город Краснодар</a:t>
              </a:r>
              <a:endParaRPr lang="en-US" sz="1600" dirty="0">
                <a:solidFill>
                  <a:srgbClr val="6F878C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sp>
          <p:nvSpPr>
            <p:cNvPr id="11" name="TextBox 25"/>
            <p:cNvSpPr txBox="1"/>
            <p:nvPr/>
          </p:nvSpPr>
          <p:spPr>
            <a:xfrm>
              <a:off x="6515099" y="2439579"/>
              <a:ext cx="4579914" cy="64633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Calibri Light" panose="020F0302020204030204" pitchFamily="34" charset="0"/>
                </a:rPr>
                <a:t>Получить консультацию или отправить заявку на инвестиционный проект можно на официальном инвестиционном портале города Краснодар: </a:t>
              </a:r>
              <a:endParaRPr lang="en-US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b="1" dirty="0" smtClean="0">
                  <a:solidFill>
                    <a:srgbClr val="19627F"/>
                  </a:solidFill>
                  <a:latin typeface="+mj-lt"/>
                  <a:cs typeface="Calibri Light" panose="020F0302020204030204" pitchFamily="34" charset="0"/>
                </a:rPr>
                <a:t>www.investment.krd.ru</a:t>
              </a:r>
              <a:endParaRPr lang="en-US" sz="1050" b="1" dirty="0">
                <a:solidFill>
                  <a:srgbClr val="19627F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817745" y="3921712"/>
            <a:ext cx="3181789" cy="1406217"/>
            <a:chOff x="837317" y="4568043"/>
            <a:chExt cx="3181789" cy="1406217"/>
          </a:xfrm>
        </p:grpSpPr>
        <p:sp>
          <p:nvSpPr>
            <p:cNvPr id="21" name="TextBox 25"/>
            <p:cNvSpPr txBox="1"/>
            <p:nvPr/>
          </p:nvSpPr>
          <p:spPr>
            <a:xfrm>
              <a:off x="837317" y="5004764"/>
              <a:ext cx="3181789" cy="96949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350000 г. Краснодар, ул. Красная, 122</a:t>
              </a: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Инвесторам телефон для справок:</a:t>
              </a: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+ 7 (861) 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259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82</a:t>
              </a:r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-</a:t>
              </a:r>
              <a:r>
                <a:rPr lang="ru-RU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17</a:t>
              </a:r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endParaRPr lang="ru-RU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  <a:p>
              <a:r>
                <a:rPr lang="en-US" sz="1050" dirty="0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e-</a:t>
              </a:r>
              <a:r>
                <a:rPr lang="ru-RU" sz="1050" dirty="0" err="1" smtClean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mail</a:t>
              </a:r>
              <a:r>
                <a:rPr lang="ru-RU" sz="1050" dirty="0">
                  <a:solidFill>
                    <a:schemeClr val="bg1"/>
                  </a:solidFill>
                  <a:latin typeface="+mj-lt"/>
                  <a:cs typeface="Calibri Light" panose="020F0302020204030204" pitchFamily="34" charset="0"/>
                </a:rPr>
                <a:t>: plan@krd.ru</a:t>
              </a:r>
              <a:endParaRPr lang="en-US" sz="105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838044" y="4568043"/>
              <a:ext cx="272283" cy="295733"/>
              <a:chOff x="3421063" y="2887663"/>
              <a:chExt cx="331788" cy="360363"/>
            </a:xfrm>
            <a:solidFill>
              <a:schemeClr val="bg1"/>
            </a:solidFill>
          </p:grpSpPr>
          <p:sp>
            <p:nvSpPr>
              <p:cNvPr id="24" name="Freeform 211"/>
              <p:cNvSpPr>
                <a:spLocks noEditPoints="1"/>
              </p:cNvSpPr>
              <p:nvPr/>
            </p:nvSpPr>
            <p:spPr bwMode="auto">
              <a:xfrm>
                <a:off x="3586163" y="3082926"/>
                <a:ext cx="166688" cy="165100"/>
              </a:xfrm>
              <a:custGeom>
                <a:avLst/>
                <a:gdLst>
                  <a:gd name="T0" fmla="*/ 43 w 44"/>
                  <a:gd name="T1" fmla="*/ 40 h 44"/>
                  <a:gd name="T2" fmla="*/ 31 w 44"/>
                  <a:gd name="T3" fmla="*/ 28 h 44"/>
                  <a:gd name="T4" fmla="*/ 34 w 44"/>
                  <a:gd name="T5" fmla="*/ 17 h 44"/>
                  <a:gd name="T6" fmla="*/ 17 w 44"/>
                  <a:gd name="T7" fmla="*/ 0 h 44"/>
                  <a:gd name="T8" fmla="*/ 0 w 44"/>
                  <a:gd name="T9" fmla="*/ 17 h 44"/>
                  <a:gd name="T10" fmla="*/ 17 w 44"/>
                  <a:gd name="T11" fmla="*/ 34 h 44"/>
                  <a:gd name="T12" fmla="*/ 28 w 44"/>
                  <a:gd name="T13" fmla="*/ 30 h 44"/>
                  <a:gd name="T14" fmla="*/ 41 w 44"/>
                  <a:gd name="T15" fmla="*/ 43 h 44"/>
                  <a:gd name="T16" fmla="*/ 42 w 44"/>
                  <a:gd name="T17" fmla="*/ 44 h 44"/>
                  <a:gd name="T18" fmla="*/ 43 w 44"/>
                  <a:gd name="T19" fmla="*/ 43 h 44"/>
                  <a:gd name="T20" fmla="*/ 43 w 44"/>
                  <a:gd name="T21" fmla="*/ 40 h 44"/>
                  <a:gd name="T22" fmla="*/ 4 w 44"/>
                  <a:gd name="T23" fmla="*/ 17 h 44"/>
                  <a:gd name="T24" fmla="*/ 17 w 44"/>
                  <a:gd name="T25" fmla="*/ 4 h 44"/>
                  <a:gd name="T26" fmla="*/ 30 w 44"/>
                  <a:gd name="T27" fmla="*/ 17 h 44"/>
                  <a:gd name="T28" fmla="*/ 17 w 44"/>
                  <a:gd name="T29" fmla="*/ 30 h 44"/>
                  <a:gd name="T30" fmla="*/ 4 w 44"/>
                  <a:gd name="T31" fmla="*/ 17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" h="44">
                    <a:moveTo>
                      <a:pt x="43" y="40"/>
                    </a:moveTo>
                    <a:cubicBezTo>
                      <a:pt x="31" y="28"/>
                      <a:pt x="31" y="28"/>
                      <a:pt x="31" y="28"/>
                    </a:cubicBezTo>
                    <a:cubicBezTo>
                      <a:pt x="33" y="25"/>
                      <a:pt x="34" y="21"/>
                      <a:pt x="34" y="17"/>
                    </a:cubicBezTo>
                    <a:cubicBezTo>
                      <a:pt x="34" y="8"/>
                      <a:pt x="27" y="0"/>
                      <a:pt x="17" y="0"/>
                    </a:cubicBezTo>
                    <a:cubicBezTo>
                      <a:pt x="8" y="0"/>
                      <a:pt x="0" y="8"/>
                      <a:pt x="0" y="17"/>
                    </a:cubicBezTo>
                    <a:cubicBezTo>
                      <a:pt x="0" y="27"/>
                      <a:pt x="8" y="34"/>
                      <a:pt x="17" y="34"/>
                    </a:cubicBezTo>
                    <a:cubicBezTo>
                      <a:pt x="21" y="34"/>
                      <a:pt x="25" y="33"/>
                      <a:pt x="28" y="3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2" y="44"/>
                    </a:cubicBezTo>
                    <a:cubicBezTo>
                      <a:pt x="43" y="44"/>
                      <a:pt x="43" y="44"/>
                      <a:pt x="43" y="43"/>
                    </a:cubicBezTo>
                    <a:cubicBezTo>
                      <a:pt x="44" y="42"/>
                      <a:pt x="44" y="41"/>
                      <a:pt x="43" y="40"/>
                    </a:cubicBezTo>
                    <a:close/>
                    <a:moveTo>
                      <a:pt x="4" y="17"/>
                    </a:moveTo>
                    <a:cubicBezTo>
                      <a:pt x="4" y="10"/>
                      <a:pt x="10" y="4"/>
                      <a:pt x="17" y="4"/>
                    </a:cubicBezTo>
                    <a:cubicBezTo>
                      <a:pt x="25" y="4"/>
                      <a:pt x="30" y="10"/>
                      <a:pt x="30" y="17"/>
                    </a:cubicBezTo>
                    <a:cubicBezTo>
                      <a:pt x="30" y="24"/>
                      <a:pt x="25" y="30"/>
                      <a:pt x="17" y="30"/>
                    </a:cubicBezTo>
                    <a:cubicBezTo>
                      <a:pt x="10" y="30"/>
                      <a:pt x="4" y="24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5" name="Freeform 212"/>
              <p:cNvSpPr>
                <a:spLocks/>
              </p:cNvSpPr>
              <p:nvPr/>
            </p:nvSpPr>
            <p:spPr bwMode="auto">
              <a:xfrm>
                <a:off x="3451225" y="2917826"/>
                <a:ext cx="255588" cy="14288"/>
              </a:xfrm>
              <a:custGeom>
                <a:avLst/>
                <a:gdLst>
                  <a:gd name="T0" fmla="*/ 2 w 68"/>
                  <a:gd name="T1" fmla="*/ 0 h 4"/>
                  <a:gd name="T2" fmla="*/ 0 w 68"/>
                  <a:gd name="T3" fmla="*/ 2 h 4"/>
                  <a:gd name="T4" fmla="*/ 2 w 68"/>
                  <a:gd name="T5" fmla="*/ 4 h 4"/>
                  <a:gd name="T6" fmla="*/ 66 w 68"/>
                  <a:gd name="T7" fmla="*/ 4 h 4"/>
                  <a:gd name="T8" fmla="*/ 68 w 68"/>
                  <a:gd name="T9" fmla="*/ 2 h 4"/>
                  <a:gd name="T10" fmla="*/ 66 w 68"/>
                  <a:gd name="T11" fmla="*/ 0 h 4"/>
                  <a:gd name="T12" fmla="*/ 2 w 6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213"/>
              <p:cNvSpPr>
                <a:spLocks/>
              </p:cNvSpPr>
              <p:nvPr/>
            </p:nvSpPr>
            <p:spPr bwMode="auto">
              <a:xfrm>
                <a:off x="3722688" y="3184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Freeform 214"/>
              <p:cNvSpPr>
                <a:spLocks/>
              </p:cNvSpPr>
              <p:nvPr/>
            </p:nvSpPr>
            <p:spPr bwMode="auto">
              <a:xfrm>
                <a:off x="3421063" y="2887663"/>
                <a:ext cx="301625" cy="360363"/>
              </a:xfrm>
              <a:custGeom>
                <a:avLst/>
                <a:gdLst>
                  <a:gd name="T0" fmla="*/ 71 w 80"/>
                  <a:gd name="T1" fmla="*/ 88 h 96"/>
                  <a:gd name="T2" fmla="*/ 61 w 80"/>
                  <a:gd name="T3" fmla="*/ 90 h 96"/>
                  <a:gd name="T4" fmla="*/ 40 w 80"/>
                  <a:gd name="T5" fmla="*/ 69 h 96"/>
                  <a:gd name="T6" fmla="*/ 61 w 80"/>
                  <a:gd name="T7" fmla="*/ 48 h 96"/>
                  <a:gd name="T8" fmla="*/ 80 w 80"/>
                  <a:gd name="T9" fmla="*/ 59 h 96"/>
                  <a:gd name="T10" fmla="*/ 80 w 80"/>
                  <a:gd name="T11" fmla="*/ 18 h 96"/>
                  <a:gd name="T12" fmla="*/ 78 w 80"/>
                  <a:gd name="T13" fmla="*/ 16 h 96"/>
                  <a:gd name="T14" fmla="*/ 10 w 80"/>
                  <a:gd name="T15" fmla="*/ 16 h 96"/>
                  <a:gd name="T16" fmla="*/ 4 w 80"/>
                  <a:gd name="T17" fmla="*/ 10 h 96"/>
                  <a:gd name="T18" fmla="*/ 10 w 80"/>
                  <a:gd name="T19" fmla="*/ 4 h 96"/>
                  <a:gd name="T20" fmla="*/ 78 w 80"/>
                  <a:gd name="T21" fmla="*/ 4 h 96"/>
                  <a:gd name="T22" fmla="*/ 80 w 80"/>
                  <a:gd name="T23" fmla="*/ 2 h 96"/>
                  <a:gd name="T24" fmla="*/ 78 w 80"/>
                  <a:gd name="T25" fmla="*/ 0 h 96"/>
                  <a:gd name="T26" fmla="*/ 10 w 80"/>
                  <a:gd name="T27" fmla="*/ 0 h 96"/>
                  <a:gd name="T28" fmla="*/ 0 w 80"/>
                  <a:gd name="T29" fmla="*/ 10 h 96"/>
                  <a:gd name="T30" fmla="*/ 0 w 80"/>
                  <a:gd name="T31" fmla="*/ 86 h 96"/>
                  <a:gd name="T32" fmla="*/ 10 w 80"/>
                  <a:gd name="T33" fmla="*/ 96 h 96"/>
                  <a:gd name="T34" fmla="*/ 78 w 80"/>
                  <a:gd name="T35" fmla="*/ 96 h 96"/>
                  <a:gd name="T36" fmla="*/ 79 w 80"/>
                  <a:gd name="T37" fmla="*/ 96 h 96"/>
                  <a:gd name="T38" fmla="*/ 71 w 80"/>
                  <a:gd name="T39" fmla="*/ 8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0" h="96">
                    <a:moveTo>
                      <a:pt x="71" y="88"/>
                    </a:moveTo>
                    <a:cubicBezTo>
                      <a:pt x="68" y="89"/>
                      <a:pt x="65" y="90"/>
                      <a:pt x="61" y="90"/>
                    </a:cubicBezTo>
                    <a:cubicBezTo>
                      <a:pt x="50" y="90"/>
                      <a:pt x="40" y="81"/>
                      <a:pt x="40" y="69"/>
                    </a:cubicBezTo>
                    <a:cubicBezTo>
                      <a:pt x="40" y="57"/>
                      <a:pt x="50" y="48"/>
                      <a:pt x="61" y="48"/>
                    </a:cubicBezTo>
                    <a:cubicBezTo>
                      <a:pt x="69" y="48"/>
                      <a:pt x="76" y="53"/>
                      <a:pt x="80" y="59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7"/>
                      <a:pt x="79" y="16"/>
                      <a:pt x="78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92"/>
                      <a:pt x="4" y="96"/>
                      <a:pt x="10" y="96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9" y="96"/>
                      <a:pt x="79" y="96"/>
                    </a:cubicBezTo>
                    <a:lnTo>
                      <a:pt x="71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1" y="1809380"/>
            <a:ext cx="4422576" cy="258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3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80F79"/>
      </a:accent1>
      <a:accent2>
        <a:srgbClr val="0C344C"/>
      </a:accent2>
      <a:accent3>
        <a:srgbClr val="19627F"/>
      </a:accent3>
      <a:accent4>
        <a:srgbClr val="6F878C"/>
      </a:accent4>
      <a:accent5>
        <a:srgbClr val="BFBEBE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2">
      <a:majorFont>
        <a:latin typeface="Adobe Gothic Std B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11412</TotalTime>
  <Words>639</Words>
  <Application>Microsoft Office PowerPoint</Application>
  <PresentationFormat>Широкоэкранный</PresentationFormat>
  <Paragraphs>100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Adobe Gothic Std B</vt:lpstr>
      <vt:lpstr>Arial</vt:lpstr>
      <vt:lpstr>Calibri</vt:lpstr>
      <vt:lpstr>Calibri Light</vt:lpstr>
      <vt:lpstr>HelveticaNeueCyr</vt:lpstr>
      <vt:lpstr>Times New Roman</vt:lpstr>
      <vt:lpstr>Office Theme</vt:lpstr>
      <vt:lpstr>Имущественный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Fauzy Lukman</dc:creator>
  <cp:lastModifiedBy>Москвитина Н.А.</cp:lastModifiedBy>
  <cp:revision>525</cp:revision>
  <cp:lastPrinted>2019-10-18T12:08:50Z</cp:lastPrinted>
  <dcterms:created xsi:type="dcterms:W3CDTF">2017-06-08T09:33:15Z</dcterms:created>
  <dcterms:modified xsi:type="dcterms:W3CDTF">2021-04-02T12:03:15Z</dcterms:modified>
</cp:coreProperties>
</file>