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80" r:id="rId6"/>
    <p:sldId id="261" r:id="rId7"/>
    <p:sldId id="273" r:id="rId8"/>
    <p:sldId id="262" r:id="rId9"/>
    <p:sldId id="275" r:id="rId10"/>
    <p:sldId id="274" r:id="rId11"/>
    <p:sldId id="271" r:id="rId12"/>
    <p:sldId id="272" r:id="rId13"/>
    <p:sldId id="264" r:id="rId14"/>
    <p:sldId id="269" r:id="rId15"/>
    <p:sldId id="257" r:id="rId16"/>
  </p:sldIdLst>
  <p:sldSz cx="9144000" cy="6858000" type="screen4x3"/>
  <p:notesSz cx="6797675" cy="992822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5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98" autoAdjust="0"/>
    <p:restoredTop sz="97986" autoAdjust="0"/>
  </p:normalViewPr>
  <p:slideViewPr>
    <p:cSldViewPr>
      <p:cViewPr varScale="1">
        <p:scale>
          <a:sx n="87" d="100"/>
          <a:sy n="87" d="100"/>
        </p:scale>
        <p:origin x="163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335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9D6CC5-036E-4EAF-B5C0-85D49B6A996B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A9E0F7-88F9-455C-A502-E4B312C2092C}">
      <dgm:prSet phldrT="[Текст]" custT="1"/>
      <dgm:spPr/>
      <dgm:t>
        <a:bodyPr/>
        <a:lstStyle/>
        <a:p>
          <a:pPr algn="ctr"/>
          <a:r>
            <a:rPr lang="ru-RU" sz="1500" b="1" dirty="0" smtClean="0">
              <a:solidFill>
                <a:schemeClr val="tx1"/>
              </a:solidFill>
            </a:rPr>
            <a:t>- плановые и внеплановые проверки;</a:t>
          </a:r>
        </a:p>
        <a:p>
          <a:pPr algn="l"/>
          <a:r>
            <a:rPr lang="ru-RU" sz="1500" b="1" dirty="0" smtClean="0">
              <a:solidFill>
                <a:schemeClr val="tx1"/>
              </a:solidFill>
            </a:rPr>
            <a:t>       - согласование заключения                </a:t>
          </a:r>
        </a:p>
        <a:p>
          <a:pPr algn="l"/>
          <a:r>
            <a:rPr lang="ru-RU" sz="1500" b="1" dirty="0" smtClean="0">
              <a:solidFill>
                <a:schemeClr val="tx1"/>
              </a:solidFill>
            </a:rPr>
            <a:t>       контракта с единственным </a:t>
          </a:r>
        </a:p>
        <a:p>
          <a:pPr algn="l"/>
          <a:r>
            <a:rPr lang="ru-RU" sz="1500" b="1" dirty="0" smtClean="0">
              <a:solidFill>
                <a:schemeClr val="tx1"/>
              </a:solidFill>
            </a:rPr>
            <a:t>       поставщиком;</a:t>
          </a:r>
        </a:p>
        <a:p>
          <a:pPr algn="l"/>
          <a:r>
            <a:rPr lang="ru-RU" sz="1500" b="1" dirty="0" smtClean="0">
              <a:solidFill>
                <a:schemeClr val="tx1"/>
              </a:solidFill>
            </a:rPr>
            <a:t>       - рассмотрение жалоб в        </a:t>
          </a:r>
        </a:p>
        <a:p>
          <a:pPr algn="l"/>
          <a:r>
            <a:rPr lang="ru-RU" sz="1500" b="1" dirty="0" smtClean="0">
              <a:solidFill>
                <a:schemeClr val="tx1"/>
              </a:solidFill>
            </a:rPr>
            <a:t>       сфере закупок.</a:t>
          </a:r>
        </a:p>
        <a:p>
          <a:pPr algn="l"/>
          <a:endParaRPr lang="ru-RU" sz="1200" dirty="0"/>
        </a:p>
      </dgm:t>
    </dgm:pt>
    <dgm:pt modelId="{060A0BAE-13E2-4F10-8791-40A8589D928D}" type="parTrans" cxnId="{FBB60F9E-D866-481F-B2AA-61C57C1C7832}">
      <dgm:prSet/>
      <dgm:spPr/>
      <dgm:t>
        <a:bodyPr/>
        <a:lstStyle/>
        <a:p>
          <a:endParaRPr lang="ru-RU"/>
        </a:p>
      </dgm:t>
    </dgm:pt>
    <dgm:pt modelId="{25A4CC97-08F2-4463-98DC-CE62922C0143}" type="sibTrans" cxnId="{FBB60F9E-D866-481F-B2AA-61C57C1C7832}">
      <dgm:prSet/>
      <dgm:spPr/>
      <dgm:t>
        <a:bodyPr/>
        <a:lstStyle/>
        <a:p>
          <a:endParaRPr lang="ru-RU"/>
        </a:p>
      </dgm:t>
    </dgm:pt>
    <dgm:pt modelId="{940B28FD-A5FB-4998-A9D7-B2E9289574D6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Заказчики</a:t>
          </a:r>
          <a:endParaRPr lang="ru-RU" sz="1200" dirty="0">
            <a:solidFill>
              <a:schemeClr val="tx1"/>
            </a:solidFill>
          </a:endParaRPr>
        </a:p>
      </dgm:t>
    </dgm:pt>
    <dgm:pt modelId="{DA574B7E-4315-4043-A8D5-0DCCE451A210}" type="parTrans" cxnId="{F6FF9EBD-67E9-478F-A56F-797CD25488D5}">
      <dgm:prSet/>
      <dgm:spPr/>
      <dgm:t>
        <a:bodyPr/>
        <a:lstStyle/>
        <a:p>
          <a:endParaRPr lang="ru-RU" dirty="0"/>
        </a:p>
      </dgm:t>
    </dgm:pt>
    <dgm:pt modelId="{0B736A25-F053-446D-87C3-F900FA8652BA}" type="sibTrans" cxnId="{F6FF9EBD-67E9-478F-A56F-797CD25488D5}">
      <dgm:prSet/>
      <dgm:spPr/>
      <dgm:t>
        <a:bodyPr/>
        <a:lstStyle/>
        <a:p>
          <a:endParaRPr lang="ru-RU"/>
        </a:p>
      </dgm:t>
    </dgm:pt>
    <dgm:pt modelId="{46FEDE99-963F-4577-9098-10C1B03A74D1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Контрактные службы</a:t>
          </a:r>
          <a:endParaRPr lang="ru-RU" sz="1200" b="1" dirty="0">
            <a:solidFill>
              <a:schemeClr val="tx1"/>
            </a:solidFill>
          </a:endParaRPr>
        </a:p>
      </dgm:t>
    </dgm:pt>
    <dgm:pt modelId="{0F693462-A946-4C8B-9F85-9BD081780FA6}" type="parTrans" cxnId="{1171C67D-864C-405B-99AF-A83A9B7BAE07}">
      <dgm:prSet/>
      <dgm:spPr/>
      <dgm:t>
        <a:bodyPr/>
        <a:lstStyle/>
        <a:p>
          <a:endParaRPr lang="ru-RU" dirty="0"/>
        </a:p>
      </dgm:t>
    </dgm:pt>
    <dgm:pt modelId="{28EBF135-B143-42DF-A445-BAFDB645607D}" type="sibTrans" cxnId="{1171C67D-864C-405B-99AF-A83A9B7BAE07}">
      <dgm:prSet/>
      <dgm:spPr/>
      <dgm:t>
        <a:bodyPr/>
        <a:lstStyle/>
        <a:p>
          <a:endParaRPr lang="ru-RU"/>
        </a:p>
      </dgm:t>
    </dgm:pt>
    <dgm:pt modelId="{ED501FAF-39DC-4073-95EC-BC610ED80E2E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Контрактные управляющие</a:t>
          </a:r>
          <a:endParaRPr lang="ru-RU" sz="1200" b="1" dirty="0">
            <a:solidFill>
              <a:schemeClr val="tx1"/>
            </a:solidFill>
          </a:endParaRPr>
        </a:p>
      </dgm:t>
    </dgm:pt>
    <dgm:pt modelId="{4C936928-8D9C-4D15-AD7D-F83A9BEB2391}" type="parTrans" cxnId="{E08A5856-92A2-482A-8FF4-F844DCEC52AA}">
      <dgm:prSet/>
      <dgm:spPr/>
      <dgm:t>
        <a:bodyPr/>
        <a:lstStyle/>
        <a:p>
          <a:endParaRPr lang="ru-RU" dirty="0"/>
        </a:p>
      </dgm:t>
    </dgm:pt>
    <dgm:pt modelId="{1EE7850E-90F2-4E4A-83C8-B2BA2763AF66}" type="sibTrans" cxnId="{E08A5856-92A2-482A-8FF4-F844DCEC52AA}">
      <dgm:prSet/>
      <dgm:spPr/>
      <dgm:t>
        <a:bodyPr/>
        <a:lstStyle/>
        <a:p>
          <a:endParaRPr lang="ru-RU"/>
        </a:p>
      </dgm:t>
    </dgm:pt>
    <dgm:pt modelId="{7C5BACAD-CD5F-4965-B180-401F2F8E48F4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Уполномоченные органы</a:t>
          </a:r>
          <a:endParaRPr lang="ru-RU" sz="1200" b="1" dirty="0">
            <a:solidFill>
              <a:schemeClr val="tx1"/>
            </a:solidFill>
          </a:endParaRPr>
        </a:p>
      </dgm:t>
    </dgm:pt>
    <dgm:pt modelId="{F1549077-EF47-4718-B674-46D63990CFAB}" type="parTrans" cxnId="{5B66E3AE-5352-4036-9E40-812471279271}">
      <dgm:prSet/>
      <dgm:spPr/>
      <dgm:t>
        <a:bodyPr/>
        <a:lstStyle/>
        <a:p>
          <a:endParaRPr lang="ru-RU" dirty="0"/>
        </a:p>
      </dgm:t>
    </dgm:pt>
    <dgm:pt modelId="{9D859D77-DB48-4EE7-8252-7E86F654680C}" type="sibTrans" cxnId="{5B66E3AE-5352-4036-9E40-812471279271}">
      <dgm:prSet/>
      <dgm:spPr/>
      <dgm:t>
        <a:bodyPr/>
        <a:lstStyle/>
        <a:p>
          <a:endParaRPr lang="ru-RU"/>
        </a:p>
      </dgm:t>
    </dgm:pt>
    <dgm:pt modelId="{F7BB00B3-B6EB-41E8-A49C-B0541D38EA16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Комиссии по осуществлению </a:t>
          </a:r>
          <a:r>
            <a:rPr lang="ru-RU" sz="1200" b="1" smtClean="0">
              <a:solidFill>
                <a:schemeClr val="tx1"/>
              </a:solidFill>
            </a:rPr>
            <a:t>закупок </a:t>
          </a:r>
          <a:endParaRPr lang="ru-RU" sz="1200" b="1" dirty="0">
            <a:solidFill>
              <a:schemeClr val="tx1"/>
            </a:solidFill>
          </a:endParaRPr>
        </a:p>
      </dgm:t>
    </dgm:pt>
    <dgm:pt modelId="{7CC7B7DA-6504-4EAE-B24F-F1B963C4CC61}" type="parTrans" cxnId="{9F78FD52-44C5-4641-93C4-CC4D2BD2E8FD}">
      <dgm:prSet/>
      <dgm:spPr/>
      <dgm:t>
        <a:bodyPr/>
        <a:lstStyle/>
        <a:p>
          <a:endParaRPr lang="ru-RU" dirty="0"/>
        </a:p>
      </dgm:t>
    </dgm:pt>
    <dgm:pt modelId="{6B707EE6-06DF-47F7-8AF7-2A828A7F1B0C}" type="sibTrans" cxnId="{9F78FD52-44C5-4641-93C4-CC4D2BD2E8FD}">
      <dgm:prSet/>
      <dgm:spPr/>
      <dgm:t>
        <a:bodyPr/>
        <a:lstStyle/>
        <a:p>
          <a:endParaRPr lang="ru-RU"/>
        </a:p>
      </dgm:t>
    </dgm:pt>
    <dgm:pt modelId="{B425DA1A-5144-4D14-9E96-238CD717DC57}" type="pres">
      <dgm:prSet presAssocID="{3A9D6CC5-036E-4EAF-B5C0-85D49B6A996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160900-4419-43D7-A15C-FE92923F5F5B}" type="pres">
      <dgm:prSet presAssocID="{8DA9E0F7-88F9-455C-A502-E4B312C2092C}" presName="centerShape" presStyleLbl="node0" presStyleIdx="0" presStyleCnt="1" custAng="0" custScaleX="304294" custScaleY="218890" custLinFactNeighborX="-2721" custLinFactNeighborY="-7899"/>
      <dgm:spPr/>
      <dgm:t>
        <a:bodyPr/>
        <a:lstStyle/>
        <a:p>
          <a:endParaRPr lang="ru-RU"/>
        </a:p>
      </dgm:t>
    </dgm:pt>
    <dgm:pt modelId="{59B0285F-E2B2-42DC-AE13-0EFA1C0BA5C4}" type="pres">
      <dgm:prSet presAssocID="{DA574B7E-4315-4043-A8D5-0DCCE451A210}" presName="parTrans" presStyleLbl="sibTrans2D1" presStyleIdx="0" presStyleCnt="5"/>
      <dgm:spPr/>
      <dgm:t>
        <a:bodyPr/>
        <a:lstStyle/>
        <a:p>
          <a:endParaRPr lang="ru-RU"/>
        </a:p>
      </dgm:t>
    </dgm:pt>
    <dgm:pt modelId="{2155C18B-96CB-40C9-948E-F586F3FA5FF3}" type="pres">
      <dgm:prSet presAssocID="{DA574B7E-4315-4043-A8D5-0DCCE451A210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C5488AD2-F090-4EAA-9973-F28887F7333B}" type="pres">
      <dgm:prSet presAssocID="{940B28FD-A5FB-4998-A9D7-B2E9289574D6}" presName="node" presStyleLbl="node1" presStyleIdx="0" presStyleCnt="5" custScaleX="151839" custScaleY="44847" custRadScaleRad="96474" custRadScaleInc="-4895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1FF715-69B7-4CED-8D18-048C49075B00}" type="pres">
      <dgm:prSet presAssocID="{0F693462-A946-4C8B-9F85-9BD081780FA6}" presName="parTrans" presStyleLbl="sibTrans2D1" presStyleIdx="1" presStyleCnt="5"/>
      <dgm:spPr/>
      <dgm:t>
        <a:bodyPr/>
        <a:lstStyle/>
        <a:p>
          <a:endParaRPr lang="ru-RU"/>
        </a:p>
      </dgm:t>
    </dgm:pt>
    <dgm:pt modelId="{33542C29-3031-41EE-A6A3-B38E2A489AFB}" type="pres">
      <dgm:prSet presAssocID="{0F693462-A946-4C8B-9F85-9BD081780FA6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F83617EA-DD4D-442A-B0D2-F2BF75C98845}" type="pres">
      <dgm:prSet presAssocID="{46FEDE99-963F-4577-9098-10C1B03A74D1}" presName="node" presStyleLbl="node1" presStyleIdx="1" presStyleCnt="5" custScaleX="146298" custScaleY="65872" custRadScaleRad="176782" custRadScaleInc="-15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6C8011-5076-42EE-AC9E-78670F1EFA78}" type="pres">
      <dgm:prSet presAssocID="{4C936928-8D9C-4D15-AD7D-F83A9BEB2391}" presName="parTrans" presStyleLbl="sibTrans2D1" presStyleIdx="2" presStyleCnt="5"/>
      <dgm:spPr/>
      <dgm:t>
        <a:bodyPr/>
        <a:lstStyle/>
        <a:p>
          <a:endParaRPr lang="ru-RU"/>
        </a:p>
      </dgm:t>
    </dgm:pt>
    <dgm:pt modelId="{7636DE9E-DD37-473D-9FEE-1D56443CD090}" type="pres">
      <dgm:prSet presAssocID="{4C936928-8D9C-4D15-AD7D-F83A9BEB2391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3FECE18C-B347-474E-BFDB-5318B7F34412}" type="pres">
      <dgm:prSet presAssocID="{ED501FAF-39DC-4073-95EC-BC610ED80E2E}" presName="node" presStyleLbl="node1" presStyleIdx="2" presStyleCnt="5" custScaleX="145437" custScaleY="68881" custRadScaleRad="186682" custRadScaleInc="-695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4B64AF-A785-40BA-8CCF-BF0BF4C9BCA1}" type="pres">
      <dgm:prSet presAssocID="{7CC7B7DA-6504-4EAE-B24F-F1B963C4CC61}" presName="parTrans" presStyleLbl="sibTrans2D1" presStyleIdx="3" presStyleCnt="5"/>
      <dgm:spPr/>
      <dgm:t>
        <a:bodyPr/>
        <a:lstStyle/>
        <a:p>
          <a:endParaRPr lang="ru-RU"/>
        </a:p>
      </dgm:t>
    </dgm:pt>
    <dgm:pt modelId="{51E0E58E-F9DB-4E26-9065-9F4337E9C6E1}" type="pres">
      <dgm:prSet presAssocID="{7CC7B7DA-6504-4EAE-B24F-F1B963C4CC61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A5CF0238-7F77-4AA7-9D42-6E691C744414}" type="pres">
      <dgm:prSet presAssocID="{F7BB00B3-B6EB-41E8-A49C-B0541D38EA16}" presName="node" presStyleLbl="node1" presStyleIdx="3" presStyleCnt="5" custScaleX="163394" custScaleY="77968" custRadScaleRad="187646" custRadScaleInc="805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E66EED-EE60-402B-932A-2B05D863E117}" type="pres">
      <dgm:prSet presAssocID="{F1549077-EF47-4718-B674-46D63990CFAB}" presName="parTrans" presStyleLbl="sibTrans2D1" presStyleIdx="4" presStyleCnt="5"/>
      <dgm:spPr/>
      <dgm:t>
        <a:bodyPr/>
        <a:lstStyle/>
        <a:p>
          <a:endParaRPr lang="ru-RU"/>
        </a:p>
      </dgm:t>
    </dgm:pt>
    <dgm:pt modelId="{8ADA13F2-CE74-4479-828A-6AFEBB8B8A6F}" type="pres">
      <dgm:prSet presAssocID="{F1549077-EF47-4718-B674-46D63990CFAB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C1B70ED8-E462-46EF-8EA1-26308522EE36}" type="pres">
      <dgm:prSet presAssocID="{7C5BACAD-CD5F-4965-B180-401F2F8E48F4}" presName="node" presStyleLbl="node1" presStyleIdx="4" presStyleCnt="5" custScaleX="136596" custScaleY="79836" custRadScaleRad="180679" custRadScaleInc="67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FF9EBD-67E9-478F-A56F-797CD25488D5}" srcId="{8DA9E0F7-88F9-455C-A502-E4B312C2092C}" destId="{940B28FD-A5FB-4998-A9D7-B2E9289574D6}" srcOrd="0" destOrd="0" parTransId="{DA574B7E-4315-4043-A8D5-0DCCE451A210}" sibTransId="{0B736A25-F053-446D-87C3-F900FA8652BA}"/>
    <dgm:cxn modelId="{1171C67D-864C-405B-99AF-A83A9B7BAE07}" srcId="{8DA9E0F7-88F9-455C-A502-E4B312C2092C}" destId="{46FEDE99-963F-4577-9098-10C1B03A74D1}" srcOrd="1" destOrd="0" parTransId="{0F693462-A946-4C8B-9F85-9BD081780FA6}" sibTransId="{28EBF135-B143-42DF-A445-BAFDB645607D}"/>
    <dgm:cxn modelId="{5B66E3AE-5352-4036-9E40-812471279271}" srcId="{8DA9E0F7-88F9-455C-A502-E4B312C2092C}" destId="{7C5BACAD-CD5F-4965-B180-401F2F8E48F4}" srcOrd="4" destOrd="0" parTransId="{F1549077-EF47-4718-B674-46D63990CFAB}" sibTransId="{9D859D77-DB48-4EE7-8252-7E86F654680C}"/>
    <dgm:cxn modelId="{4D0905F8-EE28-4F15-9864-FEF67E8304F1}" type="presOf" srcId="{0F693462-A946-4C8B-9F85-9BD081780FA6}" destId="{33542C29-3031-41EE-A6A3-B38E2A489AFB}" srcOrd="1" destOrd="0" presId="urn:microsoft.com/office/officeart/2005/8/layout/radial5"/>
    <dgm:cxn modelId="{E08A5856-92A2-482A-8FF4-F844DCEC52AA}" srcId="{8DA9E0F7-88F9-455C-A502-E4B312C2092C}" destId="{ED501FAF-39DC-4073-95EC-BC610ED80E2E}" srcOrd="2" destOrd="0" parTransId="{4C936928-8D9C-4D15-AD7D-F83A9BEB2391}" sibTransId="{1EE7850E-90F2-4E4A-83C8-B2BA2763AF66}"/>
    <dgm:cxn modelId="{4B7DBE35-3BE7-4747-9FCF-EB8064486CCD}" type="presOf" srcId="{DA574B7E-4315-4043-A8D5-0DCCE451A210}" destId="{2155C18B-96CB-40C9-948E-F586F3FA5FF3}" srcOrd="1" destOrd="0" presId="urn:microsoft.com/office/officeart/2005/8/layout/radial5"/>
    <dgm:cxn modelId="{29DDF397-E9A4-4751-96FA-95FB74C07BC0}" type="presOf" srcId="{7CC7B7DA-6504-4EAE-B24F-F1B963C4CC61}" destId="{51E0E58E-F9DB-4E26-9065-9F4337E9C6E1}" srcOrd="1" destOrd="0" presId="urn:microsoft.com/office/officeart/2005/8/layout/radial5"/>
    <dgm:cxn modelId="{81C01103-5307-4CF8-921E-D5CD1B9DE8E7}" type="presOf" srcId="{4C936928-8D9C-4D15-AD7D-F83A9BEB2391}" destId="{136C8011-5076-42EE-AC9E-78670F1EFA78}" srcOrd="0" destOrd="0" presId="urn:microsoft.com/office/officeart/2005/8/layout/radial5"/>
    <dgm:cxn modelId="{99AEA458-9D2F-43DB-A357-A7A66307BF50}" type="presOf" srcId="{F7BB00B3-B6EB-41E8-A49C-B0541D38EA16}" destId="{A5CF0238-7F77-4AA7-9D42-6E691C744414}" srcOrd="0" destOrd="0" presId="urn:microsoft.com/office/officeart/2005/8/layout/radial5"/>
    <dgm:cxn modelId="{FBB60F9E-D866-481F-B2AA-61C57C1C7832}" srcId="{3A9D6CC5-036E-4EAF-B5C0-85D49B6A996B}" destId="{8DA9E0F7-88F9-455C-A502-E4B312C2092C}" srcOrd="0" destOrd="0" parTransId="{060A0BAE-13E2-4F10-8791-40A8589D928D}" sibTransId="{25A4CC97-08F2-4463-98DC-CE62922C0143}"/>
    <dgm:cxn modelId="{64F11C4A-3A0A-4258-B5FB-305C53A0DA52}" type="presOf" srcId="{3A9D6CC5-036E-4EAF-B5C0-85D49B6A996B}" destId="{B425DA1A-5144-4D14-9E96-238CD717DC57}" srcOrd="0" destOrd="0" presId="urn:microsoft.com/office/officeart/2005/8/layout/radial5"/>
    <dgm:cxn modelId="{AD99797B-EE46-41DD-ADB3-1C715A407973}" type="presOf" srcId="{8DA9E0F7-88F9-455C-A502-E4B312C2092C}" destId="{1B160900-4419-43D7-A15C-FE92923F5F5B}" srcOrd="0" destOrd="0" presId="urn:microsoft.com/office/officeart/2005/8/layout/radial5"/>
    <dgm:cxn modelId="{566EDD90-4F50-43F3-810D-6314C066CEAD}" type="presOf" srcId="{0F693462-A946-4C8B-9F85-9BD081780FA6}" destId="{A21FF715-69B7-4CED-8D18-048C49075B00}" srcOrd="0" destOrd="0" presId="urn:microsoft.com/office/officeart/2005/8/layout/radial5"/>
    <dgm:cxn modelId="{4B7D7B13-FEE2-441D-8645-1022289011F0}" type="presOf" srcId="{7C5BACAD-CD5F-4965-B180-401F2F8E48F4}" destId="{C1B70ED8-E462-46EF-8EA1-26308522EE36}" srcOrd="0" destOrd="0" presId="urn:microsoft.com/office/officeart/2005/8/layout/radial5"/>
    <dgm:cxn modelId="{691DD3DC-7A14-4FE3-A03C-C94275226784}" type="presOf" srcId="{DA574B7E-4315-4043-A8D5-0DCCE451A210}" destId="{59B0285F-E2B2-42DC-AE13-0EFA1C0BA5C4}" srcOrd="0" destOrd="0" presId="urn:microsoft.com/office/officeart/2005/8/layout/radial5"/>
    <dgm:cxn modelId="{E476BF79-673D-4922-A75E-C85C9819B940}" type="presOf" srcId="{F1549077-EF47-4718-B674-46D63990CFAB}" destId="{8ADA13F2-CE74-4479-828A-6AFEBB8B8A6F}" srcOrd="1" destOrd="0" presId="urn:microsoft.com/office/officeart/2005/8/layout/radial5"/>
    <dgm:cxn modelId="{E8483EFF-9173-4065-A943-04516FB1351D}" type="presOf" srcId="{7CC7B7DA-6504-4EAE-B24F-F1B963C4CC61}" destId="{2A4B64AF-A785-40BA-8CCF-BF0BF4C9BCA1}" srcOrd="0" destOrd="0" presId="urn:microsoft.com/office/officeart/2005/8/layout/radial5"/>
    <dgm:cxn modelId="{9F78FD52-44C5-4641-93C4-CC4D2BD2E8FD}" srcId="{8DA9E0F7-88F9-455C-A502-E4B312C2092C}" destId="{F7BB00B3-B6EB-41E8-A49C-B0541D38EA16}" srcOrd="3" destOrd="0" parTransId="{7CC7B7DA-6504-4EAE-B24F-F1B963C4CC61}" sibTransId="{6B707EE6-06DF-47F7-8AF7-2A828A7F1B0C}"/>
    <dgm:cxn modelId="{E6C78408-5FF5-4E2A-B6DB-A010F7CA5507}" type="presOf" srcId="{4C936928-8D9C-4D15-AD7D-F83A9BEB2391}" destId="{7636DE9E-DD37-473D-9FEE-1D56443CD090}" srcOrd="1" destOrd="0" presId="urn:microsoft.com/office/officeart/2005/8/layout/radial5"/>
    <dgm:cxn modelId="{C5D2934F-743F-4454-8021-B2F935A2DCC8}" type="presOf" srcId="{940B28FD-A5FB-4998-A9D7-B2E9289574D6}" destId="{C5488AD2-F090-4EAA-9973-F28887F7333B}" srcOrd="0" destOrd="0" presId="urn:microsoft.com/office/officeart/2005/8/layout/radial5"/>
    <dgm:cxn modelId="{9AB52972-5DEA-477C-B6CD-162B82293BAE}" type="presOf" srcId="{F1549077-EF47-4718-B674-46D63990CFAB}" destId="{EDE66EED-EE60-402B-932A-2B05D863E117}" srcOrd="0" destOrd="0" presId="urn:microsoft.com/office/officeart/2005/8/layout/radial5"/>
    <dgm:cxn modelId="{D32B565F-5919-4A5F-87BC-4100F5C648EF}" type="presOf" srcId="{ED501FAF-39DC-4073-95EC-BC610ED80E2E}" destId="{3FECE18C-B347-474E-BFDB-5318B7F34412}" srcOrd="0" destOrd="0" presId="urn:microsoft.com/office/officeart/2005/8/layout/radial5"/>
    <dgm:cxn modelId="{FB2EF4A1-2D6F-4CB4-A375-92EA1F512288}" type="presOf" srcId="{46FEDE99-963F-4577-9098-10C1B03A74D1}" destId="{F83617EA-DD4D-442A-B0D2-F2BF75C98845}" srcOrd="0" destOrd="0" presId="urn:microsoft.com/office/officeart/2005/8/layout/radial5"/>
    <dgm:cxn modelId="{DDF45479-69AA-4440-8B94-75DD35BFC5A4}" type="presParOf" srcId="{B425DA1A-5144-4D14-9E96-238CD717DC57}" destId="{1B160900-4419-43D7-A15C-FE92923F5F5B}" srcOrd="0" destOrd="0" presId="urn:microsoft.com/office/officeart/2005/8/layout/radial5"/>
    <dgm:cxn modelId="{D8E9EC49-26EE-40B5-AAE4-1EF17D6E47CC}" type="presParOf" srcId="{B425DA1A-5144-4D14-9E96-238CD717DC57}" destId="{59B0285F-E2B2-42DC-AE13-0EFA1C0BA5C4}" srcOrd="1" destOrd="0" presId="urn:microsoft.com/office/officeart/2005/8/layout/radial5"/>
    <dgm:cxn modelId="{35B2EF1B-C3FB-42D3-A2B5-39E708582E4B}" type="presParOf" srcId="{59B0285F-E2B2-42DC-AE13-0EFA1C0BA5C4}" destId="{2155C18B-96CB-40C9-948E-F586F3FA5FF3}" srcOrd="0" destOrd="0" presId="urn:microsoft.com/office/officeart/2005/8/layout/radial5"/>
    <dgm:cxn modelId="{345EF67C-7002-4B5E-8831-73AC289442BA}" type="presParOf" srcId="{B425DA1A-5144-4D14-9E96-238CD717DC57}" destId="{C5488AD2-F090-4EAA-9973-F28887F7333B}" srcOrd="2" destOrd="0" presId="urn:microsoft.com/office/officeart/2005/8/layout/radial5"/>
    <dgm:cxn modelId="{765798A0-3B64-427F-AA11-52F5BC9783AB}" type="presParOf" srcId="{B425DA1A-5144-4D14-9E96-238CD717DC57}" destId="{A21FF715-69B7-4CED-8D18-048C49075B00}" srcOrd="3" destOrd="0" presId="urn:microsoft.com/office/officeart/2005/8/layout/radial5"/>
    <dgm:cxn modelId="{E1EA0EB6-BD7B-4280-9CEE-07BF638C921D}" type="presParOf" srcId="{A21FF715-69B7-4CED-8D18-048C49075B00}" destId="{33542C29-3031-41EE-A6A3-B38E2A489AFB}" srcOrd="0" destOrd="0" presId="urn:microsoft.com/office/officeart/2005/8/layout/radial5"/>
    <dgm:cxn modelId="{3C5D8C3E-61E2-4629-880B-3FC19EC2663C}" type="presParOf" srcId="{B425DA1A-5144-4D14-9E96-238CD717DC57}" destId="{F83617EA-DD4D-442A-B0D2-F2BF75C98845}" srcOrd="4" destOrd="0" presId="urn:microsoft.com/office/officeart/2005/8/layout/radial5"/>
    <dgm:cxn modelId="{91C8A16B-C52B-44FB-9B22-B02A609F35AA}" type="presParOf" srcId="{B425DA1A-5144-4D14-9E96-238CD717DC57}" destId="{136C8011-5076-42EE-AC9E-78670F1EFA78}" srcOrd="5" destOrd="0" presId="urn:microsoft.com/office/officeart/2005/8/layout/radial5"/>
    <dgm:cxn modelId="{DC22A610-9AEA-4D0A-B713-143988200EC4}" type="presParOf" srcId="{136C8011-5076-42EE-AC9E-78670F1EFA78}" destId="{7636DE9E-DD37-473D-9FEE-1D56443CD090}" srcOrd="0" destOrd="0" presId="urn:microsoft.com/office/officeart/2005/8/layout/radial5"/>
    <dgm:cxn modelId="{B87BB253-A869-48EB-AF01-EA94F899C938}" type="presParOf" srcId="{B425DA1A-5144-4D14-9E96-238CD717DC57}" destId="{3FECE18C-B347-474E-BFDB-5318B7F34412}" srcOrd="6" destOrd="0" presId="urn:microsoft.com/office/officeart/2005/8/layout/radial5"/>
    <dgm:cxn modelId="{B792EB80-2911-4FBF-8A49-5F3670E73E52}" type="presParOf" srcId="{B425DA1A-5144-4D14-9E96-238CD717DC57}" destId="{2A4B64AF-A785-40BA-8CCF-BF0BF4C9BCA1}" srcOrd="7" destOrd="0" presId="urn:microsoft.com/office/officeart/2005/8/layout/radial5"/>
    <dgm:cxn modelId="{BEFFEBBF-7D8A-4878-A6CD-5BC0AE7A58B5}" type="presParOf" srcId="{2A4B64AF-A785-40BA-8CCF-BF0BF4C9BCA1}" destId="{51E0E58E-F9DB-4E26-9065-9F4337E9C6E1}" srcOrd="0" destOrd="0" presId="urn:microsoft.com/office/officeart/2005/8/layout/radial5"/>
    <dgm:cxn modelId="{EC73BA84-B4D8-46B1-98B8-E3151A7780B6}" type="presParOf" srcId="{B425DA1A-5144-4D14-9E96-238CD717DC57}" destId="{A5CF0238-7F77-4AA7-9D42-6E691C744414}" srcOrd="8" destOrd="0" presId="urn:microsoft.com/office/officeart/2005/8/layout/radial5"/>
    <dgm:cxn modelId="{A82B11C5-68F2-4A05-9814-73B958FC0808}" type="presParOf" srcId="{B425DA1A-5144-4D14-9E96-238CD717DC57}" destId="{EDE66EED-EE60-402B-932A-2B05D863E117}" srcOrd="9" destOrd="0" presId="urn:microsoft.com/office/officeart/2005/8/layout/radial5"/>
    <dgm:cxn modelId="{25A7F0EF-F333-4C5B-91BB-06A511387C87}" type="presParOf" srcId="{EDE66EED-EE60-402B-932A-2B05D863E117}" destId="{8ADA13F2-CE74-4479-828A-6AFEBB8B8A6F}" srcOrd="0" destOrd="0" presId="urn:microsoft.com/office/officeart/2005/8/layout/radial5"/>
    <dgm:cxn modelId="{000CAD60-0EBE-4E3F-BA88-ACFCB7BF5C57}" type="presParOf" srcId="{B425DA1A-5144-4D14-9E96-238CD717DC57}" destId="{C1B70ED8-E462-46EF-8EA1-26308522EE36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CC9F9E-E1F6-44C5-BC56-978187CD8398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013A0FB-0181-454A-B042-17D650E5BA6A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Нарушений законодательства</a:t>
          </a:r>
          <a:endParaRPr lang="ru-RU" sz="2000" b="1" dirty="0">
            <a:solidFill>
              <a:schemeClr val="tx1"/>
            </a:solidFill>
          </a:endParaRPr>
        </a:p>
      </dgm:t>
    </dgm:pt>
    <dgm:pt modelId="{816B443A-2FFB-4F3C-BD8E-EE94D4DF04B1}" type="parTrans" cxnId="{D970A053-C900-4EDF-AB67-BED62001F39A}">
      <dgm:prSet/>
      <dgm:spPr/>
      <dgm:t>
        <a:bodyPr/>
        <a:lstStyle/>
        <a:p>
          <a:endParaRPr lang="ru-RU"/>
        </a:p>
      </dgm:t>
    </dgm:pt>
    <dgm:pt modelId="{35A450B3-E287-4508-9868-72D8DA967D5B}" type="sibTrans" cxnId="{D970A053-C900-4EDF-AB67-BED62001F39A}">
      <dgm:prSet/>
      <dgm:spPr/>
      <dgm:t>
        <a:bodyPr/>
        <a:lstStyle/>
        <a:p>
          <a:endParaRPr lang="ru-RU"/>
        </a:p>
      </dgm:t>
    </dgm:pt>
    <dgm:pt modelId="{4360F33D-3F84-4038-BD7A-2EAF70847505}">
      <dgm:prSet phldrT="[Текст]" custT="1"/>
      <dgm:spPr/>
      <dgm:t>
        <a:bodyPr/>
        <a:lstStyle/>
        <a:p>
          <a:r>
            <a:rPr lang="ru-RU" sz="2000" dirty="0" smtClean="0"/>
            <a:t>13 плановых</a:t>
          </a:r>
          <a:endParaRPr lang="ru-RU" sz="2000" dirty="0"/>
        </a:p>
      </dgm:t>
    </dgm:pt>
    <dgm:pt modelId="{09A53D04-1552-408E-861F-9E78970FD64E}" type="parTrans" cxnId="{18B99C36-C343-4F24-86DE-513352E9BECF}">
      <dgm:prSet/>
      <dgm:spPr/>
      <dgm:t>
        <a:bodyPr/>
        <a:lstStyle/>
        <a:p>
          <a:endParaRPr lang="ru-RU"/>
        </a:p>
      </dgm:t>
    </dgm:pt>
    <dgm:pt modelId="{93E55073-DA92-426B-8943-AC2DCB991CD5}" type="sibTrans" cxnId="{18B99C36-C343-4F24-86DE-513352E9BECF}">
      <dgm:prSet/>
      <dgm:spPr/>
      <dgm:t>
        <a:bodyPr/>
        <a:lstStyle/>
        <a:p>
          <a:endParaRPr lang="ru-RU"/>
        </a:p>
      </dgm:t>
    </dgm:pt>
    <dgm:pt modelId="{179994C9-70D6-453C-8857-5885E6DB3320}">
      <dgm:prSet phldrT="[Текст]" custT="1"/>
      <dgm:spPr/>
      <dgm:t>
        <a:bodyPr/>
        <a:lstStyle/>
        <a:p>
          <a:r>
            <a:rPr lang="ru-RU" sz="2000" dirty="0" smtClean="0"/>
            <a:t>8 внеплановых</a:t>
          </a:r>
          <a:endParaRPr lang="ru-RU" sz="2000" dirty="0"/>
        </a:p>
      </dgm:t>
    </dgm:pt>
    <dgm:pt modelId="{C1AC870C-115D-47FF-B502-0A061C9A3E1F}" type="parTrans" cxnId="{F6611366-D79D-4704-A255-FDC367AED440}">
      <dgm:prSet/>
      <dgm:spPr/>
      <dgm:t>
        <a:bodyPr/>
        <a:lstStyle/>
        <a:p>
          <a:endParaRPr lang="ru-RU"/>
        </a:p>
      </dgm:t>
    </dgm:pt>
    <dgm:pt modelId="{A772D36A-CCA5-4E5E-99E9-7D94BAC65ED8}" type="sibTrans" cxnId="{F6611366-D79D-4704-A255-FDC367AED440}">
      <dgm:prSet/>
      <dgm:spPr/>
      <dgm:t>
        <a:bodyPr/>
        <a:lstStyle/>
        <a:p>
          <a:endParaRPr lang="ru-RU"/>
        </a:p>
      </dgm:t>
    </dgm:pt>
    <dgm:pt modelId="{EF75A73D-53FF-4EA8-9194-E865901EC9E2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Всего проверок</a:t>
          </a:r>
          <a:endParaRPr lang="ru-RU" sz="2000" b="1" dirty="0">
            <a:solidFill>
              <a:schemeClr val="tx1"/>
            </a:solidFill>
          </a:endParaRPr>
        </a:p>
      </dgm:t>
    </dgm:pt>
    <dgm:pt modelId="{585397CC-651A-4E19-8882-59434AF730A4}" type="parTrans" cxnId="{825895DB-D29A-412B-82AF-71A722CA2EDF}">
      <dgm:prSet/>
      <dgm:spPr/>
      <dgm:t>
        <a:bodyPr/>
        <a:lstStyle/>
        <a:p>
          <a:endParaRPr lang="ru-RU"/>
        </a:p>
      </dgm:t>
    </dgm:pt>
    <dgm:pt modelId="{F0410F70-79E1-47F8-ACDF-F06563814A09}" type="sibTrans" cxnId="{825895DB-D29A-412B-82AF-71A722CA2EDF}">
      <dgm:prSet/>
      <dgm:spPr/>
      <dgm:t>
        <a:bodyPr/>
        <a:lstStyle/>
        <a:p>
          <a:endParaRPr lang="ru-RU"/>
        </a:p>
      </dgm:t>
    </dgm:pt>
    <dgm:pt modelId="{E7DCF90C-AA3D-4C1A-AB78-4B3CC0F0E631}">
      <dgm:prSet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86</a:t>
          </a:r>
          <a:r>
            <a:rPr lang="ru-RU" sz="2000" dirty="0" smtClean="0">
              <a:solidFill>
                <a:srgbClr val="FF0000"/>
              </a:solidFill>
            </a:rPr>
            <a:t> </a:t>
          </a:r>
          <a:r>
            <a:rPr lang="ru-RU" sz="2000" dirty="0" smtClean="0"/>
            <a:t>Законодательства о закупках</a:t>
          </a:r>
          <a:endParaRPr lang="ru-RU" sz="2000" dirty="0"/>
        </a:p>
      </dgm:t>
    </dgm:pt>
    <dgm:pt modelId="{E843A7D2-D500-4134-9198-E041A2B1A5DE}" type="parTrans" cxnId="{E5204E29-4398-4302-A610-F3EC97263929}">
      <dgm:prSet/>
      <dgm:spPr/>
      <dgm:t>
        <a:bodyPr/>
        <a:lstStyle/>
        <a:p>
          <a:endParaRPr lang="ru-RU"/>
        </a:p>
      </dgm:t>
    </dgm:pt>
    <dgm:pt modelId="{7E52DBE0-7E9F-471D-B3DA-BEF8DDEFAAFC}" type="sibTrans" cxnId="{E5204E29-4398-4302-A610-F3EC97263929}">
      <dgm:prSet/>
      <dgm:spPr/>
      <dgm:t>
        <a:bodyPr/>
        <a:lstStyle/>
        <a:p>
          <a:endParaRPr lang="ru-RU"/>
        </a:p>
      </dgm:t>
    </dgm:pt>
    <dgm:pt modelId="{82D13686-BB2E-4853-92F0-F05E320ECDDC}">
      <dgm:prSet custT="1"/>
      <dgm:spPr/>
      <dgm:t>
        <a:bodyPr/>
        <a:lstStyle/>
        <a:p>
          <a:r>
            <a:rPr lang="ru-RU" sz="2000" dirty="0" smtClean="0"/>
            <a:t>70 КоАП РФ</a:t>
          </a:r>
          <a:endParaRPr lang="ru-RU" sz="2000" dirty="0"/>
        </a:p>
      </dgm:t>
    </dgm:pt>
    <dgm:pt modelId="{B29CDA11-ED7E-4267-86AB-823103152464}" type="parTrans" cxnId="{5533051C-6AFF-445C-BB53-86B80B67E9EB}">
      <dgm:prSet/>
      <dgm:spPr/>
      <dgm:t>
        <a:bodyPr/>
        <a:lstStyle/>
        <a:p>
          <a:endParaRPr lang="ru-RU"/>
        </a:p>
      </dgm:t>
    </dgm:pt>
    <dgm:pt modelId="{70DB0DCC-142D-4C73-931B-3041763D931A}" type="sibTrans" cxnId="{5533051C-6AFF-445C-BB53-86B80B67E9EB}">
      <dgm:prSet/>
      <dgm:spPr/>
      <dgm:t>
        <a:bodyPr/>
        <a:lstStyle/>
        <a:p>
          <a:endParaRPr lang="ru-RU"/>
        </a:p>
      </dgm:t>
    </dgm:pt>
    <dgm:pt modelId="{B9106747-CE0D-4D8E-8E10-80879CBEFB85}" type="pres">
      <dgm:prSet presAssocID="{3BCC9F9E-E1F6-44C5-BC56-978187CD839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E2C6DAB-A769-499C-B834-FB1E07BA9B11}" type="pres">
      <dgm:prSet presAssocID="{EF75A73D-53FF-4EA8-9194-E865901EC9E2}" presName="root" presStyleCnt="0"/>
      <dgm:spPr/>
    </dgm:pt>
    <dgm:pt modelId="{4A9BAE2F-081B-4BB9-ABDD-9E83CDBA3916}" type="pres">
      <dgm:prSet presAssocID="{EF75A73D-53FF-4EA8-9194-E865901EC9E2}" presName="rootComposite" presStyleCnt="0"/>
      <dgm:spPr/>
    </dgm:pt>
    <dgm:pt modelId="{9816294E-F105-47CE-9903-DF604E1B615B}" type="pres">
      <dgm:prSet presAssocID="{EF75A73D-53FF-4EA8-9194-E865901EC9E2}" presName="rootText" presStyleLbl="node1" presStyleIdx="0" presStyleCnt="2" custScaleX="64546" custScaleY="33485" custLinFactNeighborX="4241" custLinFactNeighborY="-19596"/>
      <dgm:spPr/>
      <dgm:t>
        <a:bodyPr/>
        <a:lstStyle/>
        <a:p>
          <a:endParaRPr lang="ru-RU"/>
        </a:p>
      </dgm:t>
    </dgm:pt>
    <dgm:pt modelId="{9C576CEF-4D97-4371-A08F-5E0D6FAC78BE}" type="pres">
      <dgm:prSet presAssocID="{EF75A73D-53FF-4EA8-9194-E865901EC9E2}" presName="rootConnector" presStyleLbl="node1" presStyleIdx="0" presStyleCnt="2"/>
      <dgm:spPr/>
      <dgm:t>
        <a:bodyPr/>
        <a:lstStyle/>
        <a:p>
          <a:endParaRPr lang="ru-RU"/>
        </a:p>
      </dgm:t>
    </dgm:pt>
    <dgm:pt modelId="{7B3ACF1B-0015-41A5-8A06-08BAC0F7EA67}" type="pres">
      <dgm:prSet presAssocID="{EF75A73D-53FF-4EA8-9194-E865901EC9E2}" presName="childShape" presStyleCnt="0"/>
      <dgm:spPr/>
    </dgm:pt>
    <dgm:pt modelId="{236D9B68-84CB-4990-844F-488890EFC3E3}" type="pres">
      <dgm:prSet presAssocID="{09A53D04-1552-408E-861F-9E78970FD64E}" presName="Name13" presStyleLbl="parChTrans1D2" presStyleIdx="0" presStyleCnt="4"/>
      <dgm:spPr/>
      <dgm:t>
        <a:bodyPr/>
        <a:lstStyle/>
        <a:p>
          <a:endParaRPr lang="ru-RU"/>
        </a:p>
      </dgm:t>
    </dgm:pt>
    <dgm:pt modelId="{995E6BB9-B918-476C-B674-F406CA71ADC0}" type="pres">
      <dgm:prSet presAssocID="{4360F33D-3F84-4038-BD7A-2EAF70847505}" presName="childText" presStyleLbl="bgAcc1" presStyleIdx="0" presStyleCnt="4" custScaleX="65837" custScaleY="19461" custLinFactNeighborX="3022" custLinFactNeighborY="-191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C6C59B-4BD3-4FAE-A5AB-C26F47CF8A99}" type="pres">
      <dgm:prSet presAssocID="{C1AC870C-115D-47FF-B502-0A061C9A3E1F}" presName="Name13" presStyleLbl="parChTrans1D2" presStyleIdx="1" presStyleCnt="4"/>
      <dgm:spPr/>
      <dgm:t>
        <a:bodyPr/>
        <a:lstStyle/>
        <a:p>
          <a:endParaRPr lang="ru-RU"/>
        </a:p>
      </dgm:t>
    </dgm:pt>
    <dgm:pt modelId="{F712EB44-6181-4C20-AD72-41E959EF9CCD}" type="pres">
      <dgm:prSet presAssocID="{179994C9-70D6-453C-8857-5885E6DB3320}" presName="childText" presStyleLbl="bgAcc1" presStyleIdx="1" presStyleCnt="4" custScaleX="66281" custScaleY="23434" custLinFactNeighborX="3022" custLinFactNeighborY="-340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F9F433-77D7-418D-AE31-A9893510702F}" type="pres">
      <dgm:prSet presAssocID="{0013A0FB-0181-454A-B042-17D650E5BA6A}" presName="root" presStyleCnt="0"/>
      <dgm:spPr/>
    </dgm:pt>
    <dgm:pt modelId="{A7197FD2-3DAD-4AF2-A6DC-9A64AEAF931F}" type="pres">
      <dgm:prSet presAssocID="{0013A0FB-0181-454A-B042-17D650E5BA6A}" presName="rootComposite" presStyleCnt="0"/>
      <dgm:spPr/>
    </dgm:pt>
    <dgm:pt modelId="{9CFEC325-559A-4C67-A4E0-CAA2CE3EFC50}" type="pres">
      <dgm:prSet presAssocID="{0013A0FB-0181-454A-B042-17D650E5BA6A}" presName="rootText" presStyleLbl="node1" presStyleIdx="1" presStyleCnt="2" custScaleX="60195" custScaleY="35930" custLinFactNeighborX="-1046" custLinFactNeighborY="-8276"/>
      <dgm:spPr/>
      <dgm:t>
        <a:bodyPr/>
        <a:lstStyle/>
        <a:p>
          <a:endParaRPr lang="ru-RU"/>
        </a:p>
      </dgm:t>
    </dgm:pt>
    <dgm:pt modelId="{BAA68FF6-2550-4084-806D-61838403D30E}" type="pres">
      <dgm:prSet presAssocID="{0013A0FB-0181-454A-B042-17D650E5BA6A}" presName="rootConnector" presStyleLbl="node1" presStyleIdx="1" presStyleCnt="2"/>
      <dgm:spPr/>
      <dgm:t>
        <a:bodyPr/>
        <a:lstStyle/>
        <a:p>
          <a:endParaRPr lang="ru-RU"/>
        </a:p>
      </dgm:t>
    </dgm:pt>
    <dgm:pt modelId="{408090B6-545A-4330-A4F3-11998DB89C49}" type="pres">
      <dgm:prSet presAssocID="{0013A0FB-0181-454A-B042-17D650E5BA6A}" presName="childShape" presStyleCnt="0"/>
      <dgm:spPr/>
    </dgm:pt>
    <dgm:pt modelId="{11312FD2-9916-43E9-827A-51FE0243832E}" type="pres">
      <dgm:prSet presAssocID="{E843A7D2-D500-4134-9198-E041A2B1A5DE}" presName="Name13" presStyleLbl="parChTrans1D2" presStyleIdx="2" presStyleCnt="4"/>
      <dgm:spPr/>
      <dgm:t>
        <a:bodyPr/>
        <a:lstStyle/>
        <a:p>
          <a:endParaRPr lang="ru-RU"/>
        </a:p>
      </dgm:t>
    </dgm:pt>
    <dgm:pt modelId="{7FB40CB3-A0E6-462F-BF5E-09D80D99C966}" type="pres">
      <dgm:prSet presAssocID="{E7DCF90C-AA3D-4C1A-AB78-4B3CC0F0E631}" presName="childText" presStyleLbl="bgAcc1" presStyleIdx="2" presStyleCnt="4" custScaleX="69345" custScaleY="25454" custLinFactNeighborX="-3167" custLinFactNeighborY="-150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C491A3-1D34-4784-9958-F4122A76A4EE}" type="pres">
      <dgm:prSet presAssocID="{B29CDA11-ED7E-4267-86AB-823103152464}" presName="Name13" presStyleLbl="parChTrans1D2" presStyleIdx="3" presStyleCnt="4"/>
      <dgm:spPr/>
      <dgm:t>
        <a:bodyPr/>
        <a:lstStyle/>
        <a:p>
          <a:endParaRPr lang="ru-RU"/>
        </a:p>
      </dgm:t>
    </dgm:pt>
    <dgm:pt modelId="{D121401A-430D-40CF-9F52-56E1B50A62E3}" type="pres">
      <dgm:prSet presAssocID="{82D13686-BB2E-4853-92F0-F05E320ECDDC}" presName="childText" presStyleLbl="bgAcc1" presStyleIdx="3" presStyleCnt="4" custScaleX="62024" custScaleY="19865" custLinFactNeighborX="-3167" custLinFactNeighborY="-293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176DE42-A5BC-410C-BAC1-214845437BB9}" type="presOf" srcId="{0013A0FB-0181-454A-B042-17D650E5BA6A}" destId="{9CFEC325-559A-4C67-A4E0-CAA2CE3EFC50}" srcOrd="0" destOrd="0" presId="urn:microsoft.com/office/officeart/2005/8/layout/hierarchy3"/>
    <dgm:cxn modelId="{C32F71B7-0B19-47F7-A7C6-8D433DF0EA98}" type="presOf" srcId="{3BCC9F9E-E1F6-44C5-BC56-978187CD8398}" destId="{B9106747-CE0D-4D8E-8E10-80879CBEFB85}" srcOrd="0" destOrd="0" presId="urn:microsoft.com/office/officeart/2005/8/layout/hierarchy3"/>
    <dgm:cxn modelId="{52C4AD60-8875-4743-8378-B78FA69E3E0B}" type="presOf" srcId="{09A53D04-1552-408E-861F-9E78970FD64E}" destId="{236D9B68-84CB-4990-844F-488890EFC3E3}" srcOrd="0" destOrd="0" presId="urn:microsoft.com/office/officeart/2005/8/layout/hierarchy3"/>
    <dgm:cxn modelId="{825895DB-D29A-412B-82AF-71A722CA2EDF}" srcId="{3BCC9F9E-E1F6-44C5-BC56-978187CD8398}" destId="{EF75A73D-53FF-4EA8-9194-E865901EC9E2}" srcOrd="0" destOrd="0" parTransId="{585397CC-651A-4E19-8882-59434AF730A4}" sibTransId="{F0410F70-79E1-47F8-ACDF-F06563814A09}"/>
    <dgm:cxn modelId="{49660CA5-75FF-4D58-9B78-CCB1B4C4F510}" type="presOf" srcId="{C1AC870C-115D-47FF-B502-0A061C9A3E1F}" destId="{E1C6C59B-4BD3-4FAE-A5AB-C26F47CF8A99}" srcOrd="0" destOrd="0" presId="urn:microsoft.com/office/officeart/2005/8/layout/hierarchy3"/>
    <dgm:cxn modelId="{248464E4-E132-44ED-BBE3-0C8FF0D6F8C0}" type="presOf" srcId="{E7DCF90C-AA3D-4C1A-AB78-4B3CC0F0E631}" destId="{7FB40CB3-A0E6-462F-BF5E-09D80D99C966}" srcOrd="0" destOrd="0" presId="urn:microsoft.com/office/officeart/2005/8/layout/hierarchy3"/>
    <dgm:cxn modelId="{D24B377F-A59F-406B-8A71-47FE83FC04E6}" type="presOf" srcId="{B29CDA11-ED7E-4267-86AB-823103152464}" destId="{ECC491A3-1D34-4784-9958-F4122A76A4EE}" srcOrd="0" destOrd="0" presId="urn:microsoft.com/office/officeart/2005/8/layout/hierarchy3"/>
    <dgm:cxn modelId="{D37A2885-639B-4328-8203-B199A29F02F9}" type="presOf" srcId="{EF75A73D-53FF-4EA8-9194-E865901EC9E2}" destId="{9816294E-F105-47CE-9903-DF604E1B615B}" srcOrd="0" destOrd="0" presId="urn:microsoft.com/office/officeart/2005/8/layout/hierarchy3"/>
    <dgm:cxn modelId="{5533051C-6AFF-445C-BB53-86B80B67E9EB}" srcId="{0013A0FB-0181-454A-B042-17D650E5BA6A}" destId="{82D13686-BB2E-4853-92F0-F05E320ECDDC}" srcOrd="1" destOrd="0" parTransId="{B29CDA11-ED7E-4267-86AB-823103152464}" sibTransId="{70DB0DCC-142D-4C73-931B-3041763D931A}"/>
    <dgm:cxn modelId="{658ACB24-FCEF-46EC-8434-62CA88351024}" type="presOf" srcId="{EF75A73D-53FF-4EA8-9194-E865901EC9E2}" destId="{9C576CEF-4D97-4371-A08F-5E0D6FAC78BE}" srcOrd="1" destOrd="0" presId="urn:microsoft.com/office/officeart/2005/8/layout/hierarchy3"/>
    <dgm:cxn modelId="{8E0865A7-17D9-457A-8FC7-2FF982D4CB13}" type="presOf" srcId="{0013A0FB-0181-454A-B042-17D650E5BA6A}" destId="{BAA68FF6-2550-4084-806D-61838403D30E}" srcOrd="1" destOrd="0" presId="urn:microsoft.com/office/officeart/2005/8/layout/hierarchy3"/>
    <dgm:cxn modelId="{D970A053-C900-4EDF-AB67-BED62001F39A}" srcId="{3BCC9F9E-E1F6-44C5-BC56-978187CD8398}" destId="{0013A0FB-0181-454A-B042-17D650E5BA6A}" srcOrd="1" destOrd="0" parTransId="{816B443A-2FFB-4F3C-BD8E-EE94D4DF04B1}" sibTransId="{35A450B3-E287-4508-9868-72D8DA967D5B}"/>
    <dgm:cxn modelId="{3EDC5012-7901-4C42-AE75-EC55CF8929BC}" type="presOf" srcId="{4360F33D-3F84-4038-BD7A-2EAF70847505}" destId="{995E6BB9-B918-476C-B674-F406CA71ADC0}" srcOrd="0" destOrd="0" presId="urn:microsoft.com/office/officeart/2005/8/layout/hierarchy3"/>
    <dgm:cxn modelId="{E5204E29-4398-4302-A610-F3EC97263929}" srcId="{0013A0FB-0181-454A-B042-17D650E5BA6A}" destId="{E7DCF90C-AA3D-4C1A-AB78-4B3CC0F0E631}" srcOrd="0" destOrd="0" parTransId="{E843A7D2-D500-4134-9198-E041A2B1A5DE}" sibTransId="{7E52DBE0-7E9F-471D-B3DA-BEF8DDEFAAFC}"/>
    <dgm:cxn modelId="{F6611366-D79D-4704-A255-FDC367AED440}" srcId="{EF75A73D-53FF-4EA8-9194-E865901EC9E2}" destId="{179994C9-70D6-453C-8857-5885E6DB3320}" srcOrd="1" destOrd="0" parTransId="{C1AC870C-115D-47FF-B502-0A061C9A3E1F}" sibTransId="{A772D36A-CCA5-4E5E-99E9-7D94BAC65ED8}"/>
    <dgm:cxn modelId="{18B99C36-C343-4F24-86DE-513352E9BECF}" srcId="{EF75A73D-53FF-4EA8-9194-E865901EC9E2}" destId="{4360F33D-3F84-4038-BD7A-2EAF70847505}" srcOrd="0" destOrd="0" parTransId="{09A53D04-1552-408E-861F-9E78970FD64E}" sibTransId="{93E55073-DA92-426B-8943-AC2DCB991CD5}"/>
    <dgm:cxn modelId="{E24435AA-8838-4E67-B71E-0540673E4B38}" type="presOf" srcId="{179994C9-70D6-453C-8857-5885E6DB3320}" destId="{F712EB44-6181-4C20-AD72-41E959EF9CCD}" srcOrd="0" destOrd="0" presId="urn:microsoft.com/office/officeart/2005/8/layout/hierarchy3"/>
    <dgm:cxn modelId="{4A285E8C-DA22-445F-8C47-D9C0320DA07F}" type="presOf" srcId="{E843A7D2-D500-4134-9198-E041A2B1A5DE}" destId="{11312FD2-9916-43E9-827A-51FE0243832E}" srcOrd="0" destOrd="0" presId="urn:microsoft.com/office/officeart/2005/8/layout/hierarchy3"/>
    <dgm:cxn modelId="{1694A6A7-AC4E-4751-9911-32B7E1AAB8F6}" type="presOf" srcId="{82D13686-BB2E-4853-92F0-F05E320ECDDC}" destId="{D121401A-430D-40CF-9F52-56E1B50A62E3}" srcOrd="0" destOrd="0" presId="urn:microsoft.com/office/officeart/2005/8/layout/hierarchy3"/>
    <dgm:cxn modelId="{4F60716B-C982-44BC-81E3-34C67F8ACEAB}" type="presParOf" srcId="{B9106747-CE0D-4D8E-8E10-80879CBEFB85}" destId="{5E2C6DAB-A769-499C-B834-FB1E07BA9B11}" srcOrd="0" destOrd="0" presId="urn:microsoft.com/office/officeart/2005/8/layout/hierarchy3"/>
    <dgm:cxn modelId="{0985F675-A700-4773-982B-B251B8FC3C08}" type="presParOf" srcId="{5E2C6DAB-A769-499C-B834-FB1E07BA9B11}" destId="{4A9BAE2F-081B-4BB9-ABDD-9E83CDBA3916}" srcOrd="0" destOrd="0" presId="urn:microsoft.com/office/officeart/2005/8/layout/hierarchy3"/>
    <dgm:cxn modelId="{970CF03C-037B-41DE-846E-022FE8107023}" type="presParOf" srcId="{4A9BAE2F-081B-4BB9-ABDD-9E83CDBA3916}" destId="{9816294E-F105-47CE-9903-DF604E1B615B}" srcOrd="0" destOrd="0" presId="urn:microsoft.com/office/officeart/2005/8/layout/hierarchy3"/>
    <dgm:cxn modelId="{8CCD720B-61A3-46DD-A6F5-CE56655D30BA}" type="presParOf" srcId="{4A9BAE2F-081B-4BB9-ABDD-9E83CDBA3916}" destId="{9C576CEF-4D97-4371-A08F-5E0D6FAC78BE}" srcOrd="1" destOrd="0" presId="urn:microsoft.com/office/officeart/2005/8/layout/hierarchy3"/>
    <dgm:cxn modelId="{B1C43D22-CFBD-4170-8134-88D5AAAEBEB3}" type="presParOf" srcId="{5E2C6DAB-A769-499C-B834-FB1E07BA9B11}" destId="{7B3ACF1B-0015-41A5-8A06-08BAC0F7EA67}" srcOrd="1" destOrd="0" presId="urn:microsoft.com/office/officeart/2005/8/layout/hierarchy3"/>
    <dgm:cxn modelId="{23E52FD1-DEA8-4285-83F9-095A1C0B6E2C}" type="presParOf" srcId="{7B3ACF1B-0015-41A5-8A06-08BAC0F7EA67}" destId="{236D9B68-84CB-4990-844F-488890EFC3E3}" srcOrd="0" destOrd="0" presId="urn:microsoft.com/office/officeart/2005/8/layout/hierarchy3"/>
    <dgm:cxn modelId="{E5252983-F941-4623-B712-137275BC7655}" type="presParOf" srcId="{7B3ACF1B-0015-41A5-8A06-08BAC0F7EA67}" destId="{995E6BB9-B918-476C-B674-F406CA71ADC0}" srcOrd="1" destOrd="0" presId="urn:microsoft.com/office/officeart/2005/8/layout/hierarchy3"/>
    <dgm:cxn modelId="{88B17E56-2287-4D97-98AC-C9124BD04993}" type="presParOf" srcId="{7B3ACF1B-0015-41A5-8A06-08BAC0F7EA67}" destId="{E1C6C59B-4BD3-4FAE-A5AB-C26F47CF8A99}" srcOrd="2" destOrd="0" presId="urn:microsoft.com/office/officeart/2005/8/layout/hierarchy3"/>
    <dgm:cxn modelId="{F4A0EEDA-5A4B-4467-A7A4-77754B91C4A5}" type="presParOf" srcId="{7B3ACF1B-0015-41A5-8A06-08BAC0F7EA67}" destId="{F712EB44-6181-4C20-AD72-41E959EF9CCD}" srcOrd="3" destOrd="0" presId="urn:microsoft.com/office/officeart/2005/8/layout/hierarchy3"/>
    <dgm:cxn modelId="{CB6D8F9C-69CB-41FA-B3B1-DBD503F72CE5}" type="presParOf" srcId="{B9106747-CE0D-4D8E-8E10-80879CBEFB85}" destId="{2DF9F433-77D7-418D-AE31-A9893510702F}" srcOrd="1" destOrd="0" presId="urn:microsoft.com/office/officeart/2005/8/layout/hierarchy3"/>
    <dgm:cxn modelId="{02544349-14E6-4D4B-A6DE-2FFF80D529D7}" type="presParOf" srcId="{2DF9F433-77D7-418D-AE31-A9893510702F}" destId="{A7197FD2-3DAD-4AF2-A6DC-9A64AEAF931F}" srcOrd="0" destOrd="0" presId="urn:microsoft.com/office/officeart/2005/8/layout/hierarchy3"/>
    <dgm:cxn modelId="{8B531D07-C1D3-4CC0-B884-32C92B6E454C}" type="presParOf" srcId="{A7197FD2-3DAD-4AF2-A6DC-9A64AEAF931F}" destId="{9CFEC325-559A-4C67-A4E0-CAA2CE3EFC50}" srcOrd="0" destOrd="0" presId="urn:microsoft.com/office/officeart/2005/8/layout/hierarchy3"/>
    <dgm:cxn modelId="{23BC3ECF-0532-414F-A874-F834470266BB}" type="presParOf" srcId="{A7197FD2-3DAD-4AF2-A6DC-9A64AEAF931F}" destId="{BAA68FF6-2550-4084-806D-61838403D30E}" srcOrd="1" destOrd="0" presId="urn:microsoft.com/office/officeart/2005/8/layout/hierarchy3"/>
    <dgm:cxn modelId="{420289A9-202A-4CDC-A415-6CC37FBBA585}" type="presParOf" srcId="{2DF9F433-77D7-418D-AE31-A9893510702F}" destId="{408090B6-545A-4330-A4F3-11998DB89C49}" srcOrd="1" destOrd="0" presId="urn:microsoft.com/office/officeart/2005/8/layout/hierarchy3"/>
    <dgm:cxn modelId="{5EE30C5F-98DB-4A54-AA50-F2C43EFEB58B}" type="presParOf" srcId="{408090B6-545A-4330-A4F3-11998DB89C49}" destId="{11312FD2-9916-43E9-827A-51FE0243832E}" srcOrd="0" destOrd="0" presId="urn:microsoft.com/office/officeart/2005/8/layout/hierarchy3"/>
    <dgm:cxn modelId="{17678BD8-8B40-41EC-973C-188D63A5BAFC}" type="presParOf" srcId="{408090B6-545A-4330-A4F3-11998DB89C49}" destId="{7FB40CB3-A0E6-462F-BF5E-09D80D99C966}" srcOrd="1" destOrd="0" presId="urn:microsoft.com/office/officeart/2005/8/layout/hierarchy3"/>
    <dgm:cxn modelId="{25CA2217-A13C-4F86-B80B-32759009E1C5}" type="presParOf" srcId="{408090B6-545A-4330-A4F3-11998DB89C49}" destId="{ECC491A3-1D34-4784-9958-F4122A76A4EE}" srcOrd="2" destOrd="0" presId="urn:microsoft.com/office/officeart/2005/8/layout/hierarchy3"/>
    <dgm:cxn modelId="{8B56A429-CDAE-4027-9A6F-158B7EC7B10C}" type="presParOf" srcId="{408090B6-545A-4330-A4F3-11998DB89C49}" destId="{D121401A-430D-40CF-9F52-56E1B50A62E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633471-E6D0-4983-A208-C7A3243468DA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266F29-FFF9-4431-A1B4-78AB92CA196B}">
      <dgm:prSet custT="1"/>
      <dgm:spPr/>
      <dgm:t>
        <a:bodyPr/>
        <a:lstStyle/>
        <a:p>
          <a:pPr rtl="0"/>
          <a:r>
            <a:rPr lang="ru-RU" sz="1800" dirty="0" smtClean="0"/>
            <a:t>По итогам 2017 года заказчики обязаны составить отчет об объеме закупок у СМП, СОНО и </a:t>
          </a:r>
          <a:r>
            <a:rPr lang="ru-RU" sz="1800" b="1" dirty="0" smtClean="0"/>
            <a:t>до 1 апреля 2018 года</a:t>
          </a:r>
          <a:r>
            <a:rPr lang="ru-RU" sz="1800" dirty="0" smtClean="0"/>
            <a:t> разместить его в ЕИС в сфере закупок. В такой отчет включается информация о заключенных контрактах с СМП, СОНО, а также информация о несостоявшихся определениях поставщиков (подрядчиков, исполнителей) с участием СМП, СОНО.</a:t>
          </a:r>
          <a:endParaRPr lang="ru-RU" sz="1800" dirty="0"/>
        </a:p>
      </dgm:t>
    </dgm:pt>
    <dgm:pt modelId="{252074F8-1C53-477D-9A9B-85E92D171FF9}" type="parTrans" cxnId="{CA2E2AF2-E7D5-4B43-AA1D-CFCABF48B0BB}">
      <dgm:prSet/>
      <dgm:spPr/>
      <dgm:t>
        <a:bodyPr/>
        <a:lstStyle/>
        <a:p>
          <a:endParaRPr lang="ru-RU"/>
        </a:p>
      </dgm:t>
    </dgm:pt>
    <dgm:pt modelId="{B271E797-4EFA-4401-BC82-64D7B3726713}" type="sibTrans" cxnId="{CA2E2AF2-E7D5-4B43-AA1D-CFCABF48B0BB}">
      <dgm:prSet/>
      <dgm:spPr/>
      <dgm:t>
        <a:bodyPr/>
        <a:lstStyle/>
        <a:p>
          <a:endParaRPr lang="ru-RU"/>
        </a:p>
      </dgm:t>
    </dgm:pt>
    <dgm:pt modelId="{F0BCEE79-ACE4-47E0-AB67-71353A8EDFE2}">
      <dgm:prSet custT="1"/>
      <dgm:spPr/>
      <dgm:t>
        <a:bodyPr/>
        <a:lstStyle/>
        <a:p>
          <a:pPr rtl="0"/>
          <a:r>
            <a:rPr lang="ru-RU" sz="1800" dirty="0" smtClean="0"/>
            <a:t>При </a:t>
          </a:r>
          <a:r>
            <a:rPr lang="ru-RU" sz="1800" baseline="0" dirty="0" smtClean="0"/>
            <a:t>составлении</a:t>
          </a:r>
          <a:r>
            <a:rPr lang="ru-RU" sz="1800" dirty="0" smtClean="0"/>
            <a:t> указанного отчета заказчикам, осуществляющим все свои закупки по п.4  ч.1  ст. 93 Закона № 44-ФЗ, следует учесть информацию, изложенную в </a:t>
          </a:r>
          <a:r>
            <a:rPr lang="ru-RU" sz="1800" b="1" dirty="0" smtClean="0"/>
            <a:t>письме  Минфина России от  8 ноября 2017 года                            № 24-01-10/73595</a:t>
          </a:r>
          <a:r>
            <a:rPr lang="ru-RU" sz="1800" dirty="0" smtClean="0"/>
            <a:t>, а именно о наличии обязанности формировать отчет об объеме закупок у СМП, СОНО с указанием значений показателей равными нулю. Как разъяснило ведомство, обязанность составлять отчет об объеме закупок у СМП и СОНО сохраняется у заказчика, если он проводит только закупки малого объема у единственного поставщика.</a:t>
          </a:r>
          <a:endParaRPr lang="ru-RU" sz="1800" dirty="0"/>
        </a:p>
      </dgm:t>
    </dgm:pt>
    <dgm:pt modelId="{3855E954-74D5-4D18-BB19-F11BF6082242}" type="parTrans" cxnId="{EF06DAEC-3BBA-431F-B6CD-592AC3239271}">
      <dgm:prSet/>
      <dgm:spPr/>
      <dgm:t>
        <a:bodyPr/>
        <a:lstStyle/>
        <a:p>
          <a:endParaRPr lang="ru-RU"/>
        </a:p>
      </dgm:t>
    </dgm:pt>
    <dgm:pt modelId="{BFF51EAD-7C3B-44A7-AEA5-B88701668C1E}" type="sibTrans" cxnId="{EF06DAEC-3BBA-431F-B6CD-592AC3239271}">
      <dgm:prSet/>
      <dgm:spPr/>
      <dgm:t>
        <a:bodyPr/>
        <a:lstStyle/>
        <a:p>
          <a:endParaRPr lang="ru-RU"/>
        </a:p>
      </dgm:t>
    </dgm:pt>
    <dgm:pt modelId="{21C842A9-4E4B-4199-87B5-E0FE884C1B07}">
      <dgm:prSet/>
      <dgm:spPr/>
      <dgm:t>
        <a:bodyPr/>
        <a:lstStyle/>
        <a:p>
          <a:pPr rtl="0"/>
          <a:endParaRPr lang="ru-RU"/>
        </a:p>
      </dgm:t>
    </dgm:pt>
    <dgm:pt modelId="{36840606-B1D0-4224-B0CD-AB115593046F}" type="parTrans" cxnId="{5B7F7E5F-4C9C-4ECD-83F2-9825375C516D}">
      <dgm:prSet/>
      <dgm:spPr/>
      <dgm:t>
        <a:bodyPr/>
        <a:lstStyle/>
        <a:p>
          <a:endParaRPr lang="ru-RU"/>
        </a:p>
      </dgm:t>
    </dgm:pt>
    <dgm:pt modelId="{D9333748-3BBF-45E2-9E95-B6B62F31C407}" type="sibTrans" cxnId="{5B7F7E5F-4C9C-4ECD-83F2-9825375C516D}">
      <dgm:prSet/>
      <dgm:spPr/>
      <dgm:t>
        <a:bodyPr/>
        <a:lstStyle/>
        <a:p>
          <a:endParaRPr lang="ru-RU"/>
        </a:p>
      </dgm:t>
    </dgm:pt>
    <dgm:pt modelId="{0D730719-7FAC-4C01-B2D1-79983C577741}">
      <dgm:prSet/>
      <dgm:spPr/>
      <dgm:t>
        <a:bodyPr/>
        <a:lstStyle/>
        <a:p>
          <a:pPr rtl="0"/>
          <a:endParaRPr lang="ru-RU"/>
        </a:p>
      </dgm:t>
    </dgm:pt>
    <dgm:pt modelId="{C8BCC568-ECC7-49A3-94BA-022AFD985966}" type="parTrans" cxnId="{8B202FA6-A49D-4EEB-9897-33FE1B6F9075}">
      <dgm:prSet/>
      <dgm:spPr/>
      <dgm:t>
        <a:bodyPr/>
        <a:lstStyle/>
        <a:p>
          <a:endParaRPr lang="ru-RU"/>
        </a:p>
      </dgm:t>
    </dgm:pt>
    <dgm:pt modelId="{68E43E5C-6FB1-4303-8F39-DC6860BC34F3}" type="sibTrans" cxnId="{8B202FA6-A49D-4EEB-9897-33FE1B6F9075}">
      <dgm:prSet/>
      <dgm:spPr/>
      <dgm:t>
        <a:bodyPr/>
        <a:lstStyle/>
        <a:p>
          <a:endParaRPr lang="ru-RU"/>
        </a:p>
      </dgm:t>
    </dgm:pt>
    <dgm:pt modelId="{64027DA4-9625-4D3E-B7DA-100C4ACCA2EC}" type="pres">
      <dgm:prSet presAssocID="{3D633471-E6D0-4983-A208-C7A3243468D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E64730-DE00-40DB-B67D-4686A411B8E9}" type="pres">
      <dgm:prSet presAssocID="{8B266F29-FFF9-4431-A1B4-78AB92CA196B}" presName="parentText" presStyleLbl="node1" presStyleIdx="0" presStyleCnt="2" custScaleY="107860" custLinFactY="-667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753425-DF57-4A3F-B2CB-56EA1EEE4029}" type="pres">
      <dgm:prSet presAssocID="{B271E797-4EFA-4401-BC82-64D7B3726713}" presName="spacer" presStyleCnt="0"/>
      <dgm:spPr/>
    </dgm:pt>
    <dgm:pt modelId="{DA73BB19-3E0C-4CF4-9E40-F030FD50EDA3}" type="pres">
      <dgm:prSet presAssocID="{F0BCEE79-ACE4-47E0-AB67-71353A8EDFE2}" presName="parentText" presStyleLbl="node1" presStyleIdx="1" presStyleCnt="2" custAng="0" custScaleY="127591" custLinFactNeighborX="883" custLinFactNeighborY="4330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A625BF-72EF-43E0-AE77-A7572846A8AA}" type="pres">
      <dgm:prSet presAssocID="{F0BCEE79-ACE4-47E0-AB67-71353A8EDFE2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45586E-28F4-4210-9030-8337A05C07CC}" type="presOf" srcId="{3D633471-E6D0-4983-A208-C7A3243468DA}" destId="{64027DA4-9625-4D3E-B7DA-100C4ACCA2EC}" srcOrd="0" destOrd="0" presId="urn:microsoft.com/office/officeart/2005/8/layout/vList2"/>
    <dgm:cxn modelId="{CA2E2AF2-E7D5-4B43-AA1D-CFCABF48B0BB}" srcId="{3D633471-E6D0-4983-A208-C7A3243468DA}" destId="{8B266F29-FFF9-4431-A1B4-78AB92CA196B}" srcOrd="0" destOrd="0" parTransId="{252074F8-1C53-477D-9A9B-85E92D171FF9}" sibTransId="{B271E797-4EFA-4401-BC82-64D7B3726713}"/>
    <dgm:cxn modelId="{8B202FA6-A49D-4EEB-9897-33FE1B6F9075}" srcId="{F0BCEE79-ACE4-47E0-AB67-71353A8EDFE2}" destId="{0D730719-7FAC-4C01-B2D1-79983C577741}" srcOrd="1" destOrd="0" parTransId="{C8BCC568-ECC7-49A3-94BA-022AFD985966}" sibTransId="{68E43E5C-6FB1-4303-8F39-DC6860BC34F3}"/>
    <dgm:cxn modelId="{4BE1D2C4-498F-457A-8A49-8BD316E396E8}" type="presOf" srcId="{F0BCEE79-ACE4-47E0-AB67-71353A8EDFE2}" destId="{DA73BB19-3E0C-4CF4-9E40-F030FD50EDA3}" srcOrd="0" destOrd="0" presId="urn:microsoft.com/office/officeart/2005/8/layout/vList2"/>
    <dgm:cxn modelId="{00FDCEFD-970E-4856-A3AC-84C14620D273}" type="presOf" srcId="{21C842A9-4E4B-4199-87B5-E0FE884C1B07}" destId="{FEA625BF-72EF-43E0-AE77-A7572846A8AA}" srcOrd="0" destOrd="0" presId="urn:microsoft.com/office/officeart/2005/8/layout/vList2"/>
    <dgm:cxn modelId="{1C26B805-6CAB-4C07-88D6-536AB53CA0DE}" type="presOf" srcId="{8B266F29-FFF9-4431-A1B4-78AB92CA196B}" destId="{3AE64730-DE00-40DB-B67D-4686A411B8E9}" srcOrd="0" destOrd="0" presId="urn:microsoft.com/office/officeart/2005/8/layout/vList2"/>
    <dgm:cxn modelId="{EF06DAEC-3BBA-431F-B6CD-592AC3239271}" srcId="{3D633471-E6D0-4983-A208-C7A3243468DA}" destId="{F0BCEE79-ACE4-47E0-AB67-71353A8EDFE2}" srcOrd="1" destOrd="0" parTransId="{3855E954-74D5-4D18-BB19-F11BF6082242}" sibTransId="{BFF51EAD-7C3B-44A7-AEA5-B88701668C1E}"/>
    <dgm:cxn modelId="{5B7F7E5F-4C9C-4ECD-83F2-9825375C516D}" srcId="{F0BCEE79-ACE4-47E0-AB67-71353A8EDFE2}" destId="{21C842A9-4E4B-4199-87B5-E0FE884C1B07}" srcOrd="0" destOrd="0" parTransId="{36840606-B1D0-4224-B0CD-AB115593046F}" sibTransId="{D9333748-3BBF-45E2-9E95-B6B62F31C407}"/>
    <dgm:cxn modelId="{65AB2952-C0A5-4D3E-B90E-A66FC6396885}" type="presOf" srcId="{0D730719-7FAC-4C01-B2D1-79983C577741}" destId="{FEA625BF-72EF-43E0-AE77-A7572846A8AA}" srcOrd="0" destOrd="1" presId="urn:microsoft.com/office/officeart/2005/8/layout/vList2"/>
    <dgm:cxn modelId="{81FB601A-E308-4197-97AC-DDEE53DE6350}" type="presParOf" srcId="{64027DA4-9625-4D3E-B7DA-100C4ACCA2EC}" destId="{3AE64730-DE00-40DB-B67D-4686A411B8E9}" srcOrd="0" destOrd="0" presId="urn:microsoft.com/office/officeart/2005/8/layout/vList2"/>
    <dgm:cxn modelId="{1DE39324-2D72-405E-A7F6-126AA36FA233}" type="presParOf" srcId="{64027DA4-9625-4D3E-B7DA-100C4ACCA2EC}" destId="{1E753425-DF57-4A3F-B2CB-56EA1EEE4029}" srcOrd="1" destOrd="0" presId="urn:microsoft.com/office/officeart/2005/8/layout/vList2"/>
    <dgm:cxn modelId="{65A06E12-F8B6-4915-B180-73476A1A0380}" type="presParOf" srcId="{64027DA4-9625-4D3E-B7DA-100C4ACCA2EC}" destId="{DA73BB19-3E0C-4CF4-9E40-F030FD50EDA3}" srcOrd="2" destOrd="0" presId="urn:microsoft.com/office/officeart/2005/8/layout/vList2"/>
    <dgm:cxn modelId="{F91D7DBB-E7A7-4A14-9D6C-F6EAB03729FD}" type="presParOf" srcId="{64027DA4-9625-4D3E-B7DA-100C4ACCA2EC}" destId="{FEA625BF-72EF-43E0-AE77-A7572846A8A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CC37820-D5DB-470D-8C40-5C379B53E775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8B597C-13F6-4000-A70A-CD3EF5DD5D44}">
      <dgm:prSet custT="1"/>
      <dgm:spPr/>
      <dgm:t>
        <a:bodyPr/>
        <a:lstStyle/>
        <a:p>
          <a:r>
            <a:rPr lang="ru-RU" sz="1800" b="1" dirty="0" smtClean="0"/>
            <a:t>На сайте департамента по  регулированию контрактной системы Краснодарского края</a:t>
          </a:r>
          <a:r>
            <a:rPr lang="ru-RU" sz="1800" dirty="0" smtClean="0"/>
            <a:t> в подразделе «Методические рекомендации в рамках контрактной системы в сфере закупок» (Планирование закупок/Преференции, ограничения) раздела «Осуществление закупок для обеспечения государственных и муниципальных нужд (Закон № 44-ФЗ)» размещен образец заполнения формы отчета об объеме закупок у СМП, СОНО, а также методические рекомендации по осуществлению закупок у указанной категории лиц.</a:t>
          </a:r>
          <a:endParaRPr lang="ru-RU" sz="1800" dirty="0"/>
        </a:p>
      </dgm:t>
    </dgm:pt>
    <dgm:pt modelId="{54A9DEF9-40B9-4933-B5F7-5057A9B2043A}" type="parTrans" cxnId="{D951CACA-BFA0-4D30-8FB0-07425CA7E4D1}">
      <dgm:prSet/>
      <dgm:spPr/>
      <dgm:t>
        <a:bodyPr/>
        <a:lstStyle/>
        <a:p>
          <a:endParaRPr lang="ru-RU" sz="1800"/>
        </a:p>
      </dgm:t>
    </dgm:pt>
    <dgm:pt modelId="{DE6EB90E-6AEC-41A1-805E-FED18E631A15}" type="sibTrans" cxnId="{D951CACA-BFA0-4D30-8FB0-07425CA7E4D1}">
      <dgm:prSet/>
      <dgm:spPr/>
      <dgm:t>
        <a:bodyPr/>
        <a:lstStyle/>
        <a:p>
          <a:endParaRPr lang="ru-RU" sz="1800"/>
        </a:p>
      </dgm:t>
    </dgm:pt>
    <dgm:pt modelId="{80298D00-468F-4AC4-AE53-DA49D2189C33}" type="pres">
      <dgm:prSet presAssocID="{2CC37820-D5DB-470D-8C40-5C379B53E77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A31902-10CE-4294-A066-ADC552B573E0}" type="pres">
      <dgm:prSet presAssocID="{7E8B597C-13F6-4000-A70A-CD3EF5DD5D44}" presName="parentText" presStyleLbl="node1" presStyleIdx="0" presStyleCnt="1" custScaleY="665565" custLinFactNeighborX="-826" custLinFactNeighborY="-507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5767BD-021A-42B5-916C-8665A473E31B}" type="presOf" srcId="{7E8B597C-13F6-4000-A70A-CD3EF5DD5D44}" destId="{9EA31902-10CE-4294-A066-ADC552B573E0}" srcOrd="0" destOrd="0" presId="urn:microsoft.com/office/officeart/2005/8/layout/vList2"/>
    <dgm:cxn modelId="{01EE3BAB-8DDB-4780-83DB-99A3B8AE394C}" type="presOf" srcId="{2CC37820-D5DB-470D-8C40-5C379B53E775}" destId="{80298D00-468F-4AC4-AE53-DA49D2189C33}" srcOrd="0" destOrd="0" presId="urn:microsoft.com/office/officeart/2005/8/layout/vList2"/>
    <dgm:cxn modelId="{D951CACA-BFA0-4D30-8FB0-07425CA7E4D1}" srcId="{2CC37820-D5DB-470D-8C40-5C379B53E775}" destId="{7E8B597C-13F6-4000-A70A-CD3EF5DD5D44}" srcOrd="0" destOrd="0" parTransId="{54A9DEF9-40B9-4933-B5F7-5057A9B2043A}" sibTransId="{DE6EB90E-6AEC-41A1-805E-FED18E631A15}"/>
    <dgm:cxn modelId="{BAEE3523-D303-4025-95FC-FF0F6A8874CC}" type="presParOf" srcId="{80298D00-468F-4AC4-AE53-DA49D2189C33}" destId="{9EA31902-10CE-4294-A066-ADC552B573E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AAF2BAD-5A78-46E1-A294-5762550B080D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27904B4-E4A5-460E-9F78-AD2B31B54209}">
      <dgm:prSet/>
      <dgm:spPr/>
      <dgm:t>
        <a:bodyPr/>
        <a:lstStyle/>
        <a:p>
          <a:pPr algn="l"/>
          <a:r>
            <a:rPr lang="ru-RU" dirty="0" smtClean="0"/>
            <a:t>Разработана и размещена на официальном интернет - портале администрации и Городской Думы муниципального образования город Краснодар (krd.ru) в разделе Департамента </a:t>
          </a:r>
          <a:r>
            <a:rPr lang="ru-RU" b="1" dirty="0" smtClean="0"/>
            <a:t>Карта рисков </a:t>
          </a:r>
          <a:r>
            <a:rPr lang="ru-RU" dirty="0" smtClean="0"/>
            <a:t>при осуществлении закупок для муниципальных нужд в соответствии с Законом № 44-ФЗ.</a:t>
          </a:r>
          <a:endParaRPr lang="ru-RU" dirty="0"/>
        </a:p>
      </dgm:t>
    </dgm:pt>
    <dgm:pt modelId="{40A7FBCE-2858-4A53-9E3A-3958BBB27ED0}" type="parTrans" cxnId="{C877B581-4BAE-4C92-BCB5-AD94CCB32902}">
      <dgm:prSet/>
      <dgm:spPr/>
      <dgm:t>
        <a:bodyPr/>
        <a:lstStyle/>
        <a:p>
          <a:endParaRPr lang="ru-RU"/>
        </a:p>
      </dgm:t>
    </dgm:pt>
    <dgm:pt modelId="{92254ECD-1FA4-4A22-ABFA-FCEC63B07F91}" type="sibTrans" cxnId="{C877B581-4BAE-4C92-BCB5-AD94CCB32902}">
      <dgm:prSet/>
      <dgm:spPr/>
      <dgm:t>
        <a:bodyPr/>
        <a:lstStyle/>
        <a:p>
          <a:endParaRPr lang="ru-RU"/>
        </a:p>
      </dgm:t>
    </dgm:pt>
    <dgm:pt modelId="{6A1EAC60-F1F5-4890-B309-192289323A64}" type="pres">
      <dgm:prSet presAssocID="{2AAF2BAD-5A78-46E1-A294-5762550B080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A610E9-69E3-44F1-864E-A0B347C02952}" type="pres">
      <dgm:prSet presAssocID="{927904B4-E4A5-460E-9F78-AD2B31B54209}" presName="parentText" presStyleLbl="node1" presStyleIdx="0" presStyleCnt="1" custScaleY="103086" custLinFactY="-6004" custLinFactNeighborX="-198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AFA6B2-EF90-4755-A041-0CE5AC4D0DCD}" type="presOf" srcId="{2AAF2BAD-5A78-46E1-A294-5762550B080D}" destId="{6A1EAC60-F1F5-4890-B309-192289323A64}" srcOrd="0" destOrd="0" presId="urn:microsoft.com/office/officeart/2005/8/layout/vList2"/>
    <dgm:cxn modelId="{C877B581-4BAE-4C92-BCB5-AD94CCB32902}" srcId="{2AAF2BAD-5A78-46E1-A294-5762550B080D}" destId="{927904B4-E4A5-460E-9F78-AD2B31B54209}" srcOrd="0" destOrd="0" parTransId="{40A7FBCE-2858-4A53-9E3A-3958BBB27ED0}" sibTransId="{92254ECD-1FA4-4A22-ABFA-FCEC63B07F91}"/>
    <dgm:cxn modelId="{AAA15156-D056-4D9A-91BB-AF59285A9349}" type="presOf" srcId="{927904B4-E4A5-460E-9F78-AD2B31B54209}" destId="{A5A610E9-69E3-44F1-864E-A0B347C02952}" srcOrd="0" destOrd="0" presId="urn:microsoft.com/office/officeart/2005/8/layout/vList2"/>
    <dgm:cxn modelId="{FDAD187B-B7E7-4376-A442-8EAADFA98B3B}" type="presParOf" srcId="{6A1EAC60-F1F5-4890-B309-192289323A64}" destId="{A5A610E9-69E3-44F1-864E-A0B347C0295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160900-4419-43D7-A15C-FE92923F5F5B}">
      <dsp:nvSpPr>
        <dsp:cNvPr id="0" name=""/>
        <dsp:cNvSpPr/>
      </dsp:nvSpPr>
      <dsp:spPr>
        <a:xfrm>
          <a:off x="1980599" y="648076"/>
          <a:ext cx="3917126" cy="28177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tx1"/>
              </a:solidFill>
            </a:rPr>
            <a:t>- плановые и внеплановые проверки;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tx1"/>
              </a:solidFill>
            </a:rPr>
            <a:t>       - согласование заключения                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tx1"/>
              </a:solidFill>
            </a:rPr>
            <a:t>       контракта с единственным 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tx1"/>
              </a:solidFill>
            </a:rPr>
            <a:t>       поставщиком;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tx1"/>
              </a:solidFill>
            </a:rPr>
            <a:t>       - рассмотрение жалоб в        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tx1"/>
              </a:solidFill>
            </a:rPr>
            <a:t>       сфере закупок.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2554249" y="1060724"/>
        <a:ext cx="2769826" cy="1992439"/>
      </dsp:txXfrm>
    </dsp:sp>
    <dsp:sp modelId="{59B0285F-E2B2-42DC-AE13-0EFA1C0BA5C4}">
      <dsp:nvSpPr>
        <dsp:cNvPr id="0" name=""/>
        <dsp:cNvSpPr/>
      </dsp:nvSpPr>
      <dsp:spPr>
        <a:xfrm rot="5428034">
          <a:off x="3841094" y="3403069"/>
          <a:ext cx="170612" cy="4376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 rot="10800000">
        <a:off x="3866895" y="3465013"/>
        <a:ext cx="119428" cy="262606"/>
      </dsp:txXfrm>
    </dsp:sp>
    <dsp:sp modelId="{C5488AD2-F090-4EAA-9973-F28887F7333B}">
      <dsp:nvSpPr>
        <dsp:cNvPr id="0" name=""/>
        <dsp:cNvSpPr/>
      </dsp:nvSpPr>
      <dsp:spPr>
        <a:xfrm>
          <a:off x="2945395" y="3787685"/>
          <a:ext cx="1954598" cy="5773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Заказчики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3231639" y="3872230"/>
        <a:ext cx="1382110" cy="408218"/>
      </dsp:txXfrm>
    </dsp:sp>
    <dsp:sp modelId="{A21FF715-69B7-4CED-8D18-048C49075B00}">
      <dsp:nvSpPr>
        <dsp:cNvPr id="0" name=""/>
        <dsp:cNvSpPr/>
      </dsp:nvSpPr>
      <dsp:spPr>
        <a:xfrm rot="20810558">
          <a:off x="5891192" y="1355087"/>
          <a:ext cx="228481" cy="4376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5892092" y="1450423"/>
        <a:ext cx="159937" cy="262606"/>
      </dsp:txXfrm>
    </dsp:sp>
    <dsp:sp modelId="{F83617EA-DD4D-442A-B0D2-F2BF75C98845}">
      <dsp:nvSpPr>
        <dsp:cNvPr id="0" name=""/>
        <dsp:cNvSpPr/>
      </dsp:nvSpPr>
      <dsp:spPr>
        <a:xfrm>
          <a:off x="6115701" y="904050"/>
          <a:ext cx="1883270" cy="8479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Контрактные службы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6391500" y="1028231"/>
        <a:ext cx="1331672" cy="599597"/>
      </dsp:txXfrm>
    </dsp:sp>
    <dsp:sp modelId="{136C8011-5076-42EE-AC9E-78670F1EFA78}">
      <dsp:nvSpPr>
        <dsp:cNvPr id="0" name=""/>
        <dsp:cNvSpPr/>
      </dsp:nvSpPr>
      <dsp:spPr>
        <a:xfrm rot="1930019">
          <a:off x="5586294" y="3071746"/>
          <a:ext cx="628723" cy="4376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5596371" y="3124329"/>
        <a:ext cx="497420" cy="262606"/>
      </dsp:txXfrm>
    </dsp:sp>
    <dsp:sp modelId="{3FECE18C-B347-474E-BFDB-5318B7F34412}">
      <dsp:nvSpPr>
        <dsp:cNvPr id="0" name=""/>
        <dsp:cNvSpPr/>
      </dsp:nvSpPr>
      <dsp:spPr>
        <a:xfrm>
          <a:off x="6044828" y="3526648"/>
          <a:ext cx="1872186" cy="8866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Контрактные управляющие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6319003" y="3656501"/>
        <a:ext cx="1323836" cy="626987"/>
      </dsp:txXfrm>
    </dsp:sp>
    <dsp:sp modelId="{2A4B64AF-A785-40BA-8CCF-BF0BF4C9BCA1}">
      <dsp:nvSpPr>
        <dsp:cNvPr id="0" name=""/>
        <dsp:cNvSpPr/>
      </dsp:nvSpPr>
      <dsp:spPr>
        <a:xfrm rot="8958410">
          <a:off x="1859074" y="2941503"/>
          <a:ext cx="442497" cy="4376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 rot="10800000">
        <a:off x="1981180" y="2995527"/>
        <a:ext cx="311194" cy="262606"/>
      </dsp:txXfrm>
    </dsp:sp>
    <dsp:sp modelId="{A5CF0238-7F77-4AA7-9D42-6E691C744414}">
      <dsp:nvSpPr>
        <dsp:cNvPr id="0" name=""/>
        <dsp:cNvSpPr/>
      </dsp:nvSpPr>
      <dsp:spPr>
        <a:xfrm>
          <a:off x="0" y="3269109"/>
          <a:ext cx="2103344" cy="10036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Комиссии по осуществлению </a:t>
          </a:r>
          <a:r>
            <a:rPr lang="ru-RU" sz="1200" b="1" kern="1200" smtClean="0">
              <a:solidFill>
                <a:schemeClr val="tx1"/>
              </a:solidFill>
            </a:rPr>
            <a:t>закупок 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308028" y="3416093"/>
        <a:ext cx="1487288" cy="709701"/>
      </dsp:txXfrm>
    </dsp:sp>
    <dsp:sp modelId="{EDE66EED-EE60-402B-932A-2B05D863E117}">
      <dsp:nvSpPr>
        <dsp:cNvPr id="0" name=""/>
        <dsp:cNvSpPr/>
      </dsp:nvSpPr>
      <dsp:spPr>
        <a:xfrm rot="11765279">
          <a:off x="1857458" y="1265307"/>
          <a:ext cx="191270" cy="43767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 rot="10800000">
        <a:off x="1913715" y="1360793"/>
        <a:ext cx="133889" cy="262606"/>
      </dsp:txXfrm>
    </dsp:sp>
    <dsp:sp modelId="{C1B70ED8-E462-46EF-8EA1-26308522EE36}">
      <dsp:nvSpPr>
        <dsp:cNvPr id="0" name=""/>
        <dsp:cNvSpPr/>
      </dsp:nvSpPr>
      <dsp:spPr>
        <a:xfrm>
          <a:off x="106901" y="691395"/>
          <a:ext cx="1758377" cy="10277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Уполномоченные органы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364409" y="841900"/>
        <a:ext cx="1243361" cy="7267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16294E-F105-47CE-9903-DF604E1B615B}">
      <dsp:nvSpPr>
        <dsp:cNvPr id="0" name=""/>
        <dsp:cNvSpPr/>
      </dsp:nvSpPr>
      <dsp:spPr>
        <a:xfrm>
          <a:off x="809891" y="0"/>
          <a:ext cx="2831181" cy="734376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Всего проверок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831400" y="21509"/>
        <a:ext cx="2788163" cy="691358"/>
      </dsp:txXfrm>
    </dsp:sp>
    <dsp:sp modelId="{236D9B68-84CB-4990-844F-488890EFC3E3}">
      <dsp:nvSpPr>
        <dsp:cNvPr id="0" name=""/>
        <dsp:cNvSpPr/>
      </dsp:nvSpPr>
      <dsp:spPr>
        <a:xfrm>
          <a:off x="1093009" y="734376"/>
          <a:ext cx="203138" cy="3431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3124"/>
              </a:lnTo>
              <a:lnTo>
                <a:pt x="203138" y="34312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5E6BB9-B918-476C-B674-F406CA71ADC0}">
      <dsp:nvSpPr>
        <dsp:cNvPr id="0" name=""/>
        <dsp:cNvSpPr/>
      </dsp:nvSpPr>
      <dsp:spPr>
        <a:xfrm>
          <a:off x="1296148" y="864096"/>
          <a:ext cx="2310246" cy="4268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13 плановых</a:t>
          </a:r>
          <a:endParaRPr lang="ru-RU" sz="2000" kern="1200" dirty="0"/>
        </a:p>
      </dsp:txBody>
      <dsp:txXfrm>
        <a:off x="1308649" y="876597"/>
        <a:ext cx="2285244" cy="401806"/>
      </dsp:txXfrm>
    </dsp:sp>
    <dsp:sp modelId="{E1C6C59B-4BD3-4FAE-A5AB-C26F47CF8A99}">
      <dsp:nvSpPr>
        <dsp:cNvPr id="0" name=""/>
        <dsp:cNvSpPr/>
      </dsp:nvSpPr>
      <dsp:spPr>
        <a:xfrm>
          <a:off x="1093009" y="734376"/>
          <a:ext cx="203138" cy="10347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4767"/>
              </a:lnTo>
              <a:lnTo>
                <a:pt x="203138" y="10347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12EB44-6181-4C20-AD72-41E959EF9CCD}">
      <dsp:nvSpPr>
        <dsp:cNvPr id="0" name=""/>
        <dsp:cNvSpPr/>
      </dsp:nvSpPr>
      <dsp:spPr>
        <a:xfrm>
          <a:off x="1296148" y="1512172"/>
          <a:ext cx="2325826" cy="5139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8 внеплановых</a:t>
          </a:r>
          <a:endParaRPr lang="ru-RU" sz="2000" kern="1200" dirty="0"/>
        </a:p>
      </dsp:txBody>
      <dsp:txXfrm>
        <a:off x="1311201" y="1527225"/>
        <a:ext cx="2295720" cy="483836"/>
      </dsp:txXfrm>
    </dsp:sp>
    <dsp:sp modelId="{9CFEC325-559A-4C67-A4E0-CAA2CE3EFC50}">
      <dsp:nvSpPr>
        <dsp:cNvPr id="0" name=""/>
        <dsp:cNvSpPr/>
      </dsp:nvSpPr>
      <dsp:spPr>
        <a:xfrm>
          <a:off x="4505744" y="0"/>
          <a:ext cx="2640333" cy="787998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Нарушений законодательства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4528824" y="23080"/>
        <a:ext cx="2594173" cy="741838"/>
      </dsp:txXfrm>
    </dsp:sp>
    <dsp:sp modelId="{11312FD2-9916-43E9-827A-51FE0243832E}">
      <dsp:nvSpPr>
        <dsp:cNvPr id="0" name=""/>
        <dsp:cNvSpPr/>
      </dsp:nvSpPr>
      <dsp:spPr>
        <a:xfrm>
          <a:off x="4769777" y="787998"/>
          <a:ext cx="198782" cy="4992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9243"/>
              </a:lnTo>
              <a:lnTo>
                <a:pt x="198782" y="4992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B40CB3-A0E6-462F-BF5E-09D80D99C966}">
      <dsp:nvSpPr>
        <dsp:cNvPr id="0" name=""/>
        <dsp:cNvSpPr/>
      </dsp:nvSpPr>
      <dsp:spPr>
        <a:xfrm>
          <a:off x="4968560" y="1008120"/>
          <a:ext cx="2433343" cy="5582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86</a:t>
          </a:r>
          <a:r>
            <a:rPr lang="ru-RU" sz="2000" kern="1200" dirty="0" smtClean="0">
              <a:solidFill>
                <a:srgbClr val="FF0000"/>
              </a:solidFill>
            </a:rPr>
            <a:t> </a:t>
          </a:r>
          <a:r>
            <a:rPr lang="ru-RU" sz="2000" kern="1200" dirty="0" smtClean="0"/>
            <a:t>Законодательства о закупках</a:t>
          </a:r>
          <a:endParaRPr lang="ru-RU" sz="2000" kern="1200" dirty="0"/>
        </a:p>
      </dsp:txBody>
      <dsp:txXfrm>
        <a:off x="4984910" y="1024470"/>
        <a:ext cx="2400643" cy="525544"/>
      </dsp:txXfrm>
    </dsp:sp>
    <dsp:sp modelId="{ECC491A3-1D34-4784-9958-F4122A76A4EE}">
      <dsp:nvSpPr>
        <dsp:cNvPr id="0" name=""/>
        <dsp:cNvSpPr/>
      </dsp:nvSpPr>
      <dsp:spPr>
        <a:xfrm>
          <a:off x="4769777" y="787998"/>
          <a:ext cx="198782" cy="1230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0034"/>
              </a:lnTo>
              <a:lnTo>
                <a:pt x="198782" y="12300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21401A-430D-40CF-9F52-56E1B50A62E3}">
      <dsp:nvSpPr>
        <dsp:cNvPr id="0" name=""/>
        <dsp:cNvSpPr/>
      </dsp:nvSpPr>
      <dsp:spPr>
        <a:xfrm>
          <a:off x="4968560" y="1800198"/>
          <a:ext cx="2176446" cy="4356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70 КоАП РФ</a:t>
          </a:r>
          <a:endParaRPr lang="ru-RU" sz="2000" kern="1200" dirty="0"/>
        </a:p>
      </dsp:txBody>
      <dsp:txXfrm>
        <a:off x="4981320" y="1812958"/>
        <a:ext cx="2150926" cy="4101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E64730-DE00-40DB-B67D-4686A411B8E9}">
      <dsp:nvSpPr>
        <dsp:cNvPr id="0" name=""/>
        <dsp:cNvSpPr/>
      </dsp:nvSpPr>
      <dsp:spPr>
        <a:xfrm>
          <a:off x="0" y="430829"/>
          <a:ext cx="8157592" cy="1834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По итогам 2017 года заказчики обязаны составить отчет об объеме закупок у СМП, СОНО и </a:t>
          </a:r>
          <a:r>
            <a:rPr lang="ru-RU" sz="1800" b="1" kern="1200" dirty="0" smtClean="0"/>
            <a:t>до 1 апреля 2018 года</a:t>
          </a:r>
          <a:r>
            <a:rPr lang="ru-RU" sz="1800" kern="1200" dirty="0" smtClean="0"/>
            <a:t> разместить его в ЕИС в сфере закупок. В такой отчет включается информация о заключенных контрактах с СМП, СОНО, а также информация о несостоявшихся определениях поставщиков (подрядчиков, исполнителей) с участием СМП, СОНО.</a:t>
          </a:r>
          <a:endParaRPr lang="ru-RU" sz="1800" kern="1200" dirty="0"/>
        </a:p>
      </dsp:txBody>
      <dsp:txXfrm>
        <a:off x="89575" y="520404"/>
        <a:ext cx="7978442" cy="1655810"/>
      </dsp:txXfrm>
    </dsp:sp>
    <dsp:sp modelId="{DA73BB19-3E0C-4CF4-9E40-F030FD50EDA3}">
      <dsp:nvSpPr>
        <dsp:cNvPr id="0" name=""/>
        <dsp:cNvSpPr/>
      </dsp:nvSpPr>
      <dsp:spPr>
        <a:xfrm>
          <a:off x="0" y="2458668"/>
          <a:ext cx="8157592" cy="217063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При </a:t>
          </a:r>
          <a:r>
            <a:rPr lang="ru-RU" sz="1800" kern="1200" baseline="0" dirty="0" smtClean="0"/>
            <a:t>составлении</a:t>
          </a:r>
          <a:r>
            <a:rPr lang="ru-RU" sz="1800" kern="1200" dirty="0" smtClean="0"/>
            <a:t> указанного отчета заказчикам, осуществляющим все свои закупки по п.4  ч.1  ст. 93 Закона № 44-ФЗ, следует учесть информацию, изложенную в </a:t>
          </a:r>
          <a:r>
            <a:rPr lang="ru-RU" sz="1800" b="1" kern="1200" dirty="0" smtClean="0"/>
            <a:t>письме  Минфина России от  8 ноября 2017 года                            № 24-01-10/73595</a:t>
          </a:r>
          <a:r>
            <a:rPr lang="ru-RU" sz="1800" kern="1200" dirty="0" smtClean="0"/>
            <a:t>, а именно о наличии обязанности формировать отчет об объеме закупок у СМП, СОНО с указанием значений показателей равными нулю. Как разъяснило ведомство, обязанность составлять отчет об объеме закупок у СМП и СОНО сохраняется у заказчика, если он проводит только закупки малого объема у единственного поставщика.</a:t>
          </a:r>
          <a:endParaRPr lang="ru-RU" sz="1800" kern="1200" dirty="0"/>
        </a:p>
      </dsp:txBody>
      <dsp:txXfrm>
        <a:off x="105962" y="2564630"/>
        <a:ext cx="7945668" cy="1958709"/>
      </dsp:txXfrm>
    </dsp:sp>
    <dsp:sp modelId="{FEA625BF-72EF-43E0-AE77-A7572846A8AA}">
      <dsp:nvSpPr>
        <dsp:cNvPr id="0" name=""/>
        <dsp:cNvSpPr/>
      </dsp:nvSpPr>
      <dsp:spPr>
        <a:xfrm>
          <a:off x="0" y="4575887"/>
          <a:ext cx="8157592" cy="1233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9004" tIns="6350" rIns="35560" bIns="6350" numCol="1" spcCol="1270" anchor="t" anchorCtr="0">
          <a:noAutofit/>
        </a:bodyPr>
        <a:lstStyle/>
        <a:p>
          <a:pPr marL="57150" lvl="1" indent="-57150" algn="l" defTabSz="177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400" kern="1200"/>
        </a:p>
        <a:p>
          <a:pPr marL="57150" lvl="1" indent="-57150" algn="l" defTabSz="177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400" kern="1200"/>
        </a:p>
      </dsp:txBody>
      <dsp:txXfrm>
        <a:off x="0" y="4575887"/>
        <a:ext cx="8157592" cy="1233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A31902-10CE-4294-A066-ADC552B573E0}">
      <dsp:nvSpPr>
        <dsp:cNvPr id="0" name=""/>
        <dsp:cNvSpPr/>
      </dsp:nvSpPr>
      <dsp:spPr>
        <a:xfrm>
          <a:off x="0" y="0"/>
          <a:ext cx="8712968" cy="206156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На сайте департамента по  регулированию контрактной системы Краснодарского края</a:t>
          </a:r>
          <a:r>
            <a:rPr lang="ru-RU" sz="1800" kern="1200" dirty="0" smtClean="0"/>
            <a:t> в подразделе «Методические рекомендации в рамках контрактной системы в сфере закупок» (Планирование закупок/Преференции, ограничения) раздела «Осуществление закупок для обеспечения государственных и муниципальных нужд (Закон № 44-ФЗ)» размещен образец заполнения формы отчета об объеме закупок у СМП, СОНО, а также методические рекомендации по осуществлению закупок у указанной категории лиц.</a:t>
          </a:r>
          <a:endParaRPr lang="ru-RU" sz="1800" kern="1200" dirty="0"/>
        </a:p>
      </dsp:txBody>
      <dsp:txXfrm>
        <a:off x="100638" y="100638"/>
        <a:ext cx="8511692" cy="186029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A610E9-69E3-44F1-864E-A0B347C02952}">
      <dsp:nvSpPr>
        <dsp:cNvPr id="0" name=""/>
        <dsp:cNvSpPr/>
      </dsp:nvSpPr>
      <dsp:spPr>
        <a:xfrm>
          <a:off x="0" y="0"/>
          <a:ext cx="7776864" cy="412488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Разработана и размещена на официальном интернет - портале администрации и Городской Думы муниципального образования город Краснодар (krd.ru) в разделе Департамента </a:t>
          </a:r>
          <a:r>
            <a:rPr lang="ru-RU" sz="3000" b="1" kern="1200" dirty="0" smtClean="0"/>
            <a:t>Карта рисков </a:t>
          </a:r>
          <a:r>
            <a:rPr lang="ru-RU" sz="3000" kern="1200" dirty="0" smtClean="0"/>
            <a:t>при осуществлении закупок для муниципальных нужд в соответствии с Законом № 44-ФЗ.</a:t>
          </a:r>
          <a:endParaRPr lang="ru-RU" sz="3000" kern="1200" dirty="0"/>
        </a:p>
      </dsp:txBody>
      <dsp:txXfrm>
        <a:off x="201360" y="201360"/>
        <a:ext cx="7374144" cy="37221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13CE14-8850-4EAC-9CFC-4234043A08E5}" type="datetimeFigureOut">
              <a:rPr lang="ru-RU" smtClean="0"/>
              <a:t>13.04.2022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AE573-292D-44AE-B629-2136479AC8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590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AE573-292D-44AE-B629-2136479AC8E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244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AE573-292D-44AE-B629-2136479AC8E7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608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8296E5-F40C-4745-A510-249CD01F405C}" type="datetimeFigureOut">
              <a:rPr lang="fr-FR" smtClean="0"/>
              <a:pPr>
                <a:defRPr/>
              </a:pPr>
              <a:t>13/04/2022</a:t>
            </a:fld>
            <a:endParaRPr lang="fr-C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377FFA-2FC9-4CB7-987D-6D3BC4C79031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93567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8296E5-F40C-4745-A510-249CD01F405C}" type="datetimeFigureOut">
              <a:rPr lang="fr-FR" smtClean="0"/>
              <a:pPr>
                <a:defRPr/>
              </a:pPr>
              <a:t>13/04/2022</a:t>
            </a:fld>
            <a:endParaRPr lang="fr-C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377FFA-2FC9-4CB7-987D-6D3BC4C79031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441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8296E5-F40C-4745-A510-249CD01F405C}" type="datetimeFigureOut">
              <a:rPr lang="fr-FR" smtClean="0"/>
              <a:pPr>
                <a:defRPr/>
              </a:pPr>
              <a:t>13/04/2022</a:t>
            </a:fld>
            <a:endParaRPr lang="fr-C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377FFA-2FC9-4CB7-987D-6D3BC4C79031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85412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8296E5-F40C-4745-A510-249CD01F405C}" type="datetimeFigureOut">
              <a:rPr lang="fr-FR" smtClean="0"/>
              <a:pPr>
                <a:defRPr/>
              </a:pPr>
              <a:t>13/04/2022</a:t>
            </a:fld>
            <a:endParaRPr lang="fr-C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377FFA-2FC9-4CB7-987D-6D3BC4C79031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6493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8296E5-F40C-4745-A510-249CD01F405C}" type="datetimeFigureOut">
              <a:rPr lang="fr-FR" smtClean="0"/>
              <a:pPr>
                <a:defRPr/>
              </a:pPr>
              <a:t>13/04/2022</a:t>
            </a:fld>
            <a:endParaRPr lang="fr-C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377FFA-2FC9-4CB7-987D-6D3BC4C79031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42957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8296E5-F40C-4745-A510-249CD01F405C}" type="datetimeFigureOut">
              <a:rPr lang="fr-FR" smtClean="0"/>
              <a:pPr>
                <a:defRPr/>
              </a:pPr>
              <a:t>13/04/2022</a:t>
            </a:fld>
            <a:endParaRPr lang="fr-C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377FFA-2FC9-4CB7-987D-6D3BC4C79031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9860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8296E5-F40C-4745-A510-249CD01F405C}" type="datetimeFigureOut">
              <a:rPr lang="fr-FR" smtClean="0"/>
              <a:pPr>
                <a:defRPr/>
              </a:pPr>
              <a:t>13/04/2022</a:t>
            </a:fld>
            <a:endParaRPr lang="fr-C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377FFA-2FC9-4CB7-987D-6D3BC4C79031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57028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8296E5-F40C-4745-A510-249CD01F405C}" type="datetimeFigureOut">
              <a:rPr lang="fr-FR" smtClean="0"/>
              <a:pPr>
                <a:defRPr/>
              </a:pPr>
              <a:t>13/04/2022</a:t>
            </a:fld>
            <a:endParaRPr lang="fr-C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377FFA-2FC9-4CB7-987D-6D3BC4C79031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3843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8296E5-F40C-4745-A510-249CD01F405C}" type="datetimeFigureOut">
              <a:rPr lang="fr-FR" smtClean="0"/>
              <a:pPr>
                <a:defRPr/>
              </a:pPr>
              <a:t>13/04/2022</a:t>
            </a:fld>
            <a:endParaRPr lang="fr-C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377FFA-2FC9-4CB7-987D-6D3BC4C79031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64089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8296E5-F40C-4745-A510-249CD01F405C}" type="datetimeFigureOut">
              <a:rPr lang="fr-FR" smtClean="0"/>
              <a:pPr>
                <a:defRPr/>
              </a:pPr>
              <a:t>13/04/2022</a:t>
            </a:fld>
            <a:endParaRPr lang="fr-C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377FFA-2FC9-4CB7-987D-6D3BC4C79031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42118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8296E5-F40C-4745-A510-249CD01F405C}" type="datetimeFigureOut">
              <a:rPr lang="fr-FR" smtClean="0"/>
              <a:pPr>
                <a:defRPr/>
              </a:pPr>
              <a:t>13/04/2022</a:t>
            </a:fld>
            <a:endParaRPr lang="fr-C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377FFA-2FC9-4CB7-987D-6D3BC4C79031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71174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B8296E5-F40C-4745-A510-249CD01F405C}" type="datetimeFigureOut">
              <a:rPr lang="fr-FR" smtClean="0"/>
              <a:pPr>
                <a:defRPr/>
              </a:pPr>
              <a:t>13/04/2022</a:t>
            </a:fld>
            <a:endParaRPr lang="fr-C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6377FFA-2FC9-4CB7-987D-6D3BC4C79031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98614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mc:AlternateContent xmlns:mc="http://schemas.openxmlformats.org/markup-compatibility/2006" xmlns:p14="http://schemas.microsoft.com/office/powerpoint/2010/main">
    <mc:Choice Requires="p14">
      <p:transition p14:dur="250">
        <p14:ferris dir="l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323528" y="620688"/>
            <a:ext cx="8640960" cy="5472608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cmpd="dbl">
            <a:solidFill>
              <a:srgbClr val="4C54F2"/>
            </a:solidFill>
            <a:prstDash val="sysDash"/>
          </a:ln>
        </p:spPr>
        <p:txBody>
          <a:bodyPr/>
          <a:lstStyle/>
          <a:p>
            <a:r>
              <a:rPr lang="ru-RU" sz="2800" b="1" dirty="0" smtClean="0">
                <a:solidFill>
                  <a:srgbClr val="4C54F2"/>
                </a:solidFill>
              </a:rPr>
              <a:t>Контроль в сфере закупок </a:t>
            </a:r>
            <a:br>
              <a:rPr lang="ru-RU" sz="2800" b="1" dirty="0" smtClean="0">
                <a:solidFill>
                  <a:srgbClr val="4C54F2"/>
                </a:solidFill>
              </a:rPr>
            </a:br>
            <a:r>
              <a:rPr lang="ru-RU" sz="2800" b="1" dirty="0" smtClean="0">
                <a:solidFill>
                  <a:srgbClr val="4C54F2"/>
                </a:solidFill>
              </a:rPr>
              <a:t>товаров, работ, услуг </a:t>
            </a:r>
            <a:br>
              <a:rPr lang="ru-RU" sz="2800" b="1" dirty="0" smtClean="0">
                <a:solidFill>
                  <a:srgbClr val="4C54F2"/>
                </a:solidFill>
              </a:rPr>
            </a:br>
            <a:r>
              <a:rPr lang="ru-RU" sz="2800" b="1" dirty="0" smtClean="0">
                <a:solidFill>
                  <a:srgbClr val="4C54F2"/>
                </a:solidFill>
              </a:rPr>
              <a:t>для обеспечения </a:t>
            </a:r>
            <a:br>
              <a:rPr lang="ru-RU" sz="2800" b="1" dirty="0" smtClean="0">
                <a:solidFill>
                  <a:srgbClr val="4C54F2"/>
                </a:solidFill>
              </a:rPr>
            </a:br>
            <a:r>
              <a:rPr lang="ru-RU" sz="2800" b="1" dirty="0" smtClean="0">
                <a:solidFill>
                  <a:srgbClr val="4C54F2"/>
                </a:solidFill>
              </a:rPr>
              <a:t>государственных и муниципальных нужд, осуществляемый департаментом экономического развития, инвестиций и внешних связей администрации муниципального образования город Краснодар</a:t>
            </a:r>
            <a:endParaRPr lang="fr-CA" sz="2800" b="1" dirty="0" smtClean="0">
              <a:solidFill>
                <a:srgbClr val="4C54F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14:ferris dir="l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63272" cy="158417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4C54F2"/>
                </a:solidFill>
              </a:rPr>
              <a:t>Размещение отчёта об исполнении контракта и размещение сведений о заключении контракта (его изменении), об исполнении и расторжении </a:t>
            </a:r>
            <a:endParaRPr lang="ru-RU" sz="2400" b="1" dirty="0">
              <a:solidFill>
                <a:srgbClr val="4C54F2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Изменение с 01.07.2018</a:t>
            </a:r>
          </a:p>
          <a:p>
            <a:pPr marL="0" indent="0" algn="ctr">
              <a:buNone/>
            </a:pPr>
            <a:r>
              <a:rPr lang="ru-RU" dirty="0" smtClean="0"/>
              <a:t>Федеральный закон от 31.12.2017 № 504-ФЗ</a:t>
            </a:r>
          </a:p>
          <a:p>
            <a:pPr marL="0" indent="0" algn="ctr">
              <a:buNone/>
            </a:pPr>
            <a:r>
              <a:rPr lang="ru-RU" dirty="0" smtClean="0"/>
              <a:t>«О внесении изменений в 44-ФЗ                      «О контрактной системе в сфере закупок товаров, работ, услуг для обеспечения государственных и муниципальных нужд»</a:t>
            </a: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984851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64807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Закупки у единственного поставщика ч.1 ст.93 Закона № 44-ФЗ</a:t>
            </a:r>
            <a:endParaRPr lang="fr-CA" sz="2400" dirty="0" smtClean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1330623"/>
              </p:ext>
            </p:extLst>
          </p:nvPr>
        </p:nvGraphicFramePr>
        <p:xfrm>
          <a:off x="251520" y="808816"/>
          <a:ext cx="8640960" cy="5832024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142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2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7721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Основание</a:t>
                      </a:r>
                      <a:endParaRPr lang="ru-RU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Объект закупки</a:t>
                      </a:r>
                      <a:endParaRPr lang="ru-RU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/>
                        <a:t>     Примечание </a:t>
                      </a:r>
                      <a:endParaRPr lang="ru-RU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974850" algn="l"/>
                        </a:tabLst>
                        <a:defRPr/>
                      </a:pPr>
                      <a:r>
                        <a:rPr lang="ru-RU" sz="1400" b="0" dirty="0" smtClean="0"/>
                        <a:t>Сведения</a:t>
                      </a:r>
                      <a:r>
                        <a:rPr lang="ru-RU" sz="1400" b="0" baseline="0" dirty="0" smtClean="0"/>
                        <a:t> о заключении контракта (его изменения), сведения об исполнении контракта направляются в реестр контрактов в течение 3 рабочих дней с даты заключения, изменения, исполнения контракта (ч.3 ст.103). </a:t>
                      </a:r>
                      <a:r>
                        <a:rPr lang="ru-RU" sz="1400" b="0" baseline="0" smtClean="0"/>
                        <a:t>С 01.07.2018  вносятся изменения.</a:t>
                      </a:r>
                      <a:endParaRPr lang="ru-RU" sz="1400" b="0" smtClean="0"/>
                    </a:p>
                    <a:p>
                      <a:pPr marL="0" indent="0" algn="l">
                        <a:tabLst>
                          <a:tab pos="1974850" algn="l"/>
                        </a:tabLst>
                      </a:pPr>
                      <a:endParaRPr lang="ru-RU" sz="1400" b="0" baseline="0" dirty="0" smtClean="0"/>
                    </a:p>
                    <a:p>
                      <a:pPr algn="l"/>
                      <a:endParaRPr lang="ru-RU" sz="1400" b="0" baseline="0" dirty="0" smtClean="0"/>
                    </a:p>
                    <a:p>
                      <a:pPr algn="l"/>
                      <a:r>
                        <a:rPr lang="ru-RU" sz="1400" b="0" baseline="0" dirty="0" smtClean="0"/>
                        <a:t>Отчёт об исполнении контракта,   результатах отдельного    этапа исполнения контракта в течение 7 рабочих дней размещается в ЕИС со дня оплаты, подписания документа о приемке, расторжения контракта  (ч.9 – ч.11 ст. 94). С 01.07.2018  вносятся изменения.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482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Пункт 1 части 1 статьи 93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Общедоступная почтовая связь (в том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числе пересылка внутренних писем и передача внутренних телеграмм). Общедоступная телефонная связь (междугородняя</a:t>
                      </a:r>
                      <a:r>
                        <a:rPr lang="ru-RU" sz="1200" baseline="0" dirty="0" smtClean="0"/>
                        <a:t> и</a:t>
                      </a:r>
                      <a:r>
                        <a:rPr lang="ru-RU" sz="1200" dirty="0" smtClean="0"/>
                        <a:t> местная)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Данные услуги относятся к сфере деятельности субъектов естественных монополий.</a:t>
                      </a:r>
                    </a:p>
                    <a:p>
                      <a:pPr algn="l"/>
                      <a:r>
                        <a:rPr lang="ru-RU" sz="1200" b="1" dirty="0" smtClean="0"/>
                        <a:t>Извещение</a:t>
                      </a:r>
                      <a:r>
                        <a:rPr lang="ru-RU" sz="1200" b="1" baseline="0" dirty="0" smtClean="0"/>
                        <a:t> о проведении закупки за 5 дней</a:t>
                      </a:r>
                      <a:r>
                        <a:rPr lang="ru-RU" sz="1200" baseline="0" dirty="0" smtClean="0"/>
                        <a:t> до даты заключения контракта </a:t>
                      </a:r>
                    </a:p>
                    <a:p>
                      <a:pPr algn="l"/>
                      <a:r>
                        <a:rPr lang="ru-RU" sz="1200" baseline="0" dirty="0" smtClean="0"/>
                        <a:t>(ч.2 ст.93)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526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Пункт 8 части 1 статьи 93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ru-RU" sz="1200" dirty="0" smtClean="0"/>
                        <a:t>Водоснабжение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ru-RU" sz="1200" dirty="0" smtClean="0"/>
                        <a:t>Водоотведение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ru-RU" sz="1200" dirty="0" smtClean="0"/>
                        <a:t>Теплоснабжение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ru-RU" sz="1200" dirty="0" smtClean="0"/>
                        <a:t>Газоснабжение</a:t>
                      </a:r>
                      <a:r>
                        <a:rPr lang="ru-RU" sz="1200" baseline="0" dirty="0" smtClean="0"/>
                        <a:t> (кроме услуг по реализации сжиженного газа)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Услуги оказываются по регулируемым в соответствии с законодательством ценам (тарифам). </a:t>
                      </a:r>
                      <a:r>
                        <a:rPr lang="ru-RU" sz="1200" b="1" dirty="0" smtClean="0"/>
                        <a:t>Извещение о проведении закупки за 5 дней</a:t>
                      </a:r>
                      <a:r>
                        <a:rPr lang="ru-RU" sz="1200" dirty="0" smtClean="0"/>
                        <a:t> до даты заключения контракта ( ч.2 ст.93)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440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Пункт 29 части 1 статьи 93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Энергоснабжение или купля-продажа электрической энергии</a:t>
                      </a:r>
                      <a:r>
                        <a:rPr lang="ru-RU" sz="1200" baseline="0" dirty="0" smtClean="0"/>
                        <a:t> 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Контракт должен</a:t>
                      </a:r>
                      <a:r>
                        <a:rPr lang="ru-RU" sz="1200" baseline="0" dirty="0" smtClean="0"/>
                        <a:t> быть заключен с гарантирующим поставщиком. Извещение не требуется. 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959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Пункт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32 части 1 статьи 93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Аренда нежилого здания, строения, сооружения, нежилого помещения.</a:t>
                      </a:r>
                    </a:p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Отчёт о невозможности</a:t>
                      </a:r>
                      <a:r>
                        <a:rPr lang="ru-RU" sz="1200" baseline="0" dirty="0" smtClean="0"/>
                        <a:t> и нецелесообразности использования иных способов определения поставщика  (ч.3 ст.93). Расчет и обоснование цены контракта ( ч.4 ст.93). Извещение не требуется.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1388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10000">
        <p14:prism isContent="1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707"/>
            <a:ext cx="8445624" cy="745997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Закупки у единственного поставщика ч.1 ст. 93 Закона № 44-ФЗ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1444741"/>
              </p:ext>
            </p:extLst>
          </p:nvPr>
        </p:nvGraphicFramePr>
        <p:xfrm>
          <a:off x="323528" y="836712"/>
          <a:ext cx="8496944" cy="585216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454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5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6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925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Основание 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0085" marR="900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Ограничения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0085" marR="900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Примечание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  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L="90085" marR="900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022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Пункт 4 части 1 </a:t>
                      </a:r>
                    </a:p>
                    <a:p>
                      <a:pPr algn="ctr"/>
                      <a:r>
                        <a:rPr lang="ru-RU" dirty="0" smtClean="0"/>
                        <a:t>статьи 93 </a:t>
                      </a:r>
                      <a:endParaRPr lang="ru-RU" dirty="0"/>
                    </a:p>
                  </a:txBody>
                  <a:tcPr marL="90085" marR="900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ru-RU" sz="1400" dirty="0" smtClean="0"/>
                        <a:t>Цена контракта не может быть больше 100 тыс. руб.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ru-RU" sz="1400" dirty="0" smtClean="0"/>
                        <a:t>Годовой объём закупок</a:t>
                      </a:r>
                      <a:r>
                        <a:rPr lang="ru-RU" sz="1400" baseline="0" dirty="0" smtClean="0"/>
                        <a:t> не должен превышать  2млн. руб. или 5% СГОЗ, но не более 50 млн. руб. Годовой объём закупок для нужд сельских поселений не ограничен.</a:t>
                      </a:r>
                      <a:endParaRPr lang="ru-RU" dirty="0"/>
                    </a:p>
                  </a:txBody>
                  <a:tcPr marL="90085" marR="900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Извещение не требуется.</a:t>
                      </a:r>
                      <a:endParaRPr lang="ru-RU" sz="1600" dirty="0"/>
                    </a:p>
                  </a:txBody>
                  <a:tcPr marL="90085" marR="900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966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Пункт 5 части 1 </a:t>
                      </a:r>
                    </a:p>
                    <a:p>
                      <a:pPr algn="ctr"/>
                      <a:r>
                        <a:rPr lang="ru-RU" dirty="0" smtClean="0"/>
                        <a:t>статьи 93</a:t>
                      </a:r>
                      <a:endParaRPr lang="ru-RU" dirty="0"/>
                    </a:p>
                  </a:txBody>
                  <a:tcPr marL="90085" marR="900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ru-RU" sz="1400" dirty="0" smtClean="0"/>
                        <a:t>Могут применять только отдельные категории</a:t>
                      </a:r>
                      <a:r>
                        <a:rPr lang="ru-RU" sz="1400" baseline="0" dirty="0" smtClean="0"/>
                        <a:t> заказчиков, в частности государственные и муниципальные образовательные организации.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ru-RU" sz="1400" baseline="0" dirty="0" smtClean="0"/>
                        <a:t>Цена контракта не может быть больше 400 тыс. руб.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ru-RU" sz="1400" baseline="0" dirty="0" smtClean="0"/>
                        <a:t>Годовой объём закупок не должен превышать 50% СГОЗ и не может составлять более 20 </a:t>
                      </a:r>
                      <a:r>
                        <a:rPr lang="ru-RU" sz="1400" baseline="0" dirty="0" err="1" smtClean="0"/>
                        <a:t>млн.руб</a:t>
                      </a:r>
                      <a:r>
                        <a:rPr lang="ru-RU" sz="1400" baseline="0" dirty="0" smtClean="0"/>
                        <a:t>.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endParaRPr lang="ru-RU" sz="1400" baseline="0" dirty="0" smtClean="0"/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endParaRPr lang="ru-RU" sz="1400" dirty="0"/>
                    </a:p>
                  </a:txBody>
                  <a:tcPr marL="90085" marR="900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Извещение не требуется.</a:t>
                      </a:r>
                    </a:p>
                    <a:p>
                      <a:endParaRPr lang="ru-RU" dirty="0"/>
                    </a:p>
                  </a:txBody>
                  <a:tcPr marL="90085" marR="900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8760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10000">
        <p14:prism isContent="1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/>
              <a:t>ОТЧЕТ ЗАКАЗЧИКА  ОБ ОБЪЕМЕ ЗАКУПОК У СМП, </a:t>
            </a:r>
            <a:r>
              <a:rPr lang="ru-RU" sz="3600" b="1" dirty="0" smtClean="0"/>
              <a:t>СОНО</a:t>
            </a:r>
            <a:endParaRPr lang="fr-CA" sz="3300" b="1" dirty="0" smtClean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6219243"/>
              </p:ext>
            </p:extLst>
          </p:nvPr>
        </p:nvGraphicFramePr>
        <p:xfrm>
          <a:off x="539552" y="1484784"/>
          <a:ext cx="815759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10000">
        <p14:prism isContent="1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801416243"/>
              </p:ext>
            </p:extLst>
          </p:nvPr>
        </p:nvGraphicFramePr>
        <p:xfrm>
          <a:off x="251520" y="188640"/>
          <a:ext cx="8712968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475656" y="2276872"/>
            <a:ext cx="6096000" cy="4064000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ru-RU"/>
          </a:p>
          <a:p>
            <a:pPr lvl="1">
              <a:buChar char="•"/>
            </a:pPr>
            <a:endParaRPr lang="ru-RU"/>
          </a:p>
          <a:p>
            <a:pPr lvl="1">
              <a:buChar char="•"/>
            </a:pPr>
            <a:endParaRPr lang="ru-RU"/>
          </a:p>
          <a:p>
            <a:pPr lvl="0">
              <a:buChar char="•"/>
            </a:pPr>
            <a:endParaRPr lang="ru-RU"/>
          </a:p>
          <a:p>
            <a:pPr lvl="1">
              <a:buChar char="•"/>
            </a:pPr>
            <a:endParaRPr lang="ru-RU"/>
          </a:p>
          <a:p>
            <a:pPr lvl="1">
              <a:buChar char="•"/>
            </a:pPr>
            <a:endParaRPr lang="ru-RU"/>
          </a:p>
          <a:p>
            <a:pPr lvl="0">
              <a:buChar char="•"/>
            </a:pPr>
            <a:endParaRPr lang="ru-RU"/>
          </a:p>
          <a:p>
            <a:pPr lvl="1">
              <a:buChar char="•"/>
            </a:pPr>
            <a:endParaRPr lang="ru-RU"/>
          </a:p>
          <a:p>
            <a:pPr lvl="1">
              <a:buChar char="•"/>
            </a:pPr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2690336"/>
            <a:ext cx="871296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+mn-lt"/>
              </a:rPr>
              <a:t> Частью </a:t>
            </a:r>
            <a:r>
              <a:rPr lang="ru-RU" dirty="0">
                <a:latin typeface="+mn-lt"/>
              </a:rPr>
              <a:t>11 ст.7.30 КоАП РФ установлена  административная ответственность за </a:t>
            </a:r>
            <a:r>
              <a:rPr lang="ru-RU" dirty="0" smtClean="0">
                <a:latin typeface="+mn-lt"/>
              </a:rPr>
              <a:t>            </a:t>
            </a:r>
            <a:r>
              <a:rPr lang="ru-RU" sz="2000" dirty="0">
                <a:latin typeface="+mn-lt"/>
              </a:rPr>
              <a:t> </a:t>
            </a:r>
            <a:r>
              <a:rPr lang="ru-RU" sz="2000" dirty="0" smtClean="0">
                <a:latin typeface="+mn-lt"/>
              </a:rPr>
              <a:t>        </a:t>
            </a:r>
          </a:p>
          <a:p>
            <a:r>
              <a:rPr lang="ru-RU" sz="2000" dirty="0" smtClean="0">
                <a:latin typeface="+mn-lt"/>
              </a:rPr>
              <a:t>      </a:t>
            </a:r>
            <a:r>
              <a:rPr lang="ru-RU" dirty="0" smtClean="0">
                <a:latin typeface="+mn-lt"/>
              </a:rPr>
              <a:t>осуществление </a:t>
            </a:r>
            <a:r>
              <a:rPr lang="ru-RU" dirty="0">
                <a:latin typeface="+mn-lt"/>
              </a:rPr>
              <a:t>закупок у СМП, </a:t>
            </a:r>
            <a:r>
              <a:rPr lang="ru-RU" dirty="0" smtClean="0">
                <a:latin typeface="+mn-lt"/>
              </a:rPr>
              <a:t>СОНО </a:t>
            </a:r>
            <a:r>
              <a:rPr lang="ru-RU" dirty="0">
                <a:latin typeface="+mn-lt"/>
              </a:rPr>
              <a:t>в размере  менее 15% от СГОЗ в сумме </a:t>
            </a:r>
            <a:r>
              <a:rPr lang="ru-RU" dirty="0" smtClean="0">
                <a:latin typeface="+mn-lt"/>
              </a:rPr>
              <a:t>          </a:t>
            </a:r>
          </a:p>
          <a:p>
            <a:r>
              <a:rPr lang="ru-RU" dirty="0" smtClean="0">
                <a:latin typeface="+mn-lt"/>
              </a:rPr>
              <a:t>      50,0 тыс</a:t>
            </a:r>
            <a:r>
              <a:rPr lang="ru-RU" dirty="0">
                <a:latin typeface="+mn-lt"/>
              </a:rPr>
              <a:t>. руб. для должностных лиц.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3861048"/>
            <a:ext cx="85679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+mn-lt"/>
              </a:rPr>
              <a:t>Частью </a:t>
            </a:r>
            <a:r>
              <a:rPr lang="ru-RU" dirty="0">
                <a:latin typeface="+mn-lt"/>
              </a:rPr>
              <a:t>3 ст.7.30 КоАП РФ установлена  административная ответственность за </a:t>
            </a:r>
            <a:r>
              <a:rPr lang="ru-RU" dirty="0" smtClean="0">
                <a:latin typeface="+mn-lt"/>
              </a:rPr>
              <a:t>    </a:t>
            </a:r>
          </a:p>
          <a:p>
            <a:r>
              <a:rPr lang="ru-RU" dirty="0" smtClean="0">
                <a:latin typeface="+mn-lt"/>
              </a:rPr>
              <a:t>     </a:t>
            </a:r>
            <a:r>
              <a:rPr lang="ru-RU" dirty="0" err="1" smtClean="0">
                <a:latin typeface="+mn-lt"/>
              </a:rPr>
              <a:t>неразмещение</a:t>
            </a:r>
            <a:r>
              <a:rPr lang="ru-RU" dirty="0" smtClean="0">
                <a:latin typeface="+mn-lt"/>
              </a:rPr>
              <a:t> </a:t>
            </a:r>
            <a:r>
              <a:rPr lang="ru-RU" dirty="0">
                <a:latin typeface="+mn-lt"/>
              </a:rPr>
              <a:t>в ЕИС  информации и документов, размещение которых </a:t>
            </a:r>
            <a:r>
              <a:rPr lang="ru-RU" dirty="0" smtClean="0">
                <a:latin typeface="+mn-lt"/>
              </a:rPr>
              <a:t> </a:t>
            </a:r>
          </a:p>
          <a:p>
            <a:r>
              <a:rPr lang="ru-RU" dirty="0" smtClean="0">
                <a:latin typeface="+mn-lt"/>
              </a:rPr>
              <a:t>     предусмотрено </a:t>
            </a:r>
            <a:r>
              <a:rPr lang="ru-RU" dirty="0">
                <a:latin typeface="+mn-lt"/>
              </a:rPr>
              <a:t>в соответствии с законодательством о контрактной системе в </a:t>
            </a:r>
            <a:r>
              <a:rPr lang="ru-RU" dirty="0" smtClean="0">
                <a:latin typeface="+mn-lt"/>
              </a:rPr>
              <a:t>  </a:t>
            </a:r>
          </a:p>
          <a:p>
            <a:r>
              <a:rPr lang="ru-RU" dirty="0" smtClean="0">
                <a:latin typeface="+mn-lt"/>
              </a:rPr>
              <a:t>     сумме  </a:t>
            </a:r>
            <a:r>
              <a:rPr lang="ru-RU" dirty="0">
                <a:latin typeface="+mn-lt"/>
              </a:rPr>
              <a:t>50,0 тыс. руб. для должностных лиц.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5229200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+mn-lt"/>
              </a:rPr>
              <a:t>Частью </a:t>
            </a:r>
            <a:r>
              <a:rPr lang="ru-RU" dirty="0">
                <a:latin typeface="+mn-lt"/>
              </a:rPr>
              <a:t>1.4 ст.7.30 КоАП РФ </a:t>
            </a:r>
            <a:r>
              <a:rPr lang="ru-RU" dirty="0" smtClean="0">
                <a:latin typeface="+mn-lt"/>
              </a:rPr>
              <a:t>установлена административная ответственность за размещение </a:t>
            </a:r>
            <a:r>
              <a:rPr lang="ru-RU" dirty="0">
                <a:latin typeface="+mn-lt"/>
              </a:rPr>
              <a:t>в ЕИС информации и документов, подлежащих размещению, с </a:t>
            </a:r>
            <a:r>
              <a:rPr lang="ru-RU" dirty="0" smtClean="0">
                <a:latin typeface="+mn-lt"/>
              </a:rPr>
              <a:t>нарушением </a:t>
            </a:r>
            <a:r>
              <a:rPr lang="ru-RU" dirty="0">
                <a:latin typeface="+mn-lt"/>
              </a:rPr>
              <a:t>требований, предусмотренных законодательством о контрактной </a:t>
            </a:r>
            <a:r>
              <a:rPr lang="ru-RU" dirty="0" smtClean="0">
                <a:latin typeface="+mn-lt"/>
              </a:rPr>
              <a:t>системе </a:t>
            </a:r>
            <a:r>
              <a:rPr lang="ru-RU" dirty="0">
                <a:latin typeface="+mn-lt"/>
              </a:rPr>
              <a:t>в сумме  15,0 тыс. руб. для должностных лиц.</a:t>
            </a:r>
          </a:p>
        </p:txBody>
      </p:sp>
    </p:spTree>
    <p:extLst>
      <p:ext uri="{BB962C8B-B14F-4D97-AF65-F5344CB8AC3E}">
        <p14:creationId xmlns:p14="http://schemas.microsoft.com/office/powerpoint/2010/main" val="671016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14:ferris dir="l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931224" cy="108012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4C54F2"/>
                </a:solidFill>
              </a:rPr>
              <a:t>Административная ответственность за нарушение       </a:t>
            </a:r>
            <a:br>
              <a:rPr lang="ru-RU" sz="2800" dirty="0" smtClean="0">
                <a:solidFill>
                  <a:srgbClr val="4C54F2"/>
                </a:solidFill>
              </a:rPr>
            </a:br>
            <a:r>
              <a:rPr lang="ru-RU" sz="2800" dirty="0" smtClean="0">
                <a:solidFill>
                  <a:srgbClr val="4C54F2"/>
                </a:solidFill>
              </a:rPr>
              <a:t>     законодательства о контрактной системе</a:t>
            </a:r>
            <a:r>
              <a:rPr lang="ru-RU" sz="2800" dirty="0">
                <a:solidFill>
                  <a:srgbClr val="4C54F2"/>
                </a:solidFill>
              </a:rPr>
              <a:t> </a:t>
            </a:r>
            <a:endParaRPr lang="fr-CA" sz="2800" b="1" dirty="0" smtClean="0">
              <a:solidFill>
                <a:schemeClr val="bg1"/>
              </a:solidFill>
            </a:endParaRP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539552" y="1340768"/>
            <a:ext cx="8219256" cy="460851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fr-CA" dirty="0" smtClean="0"/>
              <a:t> 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038266246"/>
              </p:ext>
            </p:extLst>
          </p:nvPr>
        </p:nvGraphicFramePr>
        <p:xfrm>
          <a:off x="755576" y="1772816"/>
          <a:ext cx="7776864" cy="4784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>
        <p:fade/>
      </p:transition>
    </mc:Choice>
    <mc:Fallback xmlns="">
      <p:transition spd="med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000" b="1" dirty="0" smtClean="0"/>
              <a:t>Контрольные функции и полномочия департамента </a:t>
            </a:r>
            <a:r>
              <a:rPr lang="ru-RU" sz="3000" b="1" dirty="0"/>
              <a:t>экономического развития инвестиций и внешних </a:t>
            </a:r>
            <a:r>
              <a:rPr lang="ru-RU" sz="3000" b="1" dirty="0" smtClean="0"/>
              <a:t>связей </a:t>
            </a:r>
            <a:endParaRPr lang="fr-CA" sz="3000" b="1" dirty="0" smtClean="0"/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7"/>
          </a:xfrm>
        </p:spPr>
        <p:txBody>
          <a:bodyPr/>
          <a:lstStyle/>
          <a:p>
            <a:pPr marL="0" indent="0" algn="ctr">
              <a:buNone/>
            </a:pPr>
            <a:r>
              <a:rPr lang="ru-RU" sz="1500" b="1" dirty="0" smtClean="0"/>
              <a:t>Постановление администрации муниципального образования город </a:t>
            </a:r>
            <a:r>
              <a:rPr lang="ru-RU" sz="1500" b="1" dirty="0"/>
              <a:t>Краснодар от 14.07.2014 № 4696 «Об органах администрации муниципального образования</a:t>
            </a:r>
            <a:r>
              <a:rPr lang="ru-RU" sz="1500" b="1" dirty="0" smtClean="0"/>
              <a:t> </a:t>
            </a:r>
            <a:r>
              <a:rPr lang="ru-RU" sz="1500" b="1" dirty="0"/>
              <a:t>г. Краснодар, уполномоченных на осуществление функций в сфере закупок товаров, работ, услуг для обеспечения муниципальных нужд </a:t>
            </a:r>
            <a:r>
              <a:rPr lang="ru-RU" sz="1500" b="1" dirty="0" smtClean="0"/>
              <a:t>муниципального образования город </a:t>
            </a:r>
            <a:r>
              <a:rPr lang="ru-RU" sz="1500" b="1" dirty="0"/>
              <a:t>Краснодар» </a:t>
            </a:r>
            <a:r>
              <a:rPr lang="ru-RU" sz="1500" b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</a:p>
          <a:p>
            <a:pPr marL="0" indent="0" algn="ctr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527318513"/>
              </p:ext>
            </p:extLst>
          </p:nvPr>
        </p:nvGraphicFramePr>
        <p:xfrm>
          <a:off x="467544" y="1844824"/>
          <a:ext cx="8136904" cy="4552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 advClick="0" advTm="400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300" b="1" dirty="0" smtClean="0">
                <a:solidFill>
                  <a:srgbClr val="4C54F2"/>
                </a:solidFill>
              </a:rPr>
              <a:t>Плановые и внеплановые проверки</a:t>
            </a:r>
            <a:endParaRPr lang="fr-CA" sz="3300" b="1" dirty="0" smtClean="0">
              <a:solidFill>
                <a:srgbClr val="4C54F2"/>
              </a:solidFill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7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2000" dirty="0"/>
              <a:t>	</a:t>
            </a:r>
            <a:endParaRPr lang="ru-RU" sz="2000" dirty="0" smtClean="0"/>
          </a:p>
          <a:p>
            <a:pPr algn="just">
              <a:buFont typeface="Wingdings" pitchFamily="2" charset="2"/>
              <a:buChar char="§"/>
            </a:pPr>
            <a:r>
              <a:rPr lang="ru-RU" sz="2000" dirty="0"/>
              <a:t>	</a:t>
            </a:r>
            <a:r>
              <a:rPr lang="ru-RU" sz="2000" dirty="0" smtClean="0"/>
              <a:t>В </a:t>
            </a:r>
            <a:r>
              <a:rPr lang="ru-RU" sz="2000" dirty="0"/>
              <a:t>отношении каждого субъекта проверки плановые проверки проводятся контрольным органом в сфере закупок </a:t>
            </a:r>
            <a:r>
              <a:rPr lang="ru-RU" sz="2000" b="1" dirty="0"/>
              <a:t>не чаще чем один раз в 6 месяцев</a:t>
            </a:r>
            <a:r>
              <a:rPr lang="ru-RU" sz="2000" dirty="0"/>
              <a:t>.</a:t>
            </a:r>
          </a:p>
          <a:p>
            <a:pPr algn="just">
              <a:buFont typeface="Wingdings" pitchFamily="2" charset="2"/>
              <a:buChar char="§"/>
            </a:pPr>
            <a:endParaRPr lang="ru-RU" sz="2000" dirty="0" smtClean="0"/>
          </a:p>
          <a:p>
            <a:pPr algn="just">
              <a:buFont typeface="Wingdings" pitchFamily="2" charset="2"/>
              <a:buChar char="§"/>
            </a:pPr>
            <a:r>
              <a:rPr lang="ru-RU" sz="2000" dirty="0"/>
              <a:t>	</a:t>
            </a:r>
            <a:r>
              <a:rPr lang="ru-RU" sz="2000" dirty="0" smtClean="0"/>
              <a:t>Главой муниципального образования город Краснодар </a:t>
            </a:r>
            <a:r>
              <a:rPr lang="ru-RU" sz="2000" dirty="0" err="1" smtClean="0"/>
              <a:t>Е.А.Первышовым</a:t>
            </a:r>
            <a:r>
              <a:rPr lang="ru-RU" sz="2000" dirty="0" smtClean="0"/>
              <a:t> 29.11.2017 утвержден </a:t>
            </a:r>
            <a:r>
              <a:rPr lang="ru-RU" sz="2000" dirty="0"/>
              <a:t>План проведения Департаментом плановых проверок соблюдения требований законодательства РФ о контрактной системе на первое </a:t>
            </a:r>
            <a:r>
              <a:rPr lang="ru-RU" sz="2000" dirty="0" smtClean="0"/>
              <a:t>полугодие 2018 года.</a:t>
            </a:r>
            <a:endParaRPr lang="ru-RU" sz="2000" dirty="0"/>
          </a:p>
          <a:p>
            <a:pPr algn="just">
              <a:buFont typeface="Wingdings" pitchFamily="2" charset="2"/>
              <a:buChar char="§"/>
            </a:pPr>
            <a:endParaRPr lang="ru-RU" sz="2000" dirty="0" smtClean="0"/>
          </a:p>
          <a:p>
            <a:pPr algn="just">
              <a:buFont typeface="Wingdings" pitchFamily="2" charset="2"/>
              <a:buChar char="§"/>
            </a:pPr>
            <a:r>
              <a:rPr lang="ru-RU" sz="2000" dirty="0"/>
              <a:t>	</a:t>
            </a:r>
            <a:r>
              <a:rPr lang="ru-RU" sz="2000" dirty="0" smtClean="0"/>
              <a:t>Вышеуказанный </a:t>
            </a:r>
            <a:r>
              <a:rPr lang="ru-RU" sz="2000" b="1" dirty="0" smtClean="0"/>
              <a:t>план размещен</a:t>
            </a:r>
            <a:r>
              <a:rPr lang="ru-RU" sz="2000" dirty="0" smtClean="0"/>
              <a:t> </a:t>
            </a:r>
            <a:r>
              <a:rPr lang="ru-RU" sz="2000" dirty="0"/>
              <a:t>на официальном сайте </a:t>
            </a:r>
            <a:r>
              <a:rPr lang="ru-RU" sz="2000" dirty="0" smtClean="0"/>
              <a:t>РФ в информационно-телекоммуникационной сети </a:t>
            </a:r>
            <a:r>
              <a:rPr lang="ru-RU" sz="2000" dirty="0"/>
              <a:t>«Интернет» </a:t>
            </a:r>
            <a:r>
              <a:rPr lang="ru-RU" sz="2000" b="1" dirty="0"/>
              <a:t>(</a:t>
            </a:r>
            <a:r>
              <a:rPr lang="ru-RU" sz="2000" b="1" dirty="0" smtClean="0"/>
              <a:t>zakupki.gov.ru - ЕИС в сфере закупок)</a:t>
            </a:r>
            <a:r>
              <a:rPr lang="ru-RU" sz="2000" dirty="0" smtClean="0"/>
              <a:t> </a:t>
            </a:r>
            <a:r>
              <a:rPr lang="ru-RU" sz="2000" dirty="0"/>
              <a:t>и на официальном интернет - портале </a:t>
            </a:r>
            <a:r>
              <a:rPr lang="ru-RU" sz="2000" dirty="0" smtClean="0"/>
              <a:t>администрации и </a:t>
            </a:r>
            <a:r>
              <a:rPr lang="ru-RU" sz="2000" dirty="0"/>
              <a:t>Городской Думы </a:t>
            </a:r>
            <a:r>
              <a:rPr lang="ru-RU" sz="2000" dirty="0" smtClean="0"/>
              <a:t>муниципального образования город Краснодар </a:t>
            </a:r>
            <a:r>
              <a:rPr lang="ru-RU" sz="2000" b="1" dirty="0"/>
              <a:t>(krd.ru</a:t>
            </a:r>
            <a:r>
              <a:rPr lang="ru-RU" sz="2000" b="1" dirty="0" smtClean="0"/>
              <a:t>).</a:t>
            </a:r>
          </a:p>
          <a:p>
            <a:pPr marL="0" indent="0" algn="just">
              <a:buNone/>
            </a:pPr>
            <a:r>
              <a:rPr lang="ru-RU" sz="2000" dirty="0" smtClean="0"/>
              <a:t>	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/>
              <a:t>	</a:t>
            </a:r>
            <a:r>
              <a:rPr lang="ru-RU" sz="2000" dirty="0" smtClean="0"/>
              <a:t>Информация </a:t>
            </a:r>
            <a:r>
              <a:rPr lang="ru-RU" sz="2000" dirty="0"/>
              <a:t>о проведении контрольными органами в сфере закупок плановых и внеплановых проверок, об их результатах и выданных предписаниях </a:t>
            </a:r>
            <a:r>
              <a:rPr lang="ru-RU" sz="2000" dirty="0" smtClean="0"/>
              <a:t>размещается </a:t>
            </a:r>
            <a:r>
              <a:rPr lang="ru-RU" sz="2000" dirty="0"/>
              <a:t>на официальном сайте РФ </a:t>
            </a:r>
            <a:r>
              <a:rPr lang="ru-RU" sz="2000" dirty="0" smtClean="0"/>
              <a:t>в </a:t>
            </a:r>
            <a:r>
              <a:rPr lang="ru-RU" sz="2000" dirty="0"/>
              <a:t>информационно-телекоммуникационной сети «Интернет» </a:t>
            </a:r>
            <a:r>
              <a:rPr lang="ru-RU" sz="2000" b="1" dirty="0"/>
              <a:t>(zakupki.gov.ru - ЕИС в сфере закупок)</a:t>
            </a:r>
            <a:endParaRPr lang="ru-RU" sz="2000" dirty="0"/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r>
              <a:rPr lang="ru-RU" sz="2000" dirty="0" smtClean="0"/>
              <a:t>	</a:t>
            </a:r>
            <a:endParaRPr lang="ru-RU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4000">
        <p:circle/>
      </p:transition>
    </mc:Choice>
    <mc:Fallback xmlns="">
      <p:transition spd="slow" advClick="0" advTm="4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300" b="1" dirty="0" smtClean="0"/>
              <a:t>Результаты контроля в 2017 году</a:t>
            </a:r>
            <a:endParaRPr lang="fr-CA" sz="3300" b="1" dirty="0" smtClean="0"/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457200" y="1857375"/>
            <a:ext cx="8229600" cy="20347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2000" dirty="0" smtClean="0"/>
              <a:t>	</a:t>
            </a:r>
            <a:endParaRPr lang="ru-RU" sz="2000" b="1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834623353"/>
              </p:ext>
            </p:extLst>
          </p:nvPr>
        </p:nvGraphicFramePr>
        <p:xfrm>
          <a:off x="395536" y="836712"/>
          <a:ext cx="8136904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re 1"/>
          <p:cNvSpPr txBox="1">
            <a:spLocks/>
          </p:cNvSpPr>
          <p:nvPr/>
        </p:nvSpPr>
        <p:spPr bwMode="auto">
          <a:xfrm>
            <a:off x="395536" y="3068960"/>
            <a:ext cx="8424936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2000" dirty="0" smtClean="0"/>
              <a:t>Рассмотрены 13 обращений по согласованию заключения контрактов с единственным поставщиком по несостоявшимся конкурентным процедурам закупок.</a:t>
            </a:r>
          </a:p>
          <a:p>
            <a:endParaRPr lang="ru-RU" sz="2000" dirty="0" smtClean="0"/>
          </a:p>
          <a:p>
            <a:r>
              <a:rPr lang="ru-RU" sz="2000" dirty="0" smtClean="0"/>
              <a:t>Рассмотрены 35 уведомлений о заключении контрактов с единственным поставщиком в соответствии с пунктом 6, пунктом 9 части 1 статьи 93 Закона № 44-ФЗ.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prism isInverted="1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4C54F2"/>
                </a:solidFill>
              </a:rPr>
              <a:t>Осуществление ведомственного контроля структурными подразделениями администрации муниципального образования город Краснодар</a:t>
            </a:r>
            <a:endParaRPr lang="ru-RU" sz="2800" dirty="0">
              <a:solidFill>
                <a:srgbClr val="4C54F2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147290"/>
              </p:ext>
            </p:extLst>
          </p:nvPr>
        </p:nvGraphicFramePr>
        <p:xfrm>
          <a:off x="457200" y="1600200"/>
          <a:ext cx="8229600" cy="5151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5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Показатели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9888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органов ведомственного</a:t>
                      </a:r>
                      <a:r>
                        <a:rPr lang="ru-RU" baseline="0" dirty="0" smtClean="0"/>
                        <a:t> контроля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подведомственных заказчиков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364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384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проведенных проверок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119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68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2128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выявленных нарушений законодательства РФ о контрактной системе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106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105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 выявленных</a:t>
                      </a:r>
                      <a:r>
                        <a:rPr lang="ru-RU" baseline="0" dirty="0" smtClean="0"/>
                        <a:t> признаков административных</a:t>
                      </a:r>
                      <a:r>
                        <a:rPr lang="ru-RU" dirty="0" smtClean="0"/>
                        <a:t> правонарушений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0899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sz="3300" b="1" dirty="0" smtClean="0"/>
              <a:t/>
            </a:r>
            <a:br>
              <a:rPr lang="ru-RU" sz="3300" b="1" dirty="0" smtClean="0"/>
            </a:br>
            <a:r>
              <a:rPr lang="ru-RU" sz="3300" b="1" dirty="0" smtClean="0">
                <a:solidFill>
                  <a:srgbClr val="4C54F2"/>
                </a:solidFill>
              </a:rPr>
              <a:t>План-график</a:t>
            </a:r>
            <a:r>
              <a:rPr lang="ru-RU" sz="3300" b="1" dirty="0" smtClean="0"/>
              <a:t/>
            </a:r>
            <a:br>
              <a:rPr lang="ru-RU" sz="3300" b="1" dirty="0" smtClean="0"/>
            </a:br>
            <a:endParaRPr lang="fr-CA" sz="3300" b="1" dirty="0" smtClean="0"/>
          </a:p>
        </p:txBody>
      </p:sp>
      <p:sp>
        <p:nvSpPr>
          <p:cNvPr id="7171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76064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000" dirty="0" smtClean="0"/>
              <a:t>Закупки, которые не предусмотрены планом – графиком, проводить запрещено. Административная ответственность наступает по          ч.1.6  ст.7.30 </a:t>
            </a:r>
            <a:r>
              <a:rPr lang="ru-RU" sz="2000" b="1" dirty="0" smtClean="0"/>
              <a:t>КоАП РФ в размере 30,0 </a:t>
            </a:r>
            <a:r>
              <a:rPr lang="ru-RU" sz="2000" b="1" dirty="0" err="1" smtClean="0"/>
              <a:t>тыс.руб</a:t>
            </a:r>
            <a:r>
              <a:rPr lang="ru-RU" sz="2000" b="1" dirty="0" smtClean="0"/>
              <a:t>.</a:t>
            </a:r>
          </a:p>
          <a:p>
            <a:pPr marL="0" indent="0" algn="just">
              <a:buNone/>
            </a:pPr>
            <a:endParaRPr lang="ru-RU" sz="2000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/>
              <a:t>План-график формируется на календарный год и </a:t>
            </a:r>
            <a:r>
              <a:rPr lang="ru-RU" sz="2000" b="1" dirty="0" smtClean="0"/>
              <a:t>утверждается в течение 10 рабочих дней</a:t>
            </a:r>
            <a:r>
              <a:rPr lang="ru-RU" sz="2000" dirty="0" smtClean="0"/>
              <a:t> с момента, когда получены лимиты бюджетных обязательств. </a:t>
            </a:r>
            <a:r>
              <a:rPr lang="ru-RU" sz="2000" b="1" dirty="0" smtClean="0"/>
              <a:t>План-график</a:t>
            </a:r>
            <a:r>
              <a:rPr lang="ru-RU" sz="2000" dirty="0" smtClean="0"/>
              <a:t> должен быть </a:t>
            </a:r>
            <a:r>
              <a:rPr lang="ru-RU" sz="2000" b="1" dirty="0" smtClean="0"/>
              <a:t>размещен в ЕИС в течение 3-х рабочих дней</a:t>
            </a:r>
            <a:r>
              <a:rPr lang="ru-RU" sz="2000" dirty="0" smtClean="0"/>
              <a:t> с момента утверждения.</a:t>
            </a:r>
          </a:p>
          <a:p>
            <a:pPr marL="0" indent="0" algn="just">
              <a:buNone/>
            </a:pPr>
            <a:endParaRPr lang="ru-RU" sz="2000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/>
              <a:t>Ответственность за нарушение законодательства в сфере закупок при планировании установлена ст.7.29.3 КоАП РФ. Ответственность несут только должностные лица.</a:t>
            </a:r>
          </a:p>
          <a:p>
            <a:pPr marL="0" indent="0" algn="just">
              <a:buNone/>
            </a:pPr>
            <a:endParaRPr lang="ru-RU" sz="2000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/>
              <a:t>Контроль за планированием закупок в соответствии с Законом            № 44-ФЗ возложен на органы внутреннего муниципального финансового контроля.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10000">
        <p14:prism isContent="1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4C54F2"/>
                </a:solidFill>
              </a:rPr>
              <a:t>ОПИСАНИЕ ОБЪЕКТА ЗАКУПКИ</a:t>
            </a:r>
            <a:endParaRPr lang="ru-RU" sz="3200" dirty="0">
              <a:solidFill>
                <a:srgbClr val="4C54F2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1196752"/>
            <a:ext cx="7408333" cy="518457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ru-RU" dirty="0" smtClean="0">
              <a:pattFill prst="pct5">
                <a:fgClr>
                  <a:schemeClr val="tx2">
                    <a:lumMod val="40000"/>
                    <a:lumOff val="60000"/>
                  </a:schemeClr>
                </a:fgClr>
                <a:bgClr>
                  <a:schemeClr val="bg1"/>
                </a:bgClr>
              </a:pattFill>
            </a:endParaRP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Письмо Федеральной антимонопольной</a:t>
            </a:r>
          </a:p>
          <a:p>
            <a:pPr marL="0" indent="0" algn="ctr">
              <a:buNone/>
            </a:pPr>
            <a:r>
              <a:rPr lang="ru-RU" dirty="0"/>
              <a:t>с</a:t>
            </a:r>
            <a:r>
              <a:rPr lang="ru-RU" dirty="0" smtClean="0"/>
              <a:t>лужбы России</a:t>
            </a:r>
          </a:p>
          <a:p>
            <a:pPr marL="0" indent="0" algn="ctr">
              <a:buNone/>
            </a:pPr>
            <a:r>
              <a:rPr lang="ru-RU" dirty="0" smtClean="0"/>
              <a:t>от 1 июля 2016 года № ИА/44536/16 </a:t>
            </a:r>
          </a:p>
          <a:p>
            <a:pPr marL="0" indent="0" algn="ctr">
              <a:buNone/>
            </a:pPr>
            <a:r>
              <a:rPr lang="ru-RU" dirty="0" smtClean="0"/>
              <a:t>«Об установлении заказчиком требований к составу, инструкции по заполнению заявки на участие в закупке»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Решение Верховного Суда РФ</a:t>
            </a:r>
          </a:p>
          <a:p>
            <a:pPr marL="0" indent="0" algn="ctr">
              <a:buNone/>
            </a:pPr>
            <a:r>
              <a:rPr lang="ru-RU" dirty="0"/>
              <a:t>о</a:t>
            </a:r>
            <a:r>
              <a:rPr lang="ru-RU" dirty="0" smtClean="0"/>
              <a:t>т 9 февраля 2017 года</a:t>
            </a:r>
          </a:p>
          <a:p>
            <a:pPr marL="0" indent="0" algn="ctr">
              <a:buNone/>
            </a:pPr>
            <a:r>
              <a:rPr lang="ru-RU" dirty="0" smtClean="0"/>
              <a:t>№ АКПИ16-1287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1232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4C54F2"/>
                </a:solidFill>
              </a:rPr>
              <a:t>Характерные нарушения</a:t>
            </a:r>
            <a:endParaRPr lang="fr-CA" dirty="0" smtClean="0">
              <a:solidFill>
                <a:srgbClr val="4C54F2"/>
              </a:solidFill>
            </a:endParaRPr>
          </a:p>
        </p:txBody>
      </p:sp>
      <p:sp>
        <p:nvSpPr>
          <p:cNvPr id="6147" name="Espace réservé du contenu 2"/>
          <p:cNvSpPr>
            <a:spLocks noGrp="1"/>
          </p:cNvSpPr>
          <p:nvPr>
            <p:ph idx="1"/>
          </p:nvPr>
        </p:nvSpPr>
        <p:spPr>
          <a:xfrm>
            <a:off x="251520" y="1844824"/>
            <a:ext cx="8640960" cy="4281339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800" dirty="0" smtClean="0"/>
              <a:t>Несоблюдение требований к содержанию извещения о закупках, в части перечня документов, которые должны быть представлены участниками в соответствии с п.1 ч.1 ст.31 Закона – необходимо указывать конкретный вид лицензии.	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 smtClean="0"/>
              <a:t>Несоблюдение требований к содержанию муниципального контракта в части установления мер ответственности сторон.   Такая ответственность устанавливается в виде неустоек (штрафов, пеней), размер которых определяется в порядке, </a:t>
            </a:r>
            <a:r>
              <a:rPr lang="ru-RU" sz="1800" dirty="0"/>
              <a:t>у</a:t>
            </a:r>
            <a:r>
              <a:rPr lang="ru-RU" sz="1800" dirty="0" smtClean="0"/>
              <a:t>становленном постановлением Правительства РФ от 30.08.2017         № 1042.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 smtClean="0"/>
              <a:t>Несоблюдение сроков направления сведений о заключении, исполнении, изменении, расторжении контракта в реестр контрактов (ч.3 ст.103 Закона)</a:t>
            </a:r>
            <a:r>
              <a:rPr lang="ru-RU" sz="1800" dirty="0"/>
              <a:t>.</a:t>
            </a:r>
            <a:r>
              <a:rPr lang="ru-RU" sz="1800" dirty="0" smtClean="0"/>
              <a:t> 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 smtClean="0"/>
              <a:t>Несвоевременное представление документа о приемке поставленного товара, выполненной работы, оказанной услуги, а также документа об оплате в реестр контрактов ( п.10, п.13 ч.2  ст.103 Закона).  </a:t>
            </a:r>
          </a:p>
          <a:p>
            <a:pPr marL="342900" indent="-342900">
              <a:buFont typeface="+mj-lt"/>
              <a:buAutoNum type="arabicPeriod"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385810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4000">
        <p14:conveyor dir="l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44016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4C54F2"/>
                </a:solidFill>
              </a:rPr>
              <a:t>Размещение отчета об исполнении контракта необходимо после каждой приемки и оплаты заказчиком обязательств по контракту </a:t>
            </a:r>
            <a:endParaRPr lang="ru-RU" sz="2800" b="1" dirty="0">
              <a:solidFill>
                <a:srgbClr val="4C54F2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6805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2800" dirty="0" smtClean="0"/>
              <a:t>Решение Тюменского областного суда</a:t>
            </a:r>
          </a:p>
          <a:p>
            <a:pPr marL="0" indent="0" algn="ctr">
              <a:buNone/>
            </a:pPr>
            <a:r>
              <a:rPr lang="ru-RU" sz="2800" dirty="0"/>
              <a:t>о</a:t>
            </a:r>
            <a:r>
              <a:rPr lang="ru-RU" sz="2800" dirty="0" smtClean="0"/>
              <a:t>т 27 января 2016 года</a:t>
            </a:r>
          </a:p>
          <a:p>
            <a:pPr marL="0" indent="0" algn="ctr">
              <a:buNone/>
            </a:pPr>
            <a:r>
              <a:rPr lang="ru-RU" sz="2800" dirty="0"/>
              <a:t>п</a:t>
            </a:r>
            <a:r>
              <a:rPr lang="ru-RU" sz="2800" dirty="0" smtClean="0"/>
              <a:t>о делу № 21-19/2016</a:t>
            </a:r>
          </a:p>
          <a:p>
            <a:pPr marL="0" indent="0" algn="ctr">
              <a:buNone/>
            </a:pPr>
            <a:r>
              <a:rPr lang="ru-RU" sz="2800" dirty="0" smtClean="0"/>
              <a:t>Решение Челябинского областного </a:t>
            </a:r>
          </a:p>
          <a:p>
            <a:pPr marL="0" indent="0" algn="ctr">
              <a:buNone/>
            </a:pPr>
            <a:r>
              <a:rPr lang="ru-RU" sz="2800" dirty="0"/>
              <a:t>с</a:t>
            </a:r>
            <a:r>
              <a:rPr lang="ru-RU" sz="2800" dirty="0" smtClean="0"/>
              <a:t>уда от 5 октября 2016 года</a:t>
            </a:r>
          </a:p>
          <a:p>
            <a:pPr marL="0" indent="0" algn="ctr">
              <a:buNone/>
            </a:pPr>
            <a:r>
              <a:rPr lang="ru-RU" sz="2800" dirty="0"/>
              <a:t>п</a:t>
            </a:r>
            <a:r>
              <a:rPr lang="ru-RU" sz="2800" dirty="0" smtClean="0"/>
              <a:t>о делу № 7-1380/2016</a:t>
            </a:r>
          </a:p>
          <a:p>
            <a:pPr marL="0" indent="0" algn="ctr">
              <a:buNone/>
            </a:pPr>
            <a:r>
              <a:rPr lang="ru-RU" sz="2800" dirty="0" smtClean="0"/>
              <a:t>Внесены  изменения Федеральным законом от 31.12.2017 № 504-ФЗ с 01.07.2018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942173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1792</TotalTime>
  <Words>1518</Words>
  <Application>Microsoft Office PowerPoint</Application>
  <PresentationFormat>Экран (4:3)</PresentationFormat>
  <Paragraphs>174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Тема Office</vt:lpstr>
      <vt:lpstr>Контроль в сфере закупок  товаров, работ, услуг  для обеспечения  государственных и муниципальных нужд, осуществляемый департаментом экономического развития, инвестиций и внешних связей администрации муниципального образования город Краснодар</vt:lpstr>
      <vt:lpstr>Контрольные функции и полномочия департамента экономического развития инвестиций и внешних связей </vt:lpstr>
      <vt:lpstr>Плановые и внеплановые проверки</vt:lpstr>
      <vt:lpstr>Результаты контроля в 2017 году</vt:lpstr>
      <vt:lpstr>Осуществление ведомственного контроля структурными подразделениями администрации муниципального образования город Краснодар</vt:lpstr>
      <vt:lpstr> План-график </vt:lpstr>
      <vt:lpstr>ОПИСАНИЕ ОБЪЕКТА ЗАКУПКИ</vt:lpstr>
      <vt:lpstr>Характерные нарушения</vt:lpstr>
      <vt:lpstr>Размещение отчета об исполнении контракта необходимо после каждой приемки и оплаты заказчиком обязательств по контракту </vt:lpstr>
      <vt:lpstr>Размещение отчёта об исполнении контракта и размещение сведений о заключении контракта (его изменении), об исполнении и расторжении </vt:lpstr>
      <vt:lpstr>Закупки у единственного поставщика ч.1 ст.93 Закона № 44-ФЗ</vt:lpstr>
      <vt:lpstr>Закупки у единственного поставщика ч.1 ст. 93 Закона № 44-ФЗ</vt:lpstr>
      <vt:lpstr>ОТЧЕТ ЗАКАЗЧИКА  ОБ ОБЪЕМЕ ЗАКУПОК У СМП, СОНО</vt:lpstr>
      <vt:lpstr>Презентация PowerPoint</vt:lpstr>
      <vt:lpstr>Административная ответственность за нарушение             законодательства о контрактной системе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Шаройко Юлия Владимировна</dc:creator>
  <cp:lastModifiedBy>Поляков В.Н.</cp:lastModifiedBy>
  <cp:revision>169</cp:revision>
  <cp:lastPrinted>2018-05-17T11:31:11Z</cp:lastPrinted>
  <dcterms:created xsi:type="dcterms:W3CDTF">2016-01-21T13:40:13Z</dcterms:created>
  <dcterms:modified xsi:type="dcterms:W3CDTF">2022-04-13T12:00:17Z</dcterms:modified>
</cp:coreProperties>
</file>