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95" r:id="rId3"/>
    <p:sldId id="297" r:id="rId4"/>
    <p:sldId id="303" r:id="rId5"/>
    <p:sldId id="304" r:id="rId6"/>
    <p:sldId id="305" r:id="rId7"/>
    <p:sldId id="301" r:id="rId8"/>
    <p:sldId id="308" r:id="rId9"/>
    <p:sldId id="307" r:id="rId10"/>
    <p:sldId id="309" r:id="rId11"/>
    <p:sldId id="310" r:id="rId12"/>
    <p:sldId id="265" r:id="rId1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344C"/>
    <a:srgbClr val="BFBEBE"/>
    <a:srgbClr val="6F878C"/>
    <a:srgbClr val="D80F79"/>
    <a:srgbClr val="1962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50" autoAdjust="0"/>
    <p:restoredTop sz="94664" autoAdjust="0"/>
  </p:normalViewPr>
  <p:slideViewPr>
    <p:cSldViewPr snapToGrid="0" showGuides="1">
      <p:cViewPr varScale="1">
        <p:scale>
          <a:sx n="114" d="100"/>
          <a:sy n="114" d="100"/>
        </p:scale>
        <p:origin x="534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2866E-01B6-40FB-9DF2-B2EA56AAFFB1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62295-C31D-4FF8-8426-D07586DC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90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" r="89"/>
          <a:stretch/>
        </p:blipFill>
        <p:spPr>
          <a:xfrm>
            <a:off x="-10633" y="-25897"/>
            <a:ext cx="12216810" cy="6883896"/>
          </a:xfrm>
          <a:prstGeom prst="rect">
            <a:avLst/>
          </a:prstGeom>
        </p:spPr>
      </p:pic>
      <p:sp>
        <p:nvSpPr>
          <p:cNvPr id="28" name="Rectangle 26"/>
          <p:cNvSpPr/>
          <p:nvPr userDrawn="1"/>
        </p:nvSpPr>
        <p:spPr>
          <a:xfrm>
            <a:off x="-9525" y="-25897"/>
            <a:ext cx="12192000" cy="688389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9788" y="731962"/>
            <a:ext cx="7237412" cy="2209799"/>
          </a:xfrm>
        </p:spPr>
        <p:txBody>
          <a:bodyPr lIns="0" tIns="0" rIns="0" bIns="0" anchor="b">
            <a:normAutofit/>
          </a:bodyPr>
          <a:lstStyle>
            <a:lvl1pPr algn="l">
              <a:defRPr sz="4800">
                <a:solidFill>
                  <a:srgbClr val="0C344C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788" y="3216167"/>
            <a:ext cx="7237412" cy="100792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rgbClr val="0C344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" name="Freeform 13"/>
          <p:cNvSpPr>
            <a:spLocks/>
          </p:cNvSpPr>
          <p:nvPr userDrawn="1"/>
        </p:nvSpPr>
        <p:spPr bwMode="auto">
          <a:xfrm flipH="1">
            <a:off x="8620125" y="0"/>
            <a:ext cx="3571875" cy="3567112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7"/>
          <p:cNvSpPr>
            <a:spLocks/>
          </p:cNvSpPr>
          <p:nvPr userDrawn="1"/>
        </p:nvSpPr>
        <p:spPr bwMode="auto">
          <a:xfrm flipH="1">
            <a:off x="7975121" y="262418"/>
            <a:ext cx="4227512" cy="4213225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>
            <a:gsLst>
              <a:gs pos="0">
                <a:srgbClr val="0C344C"/>
              </a:gs>
              <a:gs pos="100000">
                <a:srgbClr val="D80F79"/>
              </a:gs>
            </a:gsLst>
            <a:lin ang="189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8"/>
          <p:cNvSpPr>
            <a:spLocks/>
          </p:cNvSpPr>
          <p:nvPr userDrawn="1"/>
        </p:nvSpPr>
        <p:spPr bwMode="auto">
          <a:xfrm flipH="1">
            <a:off x="11432696" y="1464155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solidFill>
            <a:srgbClr val="19627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6"/>
          <p:cNvSpPr>
            <a:spLocks/>
          </p:cNvSpPr>
          <p:nvPr userDrawn="1"/>
        </p:nvSpPr>
        <p:spPr bwMode="auto">
          <a:xfrm flipH="1">
            <a:off x="7298845" y="-10634"/>
            <a:ext cx="3290748" cy="258127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solidFill>
            <a:srgbClr val="19627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8"/>
          <p:cNvSpPr>
            <a:spLocks/>
          </p:cNvSpPr>
          <p:nvPr userDrawn="1"/>
        </p:nvSpPr>
        <p:spPr bwMode="auto">
          <a:xfrm flipH="1">
            <a:off x="11422063" y="4283075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solidFill>
            <a:schemeClr val="bg1">
              <a:alpha val="46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5"/>
          <p:cNvSpPr>
            <a:spLocks/>
          </p:cNvSpPr>
          <p:nvPr userDrawn="1"/>
        </p:nvSpPr>
        <p:spPr bwMode="auto">
          <a:xfrm flipH="1">
            <a:off x="10839451" y="0"/>
            <a:ext cx="1352549" cy="1350748"/>
          </a:xfrm>
          <a:custGeom>
            <a:avLst/>
            <a:gdLst>
              <a:gd name="T0" fmla="*/ 6 w 2253"/>
              <a:gd name="T1" fmla="*/ 0 h 2250"/>
              <a:gd name="T2" fmla="*/ 2253 w 2253"/>
              <a:gd name="T3" fmla="*/ 0 h 2250"/>
              <a:gd name="T4" fmla="*/ 0 w 2253"/>
              <a:gd name="T5" fmla="*/ 2250 h 2250"/>
              <a:gd name="T6" fmla="*/ 6 w 2253"/>
              <a:gd name="T7" fmla="*/ 0 h 2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3" h="2250">
                <a:moveTo>
                  <a:pt x="6" y="0"/>
                </a:moveTo>
                <a:lnTo>
                  <a:pt x="2253" y="0"/>
                </a:lnTo>
                <a:lnTo>
                  <a:pt x="0" y="2250"/>
                </a:lnTo>
                <a:lnTo>
                  <a:pt x="6" y="0"/>
                </a:lnTo>
                <a:close/>
              </a:path>
            </a:pathLst>
          </a:cu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7"/>
          <p:cNvSpPr>
            <a:spLocks/>
          </p:cNvSpPr>
          <p:nvPr userDrawn="1"/>
        </p:nvSpPr>
        <p:spPr bwMode="auto">
          <a:xfrm flipH="1">
            <a:off x="6577565" y="-9045"/>
            <a:ext cx="2582386" cy="2579687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13"/>
          <p:cNvSpPr>
            <a:spLocks/>
          </p:cNvSpPr>
          <p:nvPr userDrawn="1"/>
        </p:nvSpPr>
        <p:spPr bwMode="auto">
          <a:xfrm flipV="1">
            <a:off x="0" y="4635812"/>
            <a:ext cx="2225154" cy="2222187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solidFill>
            <a:srgbClr val="0C344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7"/>
          <p:cNvSpPr>
            <a:spLocks/>
          </p:cNvSpPr>
          <p:nvPr userDrawn="1"/>
        </p:nvSpPr>
        <p:spPr bwMode="auto">
          <a:xfrm flipV="1">
            <a:off x="-10633" y="3316999"/>
            <a:ext cx="2633593" cy="2624693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 flip="none" rotWithShape="1">
            <a:gsLst>
              <a:gs pos="0">
                <a:srgbClr val="0C344C"/>
              </a:gs>
              <a:gs pos="100000">
                <a:srgbClr val="D80F79"/>
              </a:gs>
            </a:gsLst>
            <a:lin ang="189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6"/>
          <p:cNvSpPr>
            <a:spLocks/>
          </p:cNvSpPr>
          <p:nvPr userDrawn="1"/>
        </p:nvSpPr>
        <p:spPr bwMode="auto">
          <a:xfrm flipV="1">
            <a:off x="498989" y="5249955"/>
            <a:ext cx="2050022" cy="160804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solidFill>
            <a:srgbClr val="19627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17"/>
          <p:cNvSpPr>
            <a:spLocks/>
          </p:cNvSpPr>
          <p:nvPr userDrawn="1"/>
        </p:nvSpPr>
        <p:spPr bwMode="auto">
          <a:xfrm flipV="1">
            <a:off x="1354395" y="5046650"/>
            <a:ext cx="1813245" cy="1811350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80560" y="6134163"/>
            <a:ext cx="2743200" cy="365125"/>
          </a:xfrm>
        </p:spPr>
        <p:txBody>
          <a:bodyPr/>
          <a:lstStyle/>
          <a:p>
            <a:fld id="{69D18269-CD32-429B-80E4-27A96AE6C0EC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4951" y="6134163"/>
            <a:ext cx="312851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4660" y="6134163"/>
            <a:ext cx="2139140" cy="365125"/>
          </a:xfrm>
        </p:spPr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  <p:grpSp>
        <p:nvGrpSpPr>
          <p:cNvPr id="36" name="Group 20"/>
          <p:cNvGrpSpPr>
            <a:grpSpLocks noChangeAspect="1"/>
          </p:cNvGrpSpPr>
          <p:nvPr userDrawn="1"/>
        </p:nvGrpSpPr>
        <p:grpSpPr bwMode="auto">
          <a:xfrm flipV="1">
            <a:off x="1" y="-599232"/>
            <a:ext cx="2407278" cy="396032"/>
            <a:chOff x="0" y="0"/>
            <a:chExt cx="5963" cy="981"/>
          </a:xfrm>
        </p:grpSpPr>
        <p:sp>
          <p:nvSpPr>
            <p:cNvPr id="37" name="Oval 21"/>
            <p:cNvSpPr>
              <a:spLocks noChangeArrowheads="1"/>
            </p:cNvSpPr>
            <p:nvPr/>
          </p:nvSpPr>
          <p:spPr bwMode="auto">
            <a:xfrm>
              <a:off x="1246" y="0"/>
              <a:ext cx="978" cy="981"/>
            </a:xfrm>
            <a:prstGeom prst="ellipse">
              <a:avLst/>
            </a:pr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22"/>
            <p:cNvSpPr>
              <a:spLocks noChangeArrowheads="1"/>
            </p:cNvSpPr>
            <p:nvPr/>
          </p:nvSpPr>
          <p:spPr bwMode="auto">
            <a:xfrm>
              <a:off x="0" y="0"/>
              <a:ext cx="978" cy="981"/>
            </a:xfrm>
            <a:prstGeom prst="ellipse">
              <a:avLst/>
            </a:prstGeom>
            <a:solidFill>
              <a:srgbClr val="D80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23"/>
            <p:cNvSpPr>
              <a:spLocks noChangeArrowheads="1"/>
            </p:cNvSpPr>
            <p:nvPr/>
          </p:nvSpPr>
          <p:spPr bwMode="auto">
            <a:xfrm>
              <a:off x="2493" y="0"/>
              <a:ext cx="977" cy="981"/>
            </a:xfrm>
            <a:prstGeom prst="ellipse">
              <a:avLst/>
            </a:prstGeom>
            <a:solidFill>
              <a:srgbClr val="196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24"/>
            <p:cNvSpPr>
              <a:spLocks noChangeArrowheads="1"/>
            </p:cNvSpPr>
            <p:nvPr/>
          </p:nvSpPr>
          <p:spPr bwMode="auto">
            <a:xfrm>
              <a:off x="3739" y="0"/>
              <a:ext cx="978" cy="981"/>
            </a:xfrm>
            <a:prstGeom prst="ellipse">
              <a:avLst/>
            </a:prstGeom>
            <a:solidFill>
              <a:srgbClr val="6F8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25"/>
            <p:cNvSpPr>
              <a:spLocks noChangeArrowheads="1"/>
            </p:cNvSpPr>
            <p:nvPr/>
          </p:nvSpPr>
          <p:spPr bwMode="auto">
            <a:xfrm>
              <a:off x="4986" y="0"/>
              <a:ext cx="977" cy="981"/>
            </a:xfrm>
            <a:prstGeom prst="ellipse">
              <a:avLst/>
            </a:prstGeom>
            <a:solidFill>
              <a:srgbClr val="B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88383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63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25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09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22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21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15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22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96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238874"/>
            <a:ext cx="12192000" cy="619125"/>
          </a:xfrm>
          <a:prstGeom prst="rect">
            <a:avLst/>
          </a:pr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20"/>
          <p:cNvGrpSpPr>
            <a:grpSpLocks noChangeAspect="1"/>
          </p:cNvGrpSpPr>
          <p:nvPr userDrawn="1"/>
        </p:nvGrpSpPr>
        <p:grpSpPr bwMode="auto">
          <a:xfrm flipV="1">
            <a:off x="1" y="-599232"/>
            <a:ext cx="2407278" cy="396032"/>
            <a:chOff x="0" y="0"/>
            <a:chExt cx="5963" cy="981"/>
          </a:xfrm>
        </p:grpSpPr>
        <p:sp>
          <p:nvSpPr>
            <p:cNvPr id="7" name="Oval 21"/>
            <p:cNvSpPr>
              <a:spLocks noChangeArrowheads="1"/>
            </p:cNvSpPr>
            <p:nvPr/>
          </p:nvSpPr>
          <p:spPr bwMode="auto">
            <a:xfrm>
              <a:off x="1246" y="0"/>
              <a:ext cx="978" cy="981"/>
            </a:xfrm>
            <a:prstGeom prst="ellipse">
              <a:avLst/>
            </a:pr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22"/>
            <p:cNvSpPr>
              <a:spLocks noChangeArrowheads="1"/>
            </p:cNvSpPr>
            <p:nvPr/>
          </p:nvSpPr>
          <p:spPr bwMode="auto">
            <a:xfrm>
              <a:off x="0" y="0"/>
              <a:ext cx="978" cy="981"/>
            </a:xfrm>
            <a:prstGeom prst="ellipse">
              <a:avLst/>
            </a:prstGeom>
            <a:solidFill>
              <a:srgbClr val="D80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23"/>
            <p:cNvSpPr>
              <a:spLocks noChangeArrowheads="1"/>
            </p:cNvSpPr>
            <p:nvPr/>
          </p:nvSpPr>
          <p:spPr bwMode="auto">
            <a:xfrm>
              <a:off x="2493" y="0"/>
              <a:ext cx="977" cy="981"/>
            </a:xfrm>
            <a:prstGeom prst="ellipse">
              <a:avLst/>
            </a:prstGeom>
            <a:solidFill>
              <a:srgbClr val="196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24"/>
            <p:cNvSpPr>
              <a:spLocks noChangeArrowheads="1"/>
            </p:cNvSpPr>
            <p:nvPr/>
          </p:nvSpPr>
          <p:spPr bwMode="auto">
            <a:xfrm>
              <a:off x="3739" y="0"/>
              <a:ext cx="978" cy="981"/>
            </a:xfrm>
            <a:prstGeom prst="ellipse">
              <a:avLst/>
            </a:prstGeom>
            <a:solidFill>
              <a:srgbClr val="6F8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25"/>
            <p:cNvSpPr>
              <a:spLocks noChangeArrowheads="1"/>
            </p:cNvSpPr>
            <p:nvPr/>
          </p:nvSpPr>
          <p:spPr bwMode="auto">
            <a:xfrm>
              <a:off x="4986" y="0"/>
              <a:ext cx="977" cy="981"/>
            </a:xfrm>
            <a:prstGeom prst="ellipse">
              <a:avLst/>
            </a:prstGeom>
            <a:solidFill>
              <a:srgbClr val="B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Freeform 13"/>
          <p:cNvSpPr>
            <a:spLocks/>
          </p:cNvSpPr>
          <p:nvPr userDrawn="1"/>
        </p:nvSpPr>
        <p:spPr bwMode="auto">
          <a:xfrm flipH="1">
            <a:off x="8620125" y="0"/>
            <a:ext cx="3571875" cy="3567112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 flipH="1">
            <a:off x="7964488" y="273051"/>
            <a:ext cx="4227512" cy="4213225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  <a:alpha val="26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4" name="Freeform 8"/>
          <p:cNvSpPr>
            <a:spLocks/>
          </p:cNvSpPr>
          <p:nvPr userDrawn="1"/>
        </p:nvSpPr>
        <p:spPr bwMode="auto">
          <a:xfrm flipH="1">
            <a:off x="11422063" y="1474788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6"/>
          <p:cNvSpPr>
            <a:spLocks/>
          </p:cNvSpPr>
          <p:nvPr userDrawn="1"/>
        </p:nvSpPr>
        <p:spPr bwMode="auto">
          <a:xfrm flipH="1">
            <a:off x="7288212" y="-1"/>
            <a:ext cx="3290748" cy="258127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 flipH="1">
            <a:off x="10839451" y="0"/>
            <a:ext cx="1352549" cy="1350748"/>
          </a:xfrm>
          <a:custGeom>
            <a:avLst/>
            <a:gdLst>
              <a:gd name="T0" fmla="*/ 6 w 2253"/>
              <a:gd name="T1" fmla="*/ 0 h 2250"/>
              <a:gd name="T2" fmla="*/ 2253 w 2253"/>
              <a:gd name="T3" fmla="*/ 0 h 2250"/>
              <a:gd name="T4" fmla="*/ 0 w 2253"/>
              <a:gd name="T5" fmla="*/ 2250 h 2250"/>
              <a:gd name="T6" fmla="*/ 6 w 2253"/>
              <a:gd name="T7" fmla="*/ 0 h 2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3" h="2250">
                <a:moveTo>
                  <a:pt x="6" y="0"/>
                </a:moveTo>
                <a:lnTo>
                  <a:pt x="2253" y="0"/>
                </a:lnTo>
                <a:lnTo>
                  <a:pt x="0" y="2250"/>
                </a:lnTo>
                <a:lnTo>
                  <a:pt x="6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7" name="Freeform 17"/>
          <p:cNvSpPr>
            <a:spLocks/>
          </p:cNvSpPr>
          <p:nvPr userDrawn="1"/>
        </p:nvSpPr>
        <p:spPr bwMode="auto">
          <a:xfrm flipH="1">
            <a:off x="6566932" y="1588"/>
            <a:ext cx="2582386" cy="2579687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81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238874"/>
            <a:ext cx="12192000" cy="619125"/>
          </a:xfrm>
          <a:prstGeom prst="rect">
            <a:avLst/>
          </a:pr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20"/>
          <p:cNvGrpSpPr>
            <a:grpSpLocks noChangeAspect="1"/>
          </p:cNvGrpSpPr>
          <p:nvPr userDrawn="1"/>
        </p:nvGrpSpPr>
        <p:grpSpPr bwMode="auto">
          <a:xfrm flipV="1">
            <a:off x="1" y="-599232"/>
            <a:ext cx="2407278" cy="396032"/>
            <a:chOff x="0" y="0"/>
            <a:chExt cx="5963" cy="981"/>
          </a:xfrm>
        </p:grpSpPr>
        <p:sp>
          <p:nvSpPr>
            <p:cNvPr id="7" name="Oval 21"/>
            <p:cNvSpPr>
              <a:spLocks noChangeArrowheads="1"/>
            </p:cNvSpPr>
            <p:nvPr/>
          </p:nvSpPr>
          <p:spPr bwMode="auto">
            <a:xfrm>
              <a:off x="1246" y="0"/>
              <a:ext cx="978" cy="981"/>
            </a:xfrm>
            <a:prstGeom prst="ellipse">
              <a:avLst/>
            </a:pr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22"/>
            <p:cNvSpPr>
              <a:spLocks noChangeArrowheads="1"/>
            </p:cNvSpPr>
            <p:nvPr/>
          </p:nvSpPr>
          <p:spPr bwMode="auto">
            <a:xfrm>
              <a:off x="0" y="0"/>
              <a:ext cx="978" cy="981"/>
            </a:xfrm>
            <a:prstGeom prst="ellipse">
              <a:avLst/>
            </a:prstGeom>
            <a:solidFill>
              <a:srgbClr val="D80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23"/>
            <p:cNvSpPr>
              <a:spLocks noChangeArrowheads="1"/>
            </p:cNvSpPr>
            <p:nvPr/>
          </p:nvSpPr>
          <p:spPr bwMode="auto">
            <a:xfrm>
              <a:off x="2493" y="0"/>
              <a:ext cx="977" cy="981"/>
            </a:xfrm>
            <a:prstGeom prst="ellipse">
              <a:avLst/>
            </a:prstGeom>
            <a:solidFill>
              <a:srgbClr val="196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24"/>
            <p:cNvSpPr>
              <a:spLocks noChangeArrowheads="1"/>
            </p:cNvSpPr>
            <p:nvPr/>
          </p:nvSpPr>
          <p:spPr bwMode="auto">
            <a:xfrm>
              <a:off x="3739" y="0"/>
              <a:ext cx="978" cy="981"/>
            </a:xfrm>
            <a:prstGeom prst="ellipse">
              <a:avLst/>
            </a:prstGeom>
            <a:solidFill>
              <a:srgbClr val="6F8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25"/>
            <p:cNvSpPr>
              <a:spLocks noChangeArrowheads="1"/>
            </p:cNvSpPr>
            <p:nvPr/>
          </p:nvSpPr>
          <p:spPr bwMode="auto">
            <a:xfrm>
              <a:off x="4986" y="0"/>
              <a:ext cx="977" cy="981"/>
            </a:xfrm>
            <a:prstGeom prst="ellipse">
              <a:avLst/>
            </a:prstGeom>
            <a:solidFill>
              <a:srgbClr val="B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Freeform 13"/>
          <p:cNvSpPr>
            <a:spLocks/>
          </p:cNvSpPr>
          <p:nvPr userDrawn="1"/>
        </p:nvSpPr>
        <p:spPr bwMode="auto">
          <a:xfrm flipH="1">
            <a:off x="8620125" y="0"/>
            <a:ext cx="3571875" cy="3567112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 flipH="1">
            <a:off x="7979541" y="273051"/>
            <a:ext cx="4227512" cy="4213225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  <a:alpha val="26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4" name="Freeform 8"/>
          <p:cNvSpPr>
            <a:spLocks/>
          </p:cNvSpPr>
          <p:nvPr userDrawn="1"/>
        </p:nvSpPr>
        <p:spPr bwMode="auto">
          <a:xfrm flipH="1">
            <a:off x="11422063" y="1474788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6"/>
          <p:cNvSpPr>
            <a:spLocks/>
          </p:cNvSpPr>
          <p:nvPr userDrawn="1"/>
        </p:nvSpPr>
        <p:spPr bwMode="auto">
          <a:xfrm flipH="1">
            <a:off x="7303265" y="-1"/>
            <a:ext cx="3290748" cy="258127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 flipH="1">
            <a:off x="10839451" y="0"/>
            <a:ext cx="1352549" cy="1350748"/>
          </a:xfrm>
          <a:custGeom>
            <a:avLst/>
            <a:gdLst>
              <a:gd name="T0" fmla="*/ 6 w 2253"/>
              <a:gd name="T1" fmla="*/ 0 h 2250"/>
              <a:gd name="T2" fmla="*/ 2253 w 2253"/>
              <a:gd name="T3" fmla="*/ 0 h 2250"/>
              <a:gd name="T4" fmla="*/ 0 w 2253"/>
              <a:gd name="T5" fmla="*/ 2250 h 2250"/>
              <a:gd name="T6" fmla="*/ 6 w 2253"/>
              <a:gd name="T7" fmla="*/ 0 h 2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3" h="2250">
                <a:moveTo>
                  <a:pt x="6" y="0"/>
                </a:moveTo>
                <a:lnTo>
                  <a:pt x="2253" y="0"/>
                </a:lnTo>
                <a:lnTo>
                  <a:pt x="0" y="2250"/>
                </a:lnTo>
                <a:lnTo>
                  <a:pt x="6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7" name="Freeform 17"/>
          <p:cNvSpPr>
            <a:spLocks/>
          </p:cNvSpPr>
          <p:nvPr userDrawn="1"/>
        </p:nvSpPr>
        <p:spPr bwMode="auto">
          <a:xfrm flipH="1">
            <a:off x="6566932" y="1588"/>
            <a:ext cx="2582386" cy="2579687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700424" y="6332991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Администрация муниципального образования город Краснодар</a:t>
            </a:r>
          </a:p>
          <a:p>
            <a:r>
              <a:rPr lang="ru-RU" sz="105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Управление</a:t>
            </a:r>
            <a:r>
              <a:rPr lang="ru-RU" sz="1050" baseline="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 экономики</a:t>
            </a:r>
            <a:endParaRPr lang="ru-RU" sz="11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515725" y="6394547"/>
            <a:ext cx="55258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E6A9FDC2-2F63-4C5F-89F7-7A78A3515E8C}" type="slidenum">
              <a:rPr lang="ru-RU" sz="1400" b="0" smtClean="0">
                <a:solidFill>
                  <a:schemeClr val="tx1"/>
                </a:solidFill>
                <a:latin typeface="HelveticaNeueCyr" panose="02000503040000020004" pitchFamily="2" charset="-52"/>
              </a:rPr>
              <a:pPr algn="ctr"/>
              <a:t>‹#›</a:t>
            </a:fld>
            <a:endParaRPr lang="ru-RU" sz="1800" b="0" dirty="0">
              <a:solidFill>
                <a:schemeClr val="tx1"/>
              </a:solidFill>
              <a:latin typeface="HelveticaNeueCyr" panose="02000503040000020004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18791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60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18269-CD32-429B-80E4-27A96AE6C0EC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84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29" userDrawn="1">
          <p15:clr>
            <a:srgbClr val="F26B43"/>
          </p15:clr>
        </p15:guide>
        <p15:guide id="4" pos="7151" userDrawn="1">
          <p15:clr>
            <a:srgbClr val="F26B43"/>
          </p15:clr>
        </p15:guide>
        <p15:guide id="5" orient="horz" pos="346" userDrawn="1">
          <p15:clr>
            <a:srgbClr val="F26B43"/>
          </p15:clr>
        </p15:guide>
        <p15:guide id="6" orient="horz" pos="38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ld.bankrot.fedresurs.ru/MessageWindow.aspx?ID=DEDFF45AF13F8F1AD9B43F24339007EB" TargetMode="External"/><Relationship Id="rId2" Type="http://schemas.openxmlformats.org/officeDocument/2006/relationships/hyperlink" Target="http://www.centerr.ru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1400" y="731962"/>
            <a:ext cx="7221756" cy="2209799"/>
          </a:xfrm>
        </p:spPr>
        <p:txBody>
          <a:bodyPr/>
          <a:lstStyle/>
          <a:p>
            <a:r>
              <a:rPr lang="ru-RU" dirty="0"/>
              <a:t>Имущественный комплекс,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2225" y="3216167"/>
            <a:ext cx="7897042" cy="2075500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+mj-lt"/>
              </a:rPr>
              <a:t>принадлежащий ЗАО «Темпл Инк.» </a:t>
            </a:r>
          </a:p>
          <a:p>
            <a:pPr>
              <a:spcBef>
                <a:spcPts val="1800"/>
              </a:spcBef>
            </a:pPr>
            <a:r>
              <a:rPr lang="ru-RU" dirty="0">
                <a:latin typeface="+mj-lt"/>
              </a:rPr>
              <a:t>ИНН 2312127408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1354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519953" y="482568"/>
            <a:ext cx="10618016" cy="1087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1600" b="1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endParaRPr lang="ru-RU" sz="1600" b="1" dirty="0">
              <a:solidFill>
                <a:srgbClr val="000000"/>
              </a:solidFill>
              <a:latin typeface="Adobe Gothic Std B"/>
              <a:cs typeface="Times New Roman" pitchFamily="18" charset="0"/>
            </a:endParaRPr>
          </a:p>
          <a:p>
            <a:pPr marL="285750" lvl="0" indent="-285750">
              <a:spcAft>
                <a:spcPts val="1000"/>
              </a:spcAft>
              <a:buFontTx/>
              <a:buChar char="-"/>
            </a:pPr>
            <a:endParaRPr lang="ru-RU" sz="1600" dirty="0">
              <a:solidFill>
                <a:srgbClr val="000000"/>
              </a:solidFill>
              <a:latin typeface="Adobe Gothic Std B"/>
              <a:cs typeface="Times New Roman" pitchFamily="18" charset="0"/>
            </a:endParaRPr>
          </a:p>
          <a:p>
            <a:pPr marL="285750" indent="-285750">
              <a:spcAft>
                <a:spcPts val="1000"/>
              </a:spcAft>
              <a:buFontTx/>
              <a:buChar char="-"/>
            </a:pPr>
            <a:endParaRPr lang="ru-RU" sz="1600" dirty="0">
              <a:latin typeface="+mj-lt"/>
              <a:cs typeface="Times New Roman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8ECBBE5-E58B-41C1-ACF6-20FAED16C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881" y="549612"/>
            <a:ext cx="755970" cy="62794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3D5EFC5-C200-4E9B-945C-6C1A53BE3952}"/>
              </a:ext>
            </a:extLst>
          </p:cNvPr>
          <p:cNvSpPr txBox="1"/>
          <p:nvPr/>
        </p:nvSpPr>
        <p:spPr>
          <a:xfrm>
            <a:off x="728882" y="381016"/>
            <a:ext cx="868356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+mj-lt"/>
              </a:rPr>
              <a:t>	</a:t>
            </a:r>
          </a:p>
          <a:p>
            <a:r>
              <a:rPr lang="ru-RU" b="1" dirty="0">
                <a:latin typeface="+mj-lt"/>
              </a:rPr>
              <a:t>	В состав имущественного комплекса ЗАО «Темпл Инк.» также входит:</a:t>
            </a:r>
          </a:p>
          <a:p>
            <a:endParaRPr lang="ru-RU" b="1" dirty="0">
              <a:latin typeface="+mj-lt"/>
            </a:endParaRPr>
          </a:p>
          <a:p>
            <a:r>
              <a:rPr lang="ru-RU" dirty="0">
                <a:latin typeface="+mj-lt"/>
              </a:rPr>
              <a:t>Ливневая канализация (общая протяженность 465 м);</a:t>
            </a:r>
          </a:p>
          <a:p>
            <a:r>
              <a:rPr lang="ru-RU" dirty="0">
                <a:latin typeface="+mj-lt"/>
              </a:rPr>
              <a:t>Ливневая канализация (общая протяженность 465 м);</a:t>
            </a:r>
          </a:p>
          <a:p>
            <a:r>
              <a:rPr lang="ru-RU" dirty="0">
                <a:latin typeface="+mj-lt"/>
              </a:rPr>
              <a:t>Ливневая канализация (общая протяженность 468 м);</a:t>
            </a:r>
          </a:p>
          <a:p>
            <a:r>
              <a:rPr lang="ru-RU" dirty="0">
                <a:latin typeface="+mj-lt"/>
              </a:rPr>
              <a:t>Ливневая канализация (общая протяженность 478 м);</a:t>
            </a:r>
          </a:p>
          <a:p>
            <a:r>
              <a:rPr lang="ru-RU" dirty="0">
                <a:latin typeface="+mj-lt"/>
              </a:rPr>
              <a:t>Сети водопроводные наружные ПВЦ-4 (протяженность 4 155 м);</a:t>
            </a:r>
          </a:p>
          <a:p>
            <a:r>
              <a:rPr lang="ru-RU" dirty="0">
                <a:latin typeface="+mj-lt"/>
              </a:rPr>
              <a:t>Сети канализационные наружные ПВЦ-4 (протяженность 1 265 м);</a:t>
            </a:r>
          </a:p>
          <a:p>
            <a:r>
              <a:rPr lang="ru-RU" dirty="0">
                <a:latin typeface="+mj-lt"/>
              </a:rPr>
              <a:t>Сети фекальной канализации ПВЦ-4 (протяженность 1 422 м); </a:t>
            </a:r>
          </a:p>
          <a:p>
            <a:r>
              <a:rPr lang="ru-RU" dirty="0">
                <a:latin typeface="+mj-lt"/>
              </a:rPr>
              <a:t>Специализированное оборудование; ТМЦ.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EA9705-8B8C-4CC6-AF63-3CFA46BB8601}"/>
              </a:ext>
            </a:extLst>
          </p:cNvPr>
          <p:cNvSpPr txBox="1"/>
          <p:nvPr/>
        </p:nvSpPr>
        <p:spPr>
          <a:xfrm>
            <a:off x="728881" y="1637089"/>
            <a:ext cx="84256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				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B0D0F1F-E185-4A9F-BB66-A1B9EB246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2650" y="1228360"/>
            <a:ext cx="4437454" cy="302827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B23EF9F-3093-41A2-8921-01A0D04967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6504" y="3312136"/>
            <a:ext cx="2141682" cy="276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66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519953" y="482568"/>
            <a:ext cx="10618016" cy="1087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1600" b="1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endParaRPr lang="ru-RU" sz="1600" b="1" dirty="0">
              <a:solidFill>
                <a:srgbClr val="000000"/>
              </a:solidFill>
              <a:latin typeface="Adobe Gothic Std B"/>
              <a:cs typeface="Times New Roman" pitchFamily="18" charset="0"/>
            </a:endParaRPr>
          </a:p>
          <a:p>
            <a:pPr marL="285750" lvl="0" indent="-285750">
              <a:spcAft>
                <a:spcPts val="1000"/>
              </a:spcAft>
              <a:buFontTx/>
              <a:buChar char="-"/>
            </a:pPr>
            <a:endParaRPr lang="ru-RU" sz="1600" dirty="0">
              <a:solidFill>
                <a:srgbClr val="000000"/>
              </a:solidFill>
              <a:latin typeface="Adobe Gothic Std B"/>
              <a:cs typeface="Times New Roman" pitchFamily="18" charset="0"/>
            </a:endParaRPr>
          </a:p>
          <a:p>
            <a:pPr marL="285750" indent="-285750">
              <a:spcAft>
                <a:spcPts val="1000"/>
              </a:spcAft>
              <a:buFontTx/>
              <a:buChar char="-"/>
            </a:pPr>
            <a:endParaRPr lang="ru-RU" sz="1600" dirty="0">
              <a:latin typeface="+mj-lt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EA9705-8B8C-4CC6-AF63-3CFA46BB8601}"/>
              </a:ext>
            </a:extLst>
          </p:cNvPr>
          <p:cNvSpPr txBox="1"/>
          <p:nvPr/>
        </p:nvSpPr>
        <p:spPr>
          <a:xfrm>
            <a:off x="728881" y="1637089"/>
            <a:ext cx="84256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				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E64577-8610-4F5E-A4AA-B7F82FA5F9AB}"/>
              </a:ext>
            </a:extLst>
          </p:cNvPr>
          <p:cNvSpPr txBox="1"/>
          <p:nvPr/>
        </p:nvSpPr>
        <p:spPr>
          <a:xfrm>
            <a:off x="728881" y="381015"/>
            <a:ext cx="98748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dobe Gothic Std B"/>
                <a:ea typeface="+mn-ea"/>
                <a:cs typeface="+mn-cs"/>
              </a:rPr>
              <a:t>Проводятся электронные торги посредством публичного предложения на сайте электронной площадки  ООО «Центр реализации» по реализации следующего имущества ЗАО «Темпл Инк.»: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dobe Gothic Std B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D4D94E-A6AF-4BC3-89B8-342D50B62204}"/>
              </a:ext>
            </a:extLst>
          </p:cNvPr>
          <p:cNvSpPr txBox="1"/>
          <p:nvPr/>
        </p:nvSpPr>
        <p:spPr>
          <a:xfrm>
            <a:off x="612396" y="1682898"/>
            <a:ext cx="1138386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Лот №1:  Имущественный комплекс, принадлежащий ЗАО «Темпл Инк.», расположенный по адресам:                   ул. Уральская, дом 98/11; ул. Стасова/</a:t>
            </a:r>
            <a:r>
              <a:rPr lang="ru-RU" dirty="0" err="1"/>
              <a:t>Сормовская</a:t>
            </a:r>
            <a:r>
              <a:rPr lang="ru-RU" dirty="0"/>
              <a:t>, д.178-180/1, ул. им. Селезнева,191/4; ул. Старокубанская, 145/2.</a:t>
            </a:r>
            <a:br>
              <a:rPr lang="ru-RU" dirty="0"/>
            </a:br>
            <a:r>
              <a:rPr lang="ru-RU" b="1" dirty="0"/>
              <a:t>Начальная цена продажи лота – 4 788 758, 143 тыс. ₽.</a:t>
            </a:r>
            <a:r>
              <a:rPr lang="ru-RU" dirty="0"/>
              <a:t> со снижением стоимости имущества каждые 10 календарных дней на 5%.</a:t>
            </a:r>
          </a:p>
          <a:p>
            <a:r>
              <a:rPr lang="ru-RU" dirty="0"/>
              <a:t>Минимальная цена на последнем шестнадцатом периоде составляет 75% от начальной цены продажи имущества посредством публичного предложения: 1 197 189,535 тыс. ₽. </a:t>
            </a:r>
          </a:p>
          <a:p>
            <a:endParaRPr lang="ru-RU" dirty="0"/>
          </a:p>
          <a:p>
            <a:r>
              <a:rPr lang="ru-RU" dirty="0"/>
              <a:t>Заявки на участие в торгах принимаются с 20.07.2022 до 26.12.2022  в электронной форме на сайте электронной площадки. </a:t>
            </a:r>
          </a:p>
          <a:p>
            <a:r>
              <a:rPr lang="ru-RU" dirty="0"/>
              <a:t>Размер задатка составляет 2% на соответствующем этапе проведения торгов.</a:t>
            </a:r>
          </a:p>
          <a:p>
            <a:r>
              <a:rPr lang="en-US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http://www.centerr.ru</a:t>
            </a:r>
            <a:r>
              <a:rPr lang="ru-RU" u="sng" dirty="0"/>
              <a:t> </a:t>
            </a:r>
            <a:r>
              <a:rPr lang="ru-RU" dirty="0"/>
              <a:t>(организатор торгов – ООО «Энергия права» ). </a:t>
            </a:r>
          </a:p>
          <a:p>
            <a:pPr algn="ctr"/>
            <a:r>
              <a:rPr lang="ru-RU" dirty="0"/>
              <a:t>Вся информация размещена на официальном ресурсе по адресу:</a:t>
            </a:r>
          </a:p>
          <a:p>
            <a:pPr algn="ctr"/>
            <a:r>
              <a:rPr lang="en-US" dirty="0">
                <a:hlinkClick r:id="rId3"/>
              </a:rPr>
              <a:t>https://old.bankrot.fedresurs.ru/MessageWindow.aspx?ID=DEDFF45AF13F8F1AD9B43F24339007EB</a:t>
            </a:r>
            <a:endParaRPr lang="ru-RU" dirty="0"/>
          </a:p>
          <a:p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416960-22DA-417C-B2DD-EC89D869CD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037" y="282732"/>
            <a:ext cx="1344545" cy="148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894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370521"/>
            <a:ext cx="12192000" cy="3487479"/>
          </a:xfrm>
          <a:prstGeom prst="rect">
            <a:avLst/>
          </a:prstGeom>
          <a:solidFill>
            <a:srgbClr val="0C3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39788" y="688975"/>
            <a:ext cx="567531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dirty="0">
                <a:solidFill>
                  <a:srgbClr val="0C344C"/>
                </a:solidFill>
                <a:latin typeface="+mj-lt"/>
              </a:rPr>
              <a:t>Спасибо за внимание!</a:t>
            </a:r>
            <a:endParaRPr lang="en-US" sz="2800" dirty="0">
              <a:solidFill>
                <a:srgbClr val="0C344C"/>
              </a:solidFill>
              <a:latin typeface="+mj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817017" y="1833486"/>
            <a:ext cx="6212794" cy="731767"/>
            <a:chOff x="6514434" y="1771723"/>
            <a:chExt cx="5682326" cy="731767"/>
          </a:xfrm>
        </p:grpSpPr>
        <p:sp>
          <p:nvSpPr>
            <p:cNvPr id="10" name="TextBox 25"/>
            <p:cNvSpPr txBox="1"/>
            <p:nvPr/>
          </p:nvSpPr>
          <p:spPr>
            <a:xfrm>
              <a:off x="6515099" y="1771723"/>
              <a:ext cx="5230310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600" dirty="0">
                  <a:solidFill>
                    <a:srgbClr val="6F878C"/>
                  </a:solidFill>
                  <a:latin typeface="+mj-lt"/>
                  <a:cs typeface="Calibri Light" panose="020F0302020204030204" pitchFamily="34" charset="0"/>
                </a:rPr>
                <a:t>Администрация муниципального образования </a:t>
              </a:r>
            </a:p>
            <a:p>
              <a:r>
                <a:rPr lang="ru-RU" sz="1600" dirty="0">
                  <a:solidFill>
                    <a:srgbClr val="6F878C"/>
                  </a:solidFill>
                  <a:latin typeface="+mj-lt"/>
                  <a:cs typeface="Calibri Light" panose="020F0302020204030204" pitchFamily="34" charset="0"/>
                </a:rPr>
                <a:t>город Краснодар</a:t>
              </a:r>
              <a:endParaRPr lang="en-US" sz="1600" dirty="0">
                <a:solidFill>
                  <a:srgbClr val="6F878C"/>
                </a:solidFill>
                <a:latin typeface="+mj-lt"/>
                <a:cs typeface="Calibri Light" panose="020F0302020204030204" pitchFamily="34" charset="0"/>
              </a:endParaRPr>
            </a:p>
          </p:txBody>
        </p:sp>
        <p:sp>
          <p:nvSpPr>
            <p:cNvPr id="11" name="TextBox 25"/>
            <p:cNvSpPr txBox="1"/>
            <p:nvPr/>
          </p:nvSpPr>
          <p:spPr>
            <a:xfrm>
              <a:off x="6514434" y="2341907"/>
              <a:ext cx="5682326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cs typeface="Calibri Light" panose="020F0302020204030204" pitchFamily="34" charset="0"/>
                </a:rPr>
                <a:t>Получить консультацию можно в Управлении экономики администрации МО г. Краснодар по телефону: </a:t>
              </a:r>
              <a:endParaRPr lang="en-US" sz="1050" b="1" dirty="0">
                <a:solidFill>
                  <a:srgbClr val="19627F"/>
                </a:solidFill>
                <a:latin typeface="+mj-lt"/>
                <a:cs typeface="Calibri Light" panose="020F0302020204030204" pitchFamily="34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5817745" y="3921712"/>
            <a:ext cx="3181789" cy="759886"/>
            <a:chOff x="837317" y="4568043"/>
            <a:chExt cx="3181789" cy="759886"/>
          </a:xfrm>
        </p:grpSpPr>
        <p:sp>
          <p:nvSpPr>
            <p:cNvPr id="21" name="TextBox 25"/>
            <p:cNvSpPr txBox="1"/>
            <p:nvPr/>
          </p:nvSpPr>
          <p:spPr>
            <a:xfrm>
              <a:off x="837317" y="5004764"/>
              <a:ext cx="3181789" cy="32316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ru-RU" sz="1050" dirty="0">
                  <a:solidFill>
                    <a:prstClr val="white"/>
                  </a:solidFill>
                  <a:latin typeface="Adobe Gothic Std B"/>
                  <a:cs typeface="Calibri Light" panose="020F0302020204030204" pitchFamily="34" charset="0"/>
                </a:rPr>
                <a:t>350000 г. Краснодар, ул. Красная, 122</a:t>
              </a:r>
            </a:p>
            <a:p>
              <a:pPr lvl="0"/>
              <a:r>
                <a:rPr lang="en-US" sz="1050" dirty="0">
                  <a:solidFill>
                    <a:prstClr val="white"/>
                  </a:solidFill>
                  <a:latin typeface="Adobe Gothic Std B"/>
                  <a:cs typeface="Calibri Light" panose="020F0302020204030204" pitchFamily="34" charset="0"/>
                </a:rPr>
                <a:t>e-</a:t>
              </a:r>
              <a:r>
                <a:rPr lang="ru-RU" sz="1050" dirty="0" err="1">
                  <a:solidFill>
                    <a:prstClr val="white"/>
                  </a:solidFill>
                  <a:latin typeface="Adobe Gothic Std B"/>
                  <a:cs typeface="Calibri Light" panose="020F0302020204030204" pitchFamily="34" charset="0"/>
                </a:rPr>
                <a:t>mail</a:t>
              </a:r>
              <a:r>
                <a:rPr lang="ru-RU" sz="1050" dirty="0">
                  <a:solidFill>
                    <a:prstClr val="white"/>
                  </a:solidFill>
                  <a:latin typeface="Adobe Gothic Std B"/>
                  <a:cs typeface="Calibri Light" panose="020F0302020204030204" pitchFamily="34" charset="0"/>
                </a:rPr>
                <a:t>: plan@krd.ru</a:t>
              </a:r>
              <a:endParaRPr lang="en-US" sz="1050" dirty="0">
                <a:solidFill>
                  <a:prstClr val="white"/>
                </a:solidFill>
                <a:latin typeface="Adobe Gothic Std B"/>
                <a:cs typeface="Calibri Light" panose="020F0302020204030204" pitchFamily="34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838044" y="4568043"/>
              <a:ext cx="272283" cy="295733"/>
              <a:chOff x="3421063" y="2887663"/>
              <a:chExt cx="331788" cy="360363"/>
            </a:xfrm>
            <a:solidFill>
              <a:schemeClr val="bg1"/>
            </a:solidFill>
          </p:grpSpPr>
          <p:sp>
            <p:nvSpPr>
              <p:cNvPr id="24" name="Freeform 211"/>
              <p:cNvSpPr>
                <a:spLocks noEditPoints="1"/>
              </p:cNvSpPr>
              <p:nvPr/>
            </p:nvSpPr>
            <p:spPr bwMode="auto">
              <a:xfrm>
                <a:off x="3586163" y="3082926"/>
                <a:ext cx="166688" cy="165100"/>
              </a:xfrm>
              <a:custGeom>
                <a:avLst/>
                <a:gdLst>
                  <a:gd name="T0" fmla="*/ 43 w 44"/>
                  <a:gd name="T1" fmla="*/ 40 h 44"/>
                  <a:gd name="T2" fmla="*/ 31 w 44"/>
                  <a:gd name="T3" fmla="*/ 28 h 44"/>
                  <a:gd name="T4" fmla="*/ 34 w 44"/>
                  <a:gd name="T5" fmla="*/ 17 h 44"/>
                  <a:gd name="T6" fmla="*/ 17 w 44"/>
                  <a:gd name="T7" fmla="*/ 0 h 44"/>
                  <a:gd name="T8" fmla="*/ 0 w 44"/>
                  <a:gd name="T9" fmla="*/ 17 h 44"/>
                  <a:gd name="T10" fmla="*/ 17 w 44"/>
                  <a:gd name="T11" fmla="*/ 34 h 44"/>
                  <a:gd name="T12" fmla="*/ 28 w 44"/>
                  <a:gd name="T13" fmla="*/ 30 h 44"/>
                  <a:gd name="T14" fmla="*/ 41 w 44"/>
                  <a:gd name="T15" fmla="*/ 43 h 44"/>
                  <a:gd name="T16" fmla="*/ 42 w 44"/>
                  <a:gd name="T17" fmla="*/ 44 h 44"/>
                  <a:gd name="T18" fmla="*/ 43 w 44"/>
                  <a:gd name="T19" fmla="*/ 43 h 44"/>
                  <a:gd name="T20" fmla="*/ 43 w 44"/>
                  <a:gd name="T21" fmla="*/ 40 h 44"/>
                  <a:gd name="T22" fmla="*/ 4 w 44"/>
                  <a:gd name="T23" fmla="*/ 17 h 44"/>
                  <a:gd name="T24" fmla="*/ 17 w 44"/>
                  <a:gd name="T25" fmla="*/ 4 h 44"/>
                  <a:gd name="T26" fmla="*/ 30 w 44"/>
                  <a:gd name="T27" fmla="*/ 17 h 44"/>
                  <a:gd name="T28" fmla="*/ 17 w 44"/>
                  <a:gd name="T29" fmla="*/ 30 h 44"/>
                  <a:gd name="T30" fmla="*/ 4 w 44"/>
                  <a:gd name="T31" fmla="*/ 1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" h="44">
                    <a:moveTo>
                      <a:pt x="43" y="40"/>
                    </a:moveTo>
                    <a:cubicBezTo>
                      <a:pt x="31" y="28"/>
                      <a:pt x="31" y="28"/>
                      <a:pt x="31" y="28"/>
                    </a:cubicBezTo>
                    <a:cubicBezTo>
                      <a:pt x="33" y="25"/>
                      <a:pt x="34" y="21"/>
                      <a:pt x="34" y="17"/>
                    </a:cubicBezTo>
                    <a:cubicBezTo>
                      <a:pt x="34" y="8"/>
                      <a:pt x="27" y="0"/>
                      <a:pt x="17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27"/>
                      <a:pt x="8" y="34"/>
                      <a:pt x="17" y="34"/>
                    </a:cubicBezTo>
                    <a:cubicBezTo>
                      <a:pt x="21" y="34"/>
                      <a:pt x="25" y="33"/>
                      <a:pt x="28" y="30"/>
                    </a:cubicBezTo>
                    <a:cubicBezTo>
                      <a:pt x="41" y="43"/>
                      <a:pt x="41" y="43"/>
                      <a:pt x="41" y="43"/>
                    </a:cubicBezTo>
                    <a:cubicBezTo>
                      <a:pt x="41" y="44"/>
                      <a:pt x="41" y="44"/>
                      <a:pt x="42" y="44"/>
                    </a:cubicBezTo>
                    <a:cubicBezTo>
                      <a:pt x="43" y="44"/>
                      <a:pt x="43" y="44"/>
                      <a:pt x="43" y="43"/>
                    </a:cubicBezTo>
                    <a:cubicBezTo>
                      <a:pt x="44" y="42"/>
                      <a:pt x="44" y="41"/>
                      <a:pt x="43" y="40"/>
                    </a:cubicBezTo>
                    <a:close/>
                    <a:moveTo>
                      <a:pt x="4" y="17"/>
                    </a:moveTo>
                    <a:cubicBezTo>
                      <a:pt x="4" y="10"/>
                      <a:pt x="10" y="4"/>
                      <a:pt x="17" y="4"/>
                    </a:cubicBezTo>
                    <a:cubicBezTo>
                      <a:pt x="25" y="4"/>
                      <a:pt x="30" y="10"/>
                      <a:pt x="30" y="17"/>
                    </a:cubicBezTo>
                    <a:cubicBezTo>
                      <a:pt x="30" y="24"/>
                      <a:pt x="25" y="30"/>
                      <a:pt x="17" y="30"/>
                    </a:cubicBezTo>
                    <a:cubicBezTo>
                      <a:pt x="10" y="30"/>
                      <a:pt x="4" y="24"/>
                      <a:pt x="4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5" name="Freeform 212"/>
              <p:cNvSpPr>
                <a:spLocks/>
              </p:cNvSpPr>
              <p:nvPr/>
            </p:nvSpPr>
            <p:spPr bwMode="auto">
              <a:xfrm>
                <a:off x="3451225" y="2917826"/>
                <a:ext cx="255588" cy="14288"/>
              </a:xfrm>
              <a:custGeom>
                <a:avLst/>
                <a:gdLst>
                  <a:gd name="T0" fmla="*/ 2 w 68"/>
                  <a:gd name="T1" fmla="*/ 0 h 4"/>
                  <a:gd name="T2" fmla="*/ 0 w 68"/>
                  <a:gd name="T3" fmla="*/ 2 h 4"/>
                  <a:gd name="T4" fmla="*/ 2 w 68"/>
                  <a:gd name="T5" fmla="*/ 4 h 4"/>
                  <a:gd name="T6" fmla="*/ 66 w 68"/>
                  <a:gd name="T7" fmla="*/ 4 h 4"/>
                  <a:gd name="T8" fmla="*/ 68 w 68"/>
                  <a:gd name="T9" fmla="*/ 2 h 4"/>
                  <a:gd name="T10" fmla="*/ 66 w 68"/>
                  <a:gd name="T11" fmla="*/ 0 h 4"/>
                  <a:gd name="T12" fmla="*/ 2 w 68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4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7" y="4"/>
                      <a:pt x="68" y="3"/>
                      <a:pt x="68" y="2"/>
                    </a:cubicBezTo>
                    <a:cubicBezTo>
                      <a:pt x="68" y="1"/>
                      <a:pt x="67" y="0"/>
                      <a:pt x="66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6" name="Freeform 213"/>
              <p:cNvSpPr>
                <a:spLocks/>
              </p:cNvSpPr>
              <p:nvPr/>
            </p:nvSpPr>
            <p:spPr bwMode="auto">
              <a:xfrm>
                <a:off x="3722688" y="31845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7" name="Freeform 214"/>
              <p:cNvSpPr>
                <a:spLocks/>
              </p:cNvSpPr>
              <p:nvPr/>
            </p:nvSpPr>
            <p:spPr bwMode="auto">
              <a:xfrm>
                <a:off x="3421063" y="2887663"/>
                <a:ext cx="301625" cy="360363"/>
              </a:xfrm>
              <a:custGeom>
                <a:avLst/>
                <a:gdLst>
                  <a:gd name="T0" fmla="*/ 71 w 80"/>
                  <a:gd name="T1" fmla="*/ 88 h 96"/>
                  <a:gd name="T2" fmla="*/ 61 w 80"/>
                  <a:gd name="T3" fmla="*/ 90 h 96"/>
                  <a:gd name="T4" fmla="*/ 40 w 80"/>
                  <a:gd name="T5" fmla="*/ 69 h 96"/>
                  <a:gd name="T6" fmla="*/ 61 w 80"/>
                  <a:gd name="T7" fmla="*/ 48 h 96"/>
                  <a:gd name="T8" fmla="*/ 80 w 80"/>
                  <a:gd name="T9" fmla="*/ 59 h 96"/>
                  <a:gd name="T10" fmla="*/ 80 w 80"/>
                  <a:gd name="T11" fmla="*/ 18 h 96"/>
                  <a:gd name="T12" fmla="*/ 78 w 80"/>
                  <a:gd name="T13" fmla="*/ 16 h 96"/>
                  <a:gd name="T14" fmla="*/ 10 w 80"/>
                  <a:gd name="T15" fmla="*/ 16 h 96"/>
                  <a:gd name="T16" fmla="*/ 4 w 80"/>
                  <a:gd name="T17" fmla="*/ 10 h 96"/>
                  <a:gd name="T18" fmla="*/ 10 w 80"/>
                  <a:gd name="T19" fmla="*/ 4 h 96"/>
                  <a:gd name="T20" fmla="*/ 78 w 80"/>
                  <a:gd name="T21" fmla="*/ 4 h 96"/>
                  <a:gd name="T22" fmla="*/ 80 w 80"/>
                  <a:gd name="T23" fmla="*/ 2 h 96"/>
                  <a:gd name="T24" fmla="*/ 78 w 80"/>
                  <a:gd name="T25" fmla="*/ 0 h 96"/>
                  <a:gd name="T26" fmla="*/ 10 w 80"/>
                  <a:gd name="T27" fmla="*/ 0 h 96"/>
                  <a:gd name="T28" fmla="*/ 0 w 80"/>
                  <a:gd name="T29" fmla="*/ 10 h 96"/>
                  <a:gd name="T30" fmla="*/ 0 w 80"/>
                  <a:gd name="T31" fmla="*/ 86 h 96"/>
                  <a:gd name="T32" fmla="*/ 10 w 80"/>
                  <a:gd name="T33" fmla="*/ 96 h 96"/>
                  <a:gd name="T34" fmla="*/ 78 w 80"/>
                  <a:gd name="T35" fmla="*/ 96 h 96"/>
                  <a:gd name="T36" fmla="*/ 79 w 80"/>
                  <a:gd name="T37" fmla="*/ 96 h 96"/>
                  <a:gd name="T38" fmla="*/ 71 w 80"/>
                  <a:gd name="T39" fmla="*/ 8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0" h="96">
                    <a:moveTo>
                      <a:pt x="71" y="88"/>
                    </a:moveTo>
                    <a:cubicBezTo>
                      <a:pt x="68" y="89"/>
                      <a:pt x="65" y="90"/>
                      <a:pt x="61" y="90"/>
                    </a:cubicBezTo>
                    <a:cubicBezTo>
                      <a:pt x="50" y="90"/>
                      <a:pt x="40" y="81"/>
                      <a:pt x="40" y="69"/>
                    </a:cubicBezTo>
                    <a:cubicBezTo>
                      <a:pt x="40" y="57"/>
                      <a:pt x="50" y="48"/>
                      <a:pt x="61" y="48"/>
                    </a:cubicBezTo>
                    <a:cubicBezTo>
                      <a:pt x="69" y="48"/>
                      <a:pt x="76" y="53"/>
                      <a:pt x="80" y="59"/>
                    </a:cubicBezTo>
                    <a:cubicBezTo>
                      <a:pt x="80" y="18"/>
                      <a:pt x="80" y="18"/>
                      <a:pt x="80" y="18"/>
                    </a:cubicBezTo>
                    <a:cubicBezTo>
                      <a:pt x="80" y="17"/>
                      <a:pt x="79" y="16"/>
                      <a:pt x="78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7" y="16"/>
                      <a:pt x="4" y="13"/>
                      <a:pt x="4" y="10"/>
                    </a:cubicBezTo>
                    <a:cubicBezTo>
                      <a:pt x="4" y="7"/>
                      <a:pt x="7" y="4"/>
                      <a:pt x="10" y="4"/>
                    </a:cubicBezTo>
                    <a:cubicBezTo>
                      <a:pt x="78" y="4"/>
                      <a:pt x="78" y="4"/>
                      <a:pt x="78" y="4"/>
                    </a:cubicBezTo>
                    <a:cubicBezTo>
                      <a:pt x="79" y="4"/>
                      <a:pt x="80" y="3"/>
                      <a:pt x="80" y="2"/>
                    </a:cubicBezTo>
                    <a:cubicBezTo>
                      <a:pt x="80" y="1"/>
                      <a:pt x="79" y="0"/>
                      <a:pt x="7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92"/>
                      <a:pt x="4" y="96"/>
                      <a:pt x="10" y="96"/>
                    </a:cubicBezTo>
                    <a:cubicBezTo>
                      <a:pt x="78" y="96"/>
                      <a:pt x="78" y="96"/>
                      <a:pt x="78" y="96"/>
                    </a:cubicBezTo>
                    <a:cubicBezTo>
                      <a:pt x="78" y="96"/>
                      <a:pt x="79" y="96"/>
                      <a:pt x="79" y="96"/>
                    </a:cubicBezTo>
                    <a:lnTo>
                      <a:pt x="71" y="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21" y="1809380"/>
            <a:ext cx="4422576" cy="258998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260335A-B814-4DAE-9146-9E1617CD1B20}"/>
              </a:ext>
            </a:extLst>
          </p:cNvPr>
          <p:cNvSpPr txBox="1"/>
          <p:nvPr/>
        </p:nvSpPr>
        <p:spPr>
          <a:xfrm>
            <a:off x="5843224" y="2662925"/>
            <a:ext cx="47101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+ 7 (861) 259-82-17</a:t>
            </a:r>
          </a:p>
        </p:txBody>
      </p:sp>
    </p:spTree>
    <p:extLst>
      <p:ext uri="{BB962C8B-B14F-4D97-AF65-F5344CB8AC3E}">
        <p14:creationId xmlns:p14="http://schemas.microsoft.com/office/powerpoint/2010/main" val="1279615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73"/>
          <p:cNvSpPr/>
          <p:nvPr/>
        </p:nvSpPr>
        <p:spPr>
          <a:xfrm rot="18900000">
            <a:off x="6816447" y="5005933"/>
            <a:ext cx="453779" cy="453781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39788" y="706744"/>
            <a:ext cx="11106135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800" dirty="0">
                <a:solidFill>
                  <a:srgbClr val="0C344C"/>
                </a:solidFill>
                <a:latin typeface="+mj-lt"/>
              </a:rPr>
              <a:t>Решением Арбитражного суда Краснодарского края от 11.04.2018        ЗАО «Темпл Инк.» признано несостоятельным (банкротом) по упрощенной процедуре банкротства ликвидируемого должника</a:t>
            </a:r>
          </a:p>
        </p:txBody>
      </p:sp>
      <p:sp>
        <p:nvSpPr>
          <p:cNvPr id="11" name="TextBox 25"/>
          <p:cNvSpPr txBox="1"/>
          <p:nvPr/>
        </p:nvSpPr>
        <p:spPr>
          <a:xfrm>
            <a:off x="7631162" y="4798513"/>
            <a:ext cx="4390262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350059, РФ, Краснодарский край,                     г. Краснодар, ул. Уральская, 98/11</a:t>
            </a:r>
            <a:endParaRPr lang="en-US" b="1" dirty="0">
              <a:solidFill>
                <a:srgbClr val="0C344C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7" name="TextBox 25"/>
          <p:cNvSpPr txBox="1"/>
          <p:nvPr/>
        </p:nvSpPr>
        <p:spPr>
          <a:xfrm>
            <a:off x="7617747" y="4242693"/>
            <a:ext cx="2440654" cy="1692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>
                <a:latin typeface="+mj-lt"/>
              </a:rPr>
              <a:t>Основной вид деятельности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8" name="TextBox 25"/>
          <p:cNvSpPr txBox="1"/>
          <p:nvPr/>
        </p:nvSpPr>
        <p:spPr>
          <a:xfrm>
            <a:off x="7630436" y="3406093"/>
            <a:ext cx="4561564" cy="83099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Аренда и управление собственным или</a:t>
            </a:r>
          </a:p>
          <a:p>
            <a:r>
              <a:rPr lang="ru-RU" b="1" dirty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арендованным нежилым недвижимым имуществом</a:t>
            </a:r>
            <a:endParaRPr lang="en-US" b="1" dirty="0">
              <a:solidFill>
                <a:srgbClr val="0C344C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24" name="TextBox 25"/>
          <p:cNvSpPr txBox="1"/>
          <p:nvPr/>
        </p:nvSpPr>
        <p:spPr>
          <a:xfrm>
            <a:off x="7630436" y="2545401"/>
            <a:ext cx="2493617" cy="1692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>
                <a:latin typeface="+mj-lt"/>
              </a:rPr>
              <a:t>Конкурсный управляющий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7631163" y="2261549"/>
            <a:ext cx="3790340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Звонарев Владимир Александрович</a:t>
            </a:r>
            <a:endParaRPr lang="en-US" b="1" dirty="0">
              <a:solidFill>
                <a:srgbClr val="0C344C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Rectangle: Rounded Corners 50"/>
          <p:cNvSpPr/>
          <p:nvPr/>
        </p:nvSpPr>
        <p:spPr>
          <a:xfrm rot="2700000">
            <a:off x="6367538" y="4887690"/>
            <a:ext cx="690266" cy="690268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0C344C"/>
              </a:gs>
              <a:gs pos="100000">
                <a:srgbClr val="D80F7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433" y="5016980"/>
            <a:ext cx="400917" cy="400917"/>
          </a:xfrm>
          <a:prstGeom prst="rect">
            <a:avLst/>
          </a:prstGeom>
        </p:spPr>
      </p:pic>
      <p:sp>
        <p:nvSpPr>
          <p:cNvPr id="20" name="Rectangle: Rounded Corners 73"/>
          <p:cNvSpPr/>
          <p:nvPr/>
        </p:nvSpPr>
        <p:spPr>
          <a:xfrm rot="18900000">
            <a:off x="6816445" y="3580140"/>
            <a:ext cx="453779" cy="453781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50"/>
          <p:cNvSpPr/>
          <p:nvPr/>
        </p:nvSpPr>
        <p:spPr>
          <a:xfrm rot="2700000">
            <a:off x="6341003" y="3472382"/>
            <a:ext cx="690266" cy="690268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0C344C"/>
              </a:gs>
              <a:gs pos="100000">
                <a:srgbClr val="D80F7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920" y="3516363"/>
            <a:ext cx="426463" cy="426463"/>
          </a:xfrm>
          <a:prstGeom prst="rect">
            <a:avLst/>
          </a:prstGeom>
        </p:spPr>
      </p:pic>
      <p:sp>
        <p:nvSpPr>
          <p:cNvPr id="23" name="Rectangle: Rounded Corners 73"/>
          <p:cNvSpPr/>
          <p:nvPr/>
        </p:nvSpPr>
        <p:spPr>
          <a:xfrm rot="18900000">
            <a:off x="6816446" y="2313963"/>
            <a:ext cx="453779" cy="453781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50"/>
          <p:cNvSpPr/>
          <p:nvPr/>
        </p:nvSpPr>
        <p:spPr>
          <a:xfrm rot="2700000">
            <a:off x="6337019" y="2180332"/>
            <a:ext cx="690266" cy="690268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0C344C"/>
              </a:gs>
              <a:gs pos="100000">
                <a:srgbClr val="D80F7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561" y="2261549"/>
            <a:ext cx="527836" cy="52783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308A6C-CF70-48F5-9456-13C6E40DBE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74" y="2261549"/>
            <a:ext cx="4873757" cy="356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731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9788" y="482569"/>
            <a:ext cx="11013856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800" b="1" dirty="0">
                <a:solidFill>
                  <a:srgbClr val="0C344C"/>
                </a:solidFill>
                <a:latin typeface="+mj-lt"/>
              </a:rPr>
              <a:t>Имущественный комплекс, расположен в г. Краснодаре по адресам: ул. Уральская, дом 98/11; ул. Стасова/</a:t>
            </a:r>
            <a:r>
              <a:rPr lang="ru-RU" sz="2800" b="1" dirty="0" err="1">
                <a:solidFill>
                  <a:srgbClr val="0C344C"/>
                </a:solidFill>
                <a:latin typeface="+mj-lt"/>
              </a:rPr>
              <a:t>Сормовская</a:t>
            </a:r>
            <a:r>
              <a:rPr lang="ru-RU" sz="2800" b="1" dirty="0">
                <a:solidFill>
                  <a:srgbClr val="0C344C"/>
                </a:solidFill>
                <a:latin typeface="+mj-lt"/>
              </a:rPr>
              <a:t>, д.178-180/1,          ул. им. Селезнева,191/4; г. Краснодар, ул. Старокубанская, 145/2.</a:t>
            </a:r>
            <a:endParaRPr lang="en-US" sz="2800" b="1" dirty="0">
              <a:solidFill>
                <a:srgbClr val="0C344C"/>
              </a:solidFill>
              <a:latin typeface="+mj-lt"/>
            </a:endParaRPr>
          </a:p>
        </p:txBody>
      </p:sp>
      <p:grpSp>
        <p:nvGrpSpPr>
          <p:cNvPr id="3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839788" y="1876786"/>
            <a:ext cx="11128094" cy="4796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b="1" dirty="0">
                <a:latin typeface="+mj-lt"/>
                <a:cs typeface="Times New Roman" pitchFamily="18" charset="0"/>
              </a:rPr>
              <a:t>Оценочная стоимость недвижимого имущества, согласно отчета об оценке от 16.11.2020 составляет                    5 320 842, 382 тыс. ₽. и включает в себя:</a:t>
            </a:r>
          </a:p>
          <a:p>
            <a:pPr>
              <a:spcAft>
                <a:spcPts val="1000"/>
              </a:spcAft>
            </a:pPr>
            <a:r>
              <a:rPr lang="ru-RU" b="1" dirty="0">
                <a:latin typeface="+mj-lt"/>
                <a:cs typeface="Times New Roman" pitchFamily="18" charset="0"/>
              </a:rPr>
              <a:t>	Земельный участок с кадастровым номером 23:43:0403016:29, площадью 92 кв. м</a:t>
            </a:r>
            <a:r>
              <a:rPr lang="ru-RU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.</a:t>
            </a:r>
          </a:p>
          <a:p>
            <a:pPr>
              <a:spcAft>
                <a:spcPts val="1000"/>
              </a:spcAft>
            </a:pPr>
            <a:r>
              <a:rPr lang="ru-RU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Адрес: г. Краснодар, ул. Им. Селезнева, д. 191/4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Вид права: собственность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Разрешенное использование: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для размещения производственных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зданий 	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Текущее использование: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для размещения производственных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зданий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Сведения о существующих ограничениях/обременениях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на земельный участок: ипотека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Коммуникации: На участке газ, электричество, вода</a:t>
            </a:r>
          </a:p>
          <a:p>
            <a:pPr algn="l"/>
            <a:endParaRPr lang="ru-RU" sz="1600" dirty="0">
              <a:latin typeface="+mj-lt"/>
              <a:cs typeface="Times New Roman" pitchFamily="18" charset="0"/>
            </a:endParaRPr>
          </a:p>
          <a:p>
            <a:pPr marL="285750" indent="-285750">
              <a:spcAft>
                <a:spcPts val="1000"/>
              </a:spcAft>
              <a:buFontTx/>
              <a:buChar char="-"/>
            </a:pPr>
            <a:endParaRPr lang="ru-RU" sz="1600" b="1" dirty="0">
              <a:latin typeface="+mj-lt"/>
              <a:cs typeface="Times New Roman" pitchFamily="18" charset="0"/>
            </a:endParaRPr>
          </a:p>
          <a:p>
            <a:pPr marL="285750" indent="-285750">
              <a:spcAft>
                <a:spcPts val="1000"/>
              </a:spcAft>
              <a:buFontTx/>
              <a:buChar char="-"/>
            </a:pPr>
            <a:endParaRPr lang="ru-RU" sz="1600" b="1" dirty="0">
              <a:latin typeface="+mj-lt"/>
              <a:cs typeface="Times New Roman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8904D85-F758-4501-B319-E42DE7797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652" y="2455308"/>
            <a:ext cx="694860" cy="577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B852DA4-36D1-4EEE-887A-531C882B25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839" y="2937022"/>
            <a:ext cx="3996748" cy="303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72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763397" y="645952"/>
            <a:ext cx="11299971" cy="894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b="1" dirty="0">
                <a:latin typeface="+mj-lt"/>
                <a:cs typeface="Times New Roman" pitchFamily="18" charset="0"/>
              </a:rPr>
              <a:t>	Земельный участок с кадастровым номером 23:43:0403016:59, площадью 132 230 кв. м</a:t>
            </a:r>
            <a:r>
              <a:rPr lang="ru-RU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.</a:t>
            </a:r>
          </a:p>
          <a:p>
            <a:r>
              <a:rPr lang="ru-RU" dirty="0">
                <a:latin typeface="+mj-lt"/>
                <a:cs typeface="Times New Roman" pitchFamily="18" charset="0"/>
              </a:rPr>
              <a:t>Адрес: </a:t>
            </a:r>
            <a:r>
              <a:rPr lang="ru-RU" sz="1800" b="0" i="0" u="none" strike="noStrike" baseline="0" dirty="0">
                <a:latin typeface="Calibri" panose="020F0502020204030204" pitchFamily="34" charset="0"/>
              </a:rPr>
              <a:t>г. Краснодар, ул. Уральская, д. 98/11 	</a:t>
            </a:r>
          </a:p>
          <a:p>
            <a:pPr>
              <a:spcAft>
                <a:spcPts val="1000"/>
              </a:spcAft>
            </a:pPr>
            <a:r>
              <a:rPr lang="ru-RU" dirty="0">
                <a:latin typeface="+mj-lt"/>
                <a:cs typeface="Times New Roman" pitchFamily="18" charset="0"/>
              </a:rPr>
              <a:t>Вид права: собственность</a:t>
            </a:r>
          </a:p>
          <a:p>
            <a:r>
              <a:rPr lang="ru-RU" dirty="0">
                <a:latin typeface="+mj-lt"/>
                <a:cs typeface="Times New Roman" pitchFamily="18" charset="0"/>
              </a:rPr>
              <a:t>Разрешенное использование: 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для размещения объектов торговли 	</a:t>
            </a:r>
          </a:p>
          <a:p>
            <a:pPr algn="l"/>
            <a:r>
              <a:rPr lang="ru-RU" dirty="0">
                <a:latin typeface="+mj-lt"/>
                <a:cs typeface="Times New Roman" pitchFamily="18" charset="0"/>
              </a:rPr>
              <a:t>Текущее использование: </a:t>
            </a:r>
            <a:r>
              <a:rPr lang="ru-RU" b="0" i="0" u="none" strike="noStrike" baseline="0" dirty="0">
                <a:latin typeface="+mj-lt"/>
              </a:rPr>
              <a:t>для размещения объектов торговли </a:t>
            </a:r>
          </a:p>
          <a:p>
            <a:pPr algn="l"/>
            <a:r>
              <a:rPr lang="ru-RU" dirty="0">
                <a:latin typeface="+mj-lt"/>
                <a:cs typeface="Times New Roman" pitchFamily="18" charset="0"/>
              </a:rPr>
              <a:t>Инженерные коммуникации: </a:t>
            </a:r>
            <a:r>
              <a:rPr lang="ru-RU" b="0" i="0" u="none" strike="noStrike" baseline="0" dirty="0">
                <a:latin typeface="+mj-lt"/>
              </a:rPr>
              <a:t>На участке газ,</a:t>
            </a:r>
          </a:p>
          <a:p>
            <a:pPr algn="l"/>
            <a:r>
              <a:rPr lang="ru-RU" b="0" i="0" u="none" strike="noStrike" baseline="0" dirty="0">
                <a:latin typeface="+mj-lt"/>
              </a:rPr>
              <a:t>электричество, вода</a:t>
            </a:r>
          </a:p>
          <a:p>
            <a:pPr algn="l"/>
            <a:r>
              <a:rPr lang="ru-RU" b="0" i="0" u="none" strike="noStrike" baseline="0" dirty="0">
                <a:latin typeface="+mj-lt"/>
              </a:rPr>
              <a:t>				</a:t>
            </a:r>
          </a:p>
          <a:p>
            <a:pPr algn="l"/>
            <a:endParaRPr lang="ru-RU" dirty="0">
              <a:latin typeface="+mj-lt"/>
            </a:endParaRPr>
          </a:p>
          <a:p>
            <a:pPr algn="l"/>
            <a:endParaRPr lang="ru-RU" b="0" i="0" u="none" strike="noStrike" baseline="0" dirty="0">
              <a:latin typeface="+mj-lt"/>
            </a:endParaRPr>
          </a:p>
          <a:p>
            <a:pPr algn="l"/>
            <a:r>
              <a:rPr lang="ru-RU" dirty="0">
                <a:latin typeface="+mj-lt"/>
              </a:rPr>
              <a:t>				</a:t>
            </a:r>
            <a:r>
              <a:rPr lang="ru-RU" b="1" i="0" u="none" strike="noStrike" baseline="0" dirty="0">
                <a:latin typeface="+mj-lt"/>
              </a:rPr>
              <a:t>Земельный участок с кадастровым номером 23:43:0403016:58, площадью 				2 786 кв. м.</a:t>
            </a:r>
          </a:p>
          <a:p>
            <a:pPr algn="l"/>
            <a:r>
              <a:rPr lang="ru-RU" b="0" i="0" u="none" strike="noStrike" baseline="0" dirty="0">
                <a:latin typeface="+mj-lt"/>
              </a:rPr>
              <a:t>				Адрес: г. Краснодар, ул. Уральская, д. 98/11</a:t>
            </a:r>
          </a:p>
          <a:p>
            <a:pPr algn="l"/>
            <a:r>
              <a:rPr lang="ru-RU" dirty="0">
                <a:latin typeface="+mj-lt"/>
              </a:rPr>
              <a:t>				</a:t>
            </a:r>
            <a:r>
              <a:rPr lang="ru-RU" b="0" i="0" u="none" strike="noStrike" baseline="0" dirty="0">
                <a:latin typeface="+mj-lt"/>
              </a:rPr>
              <a:t>Вид права: собственность</a:t>
            </a:r>
          </a:p>
          <a:p>
            <a:pPr algn="l"/>
            <a:r>
              <a:rPr lang="ru-RU" b="0" i="0" u="none" strike="noStrike" baseline="0" dirty="0">
                <a:latin typeface="+mj-lt"/>
              </a:rPr>
              <a:t>				</a:t>
            </a:r>
          </a:p>
          <a:p>
            <a:pPr algn="l"/>
            <a:r>
              <a:rPr lang="ru-RU" dirty="0">
                <a:latin typeface="+mj-lt"/>
              </a:rPr>
              <a:t>				</a:t>
            </a:r>
            <a:r>
              <a:rPr lang="ru-RU" b="0" i="0" u="none" strike="noStrike" baseline="0" dirty="0">
                <a:latin typeface="+mj-lt"/>
              </a:rPr>
              <a:t>Разрешенное использование: для размещения производственных зданий	</a:t>
            </a:r>
          </a:p>
          <a:p>
            <a:pPr algn="l"/>
            <a:r>
              <a:rPr lang="ru-RU" b="0" i="0" u="none" strike="noStrike" baseline="0" dirty="0">
                <a:latin typeface="+mj-lt"/>
              </a:rPr>
              <a:t>				Текущее использование: для размещения производственных зданий</a:t>
            </a:r>
          </a:p>
          <a:p>
            <a:pPr algn="l"/>
            <a:r>
              <a:rPr lang="ru-RU" b="0" i="0" u="none" strike="noStrike" baseline="0" dirty="0">
                <a:latin typeface="+mj-lt"/>
              </a:rPr>
              <a:t>				Коммуникации: На участке газ, электричество, вода	</a:t>
            </a:r>
          </a:p>
          <a:p>
            <a:endParaRPr lang="ru-RU" sz="1600" b="1" i="1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ru-RU" sz="1600" b="1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ru-RU" sz="1600" b="1" i="1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ru-RU" sz="1600" b="1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ru-RU" sz="1600" b="1" i="1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ru-RU" sz="1600" b="1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ru-RU" sz="1600" b="1" i="1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ru-RU" sz="1600" b="1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ru-RU" sz="1600" b="1" i="1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16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Находятся в залоге в пользу ООО «</a:t>
            </a:r>
            <a:r>
              <a:rPr lang="ru-RU" sz="1600" b="1" i="1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Коурф</a:t>
            </a:r>
            <a:r>
              <a:rPr lang="ru-RU" sz="16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» </a:t>
            </a:r>
            <a:r>
              <a:rPr lang="ru-RU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pPr algn="l"/>
            <a:endParaRPr lang="ru-RU" sz="1600" dirty="0">
              <a:latin typeface="+mj-lt"/>
              <a:cs typeface="Times New Roman" pitchFamily="18" charset="0"/>
            </a:endParaRPr>
          </a:p>
          <a:p>
            <a:pPr marL="285750" indent="-285750">
              <a:spcAft>
                <a:spcPts val="1000"/>
              </a:spcAft>
              <a:buFontTx/>
              <a:buChar char="-"/>
            </a:pPr>
            <a:endParaRPr lang="ru-RU" sz="1600" b="1" dirty="0">
              <a:latin typeface="+mj-lt"/>
              <a:cs typeface="Times New Roman" pitchFamily="18" charset="0"/>
            </a:endParaRPr>
          </a:p>
          <a:p>
            <a:pPr marL="285750" indent="-285750">
              <a:spcAft>
                <a:spcPts val="1000"/>
              </a:spcAft>
              <a:buFontTx/>
              <a:buChar char="-"/>
            </a:pPr>
            <a:endParaRPr lang="ru-RU" sz="1600" b="1" dirty="0">
              <a:latin typeface="+mj-lt"/>
              <a:cs typeface="Times New Roman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8904D85-F758-4501-B319-E42DE7797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264" y="562062"/>
            <a:ext cx="694860" cy="57718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AEDCE00-7F74-429C-B27C-79DB2427A0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696" y="1130369"/>
            <a:ext cx="2772547" cy="221693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A126C54-DBCD-47CB-939D-396C534EB2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20" y="3429000"/>
            <a:ext cx="2935460" cy="249599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6A43030-2488-4F37-965C-6A99564808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7580" y="3554668"/>
            <a:ext cx="695004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728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763398" y="645952"/>
            <a:ext cx="11204484" cy="5160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b="1" dirty="0">
                <a:latin typeface="+mj-lt"/>
                <a:cs typeface="Times New Roman" pitchFamily="18" charset="0"/>
              </a:rPr>
              <a:t>             Земельный участок с кадастровым номером 23:43:0403016:61, площадью 10 774 кв. м</a:t>
            </a:r>
            <a:r>
              <a:rPr lang="ru-RU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Gothic Std B"/>
                <a:ea typeface="+mn-ea"/>
                <a:cs typeface="Times New Roman" pitchFamily="18" charset="0"/>
              </a:rPr>
              <a:t>Адрес: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г. Краснодар, ул. Старокубанская, 145/2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Gothic Std B"/>
                <a:ea typeface="+mn-ea"/>
                <a:cs typeface="Times New Roman" pitchFamily="18" charset="0"/>
              </a:rPr>
              <a:t>Вид права: собственность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Gothic Std B"/>
                <a:ea typeface="+mn-ea"/>
                <a:cs typeface="Times New Roman" pitchFamily="18" charset="0"/>
              </a:rPr>
              <a:t>Разрешенное использование: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для размещения производственных зданий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Gothic Std B"/>
                <a:ea typeface="+mn-ea"/>
                <a:cs typeface="Times New Roman" pitchFamily="18" charset="0"/>
              </a:rPr>
              <a:t>Текущее использование: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Gothic Std B"/>
                <a:ea typeface="+mn-ea"/>
                <a:cs typeface="+mn-cs"/>
              </a:rPr>
              <a:t>для размещения производственных зданий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Gothic Std B"/>
                <a:ea typeface="+mn-ea"/>
                <a:cs typeface="+mn-cs"/>
              </a:rPr>
              <a:t>Коммуникации: На участке газ, электричество, вода</a:t>
            </a:r>
            <a:endParaRPr lang="ru-RU" sz="1600" dirty="0">
              <a:latin typeface="+mj-lt"/>
              <a:cs typeface="Times New Roman" pitchFamily="18" charset="0"/>
            </a:endParaRPr>
          </a:p>
          <a:p>
            <a:pPr algn="l"/>
            <a:endParaRPr lang="ru-RU" sz="1600" dirty="0">
              <a:latin typeface="+mj-lt"/>
              <a:cs typeface="Times New Roman" pitchFamily="18" charset="0"/>
            </a:endParaRPr>
          </a:p>
          <a:p>
            <a:pPr algn="l"/>
            <a:endParaRPr lang="ru-RU" sz="1600" dirty="0">
              <a:latin typeface="+mj-lt"/>
              <a:cs typeface="Times New Roman" pitchFamily="18" charset="0"/>
            </a:endParaRPr>
          </a:p>
          <a:p>
            <a:pPr algn="l"/>
            <a:endParaRPr lang="ru-RU" sz="1600" dirty="0">
              <a:latin typeface="+mj-lt"/>
              <a:cs typeface="Times New Roman" pitchFamily="18" charset="0"/>
            </a:endParaRPr>
          </a:p>
          <a:p>
            <a:pPr algn="l"/>
            <a:endParaRPr lang="ru-RU" sz="1600" dirty="0"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Gothic Std B"/>
                <a:ea typeface="+mn-ea"/>
                <a:cs typeface="Times New Roman" pitchFamily="18" charset="0"/>
              </a:rPr>
              <a:t>               Земельный участок с кадастровым номером 23:43:0403016:64, площадью 12 468 кв. м.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Gothic Std B"/>
                <a:ea typeface="+mn-ea"/>
                <a:cs typeface="Times New Roman" pitchFamily="18" charset="0"/>
              </a:rPr>
              <a:t>Адрес: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г. Краснодар, ул. Уральская, д. 98 Б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dobe Gothic Std B"/>
                <a:ea typeface="+mn-ea"/>
                <a:cs typeface="Times New Roman" pitchFamily="18" charset="0"/>
              </a:rPr>
              <a:t>Вид права: собственность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Gothic Std B"/>
                <a:ea typeface="+mn-ea"/>
                <a:cs typeface="Times New Roman" pitchFamily="18" charset="0"/>
              </a:rPr>
              <a:t>Разрешенное использование: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для размещения производственных зданий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Gothic Std B"/>
                <a:ea typeface="+mn-ea"/>
                <a:cs typeface="Times New Roman" pitchFamily="18" charset="0"/>
              </a:rPr>
              <a:t>Текущее использование: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Gothic Std B"/>
                <a:ea typeface="+mn-ea"/>
                <a:cs typeface="+mn-cs"/>
              </a:rPr>
              <a:t>для размещения производственных зданий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Gothic Std B"/>
                <a:ea typeface="+mn-ea"/>
                <a:cs typeface="+mn-cs"/>
              </a:rPr>
              <a:t>Коммуникации: На участке газ, электричество, вода</a:t>
            </a:r>
            <a:endParaRPr lang="ru-RU" sz="1600" b="1" dirty="0">
              <a:latin typeface="+mj-lt"/>
              <a:cs typeface="Times New Roman" pitchFamily="18" charset="0"/>
            </a:endParaRPr>
          </a:p>
          <a:p>
            <a:pPr marL="285750" indent="-285750">
              <a:spcAft>
                <a:spcPts val="1000"/>
              </a:spcAft>
              <a:buFontTx/>
              <a:buChar char="-"/>
            </a:pPr>
            <a:endParaRPr lang="ru-RU" sz="1600" b="1" dirty="0">
              <a:latin typeface="+mj-lt"/>
              <a:cs typeface="Times New Roman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8904D85-F758-4501-B319-E42DE7797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654" y="562062"/>
            <a:ext cx="694860" cy="57718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C0294BE-3E2B-438D-A429-A9C57B60B4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041" y="1139243"/>
            <a:ext cx="3578566" cy="233920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A0DB9BA-06B1-40DE-89A9-35C6B404EC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040" y="3971739"/>
            <a:ext cx="3578566" cy="216834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247B8D7-C8BA-413A-8427-2088907F2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955" y="3421971"/>
            <a:ext cx="695004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251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763398" y="645952"/>
            <a:ext cx="11204484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b="1" dirty="0">
                <a:latin typeface="+mj-lt"/>
                <a:cs typeface="Times New Roman" pitchFamily="18" charset="0"/>
              </a:rPr>
              <a:t>	Земельный участок с кадастровым номером 23:43:0403016:62, площадью 2 670 кв. м</a:t>
            </a:r>
            <a:r>
              <a:rPr lang="ru-RU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Gothic Std B"/>
                <a:ea typeface="+mn-ea"/>
                <a:cs typeface="Times New Roman" pitchFamily="18" charset="0"/>
              </a:rPr>
              <a:t>Адрес: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г. Краснодар, ул. ул. Уральская, уч. 98/6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Gothic Std B"/>
                <a:ea typeface="+mn-ea"/>
                <a:cs typeface="Times New Roman" pitchFamily="18" charset="0"/>
              </a:rPr>
              <a:t>Вид права: собственность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Gothic Std B"/>
                <a:ea typeface="+mn-ea"/>
                <a:cs typeface="Times New Roman" pitchFamily="18" charset="0"/>
              </a:rPr>
              <a:t>Разрешенное использование: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для размещения производственных зданий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Gothic Std B"/>
                <a:ea typeface="+mn-ea"/>
                <a:cs typeface="Times New Roman" pitchFamily="18" charset="0"/>
              </a:rPr>
              <a:t>Текущее использование: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Gothic Std B"/>
                <a:ea typeface="+mn-ea"/>
                <a:cs typeface="+mn-cs"/>
              </a:rPr>
              <a:t>для размещения производственных зданий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Gothic Std B"/>
                <a:ea typeface="+mn-ea"/>
                <a:cs typeface="+mn-cs"/>
              </a:rPr>
              <a:t>Коммуникации: На участке газ, электричество, вода</a:t>
            </a:r>
            <a:endParaRPr lang="ru-RU" sz="1600" dirty="0">
              <a:latin typeface="+mj-lt"/>
              <a:cs typeface="Times New Roman" pitchFamily="18" charset="0"/>
            </a:endParaRPr>
          </a:p>
          <a:p>
            <a:pPr marL="285750" indent="-285750">
              <a:spcAft>
                <a:spcPts val="1000"/>
              </a:spcAft>
              <a:buFontTx/>
              <a:buChar char="-"/>
            </a:pPr>
            <a:endParaRPr lang="ru-RU" sz="1600" b="1" dirty="0">
              <a:latin typeface="+mj-lt"/>
              <a:cs typeface="Times New Roman" pitchFamily="18" charset="0"/>
            </a:endParaRPr>
          </a:p>
          <a:p>
            <a:pPr marL="285750" indent="-285750">
              <a:spcAft>
                <a:spcPts val="1000"/>
              </a:spcAft>
              <a:buFontTx/>
              <a:buChar char="-"/>
            </a:pPr>
            <a:endParaRPr lang="ru-RU" sz="1600" b="1" dirty="0">
              <a:latin typeface="+mj-lt"/>
              <a:cs typeface="Times New Roman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8904D85-F758-4501-B319-E42DE7797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264" y="562062"/>
            <a:ext cx="694860" cy="57718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1B2CAB3-3F23-46F2-B883-133AB9A7BD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573" y="1058471"/>
            <a:ext cx="2931822" cy="21041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815C226-C585-4E51-B71F-5BFC530129A5}"/>
              </a:ext>
            </a:extLst>
          </p:cNvPr>
          <p:cNvSpPr txBox="1"/>
          <p:nvPr/>
        </p:nvSpPr>
        <p:spPr>
          <a:xfrm>
            <a:off x="5259897" y="3162650"/>
            <a:ext cx="7055141" cy="2713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Gothic Std B"/>
                <a:ea typeface="+mn-ea"/>
                <a:cs typeface="Times New Roman" pitchFamily="18" charset="0"/>
              </a:rPr>
              <a:t>Земельный участок с кадастровым номером 23:43:0403016:63, площадью 1 795 кв. м.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Gothic Std B"/>
                <a:ea typeface="+mn-ea"/>
                <a:cs typeface="Times New Roman" pitchFamily="18" charset="0"/>
              </a:rPr>
              <a:t>Адрес: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г. Краснодар, ул. ул. Уральская, уч. 98/12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Gothic Std B"/>
                <a:ea typeface="+mn-ea"/>
                <a:cs typeface="Times New Roman" pitchFamily="18" charset="0"/>
              </a:rPr>
              <a:t>Вид права: собственность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Gothic Std B"/>
                <a:ea typeface="+mn-ea"/>
                <a:cs typeface="Times New Roman" pitchFamily="18" charset="0"/>
              </a:rPr>
              <a:t>Разрешенное использование: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для размещения производственных зданий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Gothic Std B"/>
                <a:ea typeface="+mn-ea"/>
                <a:cs typeface="Times New Roman" pitchFamily="18" charset="0"/>
              </a:rPr>
              <a:t>Текущее использование: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Gothic Std B"/>
                <a:ea typeface="+mn-ea"/>
                <a:cs typeface="+mn-cs"/>
              </a:rPr>
              <a:t>для размещения производственных зданий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Gothic Std B"/>
                <a:ea typeface="+mn-ea"/>
                <a:cs typeface="+mn-cs"/>
              </a:rPr>
              <a:t>Коммуникации: На участке газ, электричество, вода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dobe Gothic Std B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CD475F9-14F4-49B9-8EAA-DB55402C8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989" y="3072741"/>
            <a:ext cx="694860" cy="57718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277F3D0-2CCC-45F5-9026-8CE1EC2779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70" y="2762204"/>
            <a:ext cx="3270869" cy="25582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321591A-F02A-40E7-8496-B77D0620C833}"/>
              </a:ext>
            </a:extLst>
          </p:cNvPr>
          <p:cNvSpPr txBox="1"/>
          <p:nvPr/>
        </p:nvSpPr>
        <p:spPr>
          <a:xfrm>
            <a:off x="763398" y="5679348"/>
            <a:ext cx="10301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+mj-lt"/>
              </a:rPr>
              <a:t>Все вышеуказанные земельные участки находятся в залоге в пользу ООО «</a:t>
            </a:r>
            <a:r>
              <a:rPr lang="ru-RU" b="1" dirty="0" err="1">
                <a:latin typeface="+mj-lt"/>
              </a:rPr>
              <a:t>Коурф</a:t>
            </a:r>
            <a:r>
              <a:rPr lang="ru-RU" b="1" dirty="0">
                <a:latin typeface="+mj-lt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790593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519953" y="482568"/>
            <a:ext cx="10618016" cy="1087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1600" b="1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endParaRPr lang="ru-RU" sz="1600" b="1" dirty="0">
              <a:solidFill>
                <a:srgbClr val="000000"/>
              </a:solidFill>
              <a:latin typeface="Adobe Gothic Std B"/>
              <a:cs typeface="Times New Roman" pitchFamily="18" charset="0"/>
            </a:endParaRPr>
          </a:p>
          <a:p>
            <a:pPr marL="285750" lvl="0" indent="-285750">
              <a:spcAft>
                <a:spcPts val="1000"/>
              </a:spcAft>
              <a:buFontTx/>
              <a:buChar char="-"/>
            </a:pPr>
            <a:endParaRPr lang="ru-RU" sz="1600" dirty="0">
              <a:solidFill>
                <a:srgbClr val="000000"/>
              </a:solidFill>
              <a:latin typeface="Adobe Gothic Std B"/>
              <a:cs typeface="Times New Roman" pitchFamily="18" charset="0"/>
            </a:endParaRPr>
          </a:p>
          <a:p>
            <a:pPr marL="285750" indent="-285750">
              <a:spcAft>
                <a:spcPts val="1000"/>
              </a:spcAft>
              <a:buFontTx/>
              <a:buChar char="-"/>
            </a:pPr>
            <a:endParaRPr lang="ru-RU" sz="1600" dirty="0">
              <a:latin typeface="+mj-lt"/>
              <a:cs typeface="Times New Roman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8ECBBE5-E58B-41C1-ACF6-20FAED16C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881" y="549612"/>
            <a:ext cx="755970" cy="6279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C433C7-FCD7-4222-B564-0CE3FD129993}"/>
              </a:ext>
            </a:extLst>
          </p:cNvPr>
          <p:cNvSpPr txBox="1"/>
          <p:nvPr/>
        </p:nvSpPr>
        <p:spPr>
          <a:xfrm>
            <a:off x="880843" y="1671598"/>
            <a:ext cx="1067918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u="none" strike="noStrike" baseline="0" dirty="0">
                <a:latin typeface="+mj-lt"/>
              </a:rPr>
              <a:t>Ограничения права: аренда</a:t>
            </a:r>
          </a:p>
          <a:p>
            <a:pPr algn="l"/>
            <a:r>
              <a:rPr lang="ru-RU" b="0" i="0" u="none" strike="noStrike" baseline="0" dirty="0">
                <a:latin typeface="+mj-lt"/>
              </a:rPr>
              <a:t>Назначение: нежилое помещение</a:t>
            </a:r>
          </a:p>
          <a:p>
            <a:pPr algn="l"/>
            <a:r>
              <a:rPr lang="ru-RU" b="0" i="0" u="none" strike="noStrike" baseline="0" dirty="0">
                <a:latin typeface="+mj-lt"/>
              </a:rPr>
              <a:t>Текущее использование объекта: торговое помещение</a:t>
            </a:r>
          </a:p>
          <a:p>
            <a:pPr algn="l"/>
            <a:r>
              <a:rPr lang="ru-RU" b="0" i="0" u="none" strike="noStrike" baseline="0" dirty="0">
                <a:latin typeface="+mj-lt"/>
              </a:rPr>
              <a:t>Год постройки: 2008</a:t>
            </a:r>
          </a:p>
          <a:p>
            <a:pPr algn="l"/>
            <a:r>
              <a:rPr lang="ru-RU" b="0" i="0" u="none" strike="noStrike" baseline="0" dirty="0">
                <a:latin typeface="+mj-lt"/>
              </a:rPr>
              <a:t>Расположение на этаже: цокольный этаж</a:t>
            </a:r>
          </a:p>
          <a:p>
            <a:pPr algn="l"/>
            <a:r>
              <a:rPr lang="ru-RU" dirty="0"/>
              <a:t>Наличие инженерных коммуникаций:</a:t>
            </a:r>
          </a:p>
          <a:p>
            <a:pPr algn="l"/>
            <a:r>
              <a:rPr lang="ru-RU" dirty="0"/>
              <a:t>отопление, электричество, водопровод, канализация,</a:t>
            </a:r>
          </a:p>
          <a:p>
            <a:pPr algn="l"/>
            <a:r>
              <a:rPr lang="ru-RU" dirty="0"/>
              <a:t>кондиционирование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D5EFC5-C200-4E9B-945C-6C1A53BE3952}"/>
              </a:ext>
            </a:extLst>
          </p:cNvPr>
          <p:cNvSpPr txBox="1"/>
          <p:nvPr/>
        </p:nvSpPr>
        <p:spPr>
          <a:xfrm>
            <a:off x="1484850" y="549612"/>
            <a:ext cx="107071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+mj-lt"/>
              </a:rPr>
              <a:t>Помещение нежилое, кадастровый номер 23:43:0403016:522, расположенные по адресу: г. Краснодар, ул. Уральская, д. 98/11, пом. подвала 1,2,3,4,5,6,7,8,9,10,11,12,13,14, площадью 3 904,10 кв. м, (цокольное помещение)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27225C7-2C77-4273-AAEE-6EF0ED332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0091" y="1323813"/>
            <a:ext cx="3587877" cy="255579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8BD7DE3-64BF-4DD4-8DAC-9A9559EDDD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3535" y="3738834"/>
            <a:ext cx="3184889" cy="230832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BAF72A2-DEDC-49FF-A2D9-D5AC54CB42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604" y="3975183"/>
            <a:ext cx="1607075" cy="207197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FD88343-043C-4C8C-9727-97B7DBD967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0093" y="4035118"/>
            <a:ext cx="3587876" cy="195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60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519953" y="482568"/>
            <a:ext cx="10618016" cy="1087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1600" b="1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endParaRPr lang="ru-RU" sz="1600" b="1" dirty="0">
              <a:solidFill>
                <a:srgbClr val="000000"/>
              </a:solidFill>
              <a:latin typeface="Adobe Gothic Std B"/>
              <a:cs typeface="Times New Roman" pitchFamily="18" charset="0"/>
            </a:endParaRPr>
          </a:p>
          <a:p>
            <a:pPr marL="285750" lvl="0" indent="-285750">
              <a:spcAft>
                <a:spcPts val="1000"/>
              </a:spcAft>
              <a:buFontTx/>
              <a:buChar char="-"/>
            </a:pPr>
            <a:endParaRPr lang="ru-RU" sz="1600" dirty="0">
              <a:solidFill>
                <a:srgbClr val="000000"/>
              </a:solidFill>
              <a:latin typeface="Adobe Gothic Std B"/>
              <a:cs typeface="Times New Roman" pitchFamily="18" charset="0"/>
            </a:endParaRPr>
          </a:p>
          <a:p>
            <a:pPr marL="285750" indent="-285750">
              <a:spcAft>
                <a:spcPts val="1000"/>
              </a:spcAft>
              <a:buFontTx/>
              <a:buChar char="-"/>
            </a:pPr>
            <a:endParaRPr lang="ru-RU" sz="1600" dirty="0">
              <a:latin typeface="+mj-lt"/>
              <a:cs typeface="Times New Roman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8ECBBE5-E58B-41C1-ACF6-20FAED16C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881" y="549612"/>
            <a:ext cx="755970" cy="6279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C433C7-FCD7-4222-B564-0CE3FD129993}"/>
              </a:ext>
            </a:extLst>
          </p:cNvPr>
          <p:cNvSpPr txBox="1"/>
          <p:nvPr/>
        </p:nvSpPr>
        <p:spPr>
          <a:xfrm>
            <a:off x="880843" y="1671598"/>
            <a:ext cx="1067918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u="none" strike="noStrike" baseline="0" dirty="0">
                <a:latin typeface="+mj-lt"/>
              </a:rPr>
              <a:t>Ограничения права: аренда (в том числе субаренда)</a:t>
            </a:r>
          </a:p>
          <a:p>
            <a:pPr algn="l"/>
            <a:r>
              <a:rPr lang="ru-RU" b="0" i="0" u="none" strike="noStrike" baseline="0" dirty="0">
                <a:latin typeface="+mj-lt"/>
              </a:rPr>
              <a:t>Назначение: нежилое помещение</a:t>
            </a:r>
          </a:p>
          <a:p>
            <a:pPr algn="l"/>
            <a:r>
              <a:rPr lang="ru-RU" b="0" i="0" u="none" strike="noStrike" baseline="0" dirty="0">
                <a:latin typeface="+mj-lt"/>
              </a:rPr>
              <a:t>Текущее использование объекта: торговое помещение</a:t>
            </a:r>
          </a:p>
          <a:p>
            <a:pPr algn="l"/>
            <a:r>
              <a:rPr lang="ru-RU" b="0" i="0" u="none" strike="noStrike" baseline="0" dirty="0">
                <a:latin typeface="+mj-lt"/>
              </a:rPr>
              <a:t>Год постройки: 2008</a:t>
            </a:r>
          </a:p>
          <a:p>
            <a:pPr algn="l"/>
            <a:r>
              <a:rPr lang="ru-RU" b="0" i="0" u="none" strike="noStrike" baseline="0" dirty="0">
                <a:latin typeface="+mj-lt"/>
              </a:rPr>
              <a:t>Этажность: три этажа, в том числе подвал</a:t>
            </a:r>
          </a:p>
          <a:p>
            <a:pPr algn="l"/>
            <a:r>
              <a:rPr lang="ru-RU" dirty="0"/>
              <a:t>Наличие инженерных коммуникаций:</a:t>
            </a:r>
          </a:p>
          <a:p>
            <a:pPr algn="l"/>
            <a:r>
              <a:rPr lang="ru-RU" dirty="0"/>
              <a:t>отопление (без использования газа), электричество, водопровод,</a:t>
            </a:r>
          </a:p>
          <a:p>
            <a:pPr algn="l"/>
            <a:r>
              <a:rPr lang="ru-RU" dirty="0"/>
              <a:t>канализация, кондиционирование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D5EFC5-C200-4E9B-945C-6C1A53BE3952}"/>
              </a:ext>
            </a:extLst>
          </p:cNvPr>
          <p:cNvSpPr txBox="1"/>
          <p:nvPr/>
        </p:nvSpPr>
        <p:spPr>
          <a:xfrm>
            <a:off x="1484850" y="549612"/>
            <a:ext cx="107071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+mj-lt"/>
              </a:rPr>
              <a:t>Помещение кадастровый № 23:43:0414013:5316, площадью 94 923,3 кв. м, расположенное по адресу:          г. Краснодар, ул. Уральская, д. 98/11, пом. 361</a:t>
            </a:r>
          </a:p>
          <a:p>
            <a:r>
              <a:rPr lang="ru-RU" b="1" dirty="0">
                <a:latin typeface="+mj-lt"/>
              </a:rPr>
              <a:t>Находится в залоге в пользу ООО «</a:t>
            </a:r>
            <a:r>
              <a:rPr lang="ru-RU" b="1" dirty="0" err="1">
                <a:latin typeface="+mj-lt"/>
              </a:rPr>
              <a:t>Коурф</a:t>
            </a:r>
            <a:r>
              <a:rPr lang="ru-RU" b="1" dirty="0">
                <a:latin typeface="+mj-lt"/>
              </a:rPr>
              <a:t>»</a:t>
            </a:r>
          </a:p>
          <a:p>
            <a:endParaRPr lang="ru-RU" b="1" dirty="0">
              <a:latin typeface="+mj-l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710686A-1C5D-4ADA-920E-A08EB8B84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843" y="3979922"/>
            <a:ext cx="3239415" cy="221068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A36E908-96E3-4DBF-A75F-BF3C0F6BC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9599" y="1177554"/>
            <a:ext cx="3250430" cy="23608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14CD379-65F0-46CB-9590-FA0920DD3F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9600" y="3880547"/>
            <a:ext cx="3521375" cy="230832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F371D5E-5797-4B89-9D11-713823E5E3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9192" y="3880547"/>
            <a:ext cx="3382485" cy="230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787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519953" y="482568"/>
            <a:ext cx="10618016" cy="1087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1600" b="1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endParaRPr lang="ru-RU" sz="1600" b="1" dirty="0">
              <a:solidFill>
                <a:srgbClr val="000000"/>
              </a:solidFill>
              <a:latin typeface="Adobe Gothic Std B"/>
              <a:cs typeface="Times New Roman" pitchFamily="18" charset="0"/>
            </a:endParaRPr>
          </a:p>
          <a:p>
            <a:pPr marL="285750" lvl="0" indent="-285750">
              <a:spcAft>
                <a:spcPts val="1000"/>
              </a:spcAft>
              <a:buFontTx/>
              <a:buChar char="-"/>
            </a:pPr>
            <a:endParaRPr lang="ru-RU" sz="1600" dirty="0">
              <a:solidFill>
                <a:srgbClr val="000000"/>
              </a:solidFill>
              <a:latin typeface="Adobe Gothic Std B"/>
              <a:cs typeface="Times New Roman" pitchFamily="18" charset="0"/>
            </a:endParaRPr>
          </a:p>
          <a:p>
            <a:pPr marL="285750" indent="-285750">
              <a:spcAft>
                <a:spcPts val="1000"/>
              </a:spcAft>
              <a:buFontTx/>
              <a:buChar char="-"/>
            </a:pPr>
            <a:endParaRPr lang="ru-RU" sz="1600" dirty="0">
              <a:latin typeface="+mj-lt"/>
              <a:cs typeface="Times New Roman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8ECBBE5-E58B-41C1-ACF6-20FAED16C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881" y="549612"/>
            <a:ext cx="755970" cy="6279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C433C7-FCD7-4222-B564-0CE3FD129993}"/>
              </a:ext>
            </a:extLst>
          </p:cNvPr>
          <p:cNvSpPr txBox="1"/>
          <p:nvPr/>
        </p:nvSpPr>
        <p:spPr>
          <a:xfrm>
            <a:off x="728881" y="1112053"/>
            <a:ext cx="10734238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u="none" strike="noStrike" baseline="0" dirty="0">
                <a:latin typeface="+mj-lt"/>
              </a:rPr>
              <a:t>Тип объекта: отдельно стоящее здание</a:t>
            </a:r>
          </a:p>
          <a:p>
            <a:pPr algn="l"/>
            <a:r>
              <a:rPr lang="ru-RU" b="0" i="0" u="none" strike="noStrike" baseline="0" dirty="0">
                <a:latin typeface="+mj-lt"/>
              </a:rPr>
              <a:t>Текущее использование объекта: торговое помещение</a:t>
            </a:r>
          </a:p>
          <a:p>
            <a:pPr algn="l"/>
            <a:r>
              <a:rPr lang="ru-RU" b="0" i="0" u="none" strike="noStrike" baseline="0" dirty="0">
                <a:latin typeface="+mj-lt"/>
              </a:rPr>
              <a:t>Год постройки: 2008</a:t>
            </a:r>
          </a:p>
          <a:p>
            <a:pPr algn="l"/>
            <a:r>
              <a:rPr lang="ru-RU" b="0" i="0" u="none" strike="noStrike" baseline="0" dirty="0">
                <a:latin typeface="+mj-lt"/>
              </a:rPr>
              <a:t>Этажность: один этаж</a:t>
            </a:r>
          </a:p>
          <a:p>
            <a:pPr algn="l"/>
            <a:r>
              <a:rPr lang="ru-RU" dirty="0"/>
              <a:t>Наличие инженерных коммуникаций:</a:t>
            </a:r>
          </a:p>
          <a:p>
            <a:pPr algn="l"/>
            <a:r>
              <a:rPr lang="ru-RU" dirty="0"/>
              <a:t>отопление, электричество, водопровод, канализация,</a:t>
            </a:r>
          </a:p>
          <a:p>
            <a:pPr algn="l"/>
            <a:r>
              <a:rPr lang="ru-RU" dirty="0"/>
              <a:t>Кондиционирование</a:t>
            </a:r>
          </a:p>
          <a:p>
            <a:pPr algn="l"/>
            <a:r>
              <a:rPr lang="ru-RU" b="1" dirty="0"/>
              <a:t>	Здание нежилое, площадью 23,9 кв. м, кадастровый номер 23:43:0403016:467, расположенное 	по адресу: г. Краснодар, ул. </a:t>
            </a:r>
            <a:r>
              <a:rPr lang="ru-RU" b="1" dirty="0" err="1"/>
              <a:t>им.Стасова</a:t>
            </a:r>
            <a:r>
              <a:rPr lang="ru-RU" b="1" dirty="0"/>
              <a:t> /ул. </a:t>
            </a:r>
            <a:r>
              <a:rPr lang="ru-RU" b="1" dirty="0" err="1"/>
              <a:t>Сормовская</a:t>
            </a:r>
            <a:r>
              <a:rPr lang="ru-RU" b="1" dirty="0"/>
              <a:t>, дом № 178-180/1</a:t>
            </a:r>
          </a:p>
          <a:p>
            <a:pPr algn="l"/>
            <a:r>
              <a:rPr lang="ru-RU" b="1" dirty="0"/>
              <a:t>	Заглубленное здание, кадастровый номер 23:43:0405050:39, площадью 837,40 кв. м, 	расположенное по адресу: г. Краснодар, ул. им. Стасова/</a:t>
            </a:r>
            <a:r>
              <a:rPr lang="ru-RU" b="1" dirty="0" err="1"/>
              <a:t>Сормовская</a:t>
            </a:r>
            <a:r>
              <a:rPr lang="ru-RU" b="1" dirty="0"/>
              <a:t>, д. 178-180/1</a:t>
            </a:r>
            <a:r>
              <a:rPr lang="ru-RU" dirty="0"/>
              <a:t>     </a:t>
            </a:r>
          </a:p>
          <a:p>
            <a:pPr algn="l"/>
            <a:r>
              <a:rPr lang="ru-RU" dirty="0"/>
              <a:t>Назначение: производственное</a:t>
            </a:r>
          </a:p>
          <a:p>
            <a:pPr algn="l"/>
            <a:r>
              <a:rPr lang="ru-RU" dirty="0"/>
              <a:t>Текущее использование объекта: насосная станция</a:t>
            </a:r>
          </a:p>
          <a:p>
            <a:pPr algn="l"/>
            <a:r>
              <a:rPr lang="ru-RU" dirty="0"/>
              <a:t>Тип объекта: отдельно стоящее здание</a:t>
            </a:r>
          </a:p>
          <a:p>
            <a:pPr algn="l"/>
            <a:r>
              <a:rPr lang="ru-RU" dirty="0"/>
              <a:t>Год постройки: 2008</a:t>
            </a:r>
          </a:p>
          <a:p>
            <a:pPr algn="l"/>
            <a:r>
              <a:rPr lang="ru-RU" dirty="0"/>
              <a:t>Этажность здания: 1</a:t>
            </a:r>
          </a:p>
          <a:p>
            <a:pPr algn="l"/>
            <a:r>
              <a:rPr lang="ru-RU" dirty="0"/>
              <a:t>Наличие инженерных коммуникаций: электричество, отопление, водопровод, канализация</a:t>
            </a:r>
          </a:p>
          <a:p>
            <a:pPr algn="l"/>
            <a:r>
              <a:rPr lang="ru-RU" b="1" dirty="0"/>
              <a:t>Находятся в залоге в пользу ООО «</a:t>
            </a:r>
            <a:r>
              <a:rPr lang="ru-RU" b="1" dirty="0" err="1"/>
              <a:t>Коурф</a:t>
            </a:r>
            <a:r>
              <a:rPr lang="ru-RU" b="1" dirty="0"/>
              <a:t>»</a:t>
            </a:r>
          </a:p>
          <a:p>
            <a:pPr algn="l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D5EFC5-C200-4E9B-945C-6C1A53BE3952}"/>
              </a:ext>
            </a:extLst>
          </p:cNvPr>
          <p:cNvSpPr txBox="1"/>
          <p:nvPr/>
        </p:nvSpPr>
        <p:spPr>
          <a:xfrm>
            <a:off x="1484850" y="549612"/>
            <a:ext cx="107071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+mj-lt"/>
              </a:rPr>
              <a:t>Помещение кадастровый номер 23:43:0414013:5387, площадью 15 990,1 кв. м, расположенное по адресу: г. Краснодар, ул. </a:t>
            </a:r>
            <a:r>
              <a:rPr lang="ru-RU" b="1" dirty="0" err="1">
                <a:latin typeface="+mj-lt"/>
              </a:rPr>
              <a:t>им.Стасова</a:t>
            </a:r>
            <a:r>
              <a:rPr lang="ru-RU" b="1" dirty="0">
                <a:latin typeface="+mj-lt"/>
              </a:rPr>
              <a:t> /ул. </a:t>
            </a:r>
            <a:r>
              <a:rPr lang="ru-RU" b="1" dirty="0" err="1">
                <a:latin typeface="+mj-lt"/>
              </a:rPr>
              <a:t>Сормовская</a:t>
            </a:r>
            <a:r>
              <a:rPr lang="ru-RU" b="1" dirty="0">
                <a:latin typeface="+mj-lt"/>
              </a:rPr>
              <a:t>, дом № 178-180/1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98395B-CA0A-4735-8DF5-D2534E816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2610" y="4253932"/>
            <a:ext cx="2187203" cy="161836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F6483B7-7244-4B23-96CF-AC6F8777B4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419" y="3323099"/>
            <a:ext cx="755970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93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Другая 13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D80F79"/>
      </a:accent1>
      <a:accent2>
        <a:srgbClr val="0C344C"/>
      </a:accent2>
      <a:accent3>
        <a:srgbClr val="19627F"/>
      </a:accent3>
      <a:accent4>
        <a:srgbClr val="6F878C"/>
      </a:accent4>
      <a:accent5>
        <a:srgbClr val="BFBEBE"/>
      </a:accent5>
      <a:accent6>
        <a:srgbClr val="DF5327"/>
      </a:accent6>
      <a:hlink>
        <a:srgbClr val="F59E00"/>
      </a:hlink>
      <a:folHlink>
        <a:srgbClr val="B2B2B2"/>
      </a:folHlink>
    </a:clrScheme>
    <a:fontScheme name="Custom 2">
      <a:majorFont>
        <a:latin typeface="Adobe Gothic Std B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9943</TotalTime>
  <Words>1290</Words>
  <Application>Microsoft Office PowerPoint</Application>
  <PresentationFormat>Широкоэкранный</PresentationFormat>
  <Paragraphs>150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Adobe Gothic Std B</vt:lpstr>
      <vt:lpstr>Arial</vt:lpstr>
      <vt:lpstr>Calibri</vt:lpstr>
      <vt:lpstr>HelveticaNeueCyr</vt:lpstr>
      <vt:lpstr>Office Theme</vt:lpstr>
      <vt:lpstr>Имущественный комплекс,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Fauzy Lukman</dc:creator>
  <cp:lastModifiedBy>Москвитина Н.А.</cp:lastModifiedBy>
  <cp:revision>405</cp:revision>
  <cp:lastPrinted>2019-10-18T12:08:50Z</cp:lastPrinted>
  <dcterms:created xsi:type="dcterms:W3CDTF">2017-06-08T09:33:15Z</dcterms:created>
  <dcterms:modified xsi:type="dcterms:W3CDTF">2022-06-16T06:41:19Z</dcterms:modified>
</cp:coreProperties>
</file>