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5" r:id="rId3"/>
    <p:sldId id="311" r:id="rId4"/>
    <p:sldId id="313" r:id="rId5"/>
    <p:sldId id="299" r:id="rId6"/>
    <p:sldId id="265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EBE"/>
    <a:srgbClr val="0C344C"/>
    <a:srgbClr val="6F878C"/>
    <a:srgbClr val="D80F79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4" autoAdjust="0"/>
  </p:normalViewPr>
  <p:slideViewPr>
    <p:cSldViewPr snapToGrid="0" showGuides="1">
      <p:cViewPr varScale="1">
        <p:scale>
          <a:sx n="77" d="100"/>
          <a:sy n="77" d="100"/>
        </p:scale>
        <p:origin x="72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19200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Управление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экономики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HelveticaNeueCyr" panose="02000503040000020004" pitchFamily="2" charset="-52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nkrot.fedresurs.ru/MessageWindow.aspx?ID=8225E81F4C1DDD2B79940FF30BA85023" TargetMode="External"/><Relationship Id="rId2" Type="http://schemas.openxmlformats.org/officeDocument/2006/relationships/hyperlink" Target="https://bankrupt.alfalot.ru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731962"/>
            <a:ext cx="7035800" cy="2209799"/>
          </a:xfrm>
        </p:spPr>
        <p:txBody>
          <a:bodyPr/>
          <a:lstStyle/>
          <a:p>
            <a:r>
              <a:rPr lang="ru-RU" dirty="0"/>
              <a:t>Имущественный комплекс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225" y="3216167"/>
            <a:ext cx="10278022" cy="20755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j-lt"/>
              </a:rPr>
              <a:t>принадлежащий ООО Строительная Компания </a:t>
            </a:r>
            <a:r>
              <a:rPr lang="ru-RU" sz="2800" dirty="0" smtClean="0">
                <a:latin typeface="+mj-lt"/>
              </a:rPr>
              <a:t>«Кубань»</a:t>
            </a:r>
          </a:p>
          <a:p>
            <a:r>
              <a:rPr lang="ru-RU" sz="2800" dirty="0" smtClean="0">
                <a:latin typeface="+mj-lt"/>
              </a:rPr>
              <a:t>ИНН </a:t>
            </a:r>
            <a:r>
              <a:rPr lang="ru-RU" sz="2800" dirty="0">
                <a:latin typeface="+mj-lt"/>
              </a:rPr>
              <a:t>2308092569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73"/>
          <p:cNvSpPr/>
          <p:nvPr/>
        </p:nvSpPr>
        <p:spPr>
          <a:xfrm rot="18900000">
            <a:off x="6816447" y="500593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5280" y="676115"/>
            <a:ext cx="1125981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В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отношении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ООО Строительная Компания «Кубань»</a:t>
            </a:r>
          </a:p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25.04.2019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открыто конкурсное производство</a:t>
            </a:r>
          </a:p>
        </p:txBody>
      </p:sp>
      <p:sp>
        <p:nvSpPr>
          <p:cNvPr id="11" name="TextBox 25"/>
          <p:cNvSpPr txBox="1"/>
          <p:nvPr/>
        </p:nvSpPr>
        <p:spPr>
          <a:xfrm>
            <a:off x="7631162" y="4798513"/>
            <a:ext cx="4168356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350000, 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РФ, Краснодарский край, г. Краснодар, </a:t>
            </a:r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ул. Северная, дом 324, корп. К, оф. 2/3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630436" y="3963716"/>
            <a:ext cx="1987389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Основной вид деятельности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7617746" y="3350142"/>
            <a:ext cx="4574254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Строительство жилых и нежилых</a:t>
            </a:r>
          </a:p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зданий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30436" y="254540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Конкурсный управляющий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31163" y="2261549"/>
            <a:ext cx="37903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Саарян Анжела Валериковна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50"/>
          <p:cNvSpPr/>
          <p:nvPr/>
        </p:nvSpPr>
        <p:spPr>
          <a:xfrm rot="2700000">
            <a:off x="6367538" y="4887690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sp>
        <p:nvSpPr>
          <p:cNvPr id="20" name="Rectangle: Rounded Corners 73"/>
          <p:cNvSpPr/>
          <p:nvPr/>
        </p:nvSpPr>
        <p:spPr>
          <a:xfrm rot="18900000">
            <a:off x="6816445" y="35801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50"/>
          <p:cNvSpPr/>
          <p:nvPr/>
        </p:nvSpPr>
        <p:spPr>
          <a:xfrm rot="2700000">
            <a:off x="6337020" y="3493101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3" y="3537252"/>
            <a:ext cx="426463" cy="426463"/>
          </a:xfrm>
          <a:prstGeom prst="rect">
            <a:avLst/>
          </a:prstGeom>
        </p:spPr>
      </p:pic>
      <p:sp>
        <p:nvSpPr>
          <p:cNvPr id="23" name="Rectangle: Rounded Corners 73"/>
          <p:cNvSpPr/>
          <p:nvPr/>
        </p:nvSpPr>
        <p:spPr>
          <a:xfrm rot="18900000">
            <a:off x="6816446" y="231396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50"/>
          <p:cNvSpPr/>
          <p:nvPr/>
        </p:nvSpPr>
        <p:spPr>
          <a:xfrm rot="2700000">
            <a:off x="6337019" y="218033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0" y="2037373"/>
            <a:ext cx="4950687" cy="371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5388" y="482569"/>
            <a:ext cx="11559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</a:rPr>
              <a:t>Земельные участки площадью </a:t>
            </a:r>
            <a:r>
              <a:rPr lang="ru-RU" sz="2800" dirty="0">
                <a:latin typeface="+mj-lt"/>
              </a:rPr>
              <a:t>5 178 </a:t>
            </a:r>
            <a:r>
              <a:rPr lang="ru-RU" sz="2800" dirty="0" err="1" smtClean="0">
                <a:latin typeface="+mj-lt"/>
              </a:rPr>
              <a:t>кв.м</a:t>
            </a:r>
            <a:r>
              <a:rPr lang="ru-RU" sz="2800" dirty="0">
                <a:latin typeface="+mj-lt"/>
              </a:rPr>
              <a:t>. </a:t>
            </a:r>
            <a:r>
              <a:rPr lang="ru-RU" sz="2800" dirty="0" smtClean="0">
                <a:latin typeface="+mj-lt"/>
              </a:rPr>
              <a:t>и 14 </a:t>
            </a:r>
            <a:r>
              <a:rPr lang="ru-RU" sz="2800" dirty="0">
                <a:latin typeface="+mj-lt"/>
              </a:rPr>
              <a:t>291 </a:t>
            </a:r>
            <a:r>
              <a:rPr lang="ru-RU" sz="2800" dirty="0" err="1" smtClean="0">
                <a:latin typeface="+mj-lt"/>
              </a:rPr>
              <a:t>кв.м</a:t>
            </a:r>
            <a:r>
              <a:rPr lang="ru-RU" sz="2800" dirty="0" smtClean="0">
                <a:latin typeface="+mj-lt"/>
              </a:rPr>
              <a:t>, общей стоимостью – 67 818,60 тыс. руб.</a:t>
            </a:r>
            <a:endParaRPr lang="ru-RU" sz="28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5388" y="1324469"/>
            <a:ext cx="11388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Земельные </a:t>
            </a:r>
            <a:r>
              <a:rPr lang="ru-RU" sz="1600" dirty="0">
                <a:latin typeface="+mj-lt"/>
              </a:rPr>
              <a:t>участки с кадастровыми номерами: 23:43:0000000:894/15, 23:43:0000000:894/23 являются частями земельного участка с кадастровым номером 23:43:0000000:894.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5389" y="1924035"/>
            <a:ext cx="11388437" cy="386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dirty="0">
                <a:latin typeface="+mj-lt"/>
              </a:rPr>
              <a:t>Категория земель: </a:t>
            </a:r>
            <a:r>
              <a:rPr lang="ru-RU" sz="1400" b="1" dirty="0">
                <a:latin typeface="+mj-lt"/>
              </a:rPr>
              <a:t>земли населенных пунктов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+mj-lt"/>
              </a:rPr>
              <a:t>Разрешенное использование: </a:t>
            </a:r>
            <a:r>
              <a:rPr lang="ru-RU" sz="1400" b="1" dirty="0">
                <a:latin typeface="+mj-lt"/>
              </a:rPr>
              <a:t>для иных видов использования, характерных для населенных пунктов 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+mj-lt"/>
              </a:rPr>
              <a:t>Фактическое использование: </a:t>
            </a:r>
            <a:r>
              <a:rPr lang="ru-RU" sz="1400" b="1" dirty="0">
                <a:latin typeface="+mj-lt"/>
              </a:rPr>
              <a:t>для строительства </a:t>
            </a:r>
            <a:r>
              <a:rPr lang="ru-RU" sz="1400" b="1" dirty="0" smtClean="0">
                <a:latin typeface="+mj-lt"/>
              </a:rPr>
              <a:t>многоэтажных </a:t>
            </a:r>
            <a:r>
              <a:rPr lang="ru-RU" sz="1400" b="1" dirty="0">
                <a:latin typeface="+mj-lt"/>
              </a:rPr>
              <a:t>и </a:t>
            </a:r>
            <a:r>
              <a:rPr lang="ru-RU" sz="1400" b="1" dirty="0" err="1">
                <a:latin typeface="+mj-lt"/>
              </a:rPr>
              <a:t>среднеэтажных</a:t>
            </a:r>
            <a:r>
              <a:rPr lang="ru-RU" sz="1400" b="1" dirty="0">
                <a:latin typeface="+mj-lt"/>
              </a:rPr>
              <a:t> жилых домов, </a:t>
            </a:r>
            <a:r>
              <a:rPr lang="ru-RU" sz="1400" b="1" dirty="0" smtClean="0">
                <a:latin typeface="+mj-lt"/>
              </a:rPr>
              <a:t>в </a:t>
            </a:r>
            <a:r>
              <a:rPr lang="ru-RU" sz="1400" b="1" dirty="0">
                <a:latin typeface="+mj-lt"/>
              </a:rPr>
              <a:t>том числе со </a:t>
            </a:r>
            <a:r>
              <a:rPr lang="ru-RU" sz="1400" b="1" dirty="0" smtClean="0">
                <a:latin typeface="+mj-lt"/>
              </a:rPr>
              <a:t>встроенно-пристроенными помещениями </a:t>
            </a:r>
            <a:r>
              <a:rPr lang="ru-RU" sz="1400" b="1" dirty="0">
                <a:latin typeface="+mj-lt"/>
              </a:rPr>
              <a:t>общественного назначения, </a:t>
            </a:r>
            <a:r>
              <a:rPr lang="ru-RU" sz="1400" b="1" dirty="0" smtClean="0">
                <a:latin typeface="+mj-lt"/>
              </a:rPr>
              <a:t/>
            </a:r>
            <a:br>
              <a:rPr lang="ru-RU" sz="1400" b="1" dirty="0" smtClean="0">
                <a:latin typeface="+mj-lt"/>
              </a:rPr>
            </a:br>
            <a:r>
              <a:rPr lang="ru-RU" sz="1400" b="1" dirty="0" smtClean="0">
                <a:latin typeface="+mj-lt"/>
              </a:rPr>
              <a:t>общественных </a:t>
            </a:r>
            <a:r>
              <a:rPr lang="ru-RU" sz="1400" b="1" dirty="0">
                <a:latin typeface="+mj-lt"/>
              </a:rPr>
              <a:t>зданий административного назначения</a:t>
            </a:r>
            <a:r>
              <a:rPr lang="ru-RU" sz="1400" dirty="0">
                <a:latin typeface="+mj-lt"/>
              </a:rPr>
              <a:t>	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+mj-lt"/>
              </a:rPr>
              <a:t>Инженерные коммуникации: </a:t>
            </a:r>
            <a:r>
              <a:rPr lang="ru-RU" sz="1400" b="1" dirty="0">
                <a:latin typeface="+mj-lt"/>
              </a:rPr>
              <a:t>есть возможность </a:t>
            </a:r>
            <a:r>
              <a:rPr lang="ru-RU" sz="1400" b="1" dirty="0" smtClean="0">
                <a:latin typeface="+mj-lt"/>
              </a:rPr>
              <a:t/>
            </a:r>
            <a:br>
              <a:rPr lang="ru-RU" sz="1400" b="1" dirty="0" smtClean="0">
                <a:latin typeface="+mj-lt"/>
              </a:rPr>
            </a:br>
            <a:r>
              <a:rPr lang="ru-RU" sz="1400" b="1" dirty="0" smtClean="0">
                <a:latin typeface="+mj-lt"/>
              </a:rPr>
              <a:t>подключения </a:t>
            </a:r>
            <a:r>
              <a:rPr lang="ru-RU" sz="1400" b="1" dirty="0">
                <a:latin typeface="+mj-lt"/>
              </a:rPr>
              <a:t>к центральным коммуникациям</a:t>
            </a:r>
          </a:p>
          <a:p>
            <a:r>
              <a:rPr lang="ru-RU" sz="1400" dirty="0" smtClean="0">
                <a:latin typeface="+mj-lt"/>
              </a:rPr>
              <a:t>Имущественные </a:t>
            </a:r>
            <a:r>
              <a:rPr lang="ru-RU" sz="1400" dirty="0">
                <a:latin typeface="+mj-lt"/>
              </a:rPr>
              <a:t>права земельных </a:t>
            </a:r>
            <a:r>
              <a:rPr lang="ru-RU" sz="1400" dirty="0" smtClean="0">
                <a:latin typeface="+mj-lt"/>
              </a:rPr>
              <a:t>участков, выделенных </a:t>
            </a:r>
            <a:r>
              <a:rPr lang="ru-RU" sz="1400" dirty="0">
                <a:latin typeface="+mj-lt"/>
              </a:rPr>
              <a:t>из </a:t>
            </a:r>
            <a:r>
              <a:rPr lang="ru-RU" sz="1400" dirty="0" smtClean="0">
                <a:latin typeface="+mj-lt"/>
              </a:rPr>
              <a:t>земель-</a:t>
            </a:r>
          </a:p>
          <a:p>
            <a:r>
              <a:rPr lang="ru-RU" sz="1400" dirty="0" err="1" smtClean="0">
                <a:latin typeface="+mj-lt"/>
              </a:rPr>
              <a:t>ного</a:t>
            </a:r>
            <a:r>
              <a:rPr lang="ru-RU" sz="1400" dirty="0" smtClean="0">
                <a:latin typeface="+mj-lt"/>
              </a:rPr>
              <a:t> участка с </a:t>
            </a:r>
            <a:r>
              <a:rPr lang="ru-RU" sz="1400" dirty="0">
                <a:latin typeface="+mj-lt"/>
              </a:rPr>
              <a:t>кадастровым номером 23:43:0000000:894 </a:t>
            </a:r>
            <a:r>
              <a:rPr lang="ru-RU" sz="1400" dirty="0" smtClean="0">
                <a:latin typeface="+mj-lt"/>
              </a:rPr>
              <a:t>–</a:t>
            </a:r>
            <a:br>
              <a:rPr lang="ru-RU" sz="1400" dirty="0" smtClean="0">
                <a:latin typeface="+mj-lt"/>
              </a:rPr>
            </a:br>
            <a:r>
              <a:rPr lang="ru-RU" sz="1400" b="1" dirty="0" smtClean="0">
                <a:latin typeface="+mj-lt"/>
              </a:rPr>
              <a:t>право </a:t>
            </a:r>
            <a:r>
              <a:rPr lang="ru-RU" sz="1400" b="1" dirty="0">
                <a:latin typeface="+mj-lt"/>
              </a:rPr>
              <a:t>аренды ООО Строительная </a:t>
            </a:r>
            <a:r>
              <a:rPr lang="ru-RU" sz="1400" b="1" dirty="0" smtClean="0">
                <a:latin typeface="+mj-lt"/>
              </a:rPr>
              <a:t>Компания </a:t>
            </a:r>
            <a:r>
              <a:rPr lang="ru-RU" sz="1400" b="1" dirty="0">
                <a:latin typeface="+mj-lt"/>
              </a:rPr>
              <a:t>«</a:t>
            </a:r>
            <a:r>
              <a:rPr lang="ru-RU" sz="1400" b="1" dirty="0" smtClean="0">
                <a:latin typeface="+mj-lt"/>
              </a:rPr>
              <a:t>Кубань» до </a:t>
            </a:r>
            <a:r>
              <a:rPr lang="ru-RU" sz="1400" b="1" dirty="0">
                <a:latin typeface="+mj-lt"/>
              </a:rPr>
              <a:t>2058 года</a:t>
            </a:r>
            <a:r>
              <a:rPr lang="ru-RU" sz="1400" dirty="0">
                <a:latin typeface="+mj-lt"/>
              </a:rPr>
              <a:t>. </a:t>
            </a:r>
            <a:endParaRPr lang="ru-RU" sz="1400" dirty="0" smtClean="0">
              <a:latin typeface="+mj-lt"/>
            </a:endParaRPr>
          </a:p>
          <a:p>
            <a:endParaRPr lang="ru-RU" sz="1400" spc="-10" dirty="0" smtClean="0">
              <a:latin typeface="+mj-lt"/>
              <a:ea typeface="Times New Roman" panose="02020603050405020304" pitchFamily="18" charset="0"/>
            </a:endParaRPr>
          </a:p>
          <a:p>
            <a:r>
              <a:rPr lang="ru-RU" sz="1400" spc="-10" dirty="0" smtClean="0">
                <a:latin typeface="+mj-lt"/>
                <a:ea typeface="Times New Roman" panose="02020603050405020304" pitchFamily="18" charset="0"/>
              </a:rPr>
              <a:t>Проектом </a:t>
            </a:r>
            <a:r>
              <a:rPr lang="ru-RU" sz="1400" spc="-10" dirty="0">
                <a:latin typeface="+mj-lt"/>
                <a:ea typeface="Times New Roman" panose="02020603050405020304" pitchFamily="18" charset="0"/>
              </a:rPr>
              <a:t>межевания </a:t>
            </a:r>
            <a:r>
              <a:rPr lang="ru-RU" sz="1400" spc="-10" dirty="0" smtClean="0">
                <a:latin typeface="+mj-lt"/>
                <a:ea typeface="Times New Roman" panose="02020603050405020304" pitchFamily="18" charset="0"/>
              </a:rPr>
              <a:t>предусмотрен </a:t>
            </a:r>
            <a:r>
              <a:rPr lang="ru-RU" sz="1400" spc="-35" dirty="0" smtClean="0">
                <a:latin typeface="+mj-lt"/>
                <a:ea typeface="Times New Roman" panose="02020603050405020304" pitchFamily="18" charset="0"/>
              </a:rPr>
              <a:t>вид </a:t>
            </a:r>
            <a:r>
              <a:rPr lang="ru-RU" sz="1400" spc="-35" dirty="0">
                <a:latin typeface="+mj-lt"/>
                <a:ea typeface="Times New Roman" panose="02020603050405020304" pitchFamily="18" charset="0"/>
              </a:rPr>
              <a:t>разрешенного </a:t>
            </a:r>
            <a:r>
              <a:rPr lang="ru-RU" sz="1400" spc="-35" dirty="0" smtClean="0">
                <a:latin typeface="+mj-lt"/>
                <a:ea typeface="Times New Roman" panose="02020603050405020304" pitchFamily="18" charset="0"/>
              </a:rPr>
              <a:t>использования:</a:t>
            </a:r>
          </a:p>
          <a:p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«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дошкольное, начальное и среднее общее образование»</a:t>
            </a:r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Начальная цена: 67 818,60 тыс. руб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.</a:t>
            </a:r>
            <a:endParaRPr lang="ru-RU" sz="1400" dirty="0"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308" y="2985499"/>
            <a:ext cx="5170517" cy="303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0322" y="590633"/>
            <a:ext cx="110486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+mj-lt"/>
              </a:rPr>
              <a:t>Земельный участок площадью 4001 </a:t>
            </a:r>
            <a:r>
              <a:rPr lang="ru-RU" sz="2800" dirty="0" err="1">
                <a:solidFill>
                  <a:srgbClr val="000000"/>
                </a:solidFill>
                <a:latin typeface="+mj-lt"/>
              </a:rPr>
              <a:t>кв.м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., стоимостью -                     33 946,20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тыс. руб.</a:t>
            </a: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   </a:t>
            </a:r>
            <a:endParaRPr lang="ru-RU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60968" y="1737359"/>
            <a:ext cx="5985162" cy="456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Категория земель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земли населенных пунктов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Разрешенное использование: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для </a:t>
            </a:r>
            <a:r>
              <a:rPr lang="ru-RU" sz="1600" b="1" dirty="0">
                <a:solidFill>
                  <a:srgbClr val="000000"/>
                </a:solidFill>
                <a:latin typeface="+mj-lt"/>
              </a:rPr>
              <a:t>объектов жилой застройки</a:t>
            </a:r>
            <a:endParaRPr lang="ru-RU" sz="1600" b="1" dirty="0" smtClean="0">
              <a:solidFill>
                <a:srgbClr val="000000"/>
              </a:solidFill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Фактическое использование: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для </a:t>
            </a:r>
            <a:r>
              <a:rPr lang="ru-RU" sz="1600" b="1" dirty="0">
                <a:solidFill>
                  <a:srgbClr val="000000"/>
                </a:solidFill>
                <a:latin typeface="+mj-lt"/>
              </a:rPr>
              <a:t>строительства жилых домов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	</a:t>
            </a:r>
            <a:endParaRPr lang="ru-RU" sz="1600" dirty="0" smtClean="0">
              <a:solidFill>
                <a:srgbClr val="000000"/>
              </a:solidFill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Инженерные коммуникации: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есть </a:t>
            </a:r>
            <a:r>
              <a:rPr lang="ru-RU" sz="1600" b="1" dirty="0">
                <a:solidFill>
                  <a:srgbClr val="000000"/>
                </a:solidFill>
                <a:latin typeface="+mj-lt"/>
              </a:rPr>
              <a:t>возможность подключения к центральным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коммуникациям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Плотность застройки: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средняя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Имущественные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права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собственность </a:t>
            </a:r>
            <a:r>
              <a:rPr lang="ru-RU" sz="1600" b="1" dirty="0">
                <a:solidFill>
                  <a:srgbClr val="000000"/>
                </a:solidFill>
                <a:latin typeface="+mj-lt"/>
              </a:rPr>
              <a:t>ООО Строительная Компания «Кубань»</a:t>
            </a:r>
            <a:endParaRPr lang="ru-RU" sz="1600" b="1" dirty="0" smtClean="0">
              <a:solidFill>
                <a:srgbClr val="000000"/>
              </a:solidFill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Подъездные пути: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асфальтированная дорога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Местоположение земельного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участка:</a:t>
            </a:r>
            <a:r>
              <a:rPr lang="ru-RU" sz="1600" b="1" dirty="0">
                <a:solidFill>
                  <a:srgbClr val="000000"/>
                </a:solidFill>
                <a:latin typeface="+mj-lt"/>
              </a:rPr>
              <a:t>  Республика Адыгея, </a:t>
            </a:r>
            <a:r>
              <a:rPr lang="ru-RU" sz="1600" b="1" dirty="0" err="1">
                <a:solidFill>
                  <a:srgbClr val="000000"/>
                </a:solidFill>
                <a:latin typeface="+mj-lt"/>
              </a:rPr>
              <a:t>Тахтамукайский</a:t>
            </a:r>
            <a:r>
              <a:rPr lang="ru-RU" sz="1600" b="1" dirty="0">
                <a:solidFill>
                  <a:srgbClr val="000000"/>
                </a:solidFill>
                <a:latin typeface="+mj-lt"/>
              </a:rPr>
              <a:t> район, п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Перекатный</a:t>
            </a:r>
            <a:r>
              <a:rPr lang="ru-RU" sz="16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111</a:t>
            </a:r>
          </a:p>
          <a:p>
            <a:pPr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Начальная цена: 33 946,20 тыс.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0" y="1827137"/>
            <a:ext cx="4601291" cy="33250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8844" y="5253781"/>
            <a:ext cx="4397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1600" dirty="0">
                <a:latin typeface="+mj-lt"/>
              </a:rPr>
              <a:t>Район характеризуется как освоенная территория: инфраструктура развита, </a:t>
            </a:r>
            <a:r>
              <a:rPr lang="ru-RU" sz="1600" dirty="0" smtClean="0">
                <a:latin typeface="+mj-lt"/>
              </a:rPr>
              <a:t>основное </a:t>
            </a:r>
            <a:r>
              <a:rPr lang="ru-RU" sz="1600" dirty="0">
                <a:latin typeface="+mj-lt"/>
              </a:rPr>
              <a:t>окружение </a:t>
            </a:r>
            <a:r>
              <a:rPr lang="ru-RU" sz="1600" dirty="0" smtClean="0">
                <a:latin typeface="+mj-lt"/>
              </a:rPr>
              <a:t>– жилая </a:t>
            </a:r>
            <a:r>
              <a:rPr lang="ru-RU" sz="1600" dirty="0">
                <a:latin typeface="+mj-lt"/>
              </a:rPr>
              <a:t>застройка.</a:t>
            </a:r>
          </a:p>
        </p:txBody>
      </p:sp>
    </p:spTree>
    <p:extLst>
      <p:ext uri="{BB962C8B-B14F-4D97-AF65-F5344CB8AC3E}">
        <p14:creationId xmlns:p14="http://schemas.microsoft.com/office/powerpoint/2010/main" val="8938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2" y="648826"/>
            <a:ext cx="1117230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На электронной площадке ЭТП </a:t>
            </a:r>
            <a:r>
              <a:rPr lang="ru-RU" sz="2400" dirty="0">
                <a:solidFill>
                  <a:srgbClr val="0C344C"/>
                </a:solidFill>
                <a:latin typeface="+mj-lt"/>
              </a:rPr>
              <a:t>«</a:t>
            </a:r>
            <a:r>
              <a:rPr lang="ru-RU" sz="2400" dirty="0" err="1">
                <a:solidFill>
                  <a:srgbClr val="0C344C"/>
                </a:solidFill>
                <a:latin typeface="+mj-lt"/>
              </a:rPr>
              <a:t>Альфалот</a:t>
            </a:r>
            <a:r>
              <a:rPr lang="ru-RU" sz="2400" dirty="0">
                <a:solidFill>
                  <a:srgbClr val="0C344C"/>
                </a:solidFill>
                <a:latin typeface="+mj-lt"/>
              </a:rPr>
              <a:t>»: </a:t>
            </a:r>
            <a:r>
              <a:rPr lang="en-US" sz="2400" dirty="0">
                <a:solidFill>
                  <a:srgbClr val="0C344C"/>
                </a:solidFill>
                <a:latin typeface="+mj-lt"/>
                <a:hlinkClick r:id="rId2"/>
              </a:rPr>
              <a:t>https://</a:t>
            </a:r>
            <a:r>
              <a:rPr lang="en-US" sz="2400" dirty="0" smtClean="0">
                <a:solidFill>
                  <a:srgbClr val="0C344C"/>
                </a:solidFill>
                <a:latin typeface="+mj-lt"/>
                <a:hlinkClick r:id="rId2"/>
              </a:rPr>
              <a:t>bankrupt.alfalot.ru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 с 29.06.2020 по 18.08.2020 проводятся электронные </a:t>
            </a:r>
            <a:r>
              <a:rPr lang="ru-RU" sz="2400" dirty="0">
                <a:solidFill>
                  <a:srgbClr val="0C344C"/>
                </a:solidFill>
                <a:latin typeface="+mj-lt"/>
              </a:rPr>
              <a:t>торги в форме 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публичного предложения, </a:t>
            </a:r>
            <a:r>
              <a:rPr lang="ru-RU" sz="2400" dirty="0">
                <a:solidFill>
                  <a:srgbClr val="0C344C"/>
                </a:solidFill>
                <a:latin typeface="+mj-lt"/>
              </a:rPr>
              <a:t>с 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открытой </a:t>
            </a:r>
            <a:r>
              <a:rPr lang="ru-RU" sz="2400" dirty="0">
                <a:solidFill>
                  <a:srgbClr val="0C344C"/>
                </a:solidFill>
                <a:latin typeface="+mj-lt"/>
              </a:rPr>
              <a:t>формой подачи предложения о 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цене, по </a:t>
            </a:r>
            <a:r>
              <a:rPr lang="ru-RU" sz="2400" dirty="0" err="1" smtClean="0">
                <a:solidFill>
                  <a:srgbClr val="0C344C"/>
                </a:solidFill>
                <a:latin typeface="+mj-lt"/>
              </a:rPr>
              <a:t>реализа-ции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C344C"/>
                </a:solidFill>
                <a:latin typeface="+mj-lt"/>
              </a:rPr>
              <a:t>следующего 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имущества:</a:t>
            </a:r>
            <a:endParaRPr lang="en-US" sz="24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33404" y="2119745"/>
            <a:ext cx="579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580" y="2292412"/>
            <a:ext cx="111131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Лот № 1: Право аренды земельного участка, </a:t>
            </a:r>
            <a:r>
              <a:rPr lang="ru-RU" sz="1600" dirty="0" err="1">
                <a:latin typeface="+mj-lt"/>
              </a:rPr>
              <a:t>кад</a:t>
            </a:r>
            <a:r>
              <a:rPr lang="ru-RU" sz="1600" dirty="0">
                <a:latin typeface="+mj-lt"/>
              </a:rPr>
              <a:t>. №23:43:0000000:894/15, площадью 5178 </a:t>
            </a:r>
            <a:r>
              <a:rPr lang="ru-RU" sz="1600" dirty="0" err="1" smtClean="0">
                <a:latin typeface="+mj-lt"/>
              </a:rPr>
              <a:t>кв.м</a:t>
            </a:r>
            <a:r>
              <a:rPr lang="ru-RU" sz="1600" dirty="0">
                <a:latin typeface="+mj-lt"/>
              </a:rPr>
              <a:t>,</a:t>
            </a:r>
            <a:r>
              <a:rPr lang="ru-RU" sz="1600" dirty="0" smtClean="0">
                <a:latin typeface="+mj-lt"/>
              </a:rPr>
              <a:t> право </a:t>
            </a:r>
            <a:r>
              <a:rPr lang="ru-RU" sz="1600" dirty="0">
                <a:latin typeface="+mj-lt"/>
              </a:rPr>
              <a:t>аренды земельного участка </a:t>
            </a:r>
            <a:r>
              <a:rPr lang="ru-RU" sz="1600" dirty="0" err="1">
                <a:latin typeface="+mj-lt"/>
              </a:rPr>
              <a:t>кад</a:t>
            </a:r>
            <a:r>
              <a:rPr lang="ru-RU" sz="1600" dirty="0">
                <a:latin typeface="+mj-lt"/>
              </a:rPr>
              <a:t>. №23:43:0000000:894/23, площадью 14291 </a:t>
            </a:r>
            <a:r>
              <a:rPr lang="ru-RU" sz="1600" dirty="0" err="1">
                <a:latin typeface="+mj-lt"/>
              </a:rPr>
              <a:t>кв.м</a:t>
            </a:r>
            <a:r>
              <a:rPr lang="ru-RU" sz="1600" dirty="0">
                <a:latin typeface="+mj-lt"/>
              </a:rPr>
              <a:t>. </a:t>
            </a:r>
            <a:r>
              <a:rPr lang="ru-RU" sz="1600" b="1" dirty="0">
                <a:latin typeface="+mj-lt"/>
              </a:rPr>
              <a:t>Начальная цена: 67 818,60 тыс. руб</a:t>
            </a:r>
            <a:r>
              <a:rPr lang="ru-RU" sz="1600" b="1" dirty="0" smtClean="0">
                <a:latin typeface="+mj-lt"/>
              </a:rPr>
              <a:t>., </a:t>
            </a:r>
            <a:r>
              <a:rPr lang="ru-RU" sz="1600" b="1" dirty="0">
                <a:latin typeface="+mj-lt"/>
              </a:rPr>
              <a:t>минимальная </a:t>
            </a:r>
            <a:r>
              <a:rPr lang="ru-RU" sz="1600" b="1" dirty="0" smtClean="0">
                <a:latin typeface="+mj-lt"/>
              </a:rPr>
              <a:t>цена реализации </a:t>
            </a:r>
            <a:r>
              <a:rPr lang="ru-RU" sz="1600" b="1" dirty="0">
                <a:latin typeface="+mj-lt"/>
              </a:rPr>
              <a:t>в период с 13.08.2020 по 18.08.2020 </a:t>
            </a:r>
            <a:r>
              <a:rPr lang="ru-RU" sz="1600" b="1" dirty="0" smtClean="0">
                <a:latin typeface="+mj-lt"/>
              </a:rPr>
              <a:t>составит  6 </a:t>
            </a:r>
            <a:r>
              <a:rPr lang="ru-RU" sz="1600" b="1" dirty="0">
                <a:latin typeface="+mj-lt"/>
              </a:rPr>
              <a:t>781,86 тыс. руб</a:t>
            </a:r>
            <a:r>
              <a:rPr lang="ru-RU" sz="1600" b="1" dirty="0" smtClean="0">
                <a:latin typeface="+mj-lt"/>
              </a:rPr>
              <a:t>.</a:t>
            </a:r>
            <a:r>
              <a:rPr lang="ru-RU" sz="1600" dirty="0" smtClean="0">
                <a:latin typeface="+mj-lt"/>
              </a:rPr>
              <a:t>;</a:t>
            </a:r>
            <a:endParaRPr lang="ru-RU" sz="1600" dirty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Адрес (местоположение): </a:t>
            </a:r>
            <a:r>
              <a:rPr lang="ru-RU" sz="1600" dirty="0">
                <a:latin typeface="+mj-lt"/>
              </a:rPr>
              <a:t>г. </a:t>
            </a:r>
            <a:r>
              <a:rPr lang="ru-RU" sz="1600" dirty="0" smtClean="0">
                <a:latin typeface="+mj-lt"/>
              </a:rPr>
              <a:t>Краснодар, </a:t>
            </a:r>
            <a:r>
              <a:rPr lang="ru-RU" sz="1600" dirty="0">
                <a:latin typeface="+mj-lt"/>
              </a:rPr>
              <a:t>проезд 1-й </a:t>
            </a:r>
            <a:r>
              <a:rPr lang="ru-RU" sz="1600" dirty="0" smtClean="0">
                <a:latin typeface="+mj-lt"/>
              </a:rPr>
              <a:t>Лиговский.</a:t>
            </a:r>
          </a:p>
          <a:p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Лот </a:t>
            </a:r>
            <a:r>
              <a:rPr lang="ru-RU" sz="1600" dirty="0">
                <a:latin typeface="+mj-lt"/>
              </a:rPr>
              <a:t>№ 2: Земельный участок площадью 4001 </a:t>
            </a:r>
            <a:r>
              <a:rPr lang="ru-RU" sz="1600" dirty="0" err="1">
                <a:latin typeface="+mj-lt"/>
              </a:rPr>
              <a:t>кв.м</a:t>
            </a:r>
            <a:r>
              <a:rPr lang="ru-RU" sz="1600" dirty="0">
                <a:latin typeface="+mj-lt"/>
              </a:rPr>
              <a:t>., </a:t>
            </a:r>
            <a:r>
              <a:rPr lang="ru-RU" sz="1600" dirty="0" err="1">
                <a:latin typeface="+mj-lt"/>
              </a:rPr>
              <a:t>кад</a:t>
            </a:r>
            <a:r>
              <a:rPr lang="ru-RU" sz="1600" dirty="0">
                <a:latin typeface="+mj-lt"/>
              </a:rPr>
              <a:t>. №01:05:1600002:117, расположенный по адресу: Республика Адыгея, </a:t>
            </a:r>
            <a:r>
              <a:rPr lang="ru-RU" sz="1600" dirty="0" err="1">
                <a:latin typeface="+mj-lt"/>
              </a:rPr>
              <a:t>Тахтамукайский</a:t>
            </a:r>
            <a:r>
              <a:rPr lang="ru-RU" sz="1600" dirty="0">
                <a:latin typeface="+mj-lt"/>
              </a:rPr>
              <a:t> район, п. Перекатный, 111.  </a:t>
            </a:r>
            <a:r>
              <a:rPr lang="ru-RU" sz="1600" b="1" dirty="0">
                <a:latin typeface="+mj-lt"/>
              </a:rPr>
              <a:t>Начальная цена: 33 946,20 тыс. руб., минимальная цена реализации в период с 13.08.2020 по 18.08.2020 составит  3 </a:t>
            </a:r>
            <a:r>
              <a:rPr lang="ru-RU" sz="1600" b="1" dirty="0" smtClean="0">
                <a:latin typeface="+mj-lt"/>
              </a:rPr>
              <a:t>394, 62 тыс</a:t>
            </a:r>
            <a:r>
              <a:rPr lang="ru-RU" sz="1600" b="1" dirty="0">
                <a:latin typeface="+mj-lt"/>
              </a:rPr>
              <a:t>. руб.</a:t>
            </a:r>
          </a:p>
          <a:p>
            <a:endParaRPr lang="ru-RU" sz="1600" b="1" dirty="0" smtClean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2580" y="4400204"/>
            <a:ext cx="1131268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Заявки на участие в торгах принимаются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с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29.06.2020 по 18.08.2020 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в электронной форме на сайте электронной площадки.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Организатор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торгов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– </a:t>
            </a:r>
            <a:r>
              <a:rPr lang="ru-RU" sz="1600" dirty="0" err="1" smtClean="0">
                <a:solidFill>
                  <a:srgbClr val="000000"/>
                </a:solidFill>
                <a:latin typeface="Adobe Gothic Std B"/>
              </a:rPr>
              <a:t>Саарян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Анжела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</a:rPr>
              <a:t>Валериковна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(107078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, г. Москва, ул. Садовая-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</a:rPr>
              <a:t>Черногрязская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, д. 8, стр. 1,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оф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. 304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).</a:t>
            </a:r>
            <a:endParaRPr lang="ru-RU" sz="1600" dirty="0">
              <a:solidFill>
                <a:srgbClr val="000000"/>
              </a:solidFill>
              <a:latin typeface="Adobe Gothic Std B"/>
            </a:endParaRPr>
          </a:p>
          <a:p>
            <a:pPr lvl="0" algn="ctr">
              <a:spcAft>
                <a:spcPts val="500"/>
              </a:spcAft>
            </a:pP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Вся информация размещена на официальном ресурсе по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адресу: </a:t>
            </a:r>
            <a:r>
              <a:rPr lang="en-US" sz="1600" dirty="0">
                <a:solidFill>
                  <a:srgbClr val="000000"/>
                </a:solidFill>
                <a:latin typeface="Adobe Gothic Std B"/>
                <a:hlinkClick r:id="rId3"/>
              </a:rPr>
              <a:t>https://</a:t>
            </a:r>
            <a:r>
              <a:rPr lang="en-US" sz="1600" dirty="0" smtClean="0">
                <a:solidFill>
                  <a:srgbClr val="000000"/>
                </a:solidFill>
                <a:latin typeface="Adobe Gothic Std B"/>
                <a:hlinkClick r:id="rId3"/>
              </a:rPr>
              <a:t>bankrot.fedresurs.ru/MessageWindow.aspx?ID=8225E81F4C1DDD2B79940FF30BA85023</a:t>
            </a:r>
            <a:endParaRPr lang="ru-RU" sz="1600" dirty="0" smtClean="0">
              <a:solidFill>
                <a:srgbClr val="000000"/>
              </a:solidFill>
              <a:latin typeface="Adobe Gothic Std B"/>
            </a:endParaRPr>
          </a:p>
          <a:p>
            <a:pPr lvl="0" algn="ctr">
              <a:spcAft>
                <a:spcPts val="500"/>
              </a:spcAft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 </a:t>
            </a:r>
          </a:p>
          <a:p>
            <a:pPr lvl="0" algn="ctr">
              <a:spcAft>
                <a:spcPts val="500"/>
              </a:spcAft>
            </a:pPr>
            <a:endParaRPr lang="ru-RU" sz="1600" dirty="0">
              <a:solidFill>
                <a:srgbClr val="000000"/>
              </a:solidFill>
              <a:latin typeface="Adobe Gothic Std B"/>
            </a:endParaRPr>
          </a:p>
          <a:p>
            <a:pPr lvl="0" algn="ctr">
              <a:spcAft>
                <a:spcPts val="50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0521"/>
            <a:ext cx="12192000" cy="3487479"/>
          </a:xfrm>
          <a:prstGeom prst="rect">
            <a:avLst/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Спасибо за внимание!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7745" y="1833486"/>
            <a:ext cx="5718581" cy="1314187"/>
            <a:chOff x="6515099" y="1771723"/>
            <a:chExt cx="5230310" cy="1314187"/>
          </a:xfrm>
        </p:grpSpPr>
        <p:sp>
          <p:nvSpPr>
            <p:cNvPr id="10" name="TextBox 25"/>
            <p:cNvSpPr txBox="1"/>
            <p:nvPr/>
          </p:nvSpPr>
          <p:spPr>
            <a:xfrm>
              <a:off x="6515099" y="1771723"/>
              <a:ext cx="52303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Администрация муниципального образования </a:t>
              </a:r>
            </a:p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город Краснодар</a:t>
              </a:r>
              <a:endParaRPr lang="en-US" sz="16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6515099" y="2439579"/>
              <a:ext cx="4579914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Calibri Light" panose="020F0302020204030204" pitchFamily="34" charset="0"/>
                </a:rPr>
                <a:t>Получить консультацию или отправить заявку на инвестиционный проект можно на официальном инвестиционном портале города Краснодар: 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b="1" dirty="0" smtClean="0">
                  <a:solidFill>
                    <a:srgbClr val="19627F"/>
                  </a:solidFill>
                  <a:latin typeface="+mj-lt"/>
                  <a:cs typeface="Calibri Light" panose="020F0302020204030204" pitchFamily="34" charset="0"/>
                </a:rPr>
                <a:t>www.investment.krd.ru</a:t>
              </a:r>
              <a:endParaRPr lang="en-US" sz="1050" b="1" dirty="0">
                <a:solidFill>
                  <a:srgbClr val="19627F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17745" y="3921712"/>
            <a:ext cx="3181789" cy="1406217"/>
            <a:chOff x="837317" y="4568043"/>
            <a:chExt cx="3181789" cy="1406217"/>
          </a:xfrm>
        </p:grpSpPr>
        <p:sp>
          <p:nvSpPr>
            <p:cNvPr id="21" name="TextBox 25"/>
            <p:cNvSpPr txBox="1"/>
            <p:nvPr/>
          </p:nvSpPr>
          <p:spPr>
            <a:xfrm>
              <a:off x="837317" y="5004764"/>
              <a:ext cx="3181789" cy="9694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350000 г. Краснодар, ул. Красная, 122</a:t>
              </a:r>
            </a:p>
            <a:p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Инвесторам телефон для справок:</a:t>
              </a: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+ 7 (861) 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259</a:t>
              </a:r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-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82</a:t>
              </a:r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-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17</a:t>
              </a:r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e-</a:t>
              </a:r>
              <a:r>
                <a:rPr lang="ru-RU" sz="1050" dirty="0" err="1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mail</a:t>
              </a:r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: plan@krd.ru</a:t>
              </a:r>
              <a:endParaRPr lang="en-US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38044" y="4568043"/>
              <a:ext cx="272283" cy="295733"/>
              <a:chOff x="3421063" y="2887663"/>
              <a:chExt cx="331788" cy="360363"/>
            </a:xfrm>
            <a:solidFill>
              <a:schemeClr val="bg1"/>
            </a:solidFill>
          </p:grpSpPr>
          <p:sp>
            <p:nvSpPr>
              <p:cNvPr id="24" name="Freeform 211"/>
              <p:cNvSpPr>
                <a:spLocks noEditPoints="1"/>
              </p:cNvSpPr>
              <p:nvPr/>
            </p:nvSpPr>
            <p:spPr bwMode="auto">
              <a:xfrm>
                <a:off x="3586163" y="3082926"/>
                <a:ext cx="166688" cy="165100"/>
              </a:xfrm>
              <a:custGeom>
                <a:avLst/>
                <a:gdLst>
                  <a:gd name="T0" fmla="*/ 43 w 44"/>
                  <a:gd name="T1" fmla="*/ 40 h 44"/>
                  <a:gd name="T2" fmla="*/ 31 w 44"/>
                  <a:gd name="T3" fmla="*/ 28 h 44"/>
                  <a:gd name="T4" fmla="*/ 34 w 44"/>
                  <a:gd name="T5" fmla="*/ 17 h 44"/>
                  <a:gd name="T6" fmla="*/ 17 w 44"/>
                  <a:gd name="T7" fmla="*/ 0 h 44"/>
                  <a:gd name="T8" fmla="*/ 0 w 44"/>
                  <a:gd name="T9" fmla="*/ 17 h 44"/>
                  <a:gd name="T10" fmla="*/ 17 w 44"/>
                  <a:gd name="T11" fmla="*/ 34 h 44"/>
                  <a:gd name="T12" fmla="*/ 28 w 44"/>
                  <a:gd name="T13" fmla="*/ 30 h 44"/>
                  <a:gd name="T14" fmla="*/ 41 w 44"/>
                  <a:gd name="T15" fmla="*/ 43 h 44"/>
                  <a:gd name="T16" fmla="*/ 42 w 44"/>
                  <a:gd name="T17" fmla="*/ 44 h 44"/>
                  <a:gd name="T18" fmla="*/ 43 w 44"/>
                  <a:gd name="T19" fmla="*/ 43 h 44"/>
                  <a:gd name="T20" fmla="*/ 43 w 44"/>
                  <a:gd name="T21" fmla="*/ 40 h 44"/>
                  <a:gd name="T22" fmla="*/ 4 w 44"/>
                  <a:gd name="T23" fmla="*/ 17 h 44"/>
                  <a:gd name="T24" fmla="*/ 17 w 44"/>
                  <a:gd name="T25" fmla="*/ 4 h 44"/>
                  <a:gd name="T26" fmla="*/ 30 w 44"/>
                  <a:gd name="T27" fmla="*/ 17 h 44"/>
                  <a:gd name="T28" fmla="*/ 17 w 44"/>
                  <a:gd name="T29" fmla="*/ 30 h 44"/>
                  <a:gd name="T30" fmla="*/ 4 w 44"/>
                  <a:gd name="T3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43" y="40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5"/>
                      <a:pt x="34" y="21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3" y="44"/>
                      <a:pt x="43" y="44"/>
                      <a:pt x="43" y="43"/>
                    </a:cubicBezTo>
                    <a:cubicBezTo>
                      <a:pt x="44" y="42"/>
                      <a:pt x="44" y="41"/>
                      <a:pt x="43" y="40"/>
                    </a:cubicBezTo>
                    <a:close/>
                    <a:moveTo>
                      <a:pt x="4" y="17"/>
                    </a:moveTo>
                    <a:cubicBezTo>
                      <a:pt x="4" y="10"/>
                      <a:pt x="10" y="4"/>
                      <a:pt x="17" y="4"/>
                    </a:cubicBezTo>
                    <a:cubicBezTo>
                      <a:pt x="25" y="4"/>
                      <a:pt x="30" y="10"/>
                      <a:pt x="30" y="17"/>
                    </a:cubicBezTo>
                    <a:cubicBezTo>
                      <a:pt x="30" y="24"/>
                      <a:pt x="25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2"/>
              <p:cNvSpPr>
                <a:spLocks/>
              </p:cNvSpPr>
              <p:nvPr/>
            </p:nvSpPr>
            <p:spPr bwMode="auto">
              <a:xfrm>
                <a:off x="3451225" y="2917826"/>
                <a:ext cx="255588" cy="14288"/>
              </a:xfrm>
              <a:custGeom>
                <a:avLst/>
                <a:gdLst>
                  <a:gd name="T0" fmla="*/ 2 w 68"/>
                  <a:gd name="T1" fmla="*/ 0 h 4"/>
                  <a:gd name="T2" fmla="*/ 0 w 68"/>
                  <a:gd name="T3" fmla="*/ 2 h 4"/>
                  <a:gd name="T4" fmla="*/ 2 w 68"/>
                  <a:gd name="T5" fmla="*/ 4 h 4"/>
                  <a:gd name="T6" fmla="*/ 66 w 68"/>
                  <a:gd name="T7" fmla="*/ 4 h 4"/>
                  <a:gd name="T8" fmla="*/ 68 w 68"/>
                  <a:gd name="T9" fmla="*/ 2 h 4"/>
                  <a:gd name="T10" fmla="*/ 66 w 68"/>
                  <a:gd name="T11" fmla="*/ 0 h 4"/>
                  <a:gd name="T12" fmla="*/ 2 w 6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3"/>
              <p:cNvSpPr>
                <a:spLocks/>
              </p:cNvSpPr>
              <p:nvPr/>
            </p:nvSpPr>
            <p:spPr bwMode="auto">
              <a:xfrm>
                <a:off x="3722688" y="3184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3421063" y="2887663"/>
                <a:ext cx="301625" cy="360363"/>
              </a:xfrm>
              <a:custGeom>
                <a:avLst/>
                <a:gdLst>
                  <a:gd name="T0" fmla="*/ 71 w 80"/>
                  <a:gd name="T1" fmla="*/ 88 h 96"/>
                  <a:gd name="T2" fmla="*/ 61 w 80"/>
                  <a:gd name="T3" fmla="*/ 90 h 96"/>
                  <a:gd name="T4" fmla="*/ 40 w 80"/>
                  <a:gd name="T5" fmla="*/ 69 h 96"/>
                  <a:gd name="T6" fmla="*/ 61 w 80"/>
                  <a:gd name="T7" fmla="*/ 48 h 96"/>
                  <a:gd name="T8" fmla="*/ 80 w 80"/>
                  <a:gd name="T9" fmla="*/ 59 h 96"/>
                  <a:gd name="T10" fmla="*/ 80 w 80"/>
                  <a:gd name="T11" fmla="*/ 18 h 96"/>
                  <a:gd name="T12" fmla="*/ 78 w 80"/>
                  <a:gd name="T13" fmla="*/ 16 h 96"/>
                  <a:gd name="T14" fmla="*/ 10 w 80"/>
                  <a:gd name="T15" fmla="*/ 16 h 96"/>
                  <a:gd name="T16" fmla="*/ 4 w 80"/>
                  <a:gd name="T17" fmla="*/ 10 h 96"/>
                  <a:gd name="T18" fmla="*/ 10 w 80"/>
                  <a:gd name="T19" fmla="*/ 4 h 96"/>
                  <a:gd name="T20" fmla="*/ 78 w 80"/>
                  <a:gd name="T21" fmla="*/ 4 h 96"/>
                  <a:gd name="T22" fmla="*/ 80 w 80"/>
                  <a:gd name="T23" fmla="*/ 2 h 96"/>
                  <a:gd name="T24" fmla="*/ 78 w 80"/>
                  <a:gd name="T25" fmla="*/ 0 h 96"/>
                  <a:gd name="T26" fmla="*/ 10 w 80"/>
                  <a:gd name="T27" fmla="*/ 0 h 96"/>
                  <a:gd name="T28" fmla="*/ 0 w 80"/>
                  <a:gd name="T29" fmla="*/ 10 h 96"/>
                  <a:gd name="T30" fmla="*/ 0 w 80"/>
                  <a:gd name="T31" fmla="*/ 86 h 96"/>
                  <a:gd name="T32" fmla="*/ 10 w 80"/>
                  <a:gd name="T33" fmla="*/ 96 h 96"/>
                  <a:gd name="T34" fmla="*/ 78 w 80"/>
                  <a:gd name="T35" fmla="*/ 96 h 96"/>
                  <a:gd name="T36" fmla="*/ 79 w 80"/>
                  <a:gd name="T37" fmla="*/ 96 h 96"/>
                  <a:gd name="T38" fmla="*/ 71 w 80"/>
                  <a:gd name="T39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6">
                    <a:moveTo>
                      <a:pt x="71" y="88"/>
                    </a:moveTo>
                    <a:cubicBezTo>
                      <a:pt x="68" y="89"/>
                      <a:pt x="65" y="90"/>
                      <a:pt x="61" y="90"/>
                    </a:cubicBezTo>
                    <a:cubicBezTo>
                      <a:pt x="50" y="90"/>
                      <a:pt x="40" y="81"/>
                      <a:pt x="40" y="69"/>
                    </a:cubicBezTo>
                    <a:cubicBezTo>
                      <a:pt x="40" y="57"/>
                      <a:pt x="50" y="48"/>
                      <a:pt x="61" y="48"/>
                    </a:cubicBezTo>
                    <a:cubicBezTo>
                      <a:pt x="69" y="48"/>
                      <a:pt x="76" y="53"/>
                      <a:pt x="80" y="5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79" y="16"/>
                      <a:pt x="7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4" y="96"/>
                      <a:pt x="10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9" y="96"/>
                      <a:pt x="79" y="96"/>
                    </a:cubicBezTo>
                    <a:lnTo>
                      <a:pt x="7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9652219" y="3962638"/>
            <a:ext cx="2022331" cy="598305"/>
            <a:chOff x="4608029" y="4568042"/>
            <a:chExt cx="2321338" cy="598305"/>
          </a:xfrm>
        </p:grpSpPr>
        <p:grpSp>
          <p:nvGrpSpPr>
            <p:cNvPr id="35" name="Group 34"/>
            <p:cNvGrpSpPr/>
            <p:nvPr/>
          </p:nvGrpSpPr>
          <p:grpSpPr>
            <a:xfrm>
              <a:off x="4608029" y="4568042"/>
              <a:ext cx="289251" cy="295733"/>
              <a:chOff x="9294074" y="3609976"/>
              <a:chExt cx="352465" cy="360362"/>
            </a:xfrm>
            <a:solidFill>
              <a:schemeClr val="bg1"/>
            </a:solidFill>
          </p:grpSpPr>
          <p:sp>
            <p:nvSpPr>
              <p:cNvPr id="36" name="Oval 100"/>
              <p:cNvSpPr>
                <a:spLocks noChangeArrowheads="1"/>
              </p:cNvSpPr>
              <p:nvPr/>
            </p:nvSpPr>
            <p:spPr bwMode="auto">
              <a:xfrm>
                <a:off x="9324236" y="3609976"/>
                <a:ext cx="120652" cy="1206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7" name="Freeform 101"/>
              <p:cNvSpPr>
                <a:spLocks/>
              </p:cNvSpPr>
              <p:nvPr/>
            </p:nvSpPr>
            <p:spPr bwMode="auto">
              <a:xfrm>
                <a:off x="9294074" y="3744913"/>
                <a:ext cx="180974" cy="225425"/>
              </a:xfrm>
              <a:custGeom>
                <a:avLst/>
                <a:gdLst>
                  <a:gd name="T0" fmla="*/ 28 w 48"/>
                  <a:gd name="T1" fmla="*/ 0 h 60"/>
                  <a:gd name="T2" fmla="*/ 30 w 48"/>
                  <a:gd name="T3" fmla="*/ 27 h 60"/>
                  <a:gd name="T4" fmla="*/ 24 w 48"/>
                  <a:gd name="T5" fmla="*/ 33 h 60"/>
                  <a:gd name="T6" fmla="*/ 18 w 48"/>
                  <a:gd name="T7" fmla="*/ 27 h 60"/>
                  <a:gd name="T8" fmla="*/ 20 w 48"/>
                  <a:gd name="T9" fmla="*/ 0 h 60"/>
                  <a:gd name="T10" fmla="*/ 0 w 48"/>
                  <a:gd name="T11" fmla="*/ 0 h 60"/>
                  <a:gd name="T12" fmla="*/ 0 w 48"/>
                  <a:gd name="T13" fmla="*/ 2 h 60"/>
                  <a:gd name="T14" fmla="*/ 14 w 48"/>
                  <a:gd name="T15" fmla="*/ 33 h 60"/>
                  <a:gd name="T16" fmla="*/ 14 w 48"/>
                  <a:gd name="T17" fmla="*/ 60 h 60"/>
                  <a:gd name="T18" fmla="*/ 34 w 48"/>
                  <a:gd name="T19" fmla="*/ 60 h 60"/>
                  <a:gd name="T20" fmla="*/ 34 w 48"/>
                  <a:gd name="T21" fmla="*/ 33 h 60"/>
                  <a:gd name="T22" fmla="*/ 48 w 48"/>
                  <a:gd name="T23" fmla="*/ 2 h 60"/>
                  <a:gd name="T24" fmla="*/ 48 w 48"/>
                  <a:gd name="T25" fmla="*/ 0 h 60"/>
                  <a:gd name="T26" fmla="*/ 28 w 48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60">
                    <a:moveTo>
                      <a:pt x="28" y="0"/>
                    </a:move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8" name="Freeform 102"/>
              <p:cNvSpPr>
                <a:spLocks noEditPoints="1"/>
              </p:cNvSpPr>
              <p:nvPr/>
            </p:nvSpPr>
            <p:spPr bwMode="auto">
              <a:xfrm>
                <a:off x="9429051" y="3624263"/>
                <a:ext cx="217488" cy="225425"/>
              </a:xfrm>
              <a:custGeom>
                <a:avLst/>
                <a:gdLst>
                  <a:gd name="T0" fmla="*/ 4 w 58"/>
                  <a:gd name="T1" fmla="*/ 0 h 60"/>
                  <a:gd name="T2" fmla="*/ 8 w 58"/>
                  <a:gd name="T3" fmla="*/ 12 h 60"/>
                  <a:gd name="T4" fmla="*/ 0 w 58"/>
                  <a:gd name="T5" fmla="*/ 28 h 60"/>
                  <a:gd name="T6" fmla="*/ 16 w 58"/>
                  <a:gd name="T7" fmla="*/ 28 h 60"/>
                  <a:gd name="T8" fmla="*/ 16 w 58"/>
                  <a:gd name="T9" fmla="*/ 34 h 60"/>
                  <a:gd name="T10" fmla="*/ 9 w 58"/>
                  <a:gd name="T11" fmla="*/ 60 h 60"/>
                  <a:gd name="T12" fmla="*/ 58 w 58"/>
                  <a:gd name="T13" fmla="*/ 60 h 60"/>
                  <a:gd name="T14" fmla="*/ 58 w 58"/>
                  <a:gd name="T15" fmla="*/ 0 h 60"/>
                  <a:gd name="T16" fmla="*/ 4 w 58"/>
                  <a:gd name="T17" fmla="*/ 0 h 60"/>
                  <a:gd name="T18" fmla="*/ 51 w 58"/>
                  <a:gd name="T19" fmla="*/ 13 h 60"/>
                  <a:gd name="T20" fmla="*/ 45 w 58"/>
                  <a:gd name="T21" fmla="*/ 31 h 60"/>
                  <a:gd name="T22" fmla="*/ 44 w 58"/>
                  <a:gd name="T23" fmla="*/ 32 h 60"/>
                  <a:gd name="T24" fmla="*/ 43 w 58"/>
                  <a:gd name="T25" fmla="*/ 32 h 60"/>
                  <a:gd name="T26" fmla="*/ 32 w 58"/>
                  <a:gd name="T27" fmla="*/ 26 h 60"/>
                  <a:gd name="T28" fmla="*/ 26 w 58"/>
                  <a:gd name="T29" fmla="*/ 44 h 60"/>
                  <a:gd name="T30" fmla="*/ 24 w 58"/>
                  <a:gd name="T31" fmla="*/ 46 h 60"/>
                  <a:gd name="T32" fmla="*/ 23 w 58"/>
                  <a:gd name="T33" fmla="*/ 46 h 60"/>
                  <a:gd name="T34" fmla="*/ 22 w 58"/>
                  <a:gd name="T35" fmla="*/ 43 h 60"/>
                  <a:gd name="T36" fmla="*/ 29 w 58"/>
                  <a:gd name="T37" fmla="*/ 23 h 60"/>
                  <a:gd name="T38" fmla="*/ 31 w 58"/>
                  <a:gd name="T39" fmla="*/ 22 h 60"/>
                  <a:gd name="T40" fmla="*/ 32 w 58"/>
                  <a:gd name="T41" fmla="*/ 22 h 60"/>
                  <a:gd name="T42" fmla="*/ 42 w 58"/>
                  <a:gd name="T43" fmla="*/ 27 h 60"/>
                  <a:gd name="T44" fmla="*/ 48 w 58"/>
                  <a:gd name="T45" fmla="*/ 11 h 60"/>
                  <a:gd name="T46" fmla="*/ 50 w 58"/>
                  <a:gd name="T47" fmla="*/ 10 h 60"/>
                  <a:gd name="T48" fmla="*/ 51 w 58"/>
                  <a:gd name="T49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60">
                    <a:moveTo>
                      <a:pt x="4" y="0"/>
                    </a:moveTo>
                    <a:cubicBezTo>
                      <a:pt x="7" y="3"/>
                      <a:pt x="8" y="7"/>
                      <a:pt x="8" y="12"/>
                    </a:cubicBezTo>
                    <a:cubicBezTo>
                      <a:pt x="8" y="19"/>
                      <a:pt x="5" y="24"/>
                      <a:pt x="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44"/>
                      <a:pt x="14" y="53"/>
                      <a:pt x="9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8" y="0"/>
                      <a:pt x="58" y="0"/>
                      <a:pt x="58" y="0"/>
                    </a:cubicBezTo>
                    <a:lnTo>
                      <a:pt x="4" y="0"/>
                    </a:lnTo>
                    <a:close/>
                    <a:moveTo>
                      <a:pt x="51" y="13"/>
                    </a:move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1"/>
                      <a:pt x="45" y="32"/>
                      <a:pt x="44" y="32"/>
                    </a:cubicBezTo>
                    <a:cubicBezTo>
                      <a:pt x="44" y="32"/>
                      <a:pt x="43" y="32"/>
                      <a:pt x="43" y="32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5"/>
                      <a:pt x="25" y="46"/>
                      <a:pt x="24" y="46"/>
                    </a:cubicBezTo>
                    <a:cubicBezTo>
                      <a:pt x="24" y="46"/>
                      <a:pt x="23" y="46"/>
                      <a:pt x="23" y="46"/>
                    </a:cubicBezTo>
                    <a:cubicBezTo>
                      <a:pt x="22" y="45"/>
                      <a:pt x="21" y="44"/>
                      <a:pt x="22" y="4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0" y="22"/>
                      <a:pt x="30" y="22"/>
                      <a:pt x="31" y="22"/>
                    </a:cubicBezTo>
                    <a:cubicBezTo>
                      <a:pt x="31" y="22"/>
                      <a:pt x="32" y="22"/>
                      <a:pt x="32" y="22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0"/>
                      <a:pt x="49" y="10"/>
                      <a:pt x="50" y="10"/>
                    </a:cubicBezTo>
                    <a:cubicBezTo>
                      <a:pt x="51" y="10"/>
                      <a:pt x="52" y="12"/>
                      <a:pt x="5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39" name="TextBox 25"/>
            <p:cNvSpPr txBox="1"/>
            <p:nvPr/>
          </p:nvSpPr>
          <p:spPr>
            <a:xfrm>
              <a:off x="4608047" y="5004764"/>
              <a:ext cx="2321320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" y="1809380"/>
            <a:ext cx="4422576" cy="25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10403</TotalTime>
  <Words>465</Words>
  <Application>Microsoft Office PowerPoint</Application>
  <PresentationFormat>Широкоэкранный</PresentationFormat>
  <Paragraphs>57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Adobe Gothic Std B</vt:lpstr>
      <vt:lpstr>Arial</vt:lpstr>
      <vt:lpstr>Calibri</vt:lpstr>
      <vt:lpstr>Calibri Light</vt:lpstr>
      <vt:lpstr>HelveticaNeueCyr</vt:lpstr>
      <vt:lpstr>Times New Roman</vt:lpstr>
      <vt:lpstr>Office Theme</vt:lpstr>
      <vt:lpstr>Имущественный комплекс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Москвитина Н.А.</cp:lastModifiedBy>
  <cp:revision>450</cp:revision>
  <cp:lastPrinted>2019-10-18T12:08:50Z</cp:lastPrinted>
  <dcterms:created xsi:type="dcterms:W3CDTF">2017-06-08T09:33:15Z</dcterms:created>
  <dcterms:modified xsi:type="dcterms:W3CDTF">2020-07-08T09:01:14Z</dcterms:modified>
</cp:coreProperties>
</file>