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5" r:id="rId3"/>
    <p:sldId id="310" r:id="rId4"/>
    <p:sldId id="311" r:id="rId5"/>
    <p:sldId id="312" r:id="rId6"/>
    <p:sldId id="334" r:id="rId7"/>
    <p:sldId id="319" r:id="rId8"/>
    <p:sldId id="335" r:id="rId9"/>
    <p:sldId id="265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EBE"/>
    <a:srgbClr val="0C344C"/>
    <a:srgbClr val="6F878C"/>
    <a:srgbClr val="D80F79"/>
    <a:srgbClr val="19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4" autoAdjust="0"/>
  </p:normalViewPr>
  <p:slideViewPr>
    <p:cSldViewPr snapToGrid="0" showGuides="1">
      <p:cViewPr varScale="1">
        <p:scale>
          <a:sx n="70" d="100"/>
          <a:sy n="70" d="100"/>
        </p:scale>
        <p:origin x="54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89"/>
          <a:stretch/>
        </p:blipFill>
        <p:spPr>
          <a:xfrm>
            <a:off x="-10633" y="-25897"/>
            <a:ext cx="12216810" cy="6883896"/>
          </a:xfrm>
          <a:prstGeom prst="rect">
            <a:avLst/>
          </a:prstGeom>
        </p:spPr>
      </p:pic>
      <p:sp>
        <p:nvSpPr>
          <p:cNvPr id="28" name="Rectangle 26"/>
          <p:cNvSpPr/>
          <p:nvPr userDrawn="1"/>
        </p:nvSpPr>
        <p:spPr>
          <a:xfrm>
            <a:off x="-9525" y="-25897"/>
            <a:ext cx="12192000" cy="68838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75121" y="262418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32696" y="146415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98845" y="-10634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77565" y="-9045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-10633" y="3316999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79541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303265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00424" y="633299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Администрация муниципального образования город Краснодар</a:t>
            </a:r>
          </a:p>
          <a:p>
            <a:r>
              <a:rPr lang="ru-RU" sz="105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Управление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экономики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15725" y="6394547"/>
            <a:ext cx="552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E6A9FDC2-2F63-4C5F-89F7-7A78A3515E8C}" type="slidenum">
              <a:rPr lang="ru-RU" sz="1400" b="0" smtClean="0">
                <a:solidFill>
                  <a:schemeClr val="tx1"/>
                </a:solidFill>
                <a:latin typeface="HelveticaNeueCyr" panose="02000503040000020004" pitchFamily="2" charset="-52"/>
              </a:rPr>
              <a:pPr algn="ctr"/>
              <a:t>‹#›</a:t>
            </a:fld>
            <a:endParaRPr lang="ru-RU" sz="1800" b="0" dirty="0">
              <a:solidFill>
                <a:schemeClr val="tx1"/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87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4.png"/><Relationship Id="rId7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4.png"/><Relationship Id="rId7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s://bankrot.fedresurs.ru/MessageWindow.aspx?ID=3CB56A980DA4043BEB2439252321450E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731962"/>
            <a:ext cx="7035800" cy="2209799"/>
          </a:xfrm>
        </p:spPr>
        <p:txBody>
          <a:bodyPr/>
          <a:lstStyle/>
          <a:p>
            <a:r>
              <a:rPr lang="ru-RU" dirty="0" smtClean="0"/>
              <a:t>База отдыха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224" y="3216167"/>
            <a:ext cx="8805759" cy="20755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j-lt"/>
              </a:rPr>
              <a:t>принадлежащая </a:t>
            </a:r>
            <a:r>
              <a:rPr lang="ru-RU" sz="2800" dirty="0">
                <a:latin typeface="+mj-lt"/>
              </a:rPr>
              <a:t>ФГУП «Кубанское» </a:t>
            </a:r>
            <a:r>
              <a:rPr lang="ru-RU" sz="2800" dirty="0" smtClean="0">
                <a:latin typeface="+mj-lt"/>
              </a:rPr>
              <a:t>ФСИН России </a:t>
            </a:r>
          </a:p>
          <a:p>
            <a:pPr>
              <a:spcBef>
                <a:spcPts val="1800"/>
              </a:spcBef>
            </a:pPr>
            <a:r>
              <a:rPr lang="ru-RU" sz="2800" dirty="0">
                <a:latin typeface="+mj-lt"/>
              </a:rPr>
              <a:t>ИНН 2312151351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3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73"/>
          <p:cNvSpPr/>
          <p:nvPr/>
        </p:nvSpPr>
        <p:spPr>
          <a:xfrm rot="18900000">
            <a:off x="6816447" y="500593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15280" y="676115"/>
            <a:ext cx="1125981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В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отношении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ФГУП «Кубанское» ФСИН России 23.08.2017 открыто конкурсное производство</a:t>
            </a:r>
          </a:p>
        </p:txBody>
      </p:sp>
      <p:sp>
        <p:nvSpPr>
          <p:cNvPr id="11" name="TextBox 25"/>
          <p:cNvSpPr txBox="1"/>
          <p:nvPr/>
        </p:nvSpPr>
        <p:spPr>
          <a:xfrm>
            <a:off x="7631162" y="4798513"/>
            <a:ext cx="4168356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350080, 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РФ, Краснодарский край, </a:t>
            </a:r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     г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. Краснодар, </a:t>
            </a:r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ул. Новороссийская, дом 61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630436" y="4152436"/>
            <a:ext cx="2493617" cy="1738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Основной вид деятельности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7617746" y="3350142"/>
            <a:ext cx="4369662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Разведение 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молочного крупного</a:t>
            </a:r>
          </a:p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рогатого скота, производство сырого</a:t>
            </a:r>
          </a:p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молока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630436" y="2545401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Конкурсный управляющий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631163" y="2261549"/>
            <a:ext cx="379034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Варыгин Алексей Анатольевич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50"/>
          <p:cNvSpPr/>
          <p:nvPr/>
        </p:nvSpPr>
        <p:spPr>
          <a:xfrm rot="2700000">
            <a:off x="6367538" y="4887690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sp>
        <p:nvSpPr>
          <p:cNvPr id="20" name="Rectangle: Rounded Corners 73"/>
          <p:cNvSpPr/>
          <p:nvPr/>
        </p:nvSpPr>
        <p:spPr>
          <a:xfrm rot="18900000">
            <a:off x="6816445" y="3580140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50"/>
          <p:cNvSpPr/>
          <p:nvPr/>
        </p:nvSpPr>
        <p:spPr>
          <a:xfrm rot="2700000">
            <a:off x="6337020" y="3493101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23" y="3537252"/>
            <a:ext cx="426463" cy="426463"/>
          </a:xfrm>
          <a:prstGeom prst="rect">
            <a:avLst/>
          </a:prstGeom>
        </p:spPr>
      </p:pic>
      <p:sp>
        <p:nvSpPr>
          <p:cNvPr id="23" name="Rectangle: Rounded Corners 73"/>
          <p:cNvSpPr/>
          <p:nvPr/>
        </p:nvSpPr>
        <p:spPr>
          <a:xfrm rot="18900000">
            <a:off x="6816446" y="231396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50"/>
          <p:cNvSpPr/>
          <p:nvPr/>
        </p:nvSpPr>
        <p:spPr>
          <a:xfrm rot="2700000">
            <a:off x="6337019" y="2180332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1" y="2113463"/>
            <a:ext cx="5559077" cy="34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43197" y="474291"/>
            <a:ext cx="11268447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latin typeface="+mj-lt"/>
              </a:rPr>
              <a:t>ФГУП «Кубанское» ФСИН России </a:t>
            </a:r>
            <a:r>
              <a:rPr lang="ru-RU" sz="2800" dirty="0" smtClean="0">
                <a:latin typeface="+mj-lt"/>
              </a:rPr>
              <a:t>располагает имуществом</a:t>
            </a:r>
            <a:r>
              <a:rPr lang="ru-RU" sz="2800" dirty="0">
                <a:latin typeface="+mj-lt"/>
              </a:rPr>
              <a:t>, расположенном по адресу: </a:t>
            </a:r>
            <a:r>
              <a:rPr lang="ru-RU" sz="2800" dirty="0" smtClean="0">
                <a:latin typeface="+mj-lt"/>
              </a:rPr>
              <a:t>Краснодарский край, Темрюкский р-он, п. Волна, ул</a:t>
            </a:r>
            <a:r>
              <a:rPr lang="ru-RU" sz="2800" dirty="0">
                <a:latin typeface="+mj-lt"/>
              </a:rPr>
              <a:t>. </a:t>
            </a:r>
            <a:r>
              <a:rPr lang="ru-RU" sz="2800" dirty="0" smtClean="0">
                <a:latin typeface="+mj-lt"/>
              </a:rPr>
              <a:t>Ленина, 12, рыночной стоимостью (без учёта НДС), согласно отчета об оценке от 14.02.2020, в размере  16 598 тыс. руб.:</a:t>
            </a:r>
          </a:p>
          <a:p>
            <a:pPr algn="ctr"/>
            <a:r>
              <a:rPr lang="ru-RU" sz="2800" b="1" dirty="0" smtClean="0">
                <a:latin typeface="+mj-lt"/>
              </a:rPr>
              <a:t>  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961552" y="2704819"/>
            <a:ext cx="595524" cy="378846"/>
            <a:chOff x="1113598" y="2572521"/>
            <a:chExt cx="1166638" cy="734541"/>
          </a:xfrm>
        </p:grpSpPr>
        <p:grpSp>
          <p:nvGrpSpPr>
            <p:cNvPr id="30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33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34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35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31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32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687662" y="2745182"/>
            <a:ext cx="105043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Земельный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участок,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площадью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4 665 </a:t>
            </a:r>
            <a:r>
              <a:rPr lang="ru-RU" sz="1600" dirty="0" err="1" smtClean="0">
                <a:solidFill>
                  <a:srgbClr val="000000"/>
                </a:solidFill>
                <a:latin typeface="Adobe Gothic Std B"/>
              </a:rPr>
              <a:t>кв.м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, с кадастровым номером 23:30:0601016:51, расположенный по адресу: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Темрюкский р-он, п. Волна, ул. Ленина, 12.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24603" y="3533905"/>
            <a:ext cx="62870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dobe Gothic Std B"/>
              </a:rPr>
              <a:t>Вид права – </a:t>
            </a:r>
            <a:r>
              <a:rPr lang="ru-RU" sz="1600" dirty="0" smtClean="0">
                <a:latin typeface="Adobe Gothic Std B"/>
              </a:rPr>
              <a:t>право долгосрочной аренды</a:t>
            </a:r>
            <a:endParaRPr lang="ru-RU" sz="1600" dirty="0">
              <a:latin typeface="Adobe Gothic Std B"/>
            </a:endParaRPr>
          </a:p>
          <a:p>
            <a:r>
              <a:rPr lang="ru-RU" sz="1600" dirty="0" smtClean="0">
                <a:latin typeface="Adobe Gothic Std B"/>
              </a:rPr>
              <a:t>База расположена </a:t>
            </a:r>
            <a:r>
              <a:rPr lang="ru-RU" sz="1600" dirty="0">
                <a:latin typeface="Adobe Gothic Std B"/>
              </a:rPr>
              <a:t>на землях населенных </a:t>
            </a:r>
            <a:r>
              <a:rPr lang="ru-RU" sz="1600" dirty="0" smtClean="0">
                <a:latin typeface="Adobe Gothic Std B"/>
              </a:rPr>
              <a:t>пунктов</a:t>
            </a:r>
            <a:endParaRPr lang="ru-RU" sz="1600" dirty="0">
              <a:latin typeface="Adobe Gothic Std B"/>
            </a:endParaRPr>
          </a:p>
          <a:p>
            <a:r>
              <a:rPr lang="ru-RU" sz="1600" dirty="0" smtClean="0">
                <a:latin typeface="Adobe Gothic Std B"/>
              </a:rPr>
              <a:t>Вид разрешенного использования – для эксплуатации дома отдыха «Огонек»</a:t>
            </a:r>
          </a:p>
          <a:p>
            <a:r>
              <a:rPr lang="ru-RU" sz="1600" dirty="0" smtClean="0">
                <a:latin typeface="Adobe Gothic Std B"/>
              </a:rPr>
              <a:t>Комплекс </a:t>
            </a:r>
            <a:r>
              <a:rPr lang="ru-RU" sz="1600" dirty="0">
                <a:latin typeface="Adobe Gothic Std B"/>
              </a:rPr>
              <a:t>оснащен основными коммуникациями – электроснабжение, </a:t>
            </a:r>
            <a:r>
              <a:rPr lang="ru-RU" sz="1600" dirty="0" smtClean="0">
                <a:latin typeface="Adobe Gothic Std B"/>
              </a:rPr>
              <a:t>водоснабжение, канализация.</a:t>
            </a:r>
          </a:p>
          <a:p>
            <a:r>
              <a:rPr lang="ru-RU" sz="1600" dirty="0" smtClean="0">
                <a:latin typeface="Adobe Gothic Std B"/>
              </a:rPr>
              <a:t>Подъезд к участку - асфальт.</a:t>
            </a:r>
            <a:endParaRPr lang="ru-RU" sz="1600" dirty="0">
              <a:latin typeface="Adobe Gothic Std B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4" y="3644385"/>
            <a:ext cx="4265160" cy="22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19397" y="665402"/>
            <a:ext cx="8743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Спальный корпус, площадью 595,5 </a:t>
            </a:r>
            <a:r>
              <a:rPr lang="ru-RU" sz="1600" b="1" dirty="0" err="1" smtClean="0">
                <a:solidFill>
                  <a:srgbClr val="000000"/>
                </a:solidFill>
                <a:latin typeface="+mj-lt"/>
              </a:rPr>
              <a:t>кв.м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 </a:t>
            </a:r>
            <a:endParaRPr lang="ru-RU" sz="1600" dirty="0">
              <a:solidFill>
                <a:srgbClr val="000000"/>
              </a:solidFill>
              <a:latin typeface="+mj-lt"/>
            </a:endParaRPr>
          </a:p>
          <a:p>
            <a:endParaRPr lang="ru-RU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52186" y="3532340"/>
            <a:ext cx="3194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Adobe Gothic Std B"/>
              </a:rPr>
              <a:t>Павильон, площадью 123,7 </a:t>
            </a:r>
            <a:r>
              <a:rPr lang="ru-RU" altLang="ru-RU" sz="1600" b="1" dirty="0" err="1" smtClean="0">
                <a:latin typeface="Adobe Gothic Std B"/>
              </a:rPr>
              <a:t>кв.м</a:t>
            </a:r>
            <a:r>
              <a:rPr lang="ru-RU" altLang="ru-RU" sz="1600" b="1" dirty="0" smtClean="0">
                <a:latin typeface="Adobe Gothic Std B"/>
              </a:rPr>
              <a:t>  </a:t>
            </a:r>
            <a:endParaRPr lang="ru-RU" altLang="ru-RU" sz="1600" b="1" dirty="0">
              <a:latin typeface="Adobe Gothic Std B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43218" y="3567946"/>
            <a:ext cx="2836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dobe Gothic Std B"/>
              </a:rPr>
              <a:t>Летний душ, площадью 19,4 </a:t>
            </a:r>
            <a:r>
              <a:rPr lang="ru-RU" sz="1600" b="1" dirty="0" err="1" smtClean="0">
                <a:latin typeface="Adobe Gothic Std B"/>
              </a:rPr>
              <a:t>кв.м</a:t>
            </a:r>
            <a:r>
              <a:rPr lang="ru-RU" sz="1600" b="1" dirty="0" smtClean="0">
                <a:latin typeface="Adobe Gothic Std B"/>
              </a:rPr>
              <a:t> </a:t>
            </a:r>
            <a:endParaRPr lang="ru-RU" sz="1600" b="1" dirty="0">
              <a:latin typeface="Adobe Gothic Std B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04547" y="3485213"/>
            <a:ext cx="3707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dobe Gothic Std B"/>
              </a:rPr>
              <a:t>Уборная, площадью 12,8 </a:t>
            </a:r>
            <a:r>
              <a:rPr lang="ru-RU" sz="1600" b="1" dirty="0" err="1" smtClean="0">
                <a:latin typeface="Adobe Gothic Std B"/>
              </a:rPr>
              <a:t>кв.м</a:t>
            </a:r>
            <a:endParaRPr lang="ru-RU" sz="1600" b="1" dirty="0">
              <a:latin typeface="Adobe Gothic Std B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86" y="1270528"/>
            <a:ext cx="3021000" cy="21943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935" y="1290879"/>
            <a:ext cx="3021000" cy="21943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7899" y="1270528"/>
            <a:ext cx="3021000" cy="21943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084" y="4152721"/>
            <a:ext cx="2927102" cy="20153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3218" y="4130083"/>
            <a:ext cx="2992717" cy="20606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2957" y="4086548"/>
            <a:ext cx="2925942" cy="212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34005" y="574974"/>
            <a:ext cx="49853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dobe Gothic Std B"/>
              </a:rPr>
              <a:t>Столовая</a:t>
            </a:r>
            <a:r>
              <a:rPr lang="ru-RU" sz="1600" dirty="0" smtClean="0">
                <a:latin typeface="Adobe Gothic Std B"/>
              </a:rPr>
              <a:t>, </a:t>
            </a:r>
            <a:r>
              <a:rPr lang="ru-RU" sz="1600" b="1" dirty="0" smtClean="0">
                <a:latin typeface="Adobe Gothic Std B"/>
              </a:rPr>
              <a:t>площадью 237 </a:t>
            </a:r>
            <a:r>
              <a:rPr lang="ru-RU" sz="1600" b="1" dirty="0" err="1" smtClean="0">
                <a:latin typeface="Adobe Gothic Std B"/>
              </a:rPr>
              <a:t>кв.м</a:t>
            </a:r>
            <a:endParaRPr lang="ru-RU" sz="1600" b="1" dirty="0">
              <a:latin typeface="Adobe Gothic Std B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8578" y="3244334"/>
            <a:ext cx="31745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dobe Gothic Std B"/>
              </a:rPr>
              <a:t>Водопровод, 225 </a:t>
            </a:r>
            <a:r>
              <a:rPr lang="ru-RU" sz="1600" b="1" dirty="0" err="1" smtClean="0">
                <a:latin typeface="Adobe Gothic Std B"/>
              </a:rPr>
              <a:t>п.м</a:t>
            </a:r>
            <a:endParaRPr lang="ru-RU" sz="1600" b="1" dirty="0">
              <a:latin typeface="Adobe Gothic Std B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09371" y="3244334"/>
            <a:ext cx="2712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dobe Gothic Std B"/>
              </a:rPr>
              <a:t>Емкость для воды</a:t>
            </a:r>
            <a:endParaRPr lang="ru-RU" sz="1600" dirty="0">
              <a:latin typeface="Adobe Gothic Std B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43516" y="3177700"/>
            <a:ext cx="37484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dobe Gothic Std B"/>
              </a:rPr>
              <a:t>Мощение (плитка)</a:t>
            </a:r>
            <a:endParaRPr lang="ru-RU" sz="1600" b="1" dirty="0">
              <a:latin typeface="Adobe Gothic Std B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74" y="948447"/>
            <a:ext cx="3021000" cy="21943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371" y="972879"/>
            <a:ext cx="3021000" cy="21943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3516" y="948447"/>
            <a:ext cx="3021000" cy="21943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74" y="3809904"/>
            <a:ext cx="3021000" cy="21943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9371" y="3822874"/>
            <a:ext cx="3021000" cy="21943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3516" y="3809904"/>
            <a:ext cx="3021000" cy="21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0" y="2338241"/>
            <a:ext cx="4488609" cy="4511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62959" y="701457"/>
            <a:ext cx="106371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dobe Gothic Std B"/>
              </a:rPr>
              <a:t>ФГУП «Кубанское» </a:t>
            </a:r>
            <a:r>
              <a:rPr lang="ru-RU" sz="2800" dirty="0" smtClean="0">
                <a:latin typeface="Adobe Gothic Std B"/>
              </a:rPr>
              <a:t>ФСИН располагает ТМЦ, стоимостью, согласно отчета об оценке – 343,34 тыс. руб.:</a:t>
            </a:r>
          </a:p>
          <a:p>
            <a:pPr algn="ctr"/>
            <a:endParaRPr lang="ru-RU" sz="2800" dirty="0" smtClean="0">
              <a:latin typeface="Adobe Gothic Std B"/>
            </a:endParaRPr>
          </a:p>
          <a:p>
            <a:r>
              <a:rPr lang="ru-RU" sz="1600" dirty="0" smtClean="0">
                <a:latin typeface="Adobe Gothic Std B"/>
              </a:rPr>
              <a:t>Оборудование (специализированное оборудование, пила по дереву, пила по металлу, постельные принадлежности и др.);</a:t>
            </a:r>
          </a:p>
          <a:p>
            <a:endParaRPr lang="ru-RU" sz="1600" dirty="0" smtClean="0">
              <a:latin typeface="Adobe Gothic Std B"/>
            </a:endParaRPr>
          </a:p>
          <a:p>
            <a:r>
              <a:rPr lang="ru-RU" sz="1600" dirty="0" smtClean="0">
                <a:latin typeface="Adobe Gothic Std B"/>
              </a:rPr>
              <a:t>Мебель (прикроватные тумбы, шкафы, кровати металлические, матрацы и др.)</a:t>
            </a:r>
          </a:p>
          <a:p>
            <a:endParaRPr lang="ru-RU" sz="1600" dirty="0" smtClean="0">
              <a:latin typeface="Adobe Gothic Std B"/>
            </a:endParaRPr>
          </a:p>
          <a:p>
            <a:endParaRPr lang="ru-RU" sz="1600" dirty="0" smtClean="0">
              <a:latin typeface="Adobe Gothic Std B"/>
            </a:endParaRPr>
          </a:p>
          <a:p>
            <a:r>
              <a:rPr lang="ru-RU" sz="1600" dirty="0" smtClean="0">
                <a:latin typeface="Adobe Gothic Std B"/>
              </a:rPr>
              <a:t>Счетчики, шторы и др.</a:t>
            </a:r>
            <a:endParaRPr lang="ru-RU" sz="1600" dirty="0">
              <a:latin typeface="Adobe Gothic Std B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31" y="1956654"/>
            <a:ext cx="749873" cy="6279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00" y="2640020"/>
            <a:ext cx="749873" cy="6279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95" y="3365093"/>
            <a:ext cx="646074" cy="5410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959" y="4130442"/>
            <a:ext cx="2573494" cy="18569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0808" y="2953991"/>
            <a:ext cx="2718811" cy="3115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2315" y="4130442"/>
            <a:ext cx="2792236" cy="179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633980"/>
            <a:ext cx="1098942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2800" dirty="0">
                <a:latin typeface="+mj-lt"/>
              </a:rPr>
              <a:t>Н</a:t>
            </a:r>
            <a:r>
              <a:rPr lang="ru-RU" sz="2800" dirty="0" smtClean="0">
                <a:latin typeface="+mj-lt"/>
              </a:rPr>
              <a:t>а электронной площадке </a:t>
            </a:r>
            <a:r>
              <a:rPr lang="ru-RU" sz="2800" dirty="0">
                <a:latin typeface="+mj-lt"/>
              </a:rPr>
              <a:t>АО «НИС» </a:t>
            </a:r>
            <a:r>
              <a:rPr lang="en-US" sz="2800" dirty="0" smtClean="0">
                <a:latin typeface="+mj-lt"/>
              </a:rPr>
              <a:t>www.nistp.ru</a:t>
            </a:r>
            <a:r>
              <a:rPr lang="ru-RU" sz="2800" dirty="0" smtClean="0">
                <a:latin typeface="+mj-lt"/>
              </a:rPr>
              <a:t> с 19.10.2020 по 03.12.2020 проводятся электронные </a:t>
            </a:r>
            <a:r>
              <a:rPr lang="ru-RU" sz="2800" dirty="0">
                <a:latin typeface="+mj-lt"/>
              </a:rPr>
              <a:t>торги </a:t>
            </a:r>
            <a:r>
              <a:rPr lang="ru-RU" sz="2800" dirty="0" smtClean="0">
                <a:latin typeface="+mj-lt"/>
              </a:rPr>
              <a:t>по реализации вышеуказанного </a:t>
            </a:r>
            <a:r>
              <a:rPr lang="ru-RU" sz="2800" dirty="0" smtClean="0">
                <a:latin typeface="+mj-lt"/>
              </a:rPr>
              <a:t>имущества:</a:t>
            </a:r>
            <a:endParaRPr lang="en-US" sz="2800" dirty="0"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333404" y="2119745"/>
            <a:ext cx="5793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+mj-lt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1519" y="1947849"/>
            <a:ext cx="115214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sz="1600" dirty="0">
                <a:latin typeface="+mj-lt"/>
              </a:rPr>
              <a:t>Лот №1: База отдыха, ТМЦ. </a:t>
            </a:r>
            <a:r>
              <a:rPr lang="ru-RU" sz="1600" b="1" dirty="0" smtClean="0">
                <a:latin typeface="+mj-lt"/>
              </a:rPr>
              <a:t>Начальная </a:t>
            </a:r>
            <a:r>
              <a:rPr lang="ru-RU" sz="1600" b="1" dirty="0">
                <a:latin typeface="+mj-lt"/>
              </a:rPr>
              <a:t>цена лота – 15 </a:t>
            </a:r>
            <a:r>
              <a:rPr lang="ru-RU" sz="1600" b="1" dirty="0" smtClean="0">
                <a:latin typeface="+mj-lt"/>
              </a:rPr>
              <a:t>247, 206 тыс.  </a:t>
            </a:r>
            <a:r>
              <a:rPr lang="ru-RU" sz="1600" b="1" dirty="0">
                <a:latin typeface="+mj-lt"/>
              </a:rPr>
              <a:t>руб. </a:t>
            </a:r>
            <a:endParaRPr lang="ru-RU" sz="1600" b="1" dirty="0" smtClean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1520" y="2338684"/>
            <a:ext cx="10989424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ru-RU" b="1" dirty="0">
                <a:solidFill>
                  <a:srgbClr val="000000"/>
                </a:solidFill>
                <a:latin typeface="Adobe Gothic Std B"/>
              </a:rPr>
              <a:t>Интервалы снижения цены:</a:t>
            </a:r>
          </a:p>
          <a:p>
            <a:pPr lvl="0">
              <a:spcAft>
                <a:spcPts val="500"/>
              </a:spcAft>
            </a:pPr>
            <a:r>
              <a:rPr lang="ru-RU" b="1" dirty="0">
                <a:solidFill>
                  <a:srgbClr val="000000"/>
                </a:solidFill>
                <a:latin typeface="Adobe Gothic Std B"/>
              </a:rPr>
              <a:t>С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06.11.2020  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по	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09.11.2020 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цена на интервале - 10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673,044 тыс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. руб.;</a:t>
            </a:r>
          </a:p>
          <a:p>
            <a:pPr lvl="0">
              <a:spcAft>
                <a:spcPts val="500"/>
              </a:spcAft>
            </a:pPr>
            <a:r>
              <a:rPr lang="ru-RU" b="1" dirty="0">
                <a:solidFill>
                  <a:srgbClr val="000000"/>
                </a:solidFill>
                <a:latin typeface="Adobe Gothic Std B"/>
              </a:rPr>
              <a:t>С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09.11.2020  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по	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12.11.2020 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цена на интервале - 9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910, 683 тыс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. руб.;</a:t>
            </a:r>
          </a:p>
          <a:p>
            <a:pPr lvl="0">
              <a:spcAft>
                <a:spcPts val="500"/>
              </a:spcAft>
            </a:pPr>
            <a:r>
              <a:rPr lang="ru-RU" b="1" dirty="0">
                <a:solidFill>
                  <a:srgbClr val="000000"/>
                </a:solidFill>
                <a:latin typeface="Adobe Gothic Std B"/>
              </a:rPr>
              <a:t>С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12.11.2020  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по	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15.11.2020 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цена на интервале - 9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148, 323 тыс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. руб.;</a:t>
            </a:r>
          </a:p>
          <a:p>
            <a:pPr lvl="0">
              <a:spcAft>
                <a:spcPts val="500"/>
              </a:spcAft>
            </a:pPr>
            <a:r>
              <a:rPr lang="ru-RU" b="1" dirty="0">
                <a:solidFill>
                  <a:srgbClr val="000000"/>
                </a:solidFill>
                <a:latin typeface="Adobe Gothic Std B"/>
              </a:rPr>
              <a:t>С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15.11.2020  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по	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18.11.2020 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цена на интервале - 8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385, 963 тыс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. руб.;</a:t>
            </a:r>
          </a:p>
          <a:p>
            <a:pPr lvl="0">
              <a:spcAft>
                <a:spcPts val="500"/>
              </a:spcAft>
            </a:pPr>
            <a:r>
              <a:rPr lang="ru-RU" b="1" dirty="0">
                <a:solidFill>
                  <a:srgbClr val="000000"/>
                </a:solidFill>
                <a:latin typeface="Adobe Gothic Std B"/>
              </a:rPr>
              <a:t>С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 18.11.2020 по 21.11.2020 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цена на интервале - 7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623, 603 тыс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. руб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.;</a:t>
            </a:r>
          </a:p>
          <a:p>
            <a:pPr lvl="0">
              <a:spcAft>
                <a:spcPts val="500"/>
              </a:spcAft>
            </a:pPr>
            <a:r>
              <a:rPr lang="ru-RU" b="1" dirty="0">
                <a:solidFill>
                  <a:srgbClr val="000000"/>
                </a:solidFill>
                <a:latin typeface="Adobe Gothic Std B"/>
              </a:rPr>
              <a:t>С 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21.11.2020 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по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24.11.2020 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цена на интервале - 6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861, 242 тыс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. руб.;</a:t>
            </a:r>
          </a:p>
          <a:p>
            <a:pPr lvl="0">
              <a:spcAft>
                <a:spcPts val="500"/>
              </a:spcAft>
            </a:pPr>
            <a:r>
              <a:rPr lang="ru-RU" b="1" dirty="0">
                <a:solidFill>
                  <a:srgbClr val="000000"/>
                </a:solidFill>
                <a:latin typeface="Adobe Gothic Std B"/>
              </a:rPr>
              <a:t>С 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24.11.2020 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по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27.11.2020 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цена на интервале -  6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098, 882 тыс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. руб.;</a:t>
            </a:r>
          </a:p>
          <a:p>
            <a:pPr lvl="0">
              <a:spcAft>
                <a:spcPts val="500"/>
              </a:spcAft>
            </a:pPr>
            <a:r>
              <a:rPr lang="ru-RU" b="1" dirty="0">
                <a:solidFill>
                  <a:srgbClr val="000000"/>
                </a:solidFill>
                <a:latin typeface="Adobe Gothic Std B"/>
              </a:rPr>
              <a:t>С 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27.11.2020 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по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30.11.2020 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цена на интервале -  5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336, 522 тыс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. руб.;</a:t>
            </a:r>
          </a:p>
          <a:p>
            <a:pPr lvl="0">
              <a:spcAft>
                <a:spcPts val="500"/>
              </a:spcAft>
            </a:pPr>
            <a:r>
              <a:rPr lang="ru-RU" b="1" dirty="0">
                <a:solidFill>
                  <a:srgbClr val="000000"/>
                </a:solidFill>
                <a:latin typeface="Adobe Gothic Std B"/>
              </a:rPr>
              <a:t>С 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30.11.2020 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по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03.12.2020 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цена на интервале -  4 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574, 161 тыс</a:t>
            </a:r>
            <a:r>
              <a:rPr lang="ru-RU" b="1" dirty="0">
                <a:solidFill>
                  <a:srgbClr val="000000"/>
                </a:solidFill>
                <a:latin typeface="Adobe Gothic Std B"/>
              </a:rPr>
              <a:t>. руб</a:t>
            </a:r>
            <a:r>
              <a:rPr lang="ru-RU" b="1" dirty="0" smtClean="0">
                <a:solidFill>
                  <a:srgbClr val="000000"/>
                </a:solidFill>
                <a:latin typeface="Adobe Gothic Std B"/>
              </a:rPr>
              <a:t>.</a:t>
            </a:r>
            <a:endParaRPr lang="ru-RU" b="1" dirty="0">
              <a:solidFill>
                <a:srgbClr val="000000"/>
              </a:solidFill>
              <a:latin typeface="Adobe Gothic Std B"/>
            </a:endParaRPr>
          </a:p>
          <a:p>
            <a:pPr lvl="0">
              <a:spcAft>
                <a:spcPts val="500"/>
              </a:spcAft>
            </a:pPr>
            <a:endParaRPr lang="ru-RU" b="1" dirty="0">
              <a:solidFill>
                <a:srgbClr val="000000"/>
              </a:solidFill>
              <a:latin typeface="Adobe Gothic Std B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897" y="2818356"/>
            <a:ext cx="3151985" cy="286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333404" y="2119745"/>
            <a:ext cx="5793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+mj-lt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3567" y="789140"/>
            <a:ext cx="113485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dobe Gothic Std B"/>
              </a:rPr>
              <a:t>Заявки на участие в торгах принимаются </a:t>
            </a:r>
            <a:r>
              <a:rPr lang="ru-RU" sz="1600" b="1" dirty="0">
                <a:latin typeface="Adobe Gothic Std B"/>
              </a:rPr>
              <a:t>с </a:t>
            </a:r>
            <a:r>
              <a:rPr lang="ru-RU" sz="1600" b="1" dirty="0" smtClean="0">
                <a:latin typeface="Adobe Gothic Std B"/>
              </a:rPr>
              <a:t>19.10.2020 </a:t>
            </a:r>
            <a:r>
              <a:rPr lang="ru-RU" sz="1600" b="1" dirty="0">
                <a:latin typeface="Adobe Gothic Std B"/>
              </a:rPr>
              <a:t>до </a:t>
            </a:r>
            <a:r>
              <a:rPr lang="ru-RU" sz="1600" b="1" dirty="0" smtClean="0">
                <a:latin typeface="Adobe Gothic Std B"/>
              </a:rPr>
              <a:t>03.12.2020  </a:t>
            </a:r>
            <a:r>
              <a:rPr lang="ru-RU" sz="1600" dirty="0">
                <a:latin typeface="Adobe Gothic Std B"/>
              </a:rPr>
              <a:t>в электронной форме на сайте электронной площадки. Минимальная цена продажи имущества посредством публичного предложения составляет 30 (тридцать) процентов от начальной цены продажи имущества/лота. </a:t>
            </a:r>
            <a:endParaRPr lang="ru-RU" sz="1600" dirty="0" smtClean="0">
              <a:latin typeface="Adobe Gothic Std B"/>
            </a:endParaRPr>
          </a:p>
          <a:p>
            <a:pPr algn="ctr"/>
            <a:r>
              <a:rPr lang="ru-RU" sz="1600" b="1" dirty="0" smtClean="0">
                <a:latin typeface="Adobe Gothic Std B"/>
              </a:rPr>
              <a:t>Организатор </a:t>
            </a:r>
            <a:r>
              <a:rPr lang="ru-RU" sz="1600" b="1" dirty="0">
                <a:latin typeface="Adobe Gothic Std B"/>
              </a:rPr>
              <a:t>торгов - ООО «Агора</a:t>
            </a:r>
            <a:r>
              <a:rPr lang="ru-RU" sz="1600" b="1" dirty="0" smtClean="0">
                <a:latin typeface="Adobe Gothic Std B"/>
              </a:rPr>
              <a:t>».</a:t>
            </a:r>
          </a:p>
          <a:p>
            <a:pPr algn="ctr"/>
            <a:endParaRPr lang="ru-RU" sz="1600" dirty="0">
              <a:latin typeface="Adobe Gothic Std B"/>
            </a:endParaRPr>
          </a:p>
          <a:p>
            <a:pPr algn="ctr"/>
            <a:r>
              <a:rPr lang="ru-RU" sz="1600" dirty="0" smtClean="0">
                <a:latin typeface="Adobe Gothic Std B"/>
              </a:rPr>
              <a:t>Вся </a:t>
            </a:r>
            <a:r>
              <a:rPr lang="ru-RU" sz="1600" dirty="0">
                <a:latin typeface="Adobe Gothic Std B"/>
              </a:rPr>
              <a:t>информация размещена на официальном ресурсе по адресу</a:t>
            </a:r>
            <a:r>
              <a:rPr lang="ru-RU" sz="1600" dirty="0" smtClean="0">
                <a:latin typeface="Adobe Gothic Std B"/>
              </a:rPr>
              <a:t>:</a:t>
            </a:r>
          </a:p>
          <a:p>
            <a:pPr algn="ctr"/>
            <a:r>
              <a:rPr lang="en-US" sz="1600" dirty="0">
                <a:latin typeface="Adobe Gothic Std B"/>
                <a:hlinkClick r:id="rId2"/>
              </a:rPr>
              <a:t>https://</a:t>
            </a:r>
            <a:r>
              <a:rPr lang="en-US" sz="1600" dirty="0" smtClean="0">
                <a:latin typeface="Adobe Gothic Std B"/>
                <a:hlinkClick r:id="rId2"/>
              </a:rPr>
              <a:t>bankrot.fedresurs.ru/MessageWindow.aspx?ID=3CB56A980DA4043BEB2439252321450E</a:t>
            </a:r>
            <a:endParaRPr lang="ru-RU" sz="1600" dirty="0" smtClean="0">
              <a:latin typeface="Adobe Gothic Std B"/>
            </a:endParaRPr>
          </a:p>
          <a:p>
            <a:pPr algn="ctr"/>
            <a:endParaRPr lang="ru-RU" sz="1600" dirty="0">
              <a:latin typeface="Adobe Gothic Std B"/>
            </a:endParaRPr>
          </a:p>
        </p:txBody>
      </p:sp>
      <p:pic>
        <p:nvPicPr>
          <p:cNvPr id="1028" name="Picture 4" descr="http://qrcoder.ru/code/?https%3A%2F%2Fbankrot.fedresurs.ru%2FMessageWindow.aspx%3FID%3D3CB56A980DA4043BEB2439252321450E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028" y="3051642"/>
            <a:ext cx="2584883" cy="258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1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0521"/>
            <a:ext cx="12192000" cy="3487479"/>
          </a:xfrm>
          <a:prstGeom prst="rect">
            <a:avLst/>
          </a:prstGeom>
          <a:solidFill>
            <a:srgbClr val="0C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788" y="688975"/>
            <a:ext cx="56753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Спасибо за внимание!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7745" y="1833486"/>
            <a:ext cx="5718581" cy="1314187"/>
            <a:chOff x="6515099" y="1771723"/>
            <a:chExt cx="5230310" cy="1314187"/>
          </a:xfrm>
        </p:grpSpPr>
        <p:sp>
          <p:nvSpPr>
            <p:cNvPr id="10" name="TextBox 25"/>
            <p:cNvSpPr txBox="1"/>
            <p:nvPr/>
          </p:nvSpPr>
          <p:spPr>
            <a:xfrm>
              <a:off x="6515099" y="1771723"/>
              <a:ext cx="523031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Администрация муниципального образования </a:t>
              </a:r>
            </a:p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город Краснодар</a:t>
              </a:r>
              <a:endParaRPr lang="en-US" sz="1600" dirty="0">
                <a:solidFill>
                  <a:srgbClr val="6F878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6515099" y="2439579"/>
              <a:ext cx="4579914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Calibri Light" panose="020F0302020204030204" pitchFamily="34" charset="0"/>
                </a:rPr>
                <a:t>Получить консультацию или отправить заявку на инвестиционный проект можно на официальном инвестиционном портале города Краснодар: 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endPara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en-US" sz="1050" b="1" dirty="0" smtClean="0">
                  <a:solidFill>
                    <a:srgbClr val="19627F"/>
                  </a:solidFill>
                  <a:latin typeface="+mj-lt"/>
                  <a:cs typeface="Calibri Light" panose="020F0302020204030204" pitchFamily="34" charset="0"/>
                </a:rPr>
                <a:t>www.investment.krd.ru</a:t>
              </a:r>
              <a:endParaRPr lang="en-US" sz="1050" b="1" dirty="0">
                <a:solidFill>
                  <a:srgbClr val="19627F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17745" y="3921712"/>
            <a:ext cx="3181789" cy="1406217"/>
            <a:chOff x="837317" y="4568043"/>
            <a:chExt cx="3181789" cy="1406217"/>
          </a:xfrm>
        </p:grpSpPr>
        <p:sp>
          <p:nvSpPr>
            <p:cNvPr id="21" name="TextBox 25"/>
            <p:cNvSpPr txBox="1"/>
            <p:nvPr/>
          </p:nvSpPr>
          <p:spPr>
            <a:xfrm>
              <a:off x="837317" y="5004764"/>
              <a:ext cx="3181789" cy="9694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350000 г. Краснодар, ул. Красная, 122</a:t>
              </a:r>
            </a:p>
            <a:p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Инвесторам телефон для справок:</a:t>
              </a: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+ 7 (861) 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259</a:t>
              </a:r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-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82</a:t>
              </a:r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-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17</a:t>
              </a:r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e-</a:t>
              </a:r>
              <a:r>
                <a:rPr lang="ru-RU" sz="1050" dirty="0" err="1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mail</a:t>
              </a:r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: plan@krd.ru</a:t>
              </a:r>
              <a:endParaRPr lang="en-US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38044" y="4568043"/>
              <a:ext cx="272283" cy="295733"/>
              <a:chOff x="3421063" y="2887663"/>
              <a:chExt cx="331788" cy="360363"/>
            </a:xfrm>
            <a:solidFill>
              <a:schemeClr val="bg1"/>
            </a:solidFill>
          </p:grpSpPr>
          <p:sp>
            <p:nvSpPr>
              <p:cNvPr id="24" name="Freeform 211"/>
              <p:cNvSpPr>
                <a:spLocks noEditPoints="1"/>
              </p:cNvSpPr>
              <p:nvPr/>
            </p:nvSpPr>
            <p:spPr bwMode="auto">
              <a:xfrm>
                <a:off x="3586163" y="3082926"/>
                <a:ext cx="166688" cy="165100"/>
              </a:xfrm>
              <a:custGeom>
                <a:avLst/>
                <a:gdLst>
                  <a:gd name="T0" fmla="*/ 43 w 44"/>
                  <a:gd name="T1" fmla="*/ 40 h 44"/>
                  <a:gd name="T2" fmla="*/ 31 w 44"/>
                  <a:gd name="T3" fmla="*/ 28 h 44"/>
                  <a:gd name="T4" fmla="*/ 34 w 44"/>
                  <a:gd name="T5" fmla="*/ 17 h 44"/>
                  <a:gd name="T6" fmla="*/ 17 w 44"/>
                  <a:gd name="T7" fmla="*/ 0 h 44"/>
                  <a:gd name="T8" fmla="*/ 0 w 44"/>
                  <a:gd name="T9" fmla="*/ 17 h 44"/>
                  <a:gd name="T10" fmla="*/ 17 w 44"/>
                  <a:gd name="T11" fmla="*/ 34 h 44"/>
                  <a:gd name="T12" fmla="*/ 28 w 44"/>
                  <a:gd name="T13" fmla="*/ 30 h 44"/>
                  <a:gd name="T14" fmla="*/ 41 w 44"/>
                  <a:gd name="T15" fmla="*/ 43 h 44"/>
                  <a:gd name="T16" fmla="*/ 42 w 44"/>
                  <a:gd name="T17" fmla="*/ 44 h 44"/>
                  <a:gd name="T18" fmla="*/ 43 w 44"/>
                  <a:gd name="T19" fmla="*/ 43 h 44"/>
                  <a:gd name="T20" fmla="*/ 43 w 44"/>
                  <a:gd name="T21" fmla="*/ 40 h 44"/>
                  <a:gd name="T22" fmla="*/ 4 w 44"/>
                  <a:gd name="T23" fmla="*/ 17 h 44"/>
                  <a:gd name="T24" fmla="*/ 17 w 44"/>
                  <a:gd name="T25" fmla="*/ 4 h 44"/>
                  <a:gd name="T26" fmla="*/ 30 w 44"/>
                  <a:gd name="T27" fmla="*/ 17 h 44"/>
                  <a:gd name="T28" fmla="*/ 17 w 44"/>
                  <a:gd name="T29" fmla="*/ 30 h 44"/>
                  <a:gd name="T30" fmla="*/ 4 w 44"/>
                  <a:gd name="T31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44">
                    <a:moveTo>
                      <a:pt x="43" y="40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3" y="25"/>
                      <a:pt x="34" y="21"/>
                      <a:pt x="34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1" y="34"/>
                      <a:pt x="25" y="33"/>
                      <a:pt x="28" y="30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4"/>
                      <a:pt x="41" y="44"/>
                      <a:pt x="42" y="44"/>
                    </a:cubicBezTo>
                    <a:cubicBezTo>
                      <a:pt x="43" y="44"/>
                      <a:pt x="43" y="44"/>
                      <a:pt x="43" y="43"/>
                    </a:cubicBezTo>
                    <a:cubicBezTo>
                      <a:pt x="44" y="42"/>
                      <a:pt x="44" y="41"/>
                      <a:pt x="43" y="40"/>
                    </a:cubicBezTo>
                    <a:close/>
                    <a:moveTo>
                      <a:pt x="4" y="17"/>
                    </a:moveTo>
                    <a:cubicBezTo>
                      <a:pt x="4" y="10"/>
                      <a:pt x="10" y="4"/>
                      <a:pt x="17" y="4"/>
                    </a:cubicBezTo>
                    <a:cubicBezTo>
                      <a:pt x="25" y="4"/>
                      <a:pt x="30" y="10"/>
                      <a:pt x="30" y="17"/>
                    </a:cubicBezTo>
                    <a:cubicBezTo>
                      <a:pt x="30" y="24"/>
                      <a:pt x="25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" name="Freeform 212"/>
              <p:cNvSpPr>
                <a:spLocks/>
              </p:cNvSpPr>
              <p:nvPr/>
            </p:nvSpPr>
            <p:spPr bwMode="auto">
              <a:xfrm>
                <a:off x="3451225" y="2917826"/>
                <a:ext cx="255588" cy="14288"/>
              </a:xfrm>
              <a:custGeom>
                <a:avLst/>
                <a:gdLst>
                  <a:gd name="T0" fmla="*/ 2 w 68"/>
                  <a:gd name="T1" fmla="*/ 0 h 4"/>
                  <a:gd name="T2" fmla="*/ 0 w 68"/>
                  <a:gd name="T3" fmla="*/ 2 h 4"/>
                  <a:gd name="T4" fmla="*/ 2 w 68"/>
                  <a:gd name="T5" fmla="*/ 4 h 4"/>
                  <a:gd name="T6" fmla="*/ 66 w 68"/>
                  <a:gd name="T7" fmla="*/ 4 h 4"/>
                  <a:gd name="T8" fmla="*/ 68 w 68"/>
                  <a:gd name="T9" fmla="*/ 2 h 4"/>
                  <a:gd name="T10" fmla="*/ 66 w 68"/>
                  <a:gd name="T11" fmla="*/ 0 h 4"/>
                  <a:gd name="T12" fmla="*/ 2 w 6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7" y="4"/>
                      <a:pt x="68" y="3"/>
                      <a:pt x="68" y="2"/>
                    </a:cubicBezTo>
                    <a:cubicBezTo>
                      <a:pt x="68" y="1"/>
                      <a:pt x="67" y="0"/>
                      <a:pt x="66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Freeform 213"/>
              <p:cNvSpPr>
                <a:spLocks/>
              </p:cNvSpPr>
              <p:nvPr/>
            </p:nvSpPr>
            <p:spPr bwMode="auto">
              <a:xfrm>
                <a:off x="3722688" y="3184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214"/>
              <p:cNvSpPr>
                <a:spLocks/>
              </p:cNvSpPr>
              <p:nvPr/>
            </p:nvSpPr>
            <p:spPr bwMode="auto">
              <a:xfrm>
                <a:off x="3421063" y="2887663"/>
                <a:ext cx="301625" cy="360363"/>
              </a:xfrm>
              <a:custGeom>
                <a:avLst/>
                <a:gdLst>
                  <a:gd name="T0" fmla="*/ 71 w 80"/>
                  <a:gd name="T1" fmla="*/ 88 h 96"/>
                  <a:gd name="T2" fmla="*/ 61 w 80"/>
                  <a:gd name="T3" fmla="*/ 90 h 96"/>
                  <a:gd name="T4" fmla="*/ 40 w 80"/>
                  <a:gd name="T5" fmla="*/ 69 h 96"/>
                  <a:gd name="T6" fmla="*/ 61 w 80"/>
                  <a:gd name="T7" fmla="*/ 48 h 96"/>
                  <a:gd name="T8" fmla="*/ 80 w 80"/>
                  <a:gd name="T9" fmla="*/ 59 h 96"/>
                  <a:gd name="T10" fmla="*/ 80 w 80"/>
                  <a:gd name="T11" fmla="*/ 18 h 96"/>
                  <a:gd name="T12" fmla="*/ 78 w 80"/>
                  <a:gd name="T13" fmla="*/ 16 h 96"/>
                  <a:gd name="T14" fmla="*/ 10 w 80"/>
                  <a:gd name="T15" fmla="*/ 16 h 96"/>
                  <a:gd name="T16" fmla="*/ 4 w 80"/>
                  <a:gd name="T17" fmla="*/ 10 h 96"/>
                  <a:gd name="T18" fmla="*/ 10 w 80"/>
                  <a:gd name="T19" fmla="*/ 4 h 96"/>
                  <a:gd name="T20" fmla="*/ 78 w 80"/>
                  <a:gd name="T21" fmla="*/ 4 h 96"/>
                  <a:gd name="T22" fmla="*/ 80 w 80"/>
                  <a:gd name="T23" fmla="*/ 2 h 96"/>
                  <a:gd name="T24" fmla="*/ 78 w 80"/>
                  <a:gd name="T25" fmla="*/ 0 h 96"/>
                  <a:gd name="T26" fmla="*/ 10 w 80"/>
                  <a:gd name="T27" fmla="*/ 0 h 96"/>
                  <a:gd name="T28" fmla="*/ 0 w 80"/>
                  <a:gd name="T29" fmla="*/ 10 h 96"/>
                  <a:gd name="T30" fmla="*/ 0 w 80"/>
                  <a:gd name="T31" fmla="*/ 86 h 96"/>
                  <a:gd name="T32" fmla="*/ 10 w 80"/>
                  <a:gd name="T33" fmla="*/ 96 h 96"/>
                  <a:gd name="T34" fmla="*/ 78 w 80"/>
                  <a:gd name="T35" fmla="*/ 96 h 96"/>
                  <a:gd name="T36" fmla="*/ 79 w 80"/>
                  <a:gd name="T37" fmla="*/ 96 h 96"/>
                  <a:gd name="T38" fmla="*/ 71 w 80"/>
                  <a:gd name="T39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" h="96">
                    <a:moveTo>
                      <a:pt x="71" y="88"/>
                    </a:moveTo>
                    <a:cubicBezTo>
                      <a:pt x="68" y="89"/>
                      <a:pt x="65" y="90"/>
                      <a:pt x="61" y="90"/>
                    </a:cubicBezTo>
                    <a:cubicBezTo>
                      <a:pt x="50" y="90"/>
                      <a:pt x="40" y="81"/>
                      <a:pt x="40" y="69"/>
                    </a:cubicBezTo>
                    <a:cubicBezTo>
                      <a:pt x="40" y="57"/>
                      <a:pt x="50" y="48"/>
                      <a:pt x="61" y="48"/>
                    </a:cubicBezTo>
                    <a:cubicBezTo>
                      <a:pt x="69" y="48"/>
                      <a:pt x="76" y="53"/>
                      <a:pt x="80" y="5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7"/>
                      <a:pt x="79" y="16"/>
                      <a:pt x="7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4" y="96"/>
                      <a:pt x="10" y="96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9" y="96"/>
                      <a:pt x="79" y="96"/>
                    </a:cubicBezTo>
                    <a:lnTo>
                      <a:pt x="7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1" y="1809380"/>
            <a:ext cx="4422576" cy="25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0F79"/>
      </a:accent1>
      <a:accent2>
        <a:srgbClr val="0C344C"/>
      </a:accent2>
      <a:accent3>
        <a:srgbClr val="19627F"/>
      </a:accent3>
      <a:accent4>
        <a:srgbClr val="6F878C"/>
      </a:accent4>
      <a:accent5>
        <a:srgbClr val="BFBEBE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11274</TotalTime>
  <Words>436</Words>
  <Application>Microsoft Office PowerPoint</Application>
  <PresentationFormat>Широкоэкранный</PresentationFormat>
  <Paragraphs>103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Adobe Gothic Std B</vt:lpstr>
      <vt:lpstr>Arial</vt:lpstr>
      <vt:lpstr>Calibri</vt:lpstr>
      <vt:lpstr>Calibri Light</vt:lpstr>
      <vt:lpstr>HelveticaNeueCyr</vt:lpstr>
      <vt:lpstr>Times New Roman</vt:lpstr>
      <vt:lpstr>Office Theme</vt:lpstr>
      <vt:lpstr>База отдыха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Москвитина Н.А.</cp:lastModifiedBy>
  <cp:revision>505</cp:revision>
  <cp:lastPrinted>2019-10-18T12:08:50Z</cp:lastPrinted>
  <dcterms:created xsi:type="dcterms:W3CDTF">2017-06-08T09:33:15Z</dcterms:created>
  <dcterms:modified xsi:type="dcterms:W3CDTF">2020-11-05T14:40:42Z</dcterms:modified>
</cp:coreProperties>
</file>