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19" r:id="rId4"/>
    <p:sldId id="324" r:id="rId5"/>
    <p:sldId id="322" r:id="rId6"/>
    <p:sldId id="325" r:id="rId7"/>
    <p:sldId id="265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7" d="100"/>
          <a:sy n="77" d="100"/>
        </p:scale>
        <p:origin x="7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ot.fedresurs.ru/MessageWindow.aspx?ID=37F8A4A1A7382618DA64D7A71DBFDEA3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ankrot.fedresurs.ru/MessageWindow.aspx?ID=33101A25072C2EC97EF4AD548EA2144E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</a:t>
            </a:r>
            <a:r>
              <a:rPr lang="ru-RU" sz="2800" dirty="0" smtClean="0">
                <a:latin typeface="+mj-lt"/>
              </a:rPr>
              <a:t>ЗАО «Кубаньстройпроект» 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2308071880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ЗАО «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Кубаньстройпроект» 11.04.2019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г.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Северная, дом 324, корп. А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444392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Деятельность в области архитектуры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Кравченко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Михаил Михайлович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4" y="1866868"/>
            <a:ext cx="5200922" cy="38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В настоящее время, на электронной площадке «</a:t>
            </a:r>
            <a:r>
              <a:rPr lang="ru-RU" sz="2400" dirty="0" err="1">
                <a:latin typeface="+mj-lt"/>
              </a:rPr>
              <a:t>Альфалот</a:t>
            </a:r>
            <a:r>
              <a:rPr lang="ru-RU" sz="2400" dirty="0">
                <a:latin typeface="+mj-lt"/>
              </a:rPr>
              <a:t>»: </a:t>
            </a:r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bankrupt.alfalot.ru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с 28.09.2020 по 12.11.2020 проводятся электронные </a:t>
            </a:r>
            <a:r>
              <a:rPr lang="ru-RU" sz="2400" dirty="0">
                <a:latin typeface="+mj-lt"/>
              </a:rPr>
              <a:t>торги в форме </a:t>
            </a:r>
            <a:r>
              <a:rPr lang="ru-RU" sz="2400" dirty="0" smtClean="0">
                <a:latin typeface="+mj-lt"/>
              </a:rPr>
              <a:t>публичного предложения, </a:t>
            </a:r>
            <a:r>
              <a:rPr lang="ru-RU" sz="2400" dirty="0">
                <a:latin typeface="+mj-lt"/>
              </a:rPr>
              <a:t>с открытой формой подачи предложения о </a:t>
            </a:r>
            <a:r>
              <a:rPr lang="ru-RU" sz="2400" dirty="0" smtClean="0">
                <a:latin typeface="+mj-lt"/>
              </a:rPr>
              <a:t>цене, по </a:t>
            </a:r>
            <a:r>
              <a:rPr lang="ru-RU" sz="2400" dirty="0">
                <a:latin typeface="+mj-lt"/>
              </a:rPr>
              <a:t>реализации следующего </a:t>
            </a:r>
            <a:r>
              <a:rPr lang="ru-RU" sz="2400" dirty="0" smtClean="0">
                <a:latin typeface="+mj-lt"/>
              </a:rPr>
              <a:t>имущества: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9" y="2262720"/>
            <a:ext cx="11343571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dirty="0">
                <a:latin typeface="+mj-lt"/>
              </a:rPr>
              <a:t>Лот № 35: Нежилые помещения №744,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 23:43:0119002:4495, площадью 3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 </a:t>
            </a:r>
            <a:r>
              <a:rPr lang="ru-RU" sz="1600" b="1" dirty="0">
                <a:latin typeface="+mj-lt"/>
              </a:rPr>
              <a:t>Начальная цена: - 39,60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 lvl="0">
              <a:spcAft>
                <a:spcPts val="500"/>
              </a:spcAft>
            </a:pPr>
            <a:r>
              <a:rPr lang="ru-RU" sz="1600" dirty="0" smtClean="0">
                <a:latin typeface="+mj-lt"/>
              </a:rPr>
              <a:t>Лот </a:t>
            </a:r>
            <a:r>
              <a:rPr lang="ru-RU" sz="1600" dirty="0">
                <a:latin typeface="+mj-lt"/>
              </a:rPr>
              <a:t>№ </a:t>
            </a:r>
            <a:r>
              <a:rPr lang="ru-RU" sz="1600" dirty="0" smtClean="0">
                <a:latin typeface="+mj-lt"/>
              </a:rPr>
              <a:t>34</a:t>
            </a:r>
            <a:r>
              <a:rPr lang="ru-RU" sz="1600" dirty="0">
                <a:latin typeface="+mj-lt"/>
              </a:rPr>
              <a:t>: Право аренды земельных участков </a:t>
            </a:r>
            <a:r>
              <a:rPr lang="ru-RU" sz="1600" dirty="0" smtClean="0">
                <a:latin typeface="+mj-lt"/>
              </a:rPr>
              <a:t>№ 23:43:0000000:894/11</a:t>
            </a:r>
            <a:r>
              <a:rPr lang="ru-RU" sz="1600" dirty="0">
                <a:latin typeface="+mj-lt"/>
              </a:rPr>
              <a:t>, площадью 12 139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                                          № 23:43:0000000:894/12 </a:t>
            </a:r>
            <a:r>
              <a:rPr lang="ru-RU" sz="1600" dirty="0">
                <a:latin typeface="+mj-lt"/>
              </a:rPr>
              <a:t>площадью 9 500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№ 23:43:0000000:894/20 </a:t>
            </a:r>
            <a:r>
              <a:rPr lang="ru-RU" sz="1600" dirty="0">
                <a:latin typeface="+mj-lt"/>
              </a:rPr>
              <a:t>площадью 41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Начальная цена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: -            120 974, 40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тыс.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руб.</a:t>
            </a:r>
            <a:endParaRPr lang="ru-RU" sz="1600" b="1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Интервалы снижения цены:</a:t>
            </a:r>
            <a:endParaRPr lang="ru-RU" sz="1600" b="1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08.10.2020  по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	13.10.2020 цена на интервале -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96 779,52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13.10.2020  по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	18.10.2020 цена на интервале -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84 682,08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18.10.2020  по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	23.10.2020 цена на интервале -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72 584,64 тыс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23.10.2020  по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	28.10.2020 цена на интервале -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60 487,20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28.10.2020  по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	02.11.2020 цена на интервале -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48 389,76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тыс. руб.;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 smtClean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9" y="3645074"/>
            <a:ext cx="3078598" cy="1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985" y="638827"/>
            <a:ext cx="10697226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02.11.2020  по	07.11.2020 цена на интервале - 36 292,32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07.11.2020  по 	12.11.2020 цена на интервале - 24 194,88 тыс. руб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</a:t>
            </a:r>
          </a:p>
          <a:p>
            <a:pPr lvl="0">
              <a:spcAft>
                <a:spcPts val="500"/>
              </a:spcAft>
            </a:pPr>
            <a:endParaRPr lang="ru-RU" sz="1600" b="1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Заявки 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28.09.2020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до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12.11.2020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площадки. Порядок снижения цены: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10%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от начальной цены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лота на повторных торгах до достижения 20% от начальной цены на повторных торгах. 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Организатор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торгов –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конкурсный управляющий Кравченко М.М.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Вся информация размещена на официальном ресурсе по адресу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: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latin typeface="+mj-lt"/>
                <a:hlinkClick r:id="rId2"/>
              </a:rPr>
              <a:t>https://</a:t>
            </a:r>
            <a:r>
              <a:rPr lang="en-US" sz="1600" dirty="0" smtClean="0">
                <a:latin typeface="+mj-lt"/>
                <a:hlinkClick r:id="rId2"/>
              </a:rPr>
              <a:t>bankrot.fedresurs.ru/MessageWindow.aspx?ID=37F8A4A1A7382618DA64D7A71DBFDEA3</a:t>
            </a:r>
            <a:endParaRPr lang="ru-RU" sz="1600" dirty="0" smtClean="0">
              <a:latin typeface="+mj-lt"/>
            </a:endParaRP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78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Также, на электронной площадке </a:t>
            </a:r>
            <a:r>
              <a:rPr lang="ru-RU" sz="2400" dirty="0" smtClean="0">
                <a:solidFill>
                  <a:srgbClr val="000000"/>
                </a:solidFill>
                <a:latin typeface="Adobe Gothic Std B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Adobe Gothic Std B"/>
              </a:rPr>
              <a:t>Альфалот</a:t>
            </a:r>
            <a:r>
              <a:rPr lang="ru-RU" sz="2400" dirty="0">
                <a:solidFill>
                  <a:srgbClr val="000000"/>
                </a:solidFill>
                <a:latin typeface="Adobe Gothic Std B"/>
              </a:rPr>
              <a:t>»: </a:t>
            </a:r>
            <a:r>
              <a:rPr lang="en-US" sz="2400" dirty="0">
                <a:solidFill>
                  <a:srgbClr val="000000"/>
                </a:solidFill>
                <a:latin typeface="Adobe Gothic Std B"/>
                <a:hlinkClick r:id="rId2"/>
              </a:rPr>
              <a:t>https://bankrupt.alfalot.ru</a:t>
            </a:r>
            <a:r>
              <a:rPr lang="ru-RU" sz="2400" dirty="0">
                <a:solidFill>
                  <a:srgbClr val="000000"/>
                </a:solidFill>
                <a:latin typeface="Adobe Gothic Std B"/>
              </a:rPr>
              <a:t> с 28.09.2020 по </a:t>
            </a:r>
            <a:r>
              <a:rPr lang="ru-RU" sz="2400" dirty="0" smtClean="0">
                <a:solidFill>
                  <a:srgbClr val="000000"/>
                </a:solidFill>
                <a:latin typeface="Adobe Gothic Std B"/>
              </a:rPr>
              <a:t>12.01.2021 </a:t>
            </a:r>
            <a:r>
              <a:rPr lang="ru-RU" sz="2400" dirty="0">
                <a:solidFill>
                  <a:srgbClr val="000000"/>
                </a:solidFill>
                <a:latin typeface="Adobe Gothic Std B"/>
              </a:rPr>
              <a:t>проводятся электронные торги в форме публичного </a:t>
            </a:r>
            <a:r>
              <a:rPr lang="ru-RU" sz="2400" dirty="0" smtClean="0">
                <a:solidFill>
                  <a:srgbClr val="000000"/>
                </a:solidFill>
                <a:latin typeface="Adobe Gothic Std B"/>
              </a:rPr>
              <a:t>предложения по продаже следующего </a:t>
            </a:r>
            <a:r>
              <a:rPr lang="ru-RU" sz="2400" dirty="0">
                <a:solidFill>
                  <a:srgbClr val="000000"/>
                </a:solidFill>
                <a:latin typeface="Adobe Gothic Std B"/>
              </a:rPr>
              <a:t>имущества </a:t>
            </a:r>
            <a:r>
              <a:rPr lang="ru-RU" sz="2400" dirty="0" smtClean="0">
                <a:solidFill>
                  <a:srgbClr val="000000"/>
                </a:solidFill>
                <a:latin typeface="Adobe Gothic Std B"/>
              </a:rPr>
              <a:t>должника</a:t>
            </a:r>
            <a:r>
              <a:rPr lang="ru-RU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301" y="1994941"/>
            <a:ext cx="11626659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+mj-lt"/>
              </a:rPr>
              <a:t>Лот № </a:t>
            </a:r>
            <a:r>
              <a:rPr lang="ru-RU" sz="1600" dirty="0" smtClean="0">
                <a:latin typeface="+mj-lt"/>
              </a:rPr>
              <a:t>23: Земельный </a:t>
            </a:r>
            <a:r>
              <a:rPr lang="ru-RU" sz="1600" dirty="0">
                <a:latin typeface="+mj-lt"/>
              </a:rPr>
              <a:t>участок, </a:t>
            </a:r>
            <a:r>
              <a:rPr lang="ru-RU" sz="1600" dirty="0" smtClean="0">
                <a:latin typeface="+mj-lt"/>
              </a:rPr>
              <a:t>общей площадью </a:t>
            </a:r>
            <a:r>
              <a:rPr lang="ru-RU" sz="1600" dirty="0">
                <a:latin typeface="+mj-lt"/>
              </a:rPr>
              <a:t>937,0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>
                <a:latin typeface="+mj-lt"/>
              </a:rPr>
              <a:t>расположенный по </a:t>
            </a:r>
            <a:r>
              <a:rPr lang="ru-RU" sz="1600" dirty="0" smtClean="0">
                <a:latin typeface="+mj-lt"/>
              </a:rPr>
              <a:t>адресу: </a:t>
            </a:r>
            <a:r>
              <a:rPr lang="ru-RU" sz="1600" dirty="0">
                <a:latin typeface="+mj-lt"/>
              </a:rPr>
              <a:t>г. Краснодар, ул. </a:t>
            </a:r>
            <a:r>
              <a:rPr lang="ru-RU" sz="1600" dirty="0" smtClean="0">
                <a:latin typeface="+mj-lt"/>
              </a:rPr>
              <a:t>Гимна-</a:t>
            </a:r>
            <a:r>
              <a:rPr lang="ru-RU" sz="1600" dirty="0" err="1" smtClean="0">
                <a:latin typeface="+mj-lt"/>
              </a:rPr>
              <a:t>зическая</a:t>
            </a:r>
            <a:r>
              <a:rPr lang="ru-RU" sz="1600" dirty="0">
                <a:latin typeface="+mj-lt"/>
              </a:rPr>
              <a:t>, д. </a:t>
            </a:r>
            <a:r>
              <a:rPr lang="ru-RU" sz="1600" dirty="0" smtClean="0">
                <a:latin typeface="+mj-lt"/>
              </a:rPr>
              <a:t>55,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№23:43:0208005:12, категория земель: земли населенных пунктов, разрешенное использование: для эксплуатации административного здания с </a:t>
            </a:r>
            <a:r>
              <a:rPr lang="ru-RU" sz="1600" dirty="0" smtClean="0">
                <a:latin typeface="+mj-lt"/>
              </a:rPr>
              <a:t>пристройками; Здание </a:t>
            </a:r>
            <a:r>
              <a:rPr lang="ru-RU" sz="1600" dirty="0">
                <a:latin typeface="+mj-lt"/>
              </a:rPr>
              <a:t>нежилое, общ. Пл. 1 337,5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>
                <a:latin typeface="+mj-lt"/>
              </a:rPr>
              <a:t>расположенный по </a:t>
            </a:r>
            <a:r>
              <a:rPr lang="ru-RU" sz="1600" dirty="0" smtClean="0">
                <a:latin typeface="+mj-lt"/>
              </a:rPr>
              <a:t>адресу: </a:t>
            </a:r>
            <a:r>
              <a:rPr lang="ru-RU" sz="1600" dirty="0">
                <a:latin typeface="+mj-lt"/>
              </a:rPr>
              <a:t>г. Краснодар, ул. Гимназическая, д. </a:t>
            </a:r>
            <a:r>
              <a:rPr lang="ru-RU" sz="1600" dirty="0" smtClean="0">
                <a:latin typeface="+mj-lt"/>
              </a:rPr>
              <a:t>55, </a:t>
            </a:r>
            <a:r>
              <a:rPr lang="ru-RU" sz="1600" dirty="0" err="1">
                <a:latin typeface="+mj-lt"/>
              </a:rPr>
              <a:t>кад</a:t>
            </a:r>
            <a:r>
              <a:rPr lang="ru-RU" sz="1600" dirty="0">
                <a:latin typeface="+mj-lt"/>
              </a:rPr>
              <a:t>. №23:43:0208005:83. </a:t>
            </a:r>
            <a:r>
              <a:rPr lang="ru-RU" sz="1600" b="1" dirty="0">
                <a:latin typeface="+mj-lt"/>
              </a:rPr>
              <a:t>Начальная цена: </a:t>
            </a:r>
            <a:r>
              <a:rPr lang="ru-RU" sz="1600" b="1" dirty="0" smtClean="0">
                <a:latin typeface="+mj-lt"/>
              </a:rPr>
              <a:t>60 607,68 тыс. руб.</a:t>
            </a:r>
          </a:p>
          <a:p>
            <a:pPr>
              <a:spcAft>
                <a:spcPts val="500"/>
              </a:spcAft>
            </a:pPr>
            <a:endParaRPr lang="ru-RU" sz="1600" b="1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Интервалы </a:t>
            </a:r>
            <a:r>
              <a:rPr lang="ru-RU" sz="1600" b="1" dirty="0">
                <a:latin typeface="+mj-lt"/>
              </a:rPr>
              <a:t>снижения цены</a:t>
            </a:r>
            <a:r>
              <a:rPr lang="ru-RU" sz="1600" b="1" dirty="0" smtClean="0">
                <a:latin typeface="+mj-lt"/>
              </a:rPr>
              <a:t>: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12.10.2020 по 17.10.2020 </a:t>
            </a:r>
            <a:r>
              <a:rPr lang="ru-RU" sz="1600" b="1" dirty="0">
                <a:latin typeface="+mj-lt"/>
              </a:rPr>
              <a:t>цена на интервале - 54 546,912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19.10.2020 по 24.10.2020 </a:t>
            </a:r>
            <a:r>
              <a:rPr lang="ru-RU" sz="1600" b="1" dirty="0">
                <a:latin typeface="+mj-lt"/>
              </a:rPr>
              <a:t>цена на интервале - 51 </a:t>
            </a:r>
            <a:r>
              <a:rPr lang="ru-RU" sz="1600" b="1" dirty="0" smtClean="0">
                <a:latin typeface="+mj-lt"/>
              </a:rPr>
              <a:t>516,528 тыс</a:t>
            </a:r>
            <a:r>
              <a:rPr lang="ru-RU" sz="1600" b="1" dirty="0">
                <a:latin typeface="+mj-lt"/>
              </a:rPr>
              <a:t>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26.10.2020 по 31.10.2020 </a:t>
            </a:r>
            <a:r>
              <a:rPr lang="ru-RU" sz="1600" b="1" dirty="0">
                <a:latin typeface="+mj-lt"/>
              </a:rPr>
              <a:t>цена на интервале - 48 486,144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02.11.2020 по 10.11.2020 </a:t>
            </a:r>
            <a:r>
              <a:rPr lang="ru-RU" sz="1600" b="1" dirty="0">
                <a:latin typeface="+mj-lt"/>
              </a:rPr>
              <a:t>цена на интервале - 45 455,760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10.11.2020 по 17.11.2020 </a:t>
            </a:r>
            <a:r>
              <a:rPr lang="ru-RU" sz="1600" b="1" dirty="0">
                <a:latin typeface="+mj-lt"/>
              </a:rPr>
              <a:t>цена на интервале - 42 425,376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С 17.11.2020 по 24.11.2020 </a:t>
            </a:r>
            <a:r>
              <a:rPr lang="ru-RU" sz="1600" b="1" dirty="0">
                <a:latin typeface="+mj-lt"/>
              </a:rPr>
              <a:t>цена на интервале - 39 394,992 тыс. руб</a:t>
            </a:r>
            <a:r>
              <a:rPr lang="ru-RU" sz="1600" b="1" dirty="0" smtClean="0">
                <a:latin typeface="+mj-lt"/>
              </a:rPr>
              <a:t>.;</a:t>
            </a:r>
          </a:p>
          <a:p>
            <a:pPr>
              <a:spcAft>
                <a:spcPts val="500"/>
              </a:spcAft>
            </a:pPr>
            <a:endParaRPr lang="ru-RU" sz="16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301" y="3635465"/>
            <a:ext cx="11565699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39980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49" y="776614"/>
            <a:ext cx="11590751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24.11.2020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01.12.2020 цена на интервале - 36 364,608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01.12.2020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08.12.2020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- 33 334,224 тыс. руб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.;</a:t>
            </a:r>
          </a:p>
          <a:p>
            <a:pPr lvl="0">
              <a:spcAft>
                <a:spcPts val="5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08.12.2020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15.12.2020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- 30 303,84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15.12.2020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22.12.2020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- 27 273,456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22.12.2020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29.12.2020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- 24 243,072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29.12.2020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05.01.2021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- 21 212,688 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05.01.2021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по 12.01.2021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цена на интервале - 18 182,304 тыс. руб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</a:t>
            </a:r>
            <a:endParaRPr lang="ru-RU" sz="1600" b="1" dirty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Заявки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28.09.2020 по 12.01.2021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площадки.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Порядок снижения цены –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5% от начальной цены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лотов.</a:t>
            </a:r>
          </a:p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http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://lider-style.ru (организатор торгов – ООО «Лидер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Стайл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»)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Вся информация размещена на официальном ресурсе по адресу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: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solidFill>
                  <a:srgbClr val="000000"/>
                </a:solidFill>
                <a:latin typeface="Adobe Gothic Std B"/>
                <a:hlinkClick r:id="rId2"/>
              </a:rPr>
              <a:t>bankrot.fedresurs.ru/MessageWindow.aspx?ID=33101A25072C2EC97EF4AD548EA2144E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91" y="776614"/>
            <a:ext cx="3434980" cy="20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10551</TotalTime>
  <Words>585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440</cp:revision>
  <cp:lastPrinted>2019-10-18T12:08:50Z</cp:lastPrinted>
  <dcterms:created xsi:type="dcterms:W3CDTF">2017-06-08T09:33:15Z</dcterms:created>
  <dcterms:modified xsi:type="dcterms:W3CDTF">2020-10-09T11:41:14Z</dcterms:modified>
</cp:coreProperties>
</file>