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95" r:id="rId3"/>
    <p:sldId id="297" r:id="rId4"/>
    <p:sldId id="300" r:id="rId5"/>
    <p:sldId id="302" r:id="rId6"/>
    <p:sldId id="303" r:id="rId7"/>
    <p:sldId id="299" r:id="rId8"/>
    <p:sldId id="265" r:id="rId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EBE"/>
    <a:srgbClr val="0C344C"/>
    <a:srgbClr val="6F878C"/>
    <a:srgbClr val="D80F79"/>
    <a:srgbClr val="1962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50" autoAdjust="0"/>
    <p:restoredTop sz="94664" autoAdjust="0"/>
  </p:normalViewPr>
  <p:slideViewPr>
    <p:cSldViewPr snapToGrid="0" showGuides="1">
      <p:cViewPr varScale="1">
        <p:scale>
          <a:sx n="115" d="100"/>
          <a:sy n="115" d="100"/>
        </p:scale>
        <p:origin x="492" y="2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2866E-01B6-40FB-9DF2-B2EA56AAFFB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62295-C31D-4FF8-8426-D07586DC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90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" r="89"/>
          <a:stretch/>
        </p:blipFill>
        <p:spPr>
          <a:xfrm>
            <a:off x="-10633" y="-25897"/>
            <a:ext cx="12216810" cy="6883896"/>
          </a:xfrm>
          <a:prstGeom prst="rect">
            <a:avLst/>
          </a:prstGeom>
        </p:spPr>
      </p:pic>
      <p:sp>
        <p:nvSpPr>
          <p:cNvPr id="28" name="Rectangle 26"/>
          <p:cNvSpPr/>
          <p:nvPr userDrawn="1"/>
        </p:nvSpPr>
        <p:spPr>
          <a:xfrm>
            <a:off x="-9525" y="-25897"/>
            <a:ext cx="12192000" cy="688389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9788" y="731962"/>
            <a:ext cx="7237412" cy="2209799"/>
          </a:xfrm>
        </p:spPr>
        <p:txBody>
          <a:bodyPr lIns="0" tIns="0" rIns="0" bIns="0" anchor="b">
            <a:normAutofit/>
          </a:bodyPr>
          <a:lstStyle>
            <a:lvl1pPr algn="l">
              <a:defRPr sz="4800">
                <a:solidFill>
                  <a:srgbClr val="0C344C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788" y="3216167"/>
            <a:ext cx="7237412" cy="100792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rgbClr val="0C344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" name="Freeform 13"/>
          <p:cNvSpPr>
            <a:spLocks/>
          </p:cNvSpPr>
          <p:nvPr userDrawn="1"/>
        </p:nvSpPr>
        <p:spPr bwMode="auto">
          <a:xfrm flipH="1">
            <a:off x="8620125" y="0"/>
            <a:ext cx="3571875" cy="3567112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7"/>
          <p:cNvSpPr>
            <a:spLocks/>
          </p:cNvSpPr>
          <p:nvPr userDrawn="1"/>
        </p:nvSpPr>
        <p:spPr bwMode="auto">
          <a:xfrm flipH="1">
            <a:off x="7975121" y="262418"/>
            <a:ext cx="4227512" cy="4213225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>
            <a:gsLst>
              <a:gs pos="0">
                <a:srgbClr val="0C344C"/>
              </a:gs>
              <a:gs pos="100000">
                <a:srgbClr val="D80F79"/>
              </a:gs>
            </a:gsLst>
            <a:lin ang="189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8"/>
          <p:cNvSpPr>
            <a:spLocks/>
          </p:cNvSpPr>
          <p:nvPr userDrawn="1"/>
        </p:nvSpPr>
        <p:spPr bwMode="auto">
          <a:xfrm flipH="1">
            <a:off x="11432696" y="1464155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solidFill>
            <a:srgbClr val="19627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6"/>
          <p:cNvSpPr>
            <a:spLocks/>
          </p:cNvSpPr>
          <p:nvPr userDrawn="1"/>
        </p:nvSpPr>
        <p:spPr bwMode="auto">
          <a:xfrm flipH="1">
            <a:off x="7298845" y="-10634"/>
            <a:ext cx="3290748" cy="258127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solidFill>
            <a:srgbClr val="19627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8"/>
          <p:cNvSpPr>
            <a:spLocks/>
          </p:cNvSpPr>
          <p:nvPr userDrawn="1"/>
        </p:nvSpPr>
        <p:spPr bwMode="auto">
          <a:xfrm flipH="1">
            <a:off x="11422063" y="4283075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solidFill>
            <a:schemeClr val="bg1">
              <a:alpha val="46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5"/>
          <p:cNvSpPr>
            <a:spLocks/>
          </p:cNvSpPr>
          <p:nvPr userDrawn="1"/>
        </p:nvSpPr>
        <p:spPr bwMode="auto">
          <a:xfrm flipH="1">
            <a:off x="10839451" y="0"/>
            <a:ext cx="1352549" cy="1350748"/>
          </a:xfrm>
          <a:custGeom>
            <a:avLst/>
            <a:gdLst>
              <a:gd name="T0" fmla="*/ 6 w 2253"/>
              <a:gd name="T1" fmla="*/ 0 h 2250"/>
              <a:gd name="T2" fmla="*/ 2253 w 2253"/>
              <a:gd name="T3" fmla="*/ 0 h 2250"/>
              <a:gd name="T4" fmla="*/ 0 w 2253"/>
              <a:gd name="T5" fmla="*/ 2250 h 2250"/>
              <a:gd name="T6" fmla="*/ 6 w 2253"/>
              <a:gd name="T7" fmla="*/ 0 h 2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3" h="2250">
                <a:moveTo>
                  <a:pt x="6" y="0"/>
                </a:moveTo>
                <a:lnTo>
                  <a:pt x="2253" y="0"/>
                </a:lnTo>
                <a:lnTo>
                  <a:pt x="0" y="2250"/>
                </a:lnTo>
                <a:lnTo>
                  <a:pt x="6" y="0"/>
                </a:lnTo>
                <a:close/>
              </a:path>
            </a:pathLst>
          </a:cu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7"/>
          <p:cNvSpPr>
            <a:spLocks/>
          </p:cNvSpPr>
          <p:nvPr userDrawn="1"/>
        </p:nvSpPr>
        <p:spPr bwMode="auto">
          <a:xfrm flipH="1">
            <a:off x="6577565" y="-9045"/>
            <a:ext cx="2582386" cy="2579687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13"/>
          <p:cNvSpPr>
            <a:spLocks/>
          </p:cNvSpPr>
          <p:nvPr userDrawn="1"/>
        </p:nvSpPr>
        <p:spPr bwMode="auto">
          <a:xfrm flipV="1">
            <a:off x="0" y="4635812"/>
            <a:ext cx="2225154" cy="2222187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solidFill>
            <a:srgbClr val="0C344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7"/>
          <p:cNvSpPr>
            <a:spLocks/>
          </p:cNvSpPr>
          <p:nvPr userDrawn="1"/>
        </p:nvSpPr>
        <p:spPr bwMode="auto">
          <a:xfrm flipV="1">
            <a:off x="-10633" y="3316999"/>
            <a:ext cx="2633593" cy="2624693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 flip="none" rotWithShape="1">
            <a:gsLst>
              <a:gs pos="0">
                <a:srgbClr val="0C344C"/>
              </a:gs>
              <a:gs pos="100000">
                <a:srgbClr val="D80F79"/>
              </a:gs>
            </a:gsLst>
            <a:lin ang="189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6"/>
          <p:cNvSpPr>
            <a:spLocks/>
          </p:cNvSpPr>
          <p:nvPr userDrawn="1"/>
        </p:nvSpPr>
        <p:spPr bwMode="auto">
          <a:xfrm flipV="1">
            <a:off x="498989" y="5249955"/>
            <a:ext cx="2050022" cy="160804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solidFill>
            <a:srgbClr val="19627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17"/>
          <p:cNvSpPr>
            <a:spLocks/>
          </p:cNvSpPr>
          <p:nvPr userDrawn="1"/>
        </p:nvSpPr>
        <p:spPr bwMode="auto">
          <a:xfrm flipV="1">
            <a:off x="1354395" y="5046650"/>
            <a:ext cx="1813245" cy="1811350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80560" y="6134163"/>
            <a:ext cx="2743200" cy="365125"/>
          </a:xfrm>
        </p:spPr>
        <p:txBody>
          <a:bodyPr/>
          <a:lstStyle/>
          <a:p>
            <a:fld id="{69D18269-CD32-429B-80E4-27A96AE6C0EC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4951" y="6134163"/>
            <a:ext cx="312851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4660" y="6134163"/>
            <a:ext cx="2139140" cy="365125"/>
          </a:xfrm>
        </p:spPr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  <p:grpSp>
        <p:nvGrpSpPr>
          <p:cNvPr id="36" name="Group 20"/>
          <p:cNvGrpSpPr>
            <a:grpSpLocks noChangeAspect="1"/>
          </p:cNvGrpSpPr>
          <p:nvPr userDrawn="1"/>
        </p:nvGrpSpPr>
        <p:grpSpPr bwMode="auto">
          <a:xfrm flipV="1">
            <a:off x="1" y="-599232"/>
            <a:ext cx="2407278" cy="396032"/>
            <a:chOff x="0" y="0"/>
            <a:chExt cx="5963" cy="981"/>
          </a:xfrm>
        </p:grpSpPr>
        <p:sp>
          <p:nvSpPr>
            <p:cNvPr id="37" name="Oval 21"/>
            <p:cNvSpPr>
              <a:spLocks noChangeArrowheads="1"/>
            </p:cNvSpPr>
            <p:nvPr/>
          </p:nvSpPr>
          <p:spPr bwMode="auto">
            <a:xfrm>
              <a:off x="1246" y="0"/>
              <a:ext cx="978" cy="981"/>
            </a:xfrm>
            <a:prstGeom prst="ellipse">
              <a:avLst/>
            </a:pr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22"/>
            <p:cNvSpPr>
              <a:spLocks noChangeArrowheads="1"/>
            </p:cNvSpPr>
            <p:nvPr/>
          </p:nvSpPr>
          <p:spPr bwMode="auto">
            <a:xfrm>
              <a:off x="0" y="0"/>
              <a:ext cx="978" cy="981"/>
            </a:xfrm>
            <a:prstGeom prst="ellipse">
              <a:avLst/>
            </a:prstGeom>
            <a:solidFill>
              <a:srgbClr val="D80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23"/>
            <p:cNvSpPr>
              <a:spLocks noChangeArrowheads="1"/>
            </p:cNvSpPr>
            <p:nvPr/>
          </p:nvSpPr>
          <p:spPr bwMode="auto">
            <a:xfrm>
              <a:off x="2493" y="0"/>
              <a:ext cx="977" cy="981"/>
            </a:xfrm>
            <a:prstGeom prst="ellipse">
              <a:avLst/>
            </a:prstGeom>
            <a:solidFill>
              <a:srgbClr val="196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24"/>
            <p:cNvSpPr>
              <a:spLocks noChangeArrowheads="1"/>
            </p:cNvSpPr>
            <p:nvPr/>
          </p:nvSpPr>
          <p:spPr bwMode="auto">
            <a:xfrm>
              <a:off x="3739" y="0"/>
              <a:ext cx="978" cy="981"/>
            </a:xfrm>
            <a:prstGeom prst="ellipse">
              <a:avLst/>
            </a:prstGeom>
            <a:solidFill>
              <a:srgbClr val="6F8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25"/>
            <p:cNvSpPr>
              <a:spLocks noChangeArrowheads="1"/>
            </p:cNvSpPr>
            <p:nvPr/>
          </p:nvSpPr>
          <p:spPr bwMode="auto">
            <a:xfrm>
              <a:off x="4986" y="0"/>
              <a:ext cx="977" cy="981"/>
            </a:xfrm>
            <a:prstGeom prst="ellipse">
              <a:avLst/>
            </a:prstGeom>
            <a:solidFill>
              <a:srgbClr val="B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88383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63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25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09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22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21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15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22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96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238874"/>
            <a:ext cx="12192000" cy="619125"/>
          </a:xfrm>
          <a:prstGeom prst="rect">
            <a:avLst/>
          </a:pr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20"/>
          <p:cNvGrpSpPr>
            <a:grpSpLocks noChangeAspect="1"/>
          </p:cNvGrpSpPr>
          <p:nvPr userDrawn="1"/>
        </p:nvGrpSpPr>
        <p:grpSpPr bwMode="auto">
          <a:xfrm flipV="1">
            <a:off x="1" y="-599232"/>
            <a:ext cx="2407278" cy="396032"/>
            <a:chOff x="0" y="0"/>
            <a:chExt cx="5963" cy="981"/>
          </a:xfrm>
        </p:grpSpPr>
        <p:sp>
          <p:nvSpPr>
            <p:cNvPr id="7" name="Oval 21"/>
            <p:cNvSpPr>
              <a:spLocks noChangeArrowheads="1"/>
            </p:cNvSpPr>
            <p:nvPr/>
          </p:nvSpPr>
          <p:spPr bwMode="auto">
            <a:xfrm>
              <a:off x="1246" y="0"/>
              <a:ext cx="978" cy="981"/>
            </a:xfrm>
            <a:prstGeom prst="ellipse">
              <a:avLst/>
            </a:pr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22"/>
            <p:cNvSpPr>
              <a:spLocks noChangeArrowheads="1"/>
            </p:cNvSpPr>
            <p:nvPr/>
          </p:nvSpPr>
          <p:spPr bwMode="auto">
            <a:xfrm>
              <a:off x="0" y="0"/>
              <a:ext cx="978" cy="981"/>
            </a:xfrm>
            <a:prstGeom prst="ellipse">
              <a:avLst/>
            </a:prstGeom>
            <a:solidFill>
              <a:srgbClr val="D80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23"/>
            <p:cNvSpPr>
              <a:spLocks noChangeArrowheads="1"/>
            </p:cNvSpPr>
            <p:nvPr/>
          </p:nvSpPr>
          <p:spPr bwMode="auto">
            <a:xfrm>
              <a:off x="2493" y="0"/>
              <a:ext cx="977" cy="981"/>
            </a:xfrm>
            <a:prstGeom prst="ellipse">
              <a:avLst/>
            </a:prstGeom>
            <a:solidFill>
              <a:srgbClr val="196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24"/>
            <p:cNvSpPr>
              <a:spLocks noChangeArrowheads="1"/>
            </p:cNvSpPr>
            <p:nvPr/>
          </p:nvSpPr>
          <p:spPr bwMode="auto">
            <a:xfrm>
              <a:off x="3739" y="0"/>
              <a:ext cx="978" cy="981"/>
            </a:xfrm>
            <a:prstGeom prst="ellipse">
              <a:avLst/>
            </a:prstGeom>
            <a:solidFill>
              <a:srgbClr val="6F8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25"/>
            <p:cNvSpPr>
              <a:spLocks noChangeArrowheads="1"/>
            </p:cNvSpPr>
            <p:nvPr/>
          </p:nvSpPr>
          <p:spPr bwMode="auto">
            <a:xfrm>
              <a:off x="4986" y="0"/>
              <a:ext cx="977" cy="981"/>
            </a:xfrm>
            <a:prstGeom prst="ellipse">
              <a:avLst/>
            </a:prstGeom>
            <a:solidFill>
              <a:srgbClr val="B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Freeform 13"/>
          <p:cNvSpPr>
            <a:spLocks/>
          </p:cNvSpPr>
          <p:nvPr userDrawn="1"/>
        </p:nvSpPr>
        <p:spPr bwMode="auto">
          <a:xfrm flipH="1">
            <a:off x="8620125" y="0"/>
            <a:ext cx="3571875" cy="3567112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 flipH="1">
            <a:off x="7964488" y="273051"/>
            <a:ext cx="4227512" cy="4213225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  <a:alpha val="26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4" name="Freeform 8"/>
          <p:cNvSpPr>
            <a:spLocks/>
          </p:cNvSpPr>
          <p:nvPr userDrawn="1"/>
        </p:nvSpPr>
        <p:spPr bwMode="auto">
          <a:xfrm flipH="1">
            <a:off x="11422063" y="1474788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6"/>
          <p:cNvSpPr>
            <a:spLocks/>
          </p:cNvSpPr>
          <p:nvPr userDrawn="1"/>
        </p:nvSpPr>
        <p:spPr bwMode="auto">
          <a:xfrm flipH="1">
            <a:off x="7288212" y="-1"/>
            <a:ext cx="3290748" cy="258127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 flipH="1">
            <a:off x="10839451" y="0"/>
            <a:ext cx="1352549" cy="1350748"/>
          </a:xfrm>
          <a:custGeom>
            <a:avLst/>
            <a:gdLst>
              <a:gd name="T0" fmla="*/ 6 w 2253"/>
              <a:gd name="T1" fmla="*/ 0 h 2250"/>
              <a:gd name="T2" fmla="*/ 2253 w 2253"/>
              <a:gd name="T3" fmla="*/ 0 h 2250"/>
              <a:gd name="T4" fmla="*/ 0 w 2253"/>
              <a:gd name="T5" fmla="*/ 2250 h 2250"/>
              <a:gd name="T6" fmla="*/ 6 w 2253"/>
              <a:gd name="T7" fmla="*/ 0 h 2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3" h="2250">
                <a:moveTo>
                  <a:pt x="6" y="0"/>
                </a:moveTo>
                <a:lnTo>
                  <a:pt x="2253" y="0"/>
                </a:lnTo>
                <a:lnTo>
                  <a:pt x="0" y="2250"/>
                </a:lnTo>
                <a:lnTo>
                  <a:pt x="6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7" name="Freeform 17"/>
          <p:cNvSpPr>
            <a:spLocks/>
          </p:cNvSpPr>
          <p:nvPr userDrawn="1"/>
        </p:nvSpPr>
        <p:spPr bwMode="auto">
          <a:xfrm flipH="1">
            <a:off x="6566932" y="1588"/>
            <a:ext cx="2582386" cy="2579687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81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238874"/>
            <a:ext cx="12192000" cy="619125"/>
          </a:xfrm>
          <a:prstGeom prst="rect">
            <a:avLst/>
          </a:pr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20"/>
          <p:cNvGrpSpPr>
            <a:grpSpLocks noChangeAspect="1"/>
          </p:cNvGrpSpPr>
          <p:nvPr userDrawn="1"/>
        </p:nvGrpSpPr>
        <p:grpSpPr bwMode="auto">
          <a:xfrm flipV="1">
            <a:off x="1" y="-599232"/>
            <a:ext cx="2407278" cy="396032"/>
            <a:chOff x="0" y="0"/>
            <a:chExt cx="5963" cy="981"/>
          </a:xfrm>
        </p:grpSpPr>
        <p:sp>
          <p:nvSpPr>
            <p:cNvPr id="7" name="Oval 21"/>
            <p:cNvSpPr>
              <a:spLocks noChangeArrowheads="1"/>
            </p:cNvSpPr>
            <p:nvPr/>
          </p:nvSpPr>
          <p:spPr bwMode="auto">
            <a:xfrm>
              <a:off x="1246" y="0"/>
              <a:ext cx="978" cy="981"/>
            </a:xfrm>
            <a:prstGeom prst="ellipse">
              <a:avLst/>
            </a:pr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22"/>
            <p:cNvSpPr>
              <a:spLocks noChangeArrowheads="1"/>
            </p:cNvSpPr>
            <p:nvPr/>
          </p:nvSpPr>
          <p:spPr bwMode="auto">
            <a:xfrm>
              <a:off x="0" y="0"/>
              <a:ext cx="978" cy="981"/>
            </a:xfrm>
            <a:prstGeom prst="ellipse">
              <a:avLst/>
            </a:prstGeom>
            <a:solidFill>
              <a:srgbClr val="D80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23"/>
            <p:cNvSpPr>
              <a:spLocks noChangeArrowheads="1"/>
            </p:cNvSpPr>
            <p:nvPr/>
          </p:nvSpPr>
          <p:spPr bwMode="auto">
            <a:xfrm>
              <a:off x="2493" y="0"/>
              <a:ext cx="977" cy="981"/>
            </a:xfrm>
            <a:prstGeom prst="ellipse">
              <a:avLst/>
            </a:prstGeom>
            <a:solidFill>
              <a:srgbClr val="196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24"/>
            <p:cNvSpPr>
              <a:spLocks noChangeArrowheads="1"/>
            </p:cNvSpPr>
            <p:nvPr/>
          </p:nvSpPr>
          <p:spPr bwMode="auto">
            <a:xfrm>
              <a:off x="3739" y="0"/>
              <a:ext cx="978" cy="981"/>
            </a:xfrm>
            <a:prstGeom prst="ellipse">
              <a:avLst/>
            </a:prstGeom>
            <a:solidFill>
              <a:srgbClr val="6F8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25"/>
            <p:cNvSpPr>
              <a:spLocks noChangeArrowheads="1"/>
            </p:cNvSpPr>
            <p:nvPr/>
          </p:nvSpPr>
          <p:spPr bwMode="auto">
            <a:xfrm>
              <a:off x="4986" y="0"/>
              <a:ext cx="977" cy="981"/>
            </a:xfrm>
            <a:prstGeom prst="ellipse">
              <a:avLst/>
            </a:prstGeom>
            <a:solidFill>
              <a:srgbClr val="B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Freeform 13"/>
          <p:cNvSpPr>
            <a:spLocks/>
          </p:cNvSpPr>
          <p:nvPr userDrawn="1"/>
        </p:nvSpPr>
        <p:spPr bwMode="auto">
          <a:xfrm flipH="1">
            <a:off x="8620125" y="0"/>
            <a:ext cx="3571875" cy="3567112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 flipH="1">
            <a:off x="7979541" y="273051"/>
            <a:ext cx="4227512" cy="4213225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  <a:alpha val="26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4" name="Freeform 8"/>
          <p:cNvSpPr>
            <a:spLocks/>
          </p:cNvSpPr>
          <p:nvPr userDrawn="1"/>
        </p:nvSpPr>
        <p:spPr bwMode="auto">
          <a:xfrm flipH="1">
            <a:off x="11422063" y="1474788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6"/>
          <p:cNvSpPr>
            <a:spLocks/>
          </p:cNvSpPr>
          <p:nvPr userDrawn="1"/>
        </p:nvSpPr>
        <p:spPr bwMode="auto">
          <a:xfrm flipH="1">
            <a:off x="7303265" y="-1"/>
            <a:ext cx="3290748" cy="258127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 flipH="1">
            <a:off x="10839451" y="0"/>
            <a:ext cx="1352549" cy="1350748"/>
          </a:xfrm>
          <a:custGeom>
            <a:avLst/>
            <a:gdLst>
              <a:gd name="T0" fmla="*/ 6 w 2253"/>
              <a:gd name="T1" fmla="*/ 0 h 2250"/>
              <a:gd name="T2" fmla="*/ 2253 w 2253"/>
              <a:gd name="T3" fmla="*/ 0 h 2250"/>
              <a:gd name="T4" fmla="*/ 0 w 2253"/>
              <a:gd name="T5" fmla="*/ 2250 h 2250"/>
              <a:gd name="T6" fmla="*/ 6 w 2253"/>
              <a:gd name="T7" fmla="*/ 0 h 2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3" h="2250">
                <a:moveTo>
                  <a:pt x="6" y="0"/>
                </a:moveTo>
                <a:lnTo>
                  <a:pt x="2253" y="0"/>
                </a:lnTo>
                <a:lnTo>
                  <a:pt x="0" y="2250"/>
                </a:lnTo>
                <a:lnTo>
                  <a:pt x="6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7" name="Freeform 17"/>
          <p:cNvSpPr>
            <a:spLocks/>
          </p:cNvSpPr>
          <p:nvPr userDrawn="1"/>
        </p:nvSpPr>
        <p:spPr bwMode="auto">
          <a:xfrm flipH="1">
            <a:off x="6566932" y="1588"/>
            <a:ext cx="2582386" cy="2579687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700424" y="6332991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Администрация муниципального образования город Краснодар</a:t>
            </a:r>
          </a:p>
          <a:p>
            <a:r>
              <a:rPr lang="ru-RU" sz="105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Управление</a:t>
            </a:r>
            <a:r>
              <a:rPr lang="ru-RU" sz="1050" baseline="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 экономики</a:t>
            </a:r>
            <a:endParaRPr lang="ru-RU" sz="1100" dirty="0" smtClean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515725" y="6394547"/>
            <a:ext cx="55258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E6A9FDC2-2F63-4C5F-89F7-7A78A3515E8C}" type="slidenum">
              <a:rPr lang="ru-RU" sz="1400" b="0" smtClean="0">
                <a:solidFill>
                  <a:schemeClr val="tx1"/>
                </a:solidFill>
                <a:latin typeface="HelveticaNeueCyr" panose="02000503040000020004" pitchFamily="2" charset="-52"/>
              </a:rPr>
              <a:pPr algn="ctr"/>
              <a:t>‹#›</a:t>
            </a:fld>
            <a:endParaRPr lang="ru-RU" sz="1800" b="0" dirty="0">
              <a:solidFill>
                <a:schemeClr val="tx1"/>
              </a:solidFill>
              <a:latin typeface="HelveticaNeueCyr" panose="02000503040000020004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18791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60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18269-CD32-429B-80E4-27A96AE6C0EC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84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29" userDrawn="1">
          <p15:clr>
            <a:srgbClr val="F26B43"/>
          </p15:clr>
        </p15:guide>
        <p15:guide id="4" pos="7151" userDrawn="1">
          <p15:clr>
            <a:srgbClr val="F26B43"/>
          </p15:clr>
        </p15:guide>
        <p15:guide id="5" orient="horz" pos="346" userDrawn="1">
          <p15:clr>
            <a:srgbClr val="F26B43"/>
          </p15:clr>
        </p15:guide>
        <p15:guide id="6" orient="horz" pos="38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hyperlink" Target="https://bankrot.fedresurs.ru/MessageWindow.aspx?ID=812C41C9687836993644B08B14BE46BD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1400" y="731962"/>
            <a:ext cx="7035800" cy="2209799"/>
          </a:xfrm>
        </p:spPr>
        <p:txBody>
          <a:bodyPr/>
          <a:lstStyle/>
          <a:p>
            <a:r>
              <a:rPr lang="ru-RU" dirty="0"/>
              <a:t>Имущественный </a:t>
            </a:r>
            <a:r>
              <a:rPr lang="ru-RU" dirty="0" smtClean="0"/>
              <a:t>комплекс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2225" y="3216167"/>
            <a:ext cx="7897042" cy="2075500"/>
          </a:xfrm>
        </p:spPr>
        <p:txBody>
          <a:bodyPr>
            <a:normAutofit/>
          </a:bodyPr>
          <a:lstStyle/>
          <a:p>
            <a:r>
              <a:rPr lang="ru-RU" dirty="0">
                <a:latin typeface="+mj-lt"/>
              </a:rPr>
              <a:t>принадлежащий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НАО «Футбольный клуб «Кубань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»</a:t>
            </a:r>
          </a:p>
          <a:p>
            <a:r>
              <a:rPr lang="ru-RU" dirty="0" smtClean="0">
                <a:latin typeface="+mj-lt"/>
              </a:rPr>
              <a:t>ИНН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2311067932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135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73"/>
          <p:cNvSpPr/>
          <p:nvPr/>
        </p:nvSpPr>
        <p:spPr>
          <a:xfrm rot="18900000">
            <a:off x="6816447" y="5005933"/>
            <a:ext cx="453779" cy="453781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39788" y="688975"/>
            <a:ext cx="9895945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dirty="0" smtClean="0">
                <a:solidFill>
                  <a:srgbClr val="0C344C"/>
                </a:solidFill>
                <a:latin typeface="+mj-lt"/>
              </a:rPr>
              <a:t>В </a:t>
            </a:r>
            <a:r>
              <a:rPr lang="ru-RU" sz="2800" dirty="0">
                <a:solidFill>
                  <a:srgbClr val="0C344C"/>
                </a:solidFill>
                <a:latin typeface="+mj-lt"/>
              </a:rPr>
              <a:t>отношении НАО «Футбольный клуб «Кубань»</a:t>
            </a:r>
          </a:p>
          <a:p>
            <a:r>
              <a:rPr lang="ru-RU" sz="2800" dirty="0">
                <a:solidFill>
                  <a:srgbClr val="0C344C"/>
                </a:solidFill>
                <a:latin typeface="+mj-lt"/>
              </a:rPr>
              <a:t>17.12.2018 открыто конкурсное производство</a:t>
            </a:r>
          </a:p>
        </p:txBody>
      </p:sp>
      <p:sp>
        <p:nvSpPr>
          <p:cNvPr id="11" name="TextBox 25"/>
          <p:cNvSpPr txBox="1"/>
          <p:nvPr/>
        </p:nvSpPr>
        <p:spPr>
          <a:xfrm>
            <a:off x="7631162" y="4798513"/>
            <a:ext cx="3375473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350090, г. Краснодар, проезд Полевой, д. 11/1</a:t>
            </a:r>
            <a:endParaRPr lang="en-US" b="1" dirty="0">
              <a:solidFill>
                <a:srgbClr val="0C344C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7" name="TextBox 25"/>
          <p:cNvSpPr txBox="1"/>
          <p:nvPr/>
        </p:nvSpPr>
        <p:spPr>
          <a:xfrm>
            <a:off x="7617747" y="4152436"/>
            <a:ext cx="2440654" cy="17389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>
                <a:latin typeface="+mj-lt"/>
              </a:rPr>
              <a:t>Основной вид деятельности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8" name="TextBox 25"/>
          <p:cNvSpPr txBox="1"/>
          <p:nvPr/>
        </p:nvSpPr>
        <p:spPr>
          <a:xfrm>
            <a:off x="7587988" y="3533200"/>
            <a:ext cx="4507029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Деятельность </a:t>
            </a:r>
            <a:r>
              <a:rPr lang="ru-RU" b="1" dirty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в области спорта</a:t>
            </a:r>
          </a:p>
          <a:p>
            <a:r>
              <a:rPr lang="ru-RU" b="1" dirty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прочая</a:t>
            </a:r>
            <a:endParaRPr lang="en-US" b="1" dirty="0">
              <a:solidFill>
                <a:srgbClr val="0C344C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24" name="TextBox 25"/>
          <p:cNvSpPr txBox="1"/>
          <p:nvPr/>
        </p:nvSpPr>
        <p:spPr>
          <a:xfrm>
            <a:off x="7630436" y="2545401"/>
            <a:ext cx="2493617" cy="1692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>
                <a:latin typeface="+mj-lt"/>
              </a:rPr>
              <a:t>Конкурсный управляющий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7631163" y="2261549"/>
            <a:ext cx="3790340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err="1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Слушкин</a:t>
            </a:r>
            <a:r>
              <a:rPr lang="ru-RU" b="1" dirty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 Евгений Юрьевич</a:t>
            </a:r>
            <a:endParaRPr lang="en-US" b="1" dirty="0">
              <a:solidFill>
                <a:srgbClr val="0C344C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Rectangle: Rounded Corners 50"/>
          <p:cNvSpPr/>
          <p:nvPr/>
        </p:nvSpPr>
        <p:spPr>
          <a:xfrm rot="2700000">
            <a:off x="6367538" y="4887690"/>
            <a:ext cx="690266" cy="690268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0C344C"/>
              </a:gs>
              <a:gs pos="100000">
                <a:srgbClr val="D80F7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433" y="5016980"/>
            <a:ext cx="400917" cy="400917"/>
          </a:xfrm>
          <a:prstGeom prst="rect">
            <a:avLst/>
          </a:prstGeom>
        </p:spPr>
      </p:pic>
      <p:sp>
        <p:nvSpPr>
          <p:cNvPr id="20" name="Rectangle: Rounded Corners 73"/>
          <p:cNvSpPr/>
          <p:nvPr/>
        </p:nvSpPr>
        <p:spPr>
          <a:xfrm rot="18900000">
            <a:off x="6816445" y="3580140"/>
            <a:ext cx="453779" cy="453781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50"/>
          <p:cNvSpPr/>
          <p:nvPr/>
        </p:nvSpPr>
        <p:spPr>
          <a:xfrm rot="2700000">
            <a:off x="6337020" y="3493101"/>
            <a:ext cx="690266" cy="690268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0C344C"/>
              </a:gs>
              <a:gs pos="100000">
                <a:srgbClr val="D80F7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923" y="3537252"/>
            <a:ext cx="426463" cy="426463"/>
          </a:xfrm>
          <a:prstGeom prst="rect">
            <a:avLst/>
          </a:prstGeom>
        </p:spPr>
      </p:pic>
      <p:sp>
        <p:nvSpPr>
          <p:cNvPr id="23" name="Rectangle: Rounded Corners 73"/>
          <p:cNvSpPr/>
          <p:nvPr/>
        </p:nvSpPr>
        <p:spPr>
          <a:xfrm rot="18900000">
            <a:off x="6816446" y="2313963"/>
            <a:ext cx="453779" cy="453781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50"/>
          <p:cNvSpPr/>
          <p:nvPr/>
        </p:nvSpPr>
        <p:spPr>
          <a:xfrm rot="2700000">
            <a:off x="6337019" y="2180332"/>
            <a:ext cx="690266" cy="690268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0C344C"/>
              </a:gs>
              <a:gs pos="100000">
                <a:srgbClr val="D80F7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561" y="2261549"/>
            <a:ext cx="527836" cy="5278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7" y="2352979"/>
            <a:ext cx="4539830" cy="322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73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9788" y="482569"/>
            <a:ext cx="10473671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ru-RU" sz="2400" b="1" dirty="0">
                <a:solidFill>
                  <a:srgbClr val="0C344C"/>
                </a:solidFill>
                <a:latin typeface="Adobe Gothic Std B"/>
              </a:rPr>
              <a:t>НАО «Футбольный клуб «Кубань</a:t>
            </a:r>
            <a:r>
              <a:rPr lang="ru-RU" sz="2400" b="1" dirty="0" smtClean="0">
                <a:solidFill>
                  <a:srgbClr val="0C344C"/>
                </a:solidFill>
                <a:latin typeface="Adobe Gothic Std B"/>
              </a:rPr>
              <a:t>» располагает имуществом</a:t>
            </a:r>
            <a:r>
              <a:rPr lang="ru-RU" sz="2400" b="1" dirty="0" smtClean="0">
                <a:solidFill>
                  <a:srgbClr val="0C344C"/>
                </a:solidFill>
                <a:latin typeface="+mj-lt"/>
              </a:rPr>
              <a:t>, расположенном по адресу: </a:t>
            </a:r>
            <a:r>
              <a:rPr lang="ru-RU" sz="2400" b="1" dirty="0" err="1" smtClean="0">
                <a:solidFill>
                  <a:srgbClr val="0C344C"/>
                </a:solidFill>
                <a:latin typeface="+mj-lt"/>
              </a:rPr>
              <a:t>г.Краснодар</a:t>
            </a:r>
            <a:r>
              <a:rPr lang="ru-RU" sz="2400" b="1" dirty="0" smtClean="0">
                <a:solidFill>
                  <a:srgbClr val="0C344C"/>
                </a:solidFill>
                <a:latin typeface="+mj-lt"/>
              </a:rPr>
              <a:t>, </a:t>
            </a:r>
            <a:r>
              <a:rPr lang="ru-RU" sz="2400" b="1" dirty="0" err="1" smtClean="0">
                <a:solidFill>
                  <a:srgbClr val="0C344C"/>
                </a:solidFill>
                <a:latin typeface="+mj-lt"/>
              </a:rPr>
              <a:t>ул.им.Талалихина</a:t>
            </a:r>
            <a:r>
              <a:rPr lang="ru-RU" sz="2400" b="1" dirty="0" smtClean="0">
                <a:solidFill>
                  <a:srgbClr val="0C344C"/>
                </a:solidFill>
                <a:latin typeface="+mj-lt"/>
              </a:rPr>
              <a:t>, 69, рыночной стоимостью, согласно отчета об оценке от 11.11.2019, в размере – 356 436  тыс. руб.:</a:t>
            </a:r>
          </a:p>
        </p:txBody>
      </p:sp>
      <p:grpSp>
        <p:nvGrpSpPr>
          <p:cNvPr id="3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615143" y="1959897"/>
            <a:ext cx="11352740" cy="1087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endParaRPr lang="ru-RU" sz="1600" dirty="0" smtClean="0">
              <a:latin typeface="+mj-lt"/>
              <a:cs typeface="Times New Roman" pitchFamily="18" charset="0"/>
            </a:endParaRPr>
          </a:p>
          <a:p>
            <a:pPr marL="285750" indent="-285750">
              <a:spcAft>
                <a:spcPts val="1000"/>
              </a:spcAft>
              <a:buFontTx/>
              <a:buChar char="-"/>
            </a:pPr>
            <a:endParaRPr lang="ru-RU" sz="1600" b="1" dirty="0" smtClean="0">
              <a:latin typeface="+mj-lt"/>
              <a:cs typeface="Times New Roman" pitchFamily="18" charset="0"/>
            </a:endParaRPr>
          </a:p>
          <a:p>
            <a:pPr marL="285750" indent="-285750">
              <a:spcAft>
                <a:spcPts val="1000"/>
              </a:spcAft>
              <a:buFontTx/>
              <a:buChar char="-"/>
            </a:pPr>
            <a:endParaRPr lang="ru-RU" sz="1600" b="1" dirty="0">
              <a:latin typeface="+mj-lt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786" y="2152996"/>
            <a:ext cx="681801" cy="57009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29047" y="2152996"/>
            <a:ext cx="90691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dobe Gothic Std B"/>
              </a:rPr>
              <a:t>Земельный участок, кад.№23:43:0139044:51, </a:t>
            </a:r>
            <a:r>
              <a:rPr lang="ru-RU" sz="1600" dirty="0" smtClean="0">
                <a:latin typeface="Adobe Gothic Std B"/>
              </a:rPr>
              <a:t>площадью 26 789 </a:t>
            </a:r>
            <a:r>
              <a:rPr lang="ru-RU" sz="1600" dirty="0" smtClean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м</a:t>
            </a:r>
            <a:r>
              <a:rPr lang="ru-RU" sz="1600" baseline="30000" dirty="0" smtClean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2</a:t>
            </a:r>
            <a:endParaRPr lang="ru-RU" sz="1600" dirty="0">
              <a:latin typeface="Adobe Gothic Std B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27124" y="2491551"/>
            <a:ext cx="478198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+mj-lt"/>
              </a:rPr>
              <a:t>Вид </a:t>
            </a:r>
            <a:r>
              <a:rPr lang="ru-RU" sz="1600" dirty="0">
                <a:latin typeface="+mj-lt"/>
              </a:rPr>
              <a:t>права – </a:t>
            </a:r>
            <a:r>
              <a:rPr lang="ru-RU" sz="1600" dirty="0" smtClean="0">
                <a:latin typeface="+mj-lt"/>
              </a:rPr>
              <a:t>собственность</a:t>
            </a:r>
          </a:p>
          <a:p>
            <a:r>
              <a:rPr lang="ru-RU" sz="1600" dirty="0" smtClean="0">
                <a:latin typeface="+mj-lt"/>
              </a:rPr>
              <a:t>Категория </a:t>
            </a:r>
            <a:r>
              <a:rPr lang="ru-RU" sz="1600" dirty="0">
                <a:latin typeface="+mj-lt"/>
              </a:rPr>
              <a:t>земель - земли населенных </a:t>
            </a:r>
            <a:r>
              <a:rPr lang="ru-RU" sz="1600" dirty="0" smtClean="0">
                <a:latin typeface="+mj-lt"/>
              </a:rPr>
              <a:t>пунктов </a:t>
            </a:r>
          </a:p>
          <a:p>
            <a:r>
              <a:rPr lang="ru-RU" sz="1600" dirty="0" smtClean="0">
                <a:latin typeface="+mj-lt"/>
              </a:rPr>
              <a:t>Разрешенное </a:t>
            </a:r>
            <a:r>
              <a:rPr lang="ru-RU" sz="1600" dirty="0">
                <a:latin typeface="+mj-lt"/>
              </a:rPr>
              <a:t>использование – для эксплуатации зданий и сооружений спортивного </a:t>
            </a:r>
            <a:r>
              <a:rPr lang="ru-RU" sz="1600" dirty="0" smtClean="0">
                <a:latin typeface="+mj-lt"/>
              </a:rPr>
              <a:t>комплекса</a:t>
            </a:r>
          </a:p>
          <a:p>
            <a:r>
              <a:rPr lang="ru-RU" sz="1600" dirty="0" smtClean="0">
                <a:latin typeface="+mj-lt"/>
              </a:rPr>
              <a:t>Сервитуты</a:t>
            </a:r>
            <a:r>
              <a:rPr lang="ru-RU" sz="1600" dirty="0">
                <a:latin typeface="+mj-lt"/>
              </a:rPr>
              <a:t>, обременения – ипотека в силу закона (номер государственной регистрации: 23-23/001-23/001/131/2015-609/1), прочие </a:t>
            </a:r>
            <a:r>
              <a:rPr lang="ru-RU" sz="1600" dirty="0" smtClean="0">
                <a:latin typeface="+mj-lt"/>
              </a:rPr>
              <a:t>ограничения/обременения </a:t>
            </a:r>
          </a:p>
          <a:p>
            <a:r>
              <a:rPr lang="ru-RU" sz="1600" dirty="0" smtClean="0">
                <a:latin typeface="+mj-lt"/>
              </a:rPr>
              <a:t>Обеспеченность </a:t>
            </a:r>
            <a:r>
              <a:rPr lang="ru-RU" sz="1600" dirty="0">
                <a:latin typeface="+mj-lt"/>
              </a:rPr>
              <a:t>инженерными </a:t>
            </a:r>
            <a:r>
              <a:rPr lang="ru-RU" sz="1600" dirty="0" smtClean="0">
                <a:latin typeface="+mj-lt"/>
              </a:rPr>
              <a:t>коммуникациями - подключен </a:t>
            </a:r>
            <a:r>
              <a:rPr lang="ru-RU" sz="1600" dirty="0">
                <a:latin typeface="+mj-lt"/>
              </a:rPr>
              <a:t>к централизованным коммуникациям: электричество, водоснабжение, канализация, газоснабжение</a:t>
            </a:r>
            <a:r>
              <a:rPr lang="ru-RU" sz="1600" dirty="0" smtClean="0">
                <a:latin typeface="+mj-lt"/>
              </a:rPr>
              <a:t>.</a:t>
            </a:r>
          </a:p>
          <a:p>
            <a:endParaRPr lang="ru-RU" sz="1600" dirty="0"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27124" y="4347247"/>
            <a:ext cx="7749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rgbClr val="000000"/>
                </a:solidFill>
              </a:rPr>
              <a:t> </a:t>
            </a:r>
            <a:endParaRPr lang="ru-RU" sz="1600" dirty="0">
              <a:solidFill>
                <a:srgbClr val="000000"/>
              </a:solidFill>
              <a:latin typeface="Adobe Gothic Std B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211" y="2542788"/>
            <a:ext cx="4023360" cy="344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7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615143" y="1959897"/>
            <a:ext cx="11352740" cy="1087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endParaRPr lang="ru-RU" sz="1600" dirty="0" smtClean="0">
              <a:latin typeface="+mj-lt"/>
              <a:cs typeface="Times New Roman" pitchFamily="18" charset="0"/>
            </a:endParaRPr>
          </a:p>
          <a:p>
            <a:pPr marL="285750" indent="-285750">
              <a:spcAft>
                <a:spcPts val="1000"/>
              </a:spcAft>
              <a:buFontTx/>
              <a:buChar char="-"/>
            </a:pPr>
            <a:endParaRPr lang="ru-RU" sz="1600" b="1" dirty="0" smtClean="0">
              <a:latin typeface="+mj-lt"/>
              <a:cs typeface="Times New Roman" pitchFamily="18" charset="0"/>
            </a:endParaRPr>
          </a:p>
          <a:p>
            <a:pPr marL="285750" indent="-285750">
              <a:spcAft>
                <a:spcPts val="1000"/>
              </a:spcAft>
              <a:buFontTx/>
              <a:buChar char="-"/>
            </a:pPr>
            <a:endParaRPr lang="ru-RU" sz="1600" b="1" dirty="0">
              <a:latin typeface="+mj-lt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602" y="666422"/>
            <a:ext cx="714115" cy="59711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78924" y="731520"/>
            <a:ext cx="73650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srgbClr val="000000"/>
                </a:solidFill>
                <a:latin typeface="Adobe Gothic Std B"/>
              </a:rPr>
              <a:t>Земельный участок, кад.№23:43:0139098:502, площадью 18 800 </a:t>
            </a:r>
            <a:r>
              <a:rPr lang="ru-RU" sz="1600" dirty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м</a:t>
            </a:r>
            <a:r>
              <a:rPr lang="ru-RU" sz="1600" baseline="30000" dirty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2</a:t>
            </a:r>
            <a:endParaRPr lang="ru-RU" sz="1600" dirty="0">
              <a:solidFill>
                <a:srgbClr val="000000"/>
              </a:solidFill>
              <a:latin typeface="Adobe Gothic Std B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35535" y="1454727"/>
            <a:ext cx="613234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srgbClr val="000000"/>
                </a:solidFill>
                <a:latin typeface="Adobe Gothic Std B"/>
              </a:rPr>
              <a:t>Местоположение: г. Краснодар, ул. им. Дзержинского </a:t>
            </a:r>
          </a:p>
          <a:p>
            <a:pPr lvl="0"/>
            <a:r>
              <a:rPr lang="ru-RU" sz="1600" dirty="0">
                <a:solidFill>
                  <a:srgbClr val="000000"/>
                </a:solidFill>
                <a:latin typeface="Adobe Gothic Std B"/>
              </a:rPr>
              <a:t>Разрешенное использование – объекты физической культуры и спорта </a:t>
            </a:r>
            <a:endParaRPr lang="ru-RU" sz="1600" dirty="0" smtClean="0">
              <a:solidFill>
                <a:srgbClr val="000000"/>
              </a:solidFill>
              <a:latin typeface="Adobe Gothic Std B"/>
            </a:endParaRPr>
          </a:p>
          <a:p>
            <a:pPr lvl="0"/>
            <a:r>
              <a:rPr lang="ru-RU" sz="1600" dirty="0" smtClean="0">
                <a:solidFill>
                  <a:srgbClr val="000000"/>
                </a:solidFill>
                <a:latin typeface="Adobe Gothic Std B"/>
              </a:rPr>
              <a:t>Фактическое </a:t>
            </a:r>
            <a:r>
              <a:rPr lang="ru-RU" sz="1600" dirty="0">
                <a:solidFill>
                  <a:srgbClr val="000000"/>
                </a:solidFill>
                <a:latin typeface="Adobe Gothic Std B"/>
              </a:rPr>
              <a:t>использование – объекты физической культуры и спорта (футбольные поля</a:t>
            </a:r>
            <a:r>
              <a:rPr lang="ru-RU" sz="1600" dirty="0" smtClean="0">
                <a:solidFill>
                  <a:srgbClr val="000000"/>
                </a:solidFill>
                <a:latin typeface="Adobe Gothic Std B"/>
              </a:rPr>
              <a:t>)</a:t>
            </a:r>
          </a:p>
          <a:p>
            <a:pPr lvl="0"/>
            <a:r>
              <a:rPr lang="ru-RU" sz="1600" dirty="0">
                <a:solidFill>
                  <a:srgbClr val="000000"/>
                </a:solidFill>
                <a:latin typeface="Adobe Gothic Std B"/>
              </a:rPr>
              <a:t>Вид права – </a:t>
            </a:r>
            <a:r>
              <a:rPr lang="ru-RU" sz="1600" dirty="0" smtClean="0">
                <a:solidFill>
                  <a:srgbClr val="000000"/>
                </a:solidFill>
                <a:latin typeface="Adobe Gothic Std B"/>
              </a:rPr>
              <a:t>собственность</a:t>
            </a:r>
            <a:endParaRPr lang="ru-RU" sz="1600" dirty="0">
              <a:solidFill>
                <a:srgbClr val="000000"/>
              </a:solidFill>
              <a:latin typeface="Adobe Gothic Std B"/>
            </a:endParaRPr>
          </a:p>
          <a:p>
            <a:pPr lvl="0"/>
            <a:r>
              <a:rPr lang="ru-RU" sz="1600" dirty="0">
                <a:solidFill>
                  <a:srgbClr val="000000"/>
                </a:solidFill>
                <a:latin typeface="Adobe Gothic Std B"/>
              </a:rPr>
              <a:t>Собственник – НАО «ФК «Кубань</a:t>
            </a:r>
            <a:r>
              <a:rPr lang="ru-RU" sz="1600" dirty="0" smtClean="0">
                <a:solidFill>
                  <a:srgbClr val="000000"/>
                </a:solidFill>
                <a:latin typeface="Adobe Gothic Std B"/>
              </a:rPr>
              <a:t>» </a:t>
            </a:r>
            <a:endParaRPr lang="ru-RU" sz="1600" dirty="0">
              <a:solidFill>
                <a:srgbClr val="000000"/>
              </a:solidFill>
              <a:latin typeface="Adobe Gothic Std B"/>
            </a:endParaRPr>
          </a:p>
          <a:p>
            <a:pPr lvl="0"/>
            <a:r>
              <a:rPr lang="ru-RU" sz="1600" dirty="0">
                <a:solidFill>
                  <a:srgbClr val="000000"/>
                </a:solidFill>
                <a:latin typeface="Adobe Gothic Std B"/>
              </a:rPr>
              <a:t>Сервитуты, обременения – ипотека в силу закона (номер государственной регистрации: 23-23/001-23/001/131/2015-613/1), прочие ограничения/обременения</a:t>
            </a:r>
            <a:r>
              <a:rPr lang="ru-RU" sz="1600" dirty="0" smtClean="0">
                <a:solidFill>
                  <a:srgbClr val="000000"/>
                </a:solidFill>
                <a:latin typeface="Adobe Gothic Std B"/>
              </a:rPr>
              <a:t>.</a:t>
            </a:r>
          </a:p>
          <a:p>
            <a:pPr lvl="0"/>
            <a:r>
              <a:rPr lang="ru-RU" sz="1600" dirty="0" smtClean="0">
                <a:solidFill>
                  <a:srgbClr val="000000"/>
                </a:solidFill>
                <a:latin typeface="Adobe Gothic Std B"/>
              </a:rPr>
              <a:t> </a:t>
            </a:r>
            <a:endParaRPr lang="ru-RU" sz="1600" dirty="0">
              <a:solidFill>
                <a:srgbClr val="000000"/>
              </a:solidFill>
              <a:latin typeface="Adobe Gothic Std B"/>
            </a:endParaRPr>
          </a:p>
          <a:p>
            <a:pPr lvl="0"/>
            <a:r>
              <a:rPr lang="ru-RU" sz="1600" dirty="0">
                <a:solidFill>
                  <a:srgbClr val="000000"/>
                </a:solidFill>
                <a:latin typeface="Adobe Gothic Std B"/>
              </a:rPr>
              <a:t>Обеспеченность инженерными коммуникациями: подключено электричество, водоснабжение.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52" y="1492907"/>
            <a:ext cx="4769337" cy="436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1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9056707" y="1612668"/>
            <a:ext cx="2913620" cy="2436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1600" dirty="0">
                <a:latin typeface="+mj-lt"/>
                <a:cs typeface="Times New Roman" pitchFamily="18" charset="0"/>
              </a:rPr>
              <a:t>Футбольное поле, </a:t>
            </a:r>
            <a:r>
              <a:rPr lang="ru-RU" sz="1600" dirty="0" smtClean="0">
                <a:latin typeface="+mj-lt"/>
                <a:cs typeface="Times New Roman" pitchFamily="18" charset="0"/>
              </a:rPr>
              <a:t>литер II</a:t>
            </a:r>
            <a:r>
              <a:rPr lang="ru-RU" sz="1600" dirty="0">
                <a:latin typeface="+mj-lt"/>
                <a:cs typeface="Times New Roman" pitchFamily="18" charset="0"/>
              </a:rPr>
              <a:t>, в том числе </a:t>
            </a:r>
            <a:r>
              <a:rPr lang="ru-RU" sz="1600" dirty="0" smtClean="0">
                <a:latin typeface="+mj-lt"/>
                <a:cs typeface="Times New Roman" pitchFamily="18" charset="0"/>
              </a:rPr>
              <a:t>трибуна металлическая сборно-разборная </a:t>
            </a:r>
            <a:r>
              <a:rPr lang="ru-RU" sz="1600" dirty="0">
                <a:latin typeface="+mj-lt"/>
                <a:cs typeface="Times New Roman" pitchFamily="18" charset="0"/>
              </a:rPr>
              <a:t>3-рядная на </a:t>
            </a:r>
            <a:r>
              <a:rPr lang="ru-RU" sz="1600" dirty="0" smtClean="0">
                <a:latin typeface="+mj-lt"/>
                <a:cs typeface="Times New Roman" pitchFamily="18" charset="0"/>
              </a:rPr>
              <a:t>90 посадочных </a:t>
            </a:r>
            <a:r>
              <a:rPr lang="ru-RU" sz="1600" dirty="0">
                <a:latin typeface="+mj-lt"/>
                <a:cs typeface="Times New Roman" pitchFamily="18" charset="0"/>
              </a:rPr>
              <a:t>мест </a:t>
            </a:r>
            <a:r>
              <a:rPr lang="ru-RU" sz="1600" dirty="0" smtClean="0">
                <a:latin typeface="+mj-lt"/>
                <a:cs typeface="Times New Roman" pitchFamily="18" charset="0"/>
              </a:rPr>
              <a:t>с индивидуальными пластмассовыми сиденьями</a:t>
            </a:r>
          </a:p>
          <a:p>
            <a:pPr lvl="0"/>
            <a:r>
              <a:rPr lang="ru-RU" sz="1600" dirty="0">
                <a:latin typeface="+mj-lt"/>
              </a:rPr>
              <a:t>Площадь – 8 255,9 </a:t>
            </a:r>
            <a:r>
              <a:rPr lang="ru-RU" sz="16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м</a:t>
            </a:r>
            <a:r>
              <a:rPr lang="ru-RU" sz="1600" baseline="300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2</a:t>
            </a:r>
            <a:endParaRPr lang="ru-RU" sz="1600" dirty="0">
              <a:solidFill>
                <a:srgbClr val="000000"/>
              </a:solidFill>
              <a:latin typeface="+mj-lt"/>
            </a:endParaRPr>
          </a:p>
          <a:p>
            <a:pPr>
              <a:spcAft>
                <a:spcPts val="1000"/>
              </a:spcAft>
            </a:pPr>
            <a:endParaRPr lang="ru-RU" sz="1600" b="1" dirty="0">
              <a:latin typeface="+mj-lt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363" y="843983"/>
            <a:ext cx="441701" cy="36933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49826" y="789709"/>
            <a:ext cx="3513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Футбольное поле лит. </a:t>
            </a:r>
            <a:r>
              <a:rPr lang="en-US" dirty="0" smtClean="0"/>
              <a:t>LXXXIV</a:t>
            </a:r>
            <a:endParaRPr lang="ru-RU" dirty="0" smtClean="0"/>
          </a:p>
          <a:p>
            <a:pPr lvl="0"/>
            <a:r>
              <a:rPr lang="ru-RU" dirty="0"/>
              <a:t>Площадь – 8 800 </a:t>
            </a:r>
            <a:r>
              <a:rPr lang="ru-RU" sz="1600" dirty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м</a:t>
            </a:r>
            <a:r>
              <a:rPr lang="ru-RU" sz="1600" baseline="30000" dirty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2</a:t>
            </a:r>
            <a:endParaRPr lang="ru-RU" sz="1600" dirty="0">
              <a:solidFill>
                <a:srgbClr val="000000"/>
              </a:solidFill>
              <a:latin typeface="Adobe Gothic Std B"/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45331" y="789708"/>
            <a:ext cx="39984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Футбольное поле лит. </a:t>
            </a:r>
            <a:r>
              <a:rPr lang="en-US" dirty="0" smtClean="0"/>
              <a:t>LXXXV</a:t>
            </a:r>
            <a:endParaRPr lang="ru-RU" dirty="0" smtClean="0"/>
          </a:p>
          <a:p>
            <a:pPr lvl="0"/>
            <a:r>
              <a:rPr lang="ru-RU" dirty="0"/>
              <a:t>Площадь – 7 </a:t>
            </a:r>
            <a:r>
              <a:rPr lang="ru-RU" dirty="0" smtClean="0"/>
              <a:t>590 </a:t>
            </a:r>
            <a:r>
              <a:rPr lang="ru-RU" sz="1600" dirty="0" smtClean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м</a:t>
            </a:r>
            <a:r>
              <a:rPr lang="ru-RU" sz="1600" baseline="30000" dirty="0" smtClean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2</a:t>
            </a:r>
            <a:endParaRPr lang="ru-RU" sz="1600" dirty="0">
              <a:solidFill>
                <a:srgbClr val="000000"/>
              </a:solidFill>
              <a:latin typeface="Adobe Gothic Std B"/>
            </a:endParaRPr>
          </a:p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81856" y="3476342"/>
            <a:ext cx="33485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Футбольное поле, литер </a:t>
            </a:r>
            <a:r>
              <a:rPr lang="en-US" dirty="0" smtClean="0"/>
              <a:t>LXXXVI</a:t>
            </a:r>
            <a:endParaRPr lang="ru-RU" dirty="0" smtClean="0"/>
          </a:p>
          <a:p>
            <a:pPr lvl="0"/>
            <a:r>
              <a:rPr lang="ru-RU" dirty="0"/>
              <a:t>Площадь – 4 </a:t>
            </a:r>
            <a:r>
              <a:rPr lang="ru-RU" dirty="0" smtClean="0"/>
              <a:t>000 </a:t>
            </a:r>
            <a:r>
              <a:rPr lang="ru-RU" sz="1600" dirty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м</a:t>
            </a:r>
            <a:r>
              <a:rPr lang="ru-RU" sz="1600" baseline="30000" dirty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2</a:t>
            </a:r>
            <a:endParaRPr lang="ru-RU" sz="1600" dirty="0">
              <a:solidFill>
                <a:srgbClr val="000000"/>
              </a:solidFill>
              <a:latin typeface="Adobe Gothic Std B"/>
            </a:endParaRPr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305875" y="3476342"/>
            <a:ext cx="32977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Футбольное поле, литер </a:t>
            </a:r>
            <a:r>
              <a:rPr lang="en-US" dirty="0" smtClean="0"/>
              <a:t>I</a:t>
            </a:r>
            <a:endParaRPr lang="ru-RU" dirty="0" smtClean="0"/>
          </a:p>
          <a:p>
            <a:pPr lvl="0"/>
            <a:r>
              <a:rPr lang="ru-RU" dirty="0"/>
              <a:t>Площадь – 11 064,3 </a:t>
            </a:r>
            <a:r>
              <a:rPr lang="ru-RU" sz="1600" dirty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м</a:t>
            </a:r>
            <a:r>
              <a:rPr lang="ru-RU" sz="1600" baseline="30000" dirty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2</a:t>
            </a:r>
            <a:endParaRPr lang="ru-RU" sz="1600" dirty="0">
              <a:solidFill>
                <a:srgbClr val="000000"/>
              </a:solidFill>
              <a:latin typeface="Adobe Gothic Std B"/>
            </a:endParaRPr>
          </a:p>
          <a:p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826" y="1518590"/>
            <a:ext cx="3052682" cy="167339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661" y="4186153"/>
            <a:ext cx="3212470" cy="176902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826" y="4217562"/>
            <a:ext cx="3052682" cy="170621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420" y="1473789"/>
            <a:ext cx="3098292" cy="176300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3194" y="849345"/>
            <a:ext cx="438950" cy="37188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6381" y="3476342"/>
            <a:ext cx="438950" cy="37188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906" y="3476342"/>
            <a:ext cx="438950" cy="37188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707" y="4186153"/>
            <a:ext cx="3013373" cy="173024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17757" y="1621109"/>
            <a:ext cx="438950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12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983" y="823895"/>
            <a:ext cx="441701" cy="36933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60567" y="789709"/>
            <a:ext cx="27016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Бытовой </a:t>
            </a:r>
            <a:r>
              <a:rPr lang="ru-RU" dirty="0" smtClean="0"/>
              <a:t>комплекс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537171" y="462823"/>
            <a:ext cx="2593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Склад 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81856" y="3476342"/>
            <a:ext cx="33485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err="1"/>
              <a:t>Электрощитовая</a:t>
            </a:r>
            <a:r>
              <a:rPr lang="ru-RU" dirty="0"/>
              <a:t>, </a:t>
            </a:r>
            <a:r>
              <a:rPr lang="ru-RU" dirty="0" smtClean="0"/>
              <a:t>общая </a:t>
            </a:r>
            <a:r>
              <a:rPr lang="ru-RU" dirty="0"/>
              <a:t>площадь здания составляет: </a:t>
            </a:r>
            <a:r>
              <a:rPr lang="ru-RU" dirty="0" smtClean="0"/>
              <a:t>  5,2 </a:t>
            </a:r>
            <a:r>
              <a:rPr lang="ru-RU" sz="1600" dirty="0" smtClean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м</a:t>
            </a:r>
            <a:r>
              <a:rPr lang="ru-RU" sz="1600" baseline="30000" dirty="0" smtClean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2</a:t>
            </a:r>
            <a:endParaRPr lang="ru-RU" sz="1600" dirty="0">
              <a:solidFill>
                <a:srgbClr val="000000"/>
              </a:solidFill>
              <a:latin typeface="Adobe Gothic Std B"/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834155" y="3848230"/>
            <a:ext cx="24960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Навес</a:t>
            </a:r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0527" y="462823"/>
            <a:ext cx="438950" cy="37188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5205" y="3880179"/>
            <a:ext cx="438950" cy="37188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06" y="3476342"/>
            <a:ext cx="438950" cy="3718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263" y="1466182"/>
            <a:ext cx="2694952" cy="14931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06" y="1504632"/>
            <a:ext cx="2492155" cy="13798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766" y="4286572"/>
            <a:ext cx="2792390" cy="156073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628" y="4286572"/>
            <a:ext cx="2853359" cy="156073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977" y="1582094"/>
            <a:ext cx="2530659" cy="160435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983" y="4275458"/>
            <a:ext cx="2591162" cy="157184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775" y="974375"/>
            <a:ext cx="1543265" cy="281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6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9224" y="482569"/>
            <a:ext cx="8874732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dirty="0">
                <a:solidFill>
                  <a:srgbClr val="0C344C"/>
                </a:solidFill>
                <a:latin typeface="+mj-lt"/>
              </a:rPr>
              <a:t>Проводятся открытые электронные торги в форме </a:t>
            </a:r>
            <a:r>
              <a:rPr lang="ru-RU" sz="2800" dirty="0" smtClean="0">
                <a:solidFill>
                  <a:srgbClr val="0C344C"/>
                </a:solidFill>
                <a:latin typeface="+mj-lt"/>
              </a:rPr>
              <a:t>конкурса на </a:t>
            </a:r>
            <a:r>
              <a:rPr lang="ru-RU" sz="2800" dirty="0">
                <a:solidFill>
                  <a:srgbClr val="0C344C"/>
                </a:solidFill>
                <a:latin typeface="+mj-lt"/>
              </a:rPr>
              <a:t>сайте электронной площадки </a:t>
            </a:r>
            <a:r>
              <a:rPr lang="ru-RU" sz="2800" dirty="0" smtClean="0">
                <a:solidFill>
                  <a:srgbClr val="0C344C"/>
                </a:solidFill>
                <a:latin typeface="+mj-lt"/>
              </a:rPr>
              <a:t>ООО «Электронная площадка «</a:t>
            </a:r>
            <a:r>
              <a:rPr lang="ru-RU" sz="2800" dirty="0" err="1" smtClean="0">
                <a:solidFill>
                  <a:srgbClr val="0C344C"/>
                </a:solidFill>
                <a:latin typeface="+mj-lt"/>
              </a:rPr>
              <a:t>Вердиктъ</a:t>
            </a:r>
            <a:r>
              <a:rPr lang="ru-RU" sz="2800" dirty="0" smtClean="0">
                <a:solidFill>
                  <a:srgbClr val="0C344C"/>
                </a:solidFill>
                <a:latin typeface="+mj-lt"/>
              </a:rPr>
              <a:t>» по </a:t>
            </a:r>
            <a:r>
              <a:rPr lang="ru-RU" sz="2800" dirty="0">
                <a:solidFill>
                  <a:srgbClr val="0C344C"/>
                </a:solidFill>
                <a:latin typeface="+mj-lt"/>
              </a:rPr>
              <a:t>реализации следующего имущества </a:t>
            </a:r>
            <a:r>
              <a:rPr lang="ru-RU" sz="2800" dirty="0" smtClean="0">
                <a:solidFill>
                  <a:srgbClr val="0C344C"/>
                </a:solidFill>
                <a:latin typeface="+mj-lt"/>
              </a:rPr>
              <a:t>НАО «Футбольный клуб «Кубань»:</a:t>
            </a:r>
            <a:endParaRPr lang="en-US" sz="2800" dirty="0">
              <a:solidFill>
                <a:srgbClr val="0C344C"/>
              </a:solidFill>
              <a:latin typeface="+mj-lt"/>
            </a:endParaRPr>
          </a:p>
        </p:txBody>
      </p:sp>
      <p:grpSp>
        <p:nvGrpSpPr>
          <p:cNvPr id="3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897775" y="2637005"/>
            <a:ext cx="11150791" cy="3898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1600" dirty="0">
                <a:solidFill>
                  <a:srgbClr val="333333"/>
                </a:solidFill>
                <a:latin typeface="+mj-lt"/>
              </a:rPr>
              <a:t>Лот №</a:t>
            </a:r>
            <a:r>
              <a:rPr lang="ru-RU" sz="1600" dirty="0" smtClean="0">
                <a:solidFill>
                  <a:srgbClr val="333333"/>
                </a:solidFill>
                <a:latin typeface="+mj-lt"/>
              </a:rPr>
              <a:t>1:  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</a:rPr>
              <a:t>Земельные участки, нежилые здания, футбольные поля НАО «Футбольный клуб «Кубань», находящиеся в залоге у ПАО «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</a:rPr>
              <a:t>Крайинвестбанк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</a:rPr>
              <a:t>».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 smtClean="0">
                <a:solidFill>
                  <a:srgbClr val="333333"/>
                </a:solidFill>
                <a:latin typeface="+mj-lt"/>
              </a:rPr>
              <a:t>Начальная </a:t>
            </a:r>
            <a:r>
              <a:rPr lang="ru-RU" sz="1600" b="1" dirty="0">
                <a:solidFill>
                  <a:srgbClr val="333333"/>
                </a:solidFill>
                <a:latin typeface="+mj-lt"/>
              </a:rPr>
              <a:t>цена продажи лота </a:t>
            </a:r>
            <a:r>
              <a:rPr lang="ru-RU" sz="1600" b="1" dirty="0" smtClean="0">
                <a:solidFill>
                  <a:srgbClr val="333333"/>
                </a:solidFill>
                <a:latin typeface="+mj-lt"/>
              </a:rPr>
              <a:t>– 450 000, 00 тыс. </a:t>
            </a:r>
            <a:r>
              <a:rPr lang="ru-RU" sz="1600" b="1" dirty="0">
                <a:solidFill>
                  <a:srgbClr val="333333"/>
                </a:solidFill>
                <a:latin typeface="+mj-lt"/>
              </a:rPr>
              <a:t>₽.</a:t>
            </a:r>
            <a:endParaRPr lang="ru-RU" sz="1600" b="1" dirty="0" smtClean="0">
              <a:solidFill>
                <a:srgbClr val="333333"/>
              </a:solidFill>
              <a:latin typeface="+mj-lt"/>
            </a:endParaRPr>
          </a:p>
          <a:p>
            <a:pPr lvl="0">
              <a:spcAft>
                <a:spcPts val="800"/>
              </a:spcAft>
            </a:pPr>
            <a:r>
              <a:rPr lang="ru-RU" sz="1600" b="1" dirty="0" smtClean="0">
                <a:latin typeface="Adobe Gothic Std B"/>
              </a:rPr>
              <a:t>Заявки </a:t>
            </a:r>
            <a:r>
              <a:rPr lang="ru-RU" sz="1600" b="1" dirty="0">
                <a:latin typeface="Adobe Gothic Std B"/>
              </a:rPr>
              <a:t>на участие в торгах принимаются с </a:t>
            </a:r>
            <a:r>
              <a:rPr lang="ru-RU" sz="1600" b="1" dirty="0" smtClean="0">
                <a:latin typeface="Adobe Gothic Std B"/>
              </a:rPr>
              <a:t>20.09.2021 </a:t>
            </a:r>
            <a:r>
              <a:rPr lang="ru-RU" sz="1600" b="1" dirty="0">
                <a:latin typeface="Adobe Gothic Std B"/>
              </a:rPr>
              <a:t>до </a:t>
            </a:r>
            <a:r>
              <a:rPr lang="ru-RU" sz="1600" b="1" dirty="0" smtClean="0">
                <a:latin typeface="Adobe Gothic Std B"/>
              </a:rPr>
              <a:t>25.10.2021  </a:t>
            </a:r>
            <a:r>
              <a:rPr lang="ru-RU" sz="1600" b="1" dirty="0">
                <a:latin typeface="Adobe Gothic Std B"/>
              </a:rPr>
              <a:t>в электронной </a:t>
            </a:r>
            <a:r>
              <a:rPr lang="ru-RU" sz="1600" b="1" dirty="0" smtClean="0">
                <a:latin typeface="Adobe Gothic Std B"/>
              </a:rPr>
              <a:t>форме на </a:t>
            </a:r>
            <a:r>
              <a:rPr lang="ru-RU" sz="1600" b="1" dirty="0">
                <a:latin typeface="Adobe Gothic Std B"/>
              </a:rPr>
              <a:t>сайте </a:t>
            </a:r>
            <a:r>
              <a:rPr lang="ru-RU" sz="1600" b="1" dirty="0" smtClean="0">
                <a:latin typeface="Adobe Gothic Std B"/>
              </a:rPr>
              <a:t>электронной </a:t>
            </a:r>
            <a:r>
              <a:rPr lang="ru-RU" sz="1600" b="1" dirty="0">
                <a:latin typeface="Adobe Gothic Std B"/>
              </a:rPr>
              <a:t>площадки. </a:t>
            </a:r>
          </a:p>
          <a:p>
            <a:pPr lvl="0">
              <a:spcAft>
                <a:spcPts val="800"/>
              </a:spcAft>
            </a:pPr>
            <a:r>
              <a:rPr lang="ru-RU" sz="1600" dirty="0" smtClean="0">
                <a:solidFill>
                  <a:srgbClr val="333333"/>
                </a:solidFill>
                <a:latin typeface="+mj-lt"/>
              </a:rPr>
              <a:t>Дата </a:t>
            </a:r>
            <a:r>
              <a:rPr lang="ru-RU" sz="1600" dirty="0">
                <a:solidFill>
                  <a:srgbClr val="333333"/>
                </a:solidFill>
                <a:latin typeface="+mj-lt"/>
              </a:rPr>
              <a:t>и время подведения итогов конкурса - </a:t>
            </a:r>
            <a:r>
              <a:rPr lang="ru-RU" sz="1600" dirty="0" smtClean="0">
                <a:solidFill>
                  <a:srgbClr val="333333"/>
                </a:solidFill>
                <a:latin typeface="+mj-lt"/>
              </a:rPr>
              <a:t>01.11.2021</a:t>
            </a:r>
            <a:r>
              <a:rPr lang="ru-RU" sz="1600" dirty="0">
                <a:solidFill>
                  <a:srgbClr val="333333"/>
                </a:solidFill>
                <a:latin typeface="+mj-lt"/>
              </a:rPr>
              <a:t>. </a:t>
            </a:r>
          </a:p>
          <a:p>
            <a:pPr lvl="0">
              <a:spcAft>
                <a:spcPts val="800"/>
              </a:spcAft>
            </a:pPr>
            <a:r>
              <a:rPr lang="ru-RU" dirty="0" smtClean="0">
                <a:solidFill>
                  <a:srgbClr val="333333"/>
                </a:solidFill>
                <a:latin typeface="+mj-lt"/>
              </a:rPr>
              <a:t>Сумма </a:t>
            </a:r>
            <a:r>
              <a:rPr lang="ru-RU" dirty="0">
                <a:solidFill>
                  <a:srgbClr val="333333"/>
                </a:solidFill>
                <a:latin typeface="+mj-lt"/>
              </a:rPr>
              <a:t>задатка - </a:t>
            </a:r>
            <a:r>
              <a:rPr lang="ru-RU" dirty="0" smtClean="0">
                <a:solidFill>
                  <a:srgbClr val="333333"/>
                </a:solidFill>
                <a:latin typeface="+mj-lt"/>
              </a:rPr>
              <a:t>10</a:t>
            </a:r>
            <a:r>
              <a:rPr lang="ru-RU" dirty="0">
                <a:solidFill>
                  <a:srgbClr val="333333"/>
                </a:solidFill>
                <a:latin typeface="+mj-lt"/>
              </a:rPr>
              <a:t>% от начальной цены, величина (шаг) повышения начальной цены - 5% от начальной цены</a:t>
            </a:r>
            <a:r>
              <a:rPr lang="ru-RU" dirty="0" smtClean="0">
                <a:solidFill>
                  <a:srgbClr val="333333"/>
                </a:solidFill>
                <a:latin typeface="+mj-lt"/>
              </a:rPr>
              <a:t>.</a:t>
            </a:r>
          </a:p>
          <a:p>
            <a:pPr lvl="0">
              <a:spcAft>
                <a:spcPts val="800"/>
              </a:spcAft>
            </a:pPr>
            <a:r>
              <a:rPr lang="ru-RU" dirty="0" smtClean="0">
                <a:solidFill>
                  <a:srgbClr val="333333"/>
                </a:solidFill>
                <a:latin typeface="+mj-lt"/>
              </a:rPr>
              <a:t>Организатор торгов – конкурсный управляющий должника </a:t>
            </a:r>
            <a:r>
              <a:rPr lang="ru-RU" dirty="0" err="1" smtClean="0">
                <a:solidFill>
                  <a:srgbClr val="333333"/>
                </a:solidFill>
                <a:latin typeface="+mj-lt"/>
              </a:rPr>
              <a:t>Слушкин</a:t>
            </a:r>
            <a:r>
              <a:rPr lang="ru-RU" dirty="0" smtClean="0">
                <a:solidFill>
                  <a:srgbClr val="333333"/>
                </a:solidFill>
                <a:latin typeface="+mj-lt"/>
              </a:rPr>
              <a:t> Е.Ю. </a:t>
            </a:r>
            <a:endParaRPr lang="ru-RU" dirty="0">
              <a:solidFill>
                <a:srgbClr val="333333"/>
              </a:solidFill>
              <a:latin typeface="+mj-lt"/>
            </a:endParaRPr>
          </a:p>
          <a:p>
            <a:pPr lvl="0" algn="ctr"/>
            <a:r>
              <a:rPr lang="ru-RU" sz="1600" dirty="0" smtClean="0">
                <a:solidFill>
                  <a:srgbClr val="6F878C">
                    <a:lumMod val="75000"/>
                  </a:srgbClr>
                </a:solidFill>
                <a:latin typeface="Adobe Gothic Std B"/>
              </a:rPr>
              <a:t>Вся </a:t>
            </a:r>
            <a:r>
              <a:rPr lang="ru-RU" sz="1600" dirty="0">
                <a:solidFill>
                  <a:srgbClr val="6F878C">
                    <a:lumMod val="75000"/>
                  </a:srgbClr>
                </a:solidFill>
                <a:latin typeface="Adobe Gothic Std B"/>
              </a:rPr>
              <a:t>информация размещена на официальном ресурсе по адресу:</a:t>
            </a:r>
          </a:p>
          <a:p>
            <a:pPr lvl="0" algn="ctr"/>
            <a:r>
              <a:rPr lang="en-US" sz="1600" dirty="0">
                <a:solidFill>
                  <a:srgbClr val="6F878C">
                    <a:lumMod val="75000"/>
                  </a:srgbClr>
                </a:solidFill>
                <a:latin typeface="Adobe Gothic Std B"/>
                <a:hlinkClick r:id="rId2"/>
              </a:rPr>
              <a:t>https://</a:t>
            </a:r>
            <a:r>
              <a:rPr lang="en-US" sz="1600" dirty="0" smtClean="0">
                <a:solidFill>
                  <a:srgbClr val="6F878C">
                    <a:lumMod val="75000"/>
                  </a:srgbClr>
                </a:solidFill>
                <a:latin typeface="Adobe Gothic Std B"/>
                <a:hlinkClick r:id="rId2"/>
              </a:rPr>
              <a:t>bankrot.fedresurs.ru/MessageWindow.aspx?ID=812C41C9687836993644B08B14BE46BD</a:t>
            </a:r>
            <a:endParaRPr lang="ru-RU" sz="1600" dirty="0" smtClean="0">
              <a:solidFill>
                <a:srgbClr val="6F878C">
                  <a:lumMod val="75000"/>
                </a:srgbClr>
              </a:solidFill>
              <a:latin typeface="Adobe Gothic Std B"/>
            </a:endParaRPr>
          </a:p>
          <a:p>
            <a:pPr lvl="0" algn="ctr"/>
            <a:endParaRPr lang="ru-RU" sz="1600" b="1" dirty="0">
              <a:solidFill>
                <a:srgbClr val="333333"/>
              </a:solidFill>
              <a:latin typeface="+mj-lt"/>
            </a:endParaRPr>
          </a:p>
          <a:p>
            <a:pPr>
              <a:spcAft>
                <a:spcPts val="800"/>
              </a:spcAft>
            </a:pPr>
            <a:endParaRPr lang="ru-RU" sz="1600" b="1" dirty="0" smtClean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028" name="Picture 4" descr="http://qrcoder.ru/code/?https%3A%2F%2Fbankrot.fedresurs.ru%2FMessageWindow.aspx%3FID%3D812C41C9687836993644B08B14BE46BD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011" y="599151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752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370521"/>
            <a:ext cx="12192000" cy="3487479"/>
          </a:xfrm>
          <a:prstGeom prst="rect">
            <a:avLst/>
          </a:prstGeom>
          <a:solidFill>
            <a:srgbClr val="0C3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39788" y="688975"/>
            <a:ext cx="567531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dirty="0" smtClean="0">
                <a:solidFill>
                  <a:srgbClr val="0C344C"/>
                </a:solidFill>
                <a:latin typeface="+mj-lt"/>
              </a:rPr>
              <a:t>Спасибо за внимание!</a:t>
            </a:r>
            <a:endParaRPr lang="en-US" sz="2800" dirty="0">
              <a:solidFill>
                <a:srgbClr val="0C344C"/>
              </a:solidFill>
              <a:latin typeface="+mj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817745" y="1833486"/>
            <a:ext cx="5718581" cy="1314187"/>
            <a:chOff x="6515099" y="1771723"/>
            <a:chExt cx="5230310" cy="1314187"/>
          </a:xfrm>
        </p:grpSpPr>
        <p:sp>
          <p:nvSpPr>
            <p:cNvPr id="10" name="TextBox 25"/>
            <p:cNvSpPr txBox="1"/>
            <p:nvPr/>
          </p:nvSpPr>
          <p:spPr>
            <a:xfrm>
              <a:off x="6515099" y="1771723"/>
              <a:ext cx="5230310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600" dirty="0" smtClean="0">
                  <a:solidFill>
                    <a:srgbClr val="6F878C"/>
                  </a:solidFill>
                  <a:latin typeface="+mj-lt"/>
                  <a:cs typeface="Calibri Light" panose="020F0302020204030204" pitchFamily="34" charset="0"/>
                </a:rPr>
                <a:t>Администрация муниципального образования </a:t>
              </a:r>
            </a:p>
            <a:p>
              <a:r>
                <a:rPr lang="ru-RU" sz="1600" dirty="0" smtClean="0">
                  <a:solidFill>
                    <a:srgbClr val="6F878C"/>
                  </a:solidFill>
                  <a:latin typeface="+mj-lt"/>
                  <a:cs typeface="Calibri Light" panose="020F0302020204030204" pitchFamily="34" charset="0"/>
                </a:rPr>
                <a:t>город Краснодар</a:t>
              </a:r>
              <a:endParaRPr lang="en-US" sz="1600" dirty="0">
                <a:solidFill>
                  <a:srgbClr val="6F878C"/>
                </a:solidFill>
                <a:latin typeface="+mj-lt"/>
                <a:cs typeface="Calibri Light" panose="020F0302020204030204" pitchFamily="34" charset="0"/>
              </a:endParaRPr>
            </a:p>
          </p:txBody>
        </p:sp>
        <p:sp>
          <p:nvSpPr>
            <p:cNvPr id="11" name="TextBox 25"/>
            <p:cNvSpPr txBox="1"/>
            <p:nvPr/>
          </p:nvSpPr>
          <p:spPr>
            <a:xfrm>
              <a:off x="6515099" y="2439579"/>
              <a:ext cx="4579914" cy="64633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cs typeface="Calibri Light" panose="020F0302020204030204" pitchFamily="34" charset="0"/>
                </a:rPr>
                <a:t>Получить консультацию или отправить заявку на инвестиционный проект можно на официальном инвестиционном портале города Краснодар: </a:t>
              </a:r>
              <a:endParaRPr 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 Light" panose="020F0302020204030204" pitchFamily="34" charset="0"/>
              </a:endParaRPr>
            </a:p>
            <a:p>
              <a:endParaRPr lang="ru-RU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 Light" panose="020F0302020204030204" pitchFamily="34" charset="0"/>
              </a:endParaRPr>
            </a:p>
            <a:p>
              <a:r>
                <a:rPr lang="en-US" sz="1050" b="1" dirty="0" smtClean="0">
                  <a:solidFill>
                    <a:srgbClr val="19627F"/>
                  </a:solidFill>
                  <a:latin typeface="+mj-lt"/>
                  <a:cs typeface="Calibri Light" panose="020F0302020204030204" pitchFamily="34" charset="0"/>
                </a:rPr>
                <a:t>www.investment.krd.ru</a:t>
              </a:r>
              <a:endParaRPr lang="en-US" sz="1050" b="1" dirty="0">
                <a:solidFill>
                  <a:srgbClr val="19627F"/>
                </a:solidFill>
                <a:latin typeface="+mj-lt"/>
                <a:cs typeface="Calibri Light" panose="020F0302020204030204" pitchFamily="34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5817745" y="3921712"/>
            <a:ext cx="3181789" cy="1406217"/>
            <a:chOff x="837317" y="4568043"/>
            <a:chExt cx="3181789" cy="1406217"/>
          </a:xfrm>
        </p:grpSpPr>
        <p:sp>
          <p:nvSpPr>
            <p:cNvPr id="21" name="TextBox 25"/>
            <p:cNvSpPr txBox="1"/>
            <p:nvPr/>
          </p:nvSpPr>
          <p:spPr>
            <a:xfrm>
              <a:off x="837317" y="5004764"/>
              <a:ext cx="3181789" cy="96949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ru-RU" sz="1050" dirty="0">
                  <a:solidFill>
                    <a:prstClr val="white"/>
                  </a:solidFill>
                  <a:latin typeface="Adobe Gothic Std B"/>
                  <a:cs typeface="Calibri Light" panose="020F0302020204030204" pitchFamily="34" charset="0"/>
                </a:rPr>
                <a:t>350000 г. Краснодар, ул. Красная, 122</a:t>
              </a:r>
            </a:p>
            <a:p>
              <a:pPr lvl="0"/>
              <a:endParaRPr lang="ru-RU" sz="1050" dirty="0">
                <a:solidFill>
                  <a:prstClr val="white"/>
                </a:solidFill>
                <a:latin typeface="Adobe Gothic Std B"/>
                <a:cs typeface="Calibri Light" panose="020F0302020204030204" pitchFamily="34" charset="0"/>
              </a:endParaRPr>
            </a:p>
            <a:p>
              <a:pPr lvl="0"/>
              <a:r>
                <a:rPr lang="ru-RU" sz="1050" dirty="0">
                  <a:solidFill>
                    <a:prstClr val="white"/>
                  </a:solidFill>
                  <a:latin typeface="Adobe Gothic Std B"/>
                  <a:cs typeface="Calibri Light" panose="020F0302020204030204" pitchFamily="34" charset="0"/>
                </a:rPr>
                <a:t>Инвесторам телефон для справок:</a:t>
              </a:r>
            </a:p>
            <a:p>
              <a:pPr lvl="0"/>
              <a:r>
                <a:rPr lang="ru-RU" sz="1050" dirty="0">
                  <a:solidFill>
                    <a:prstClr val="white"/>
                  </a:solidFill>
                  <a:latin typeface="Adobe Gothic Std B"/>
                  <a:cs typeface="Calibri Light" panose="020F0302020204030204" pitchFamily="34" charset="0"/>
                </a:rPr>
                <a:t>+ 7 (861) 259</a:t>
              </a:r>
              <a:r>
                <a:rPr lang="en-US" sz="1050" dirty="0">
                  <a:solidFill>
                    <a:prstClr val="white"/>
                  </a:solidFill>
                  <a:latin typeface="Adobe Gothic Std B"/>
                  <a:cs typeface="Calibri Light" panose="020F0302020204030204" pitchFamily="34" charset="0"/>
                </a:rPr>
                <a:t>-</a:t>
              </a:r>
              <a:r>
                <a:rPr lang="ru-RU" sz="1050" dirty="0">
                  <a:solidFill>
                    <a:prstClr val="white"/>
                  </a:solidFill>
                  <a:latin typeface="Adobe Gothic Std B"/>
                  <a:cs typeface="Calibri Light" panose="020F0302020204030204" pitchFamily="34" charset="0"/>
                </a:rPr>
                <a:t>82</a:t>
              </a:r>
              <a:r>
                <a:rPr lang="en-US" sz="1050" dirty="0">
                  <a:solidFill>
                    <a:prstClr val="white"/>
                  </a:solidFill>
                  <a:latin typeface="Adobe Gothic Std B"/>
                  <a:cs typeface="Calibri Light" panose="020F0302020204030204" pitchFamily="34" charset="0"/>
                </a:rPr>
                <a:t>-</a:t>
              </a:r>
              <a:r>
                <a:rPr lang="ru-RU" sz="1050" dirty="0">
                  <a:solidFill>
                    <a:prstClr val="white"/>
                  </a:solidFill>
                  <a:latin typeface="Adobe Gothic Std B"/>
                  <a:cs typeface="Calibri Light" panose="020F0302020204030204" pitchFamily="34" charset="0"/>
                </a:rPr>
                <a:t>17</a:t>
              </a:r>
            </a:p>
            <a:p>
              <a:pPr lvl="0"/>
              <a:endParaRPr lang="ru-RU" sz="1050" dirty="0">
                <a:solidFill>
                  <a:prstClr val="white"/>
                </a:solidFill>
                <a:latin typeface="Adobe Gothic Std B"/>
                <a:cs typeface="Calibri Light" panose="020F0302020204030204" pitchFamily="34" charset="0"/>
              </a:endParaRPr>
            </a:p>
            <a:p>
              <a:pPr lvl="0"/>
              <a:r>
                <a:rPr lang="en-US" sz="1050" dirty="0">
                  <a:solidFill>
                    <a:prstClr val="white"/>
                  </a:solidFill>
                  <a:latin typeface="Adobe Gothic Std B"/>
                  <a:cs typeface="Calibri Light" panose="020F0302020204030204" pitchFamily="34" charset="0"/>
                </a:rPr>
                <a:t>e-</a:t>
              </a:r>
              <a:r>
                <a:rPr lang="ru-RU" sz="1050" dirty="0" err="1">
                  <a:solidFill>
                    <a:prstClr val="white"/>
                  </a:solidFill>
                  <a:latin typeface="Adobe Gothic Std B"/>
                  <a:cs typeface="Calibri Light" panose="020F0302020204030204" pitchFamily="34" charset="0"/>
                </a:rPr>
                <a:t>mail</a:t>
              </a:r>
              <a:r>
                <a:rPr lang="ru-RU" sz="1050" dirty="0">
                  <a:solidFill>
                    <a:prstClr val="white"/>
                  </a:solidFill>
                  <a:latin typeface="Adobe Gothic Std B"/>
                  <a:cs typeface="Calibri Light" panose="020F0302020204030204" pitchFamily="34" charset="0"/>
                </a:rPr>
                <a:t>: plan@krd.ru</a:t>
              </a:r>
              <a:endParaRPr lang="en-US" sz="1050" dirty="0">
                <a:solidFill>
                  <a:prstClr val="white"/>
                </a:solidFill>
                <a:latin typeface="Adobe Gothic Std B"/>
                <a:cs typeface="Calibri Light" panose="020F0302020204030204" pitchFamily="34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838044" y="4568043"/>
              <a:ext cx="272283" cy="295733"/>
              <a:chOff x="3421063" y="2887663"/>
              <a:chExt cx="331788" cy="360363"/>
            </a:xfrm>
            <a:solidFill>
              <a:schemeClr val="bg1"/>
            </a:solidFill>
          </p:grpSpPr>
          <p:sp>
            <p:nvSpPr>
              <p:cNvPr id="24" name="Freeform 211"/>
              <p:cNvSpPr>
                <a:spLocks noEditPoints="1"/>
              </p:cNvSpPr>
              <p:nvPr/>
            </p:nvSpPr>
            <p:spPr bwMode="auto">
              <a:xfrm>
                <a:off x="3586163" y="3082926"/>
                <a:ext cx="166688" cy="165100"/>
              </a:xfrm>
              <a:custGeom>
                <a:avLst/>
                <a:gdLst>
                  <a:gd name="T0" fmla="*/ 43 w 44"/>
                  <a:gd name="T1" fmla="*/ 40 h 44"/>
                  <a:gd name="T2" fmla="*/ 31 w 44"/>
                  <a:gd name="T3" fmla="*/ 28 h 44"/>
                  <a:gd name="T4" fmla="*/ 34 w 44"/>
                  <a:gd name="T5" fmla="*/ 17 h 44"/>
                  <a:gd name="T6" fmla="*/ 17 w 44"/>
                  <a:gd name="T7" fmla="*/ 0 h 44"/>
                  <a:gd name="T8" fmla="*/ 0 w 44"/>
                  <a:gd name="T9" fmla="*/ 17 h 44"/>
                  <a:gd name="T10" fmla="*/ 17 w 44"/>
                  <a:gd name="T11" fmla="*/ 34 h 44"/>
                  <a:gd name="T12" fmla="*/ 28 w 44"/>
                  <a:gd name="T13" fmla="*/ 30 h 44"/>
                  <a:gd name="T14" fmla="*/ 41 w 44"/>
                  <a:gd name="T15" fmla="*/ 43 h 44"/>
                  <a:gd name="T16" fmla="*/ 42 w 44"/>
                  <a:gd name="T17" fmla="*/ 44 h 44"/>
                  <a:gd name="T18" fmla="*/ 43 w 44"/>
                  <a:gd name="T19" fmla="*/ 43 h 44"/>
                  <a:gd name="T20" fmla="*/ 43 w 44"/>
                  <a:gd name="T21" fmla="*/ 40 h 44"/>
                  <a:gd name="T22" fmla="*/ 4 w 44"/>
                  <a:gd name="T23" fmla="*/ 17 h 44"/>
                  <a:gd name="T24" fmla="*/ 17 w 44"/>
                  <a:gd name="T25" fmla="*/ 4 h 44"/>
                  <a:gd name="T26" fmla="*/ 30 w 44"/>
                  <a:gd name="T27" fmla="*/ 17 h 44"/>
                  <a:gd name="T28" fmla="*/ 17 w 44"/>
                  <a:gd name="T29" fmla="*/ 30 h 44"/>
                  <a:gd name="T30" fmla="*/ 4 w 44"/>
                  <a:gd name="T31" fmla="*/ 1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" h="44">
                    <a:moveTo>
                      <a:pt x="43" y="40"/>
                    </a:moveTo>
                    <a:cubicBezTo>
                      <a:pt x="31" y="28"/>
                      <a:pt x="31" y="28"/>
                      <a:pt x="31" y="28"/>
                    </a:cubicBezTo>
                    <a:cubicBezTo>
                      <a:pt x="33" y="25"/>
                      <a:pt x="34" y="21"/>
                      <a:pt x="34" y="17"/>
                    </a:cubicBezTo>
                    <a:cubicBezTo>
                      <a:pt x="34" y="8"/>
                      <a:pt x="27" y="0"/>
                      <a:pt x="17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27"/>
                      <a:pt x="8" y="34"/>
                      <a:pt x="17" y="34"/>
                    </a:cubicBezTo>
                    <a:cubicBezTo>
                      <a:pt x="21" y="34"/>
                      <a:pt x="25" y="33"/>
                      <a:pt x="28" y="30"/>
                    </a:cubicBezTo>
                    <a:cubicBezTo>
                      <a:pt x="41" y="43"/>
                      <a:pt x="41" y="43"/>
                      <a:pt x="41" y="43"/>
                    </a:cubicBezTo>
                    <a:cubicBezTo>
                      <a:pt x="41" y="44"/>
                      <a:pt x="41" y="44"/>
                      <a:pt x="42" y="44"/>
                    </a:cubicBezTo>
                    <a:cubicBezTo>
                      <a:pt x="43" y="44"/>
                      <a:pt x="43" y="44"/>
                      <a:pt x="43" y="43"/>
                    </a:cubicBezTo>
                    <a:cubicBezTo>
                      <a:pt x="44" y="42"/>
                      <a:pt x="44" y="41"/>
                      <a:pt x="43" y="40"/>
                    </a:cubicBezTo>
                    <a:close/>
                    <a:moveTo>
                      <a:pt x="4" y="17"/>
                    </a:moveTo>
                    <a:cubicBezTo>
                      <a:pt x="4" y="10"/>
                      <a:pt x="10" y="4"/>
                      <a:pt x="17" y="4"/>
                    </a:cubicBezTo>
                    <a:cubicBezTo>
                      <a:pt x="25" y="4"/>
                      <a:pt x="30" y="10"/>
                      <a:pt x="30" y="17"/>
                    </a:cubicBezTo>
                    <a:cubicBezTo>
                      <a:pt x="30" y="24"/>
                      <a:pt x="25" y="30"/>
                      <a:pt x="17" y="30"/>
                    </a:cubicBezTo>
                    <a:cubicBezTo>
                      <a:pt x="10" y="30"/>
                      <a:pt x="4" y="24"/>
                      <a:pt x="4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5" name="Freeform 212"/>
              <p:cNvSpPr>
                <a:spLocks/>
              </p:cNvSpPr>
              <p:nvPr/>
            </p:nvSpPr>
            <p:spPr bwMode="auto">
              <a:xfrm>
                <a:off x="3451225" y="2917826"/>
                <a:ext cx="255588" cy="14288"/>
              </a:xfrm>
              <a:custGeom>
                <a:avLst/>
                <a:gdLst>
                  <a:gd name="T0" fmla="*/ 2 w 68"/>
                  <a:gd name="T1" fmla="*/ 0 h 4"/>
                  <a:gd name="T2" fmla="*/ 0 w 68"/>
                  <a:gd name="T3" fmla="*/ 2 h 4"/>
                  <a:gd name="T4" fmla="*/ 2 w 68"/>
                  <a:gd name="T5" fmla="*/ 4 h 4"/>
                  <a:gd name="T6" fmla="*/ 66 w 68"/>
                  <a:gd name="T7" fmla="*/ 4 h 4"/>
                  <a:gd name="T8" fmla="*/ 68 w 68"/>
                  <a:gd name="T9" fmla="*/ 2 h 4"/>
                  <a:gd name="T10" fmla="*/ 66 w 68"/>
                  <a:gd name="T11" fmla="*/ 0 h 4"/>
                  <a:gd name="T12" fmla="*/ 2 w 68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4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7" y="4"/>
                      <a:pt x="68" y="3"/>
                      <a:pt x="68" y="2"/>
                    </a:cubicBezTo>
                    <a:cubicBezTo>
                      <a:pt x="68" y="1"/>
                      <a:pt x="67" y="0"/>
                      <a:pt x="66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6" name="Freeform 213"/>
              <p:cNvSpPr>
                <a:spLocks/>
              </p:cNvSpPr>
              <p:nvPr/>
            </p:nvSpPr>
            <p:spPr bwMode="auto">
              <a:xfrm>
                <a:off x="3722688" y="31845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7" name="Freeform 214"/>
              <p:cNvSpPr>
                <a:spLocks/>
              </p:cNvSpPr>
              <p:nvPr/>
            </p:nvSpPr>
            <p:spPr bwMode="auto">
              <a:xfrm>
                <a:off x="3421063" y="2887663"/>
                <a:ext cx="301625" cy="360363"/>
              </a:xfrm>
              <a:custGeom>
                <a:avLst/>
                <a:gdLst>
                  <a:gd name="T0" fmla="*/ 71 w 80"/>
                  <a:gd name="T1" fmla="*/ 88 h 96"/>
                  <a:gd name="T2" fmla="*/ 61 w 80"/>
                  <a:gd name="T3" fmla="*/ 90 h 96"/>
                  <a:gd name="T4" fmla="*/ 40 w 80"/>
                  <a:gd name="T5" fmla="*/ 69 h 96"/>
                  <a:gd name="T6" fmla="*/ 61 w 80"/>
                  <a:gd name="T7" fmla="*/ 48 h 96"/>
                  <a:gd name="T8" fmla="*/ 80 w 80"/>
                  <a:gd name="T9" fmla="*/ 59 h 96"/>
                  <a:gd name="T10" fmla="*/ 80 w 80"/>
                  <a:gd name="T11" fmla="*/ 18 h 96"/>
                  <a:gd name="T12" fmla="*/ 78 w 80"/>
                  <a:gd name="T13" fmla="*/ 16 h 96"/>
                  <a:gd name="T14" fmla="*/ 10 w 80"/>
                  <a:gd name="T15" fmla="*/ 16 h 96"/>
                  <a:gd name="T16" fmla="*/ 4 w 80"/>
                  <a:gd name="T17" fmla="*/ 10 h 96"/>
                  <a:gd name="T18" fmla="*/ 10 w 80"/>
                  <a:gd name="T19" fmla="*/ 4 h 96"/>
                  <a:gd name="T20" fmla="*/ 78 w 80"/>
                  <a:gd name="T21" fmla="*/ 4 h 96"/>
                  <a:gd name="T22" fmla="*/ 80 w 80"/>
                  <a:gd name="T23" fmla="*/ 2 h 96"/>
                  <a:gd name="T24" fmla="*/ 78 w 80"/>
                  <a:gd name="T25" fmla="*/ 0 h 96"/>
                  <a:gd name="T26" fmla="*/ 10 w 80"/>
                  <a:gd name="T27" fmla="*/ 0 h 96"/>
                  <a:gd name="T28" fmla="*/ 0 w 80"/>
                  <a:gd name="T29" fmla="*/ 10 h 96"/>
                  <a:gd name="T30" fmla="*/ 0 w 80"/>
                  <a:gd name="T31" fmla="*/ 86 h 96"/>
                  <a:gd name="T32" fmla="*/ 10 w 80"/>
                  <a:gd name="T33" fmla="*/ 96 h 96"/>
                  <a:gd name="T34" fmla="*/ 78 w 80"/>
                  <a:gd name="T35" fmla="*/ 96 h 96"/>
                  <a:gd name="T36" fmla="*/ 79 w 80"/>
                  <a:gd name="T37" fmla="*/ 96 h 96"/>
                  <a:gd name="T38" fmla="*/ 71 w 80"/>
                  <a:gd name="T39" fmla="*/ 8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0" h="96">
                    <a:moveTo>
                      <a:pt x="71" y="88"/>
                    </a:moveTo>
                    <a:cubicBezTo>
                      <a:pt x="68" y="89"/>
                      <a:pt x="65" y="90"/>
                      <a:pt x="61" y="90"/>
                    </a:cubicBezTo>
                    <a:cubicBezTo>
                      <a:pt x="50" y="90"/>
                      <a:pt x="40" y="81"/>
                      <a:pt x="40" y="69"/>
                    </a:cubicBezTo>
                    <a:cubicBezTo>
                      <a:pt x="40" y="57"/>
                      <a:pt x="50" y="48"/>
                      <a:pt x="61" y="48"/>
                    </a:cubicBezTo>
                    <a:cubicBezTo>
                      <a:pt x="69" y="48"/>
                      <a:pt x="76" y="53"/>
                      <a:pt x="80" y="59"/>
                    </a:cubicBezTo>
                    <a:cubicBezTo>
                      <a:pt x="80" y="18"/>
                      <a:pt x="80" y="18"/>
                      <a:pt x="80" y="18"/>
                    </a:cubicBezTo>
                    <a:cubicBezTo>
                      <a:pt x="80" y="17"/>
                      <a:pt x="79" y="16"/>
                      <a:pt x="78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7" y="16"/>
                      <a:pt x="4" y="13"/>
                      <a:pt x="4" y="10"/>
                    </a:cubicBezTo>
                    <a:cubicBezTo>
                      <a:pt x="4" y="7"/>
                      <a:pt x="7" y="4"/>
                      <a:pt x="10" y="4"/>
                    </a:cubicBezTo>
                    <a:cubicBezTo>
                      <a:pt x="78" y="4"/>
                      <a:pt x="78" y="4"/>
                      <a:pt x="78" y="4"/>
                    </a:cubicBezTo>
                    <a:cubicBezTo>
                      <a:pt x="79" y="4"/>
                      <a:pt x="80" y="3"/>
                      <a:pt x="80" y="2"/>
                    </a:cubicBezTo>
                    <a:cubicBezTo>
                      <a:pt x="80" y="1"/>
                      <a:pt x="79" y="0"/>
                      <a:pt x="7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92"/>
                      <a:pt x="4" y="96"/>
                      <a:pt x="10" y="96"/>
                    </a:cubicBezTo>
                    <a:cubicBezTo>
                      <a:pt x="78" y="96"/>
                      <a:pt x="78" y="96"/>
                      <a:pt x="78" y="96"/>
                    </a:cubicBezTo>
                    <a:cubicBezTo>
                      <a:pt x="78" y="96"/>
                      <a:pt x="79" y="96"/>
                      <a:pt x="79" y="96"/>
                    </a:cubicBezTo>
                    <a:lnTo>
                      <a:pt x="71" y="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21" y="1809380"/>
            <a:ext cx="4422576" cy="258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61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Другая 13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D80F79"/>
      </a:accent1>
      <a:accent2>
        <a:srgbClr val="0C344C"/>
      </a:accent2>
      <a:accent3>
        <a:srgbClr val="19627F"/>
      </a:accent3>
      <a:accent4>
        <a:srgbClr val="6F878C"/>
      </a:accent4>
      <a:accent5>
        <a:srgbClr val="BFBEBE"/>
      </a:accent5>
      <a:accent6>
        <a:srgbClr val="DF5327"/>
      </a:accent6>
      <a:hlink>
        <a:srgbClr val="F59E00"/>
      </a:hlink>
      <a:folHlink>
        <a:srgbClr val="B2B2B2"/>
      </a:folHlink>
    </a:clrScheme>
    <a:fontScheme name="Custom 2">
      <a:majorFont>
        <a:latin typeface="Adobe Gothic Std B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9725</TotalTime>
  <Words>431</Words>
  <Application>Microsoft Office PowerPoint</Application>
  <PresentationFormat>Широкоэкранный</PresentationFormat>
  <Paragraphs>66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Adobe Gothic Std B</vt:lpstr>
      <vt:lpstr>Arial</vt:lpstr>
      <vt:lpstr>Calibri</vt:lpstr>
      <vt:lpstr>Calibri Light</vt:lpstr>
      <vt:lpstr>HelveticaNeueCyr</vt:lpstr>
      <vt:lpstr>Times New Roman</vt:lpstr>
      <vt:lpstr>Office Theme</vt:lpstr>
      <vt:lpstr>Имущественный комплекс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Fauzy Lukman</dc:creator>
  <cp:lastModifiedBy>Москвитина Н.А.</cp:lastModifiedBy>
  <cp:revision>352</cp:revision>
  <cp:lastPrinted>2019-10-18T12:08:50Z</cp:lastPrinted>
  <dcterms:created xsi:type="dcterms:W3CDTF">2017-06-08T09:33:15Z</dcterms:created>
  <dcterms:modified xsi:type="dcterms:W3CDTF">2021-09-28T13:58:38Z</dcterms:modified>
</cp:coreProperties>
</file>